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5" r:id="rId3"/>
    <p:sldId id="276" r:id="rId4"/>
    <p:sldId id="277" r:id="rId5"/>
    <p:sldId id="456" r:id="rId6"/>
    <p:sldId id="279" r:id="rId7"/>
    <p:sldId id="457" r:id="rId8"/>
    <p:sldId id="458" r:id="rId9"/>
    <p:sldId id="459" r:id="rId10"/>
    <p:sldId id="303" r:id="rId11"/>
    <p:sldId id="304" r:id="rId12"/>
    <p:sldId id="305" r:id="rId13"/>
    <p:sldId id="306" r:id="rId14"/>
    <p:sldId id="307" r:id="rId15"/>
    <p:sldId id="309" r:id="rId16"/>
    <p:sldId id="310" r:id="rId17"/>
    <p:sldId id="311" r:id="rId18"/>
    <p:sldId id="460" r:id="rId19"/>
    <p:sldId id="313" r:id="rId20"/>
    <p:sldId id="314" r:id="rId21"/>
    <p:sldId id="315" r:id="rId22"/>
    <p:sldId id="316" r:id="rId23"/>
    <p:sldId id="317" r:id="rId24"/>
    <p:sldId id="320" r:id="rId2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43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806D5C-F3B5-6A4E-8768-33C3E44B65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74D05-817C-CC4B-965E-83761921AF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9630145-9F0B-E447-AC6A-6AEF9F59F995}" type="datetimeFigureOut">
              <a:rPr lang="en-US"/>
              <a:pPr>
                <a:defRPr/>
              </a:pPr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8EAB1-F263-C14D-B1D1-0EDEB2C934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0B0DA-CA32-9F4E-9F31-7C74C2452E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8631D93-70E5-DF41-BE13-CBA565840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9690A9-9877-0D4F-96C7-89B244609A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82E78-0325-5A48-828D-FC3D1F9A36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DB10AE0-5EE5-6244-94DB-799E179D326C}" type="datetimeFigureOut">
              <a:rPr lang="en-US"/>
              <a:pPr>
                <a:defRPr/>
              </a:pPr>
              <a:t>4/17/2023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F0BD9F6-D3DE-7240-BCDC-EA484FE9CB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4D27F4A-6895-F847-8E86-E5FEDA26C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7D069-7256-7A49-9316-6D01C0D637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9734B-E2DA-254C-91A0-2F9202334A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15A1F2-0CD4-BB43-9C4F-E7E9A2A29E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E87A4-487B-8F4F-8DBB-CA7F733A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760BD-BFF1-C746-81D1-A3EA73BC2B55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634AE-3C1E-FA4B-83B8-EAC82E10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9843-9C85-5840-91EA-018E6441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9D6BC-BCAD-BC4E-B4F8-972E219BD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12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9CA85-6531-E244-8CFE-1486A520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332F-B4A3-8044-9A76-BBB1D6E6E869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85DD-9EC1-AB4B-8652-D0CC9B97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3C340-3913-AA4F-90FB-622C3378F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FC483-0B2E-AE4C-8044-42DACE124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1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AA502-1CE5-924C-978F-5A69DE2D9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4F365-BE13-7843-AFD8-82463E2FA263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535F9-B242-A446-934D-4292F835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0BA7E-8717-3342-A0AD-0F33B34F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73BE0-1E9B-1C49-ADDF-60080D9D33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4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733B1-A81A-9946-8F02-D7DFF786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7D9B-3632-9647-9D49-1FD5CFBCDF7E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B0C08-DC7D-7447-9D5F-D19279DD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55D6F-BE15-AE4F-A100-97DDAE57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E621B-27A7-0B4E-BFEF-44609E0A0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85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6487D-C377-8F45-8D13-D011695CF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D6E46-612D-CC4B-83F3-4A2CEEB37381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AEC88-7646-6747-9192-32B98EBE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D963B-3FCA-C443-AD29-DE23DCFD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5CD64-2DEF-0C4A-9EA2-4D83A6F8B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35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BA871C-7404-E140-BDCB-C886CAB7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900C-EA6F-534A-BAA6-CA3E4D054C92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8A3B8A-54D1-4C4A-8DB4-1BC8EDAF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861DC0-2FED-D643-8025-0672529F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258DA-60A7-164E-A9FE-4F2314DB0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0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9D23E4B-D37F-F34A-A9CD-F5F2B3AA5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A2AE9-FD88-2749-91AC-AEC864843A71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2AB5382-AC3B-2A4E-9DEB-3F6A62A3C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AA984D-67BB-3E43-A649-2B37806F8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FBF8-D61E-4146-99DC-E42A852060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21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10246F2-7D20-A443-86BA-8CFAAEE2E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06D5A-F0DA-C947-91EF-C8836750AB0F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47B269E-E54D-7944-A0BE-F1CC9DD8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8D83AB-0EBF-E641-B65E-A70820CA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C7E73-E3F9-CE44-805C-B22EE3FC0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48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06800DA-7179-DB42-8F88-E3A137A82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18E2-EDF8-5C4E-B175-CFFFF904CF16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BA8DC8-D199-A349-8AA4-F02B6C5E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741CD2-493B-394A-8AAD-2642E99B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4B046-16C8-7C47-9CF2-3D07C55E0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88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34B843-B0B7-CA4D-84DC-9D0B05DAE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4FA82-688A-2642-ADD7-EA49A9AB312D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129CB4-F698-EA4F-9EC0-B7631618D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FE4A64-90B2-9D43-9E0D-D69952AE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1BB11-6D59-F74C-9EDA-7064F52E0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86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734FD9-2119-3541-9AEE-D1F63250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2E8EF-A633-1841-BE97-66E72111573D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FB1F3C-0807-7041-B9AA-A61B91BC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E8479D-F2C2-8B4F-8180-473B0B46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CA9AE-5709-6A45-93C4-846C63DE23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10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FCF28E5-BA07-E04C-AF03-DE9A4A359C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21261E5-52BD-4442-88E4-99B4A8A963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9D1E3-F761-7443-8A30-50BBF4A4B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ADA5D1F6-A056-0941-8E48-D3490E78825F}" type="datetime1">
              <a:rPr lang="en-US" altLang="en-US"/>
              <a:pPr>
                <a:defRPr/>
              </a:pPr>
              <a:t>4/17/2023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76F86-5191-5448-B65D-39F94C2E1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6376C-CDC2-FD45-A9EC-B2459ECD3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64E354B-33AC-514D-87C6-2B42B424EB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43D9AD2D-46FE-2C46-A0C8-C021ED234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0D60F-68C6-CD42-A304-D1AE304B4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4810C91-5C00-2A4C-A9C7-3657ACCF6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Weighted Interval Scheduling</a:t>
            </a:r>
          </a:p>
        </p:txBody>
      </p:sp>
      <p:sp>
        <p:nvSpPr>
          <p:cNvPr id="29698" name="TextBox 2">
            <a:extLst>
              <a:ext uri="{FF2B5EF4-FFF2-40B4-BE49-F238E27FC236}">
                <a16:creationId xmlns:a16="http://schemas.microsoft.com/office/drawing/2014/main" id="{D571CF4D-98DD-1040-B70F-14C8B09AE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1606550"/>
            <a:ext cx="747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Input: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800">
                <a:latin typeface="Arial" panose="020B0604020202020204" pitchFamily="34" charset="0"/>
              </a:rPr>
              <a:t> jobs/intervals. Interval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800">
                <a:latin typeface="Arial" panose="020B0604020202020204" pitchFamily="34" charset="0"/>
              </a:rPr>
              <a:t> is triple (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800">
                <a:latin typeface="Arial" panose="020B0604020202020204" pitchFamily="34" charset="0"/>
              </a:rPr>
              <a:t>,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f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800">
                <a:latin typeface="Arial" panose="020B0604020202020204" pitchFamily="34" charset="0"/>
              </a:rPr>
              <a:t>,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800">
                <a:latin typeface="Arial" panose="020B0604020202020204" pitchFamily="34" charset="0"/>
              </a:rPr>
              <a:t>)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E2175D09-32F3-3E4B-811D-7B9F41C2DDBE}"/>
              </a:ext>
            </a:extLst>
          </p:cNvPr>
          <p:cNvSpPr/>
          <p:nvPr/>
        </p:nvSpPr>
        <p:spPr>
          <a:xfrm>
            <a:off x="5278438" y="2130425"/>
            <a:ext cx="1482725" cy="390525"/>
          </a:xfrm>
          <a:prstGeom prst="wedgeRectCallout">
            <a:avLst>
              <a:gd name="adj1" fmla="val 67017"/>
              <a:gd name="adj2" fmla="val -89794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start time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611A036B-E205-FF4C-AB24-6430F111574C}"/>
              </a:ext>
            </a:extLst>
          </p:cNvPr>
          <p:cNvSpPr/>
          <p:nvPr/>
        </p:nvSpPr>
        <p:spPr>
          <a:xfrm>
            <a:off x="6221413" y="2654300"/>
            <a:ext cx="1481137" cy="390525"/>
          </a:xfrm>
          <a:prstGeom prst="wedgeRectCallout">
            <a:avLst>
              <a:gd name="adj1" fmla="val 34307"/>
              <a:gd name="adj2" fmla="val -199588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finish time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4C96C98-3AC8-B44B-A983-49A5459A9E6C}"/>
              </a:ext>
            </a:extLst>
          </p:cNvPr>
          <p:cNvSpPr/>
          <p:nvPr/>
        </p:nvSpPr>
        <p:spPr>
          <a:xfrm>
            <a:off x="7939088" y="2325688"/>
            <a:ext cx="1054100" cy="392112"/>
          </a:xfrm>
          <a:prstGeom prst="wedgeRectCallout">
            <a:avLst>
              <a:gd name="adj1" fmla="val -51945"/>
              <a:gd name="adj2" fmla="val -114586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value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AE8-D3C3-554B-920D-F680BB83EEA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72836" y="3602182"/>
            <a:ext cx="8064452" cy="523220"/>
          </a:xfrm>
          <a:prstGeom prst="rect">
            <a:avLst/>
          </a:prstGeom>
          <a:blipFill>
            <a:blip r:embed="rId2"/>
            <a:stretch>
              <a:fillRect l="-629" t="-11905" r="-472" b="-2857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F0AC49-78FE-FB4E-9389-586F3CD16C2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6621" y="4285749"/>
            <a:ext cx="2060179" cy="461665"/>
          </a:xfrm>
          <a:prstGeom prst="rect">
            <a:avLst/>
          </a:prstGeom>
          <a:blipFill>
            <a:blip r:embed="rId3"/>
            <a:stretch>
              <a:fillRect l="-4268" t="-7692" r="-610" b="-23077"/>
            </a:stretch>
          </a:blipFill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9704" name="Group 26">
            <a:extLst>
              <a:ext uri="{FF2B5EF4-FFF2-40B4-BE49-F238E27FC236}">
                <a16:creationId xmlns:a16="http://schemas.microsoft.com/office/drawing/2014/main" id="{7DFC5A97-6B9C-1D47-BB02-FD30DFF914A2}"/>
              </a:ext>
            </a:extLst>
          </p:cNvPr>
          <p:cNvGrpSpPr>
            <a:grpSpLocks/>
          </p:cNvGrpSpPr>
          <p:nvPr/>
        </p:nvGrpSpPr>
        <p:grpSpPr bwMode="auto">
          <a:xfrm>
            <a:off x="0" y="4459288"/>
            <a:ext cx="8139113" cy="2022475"/>
            <a:chOff x="-753687" y="4211683"/>
            <a:chExt cx="10749280" cy="25912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462F9-0030-6C4F-B4CC-246B6E8B9F53}"/>
                </a:ext>
              </a:extLst>
            </p:cNvPr>
            <p:cNvSpPr/>
            <p:nvPr/>
          </p:nvSpPr>
          <p:spPr>
            <a:xfrm>
              <a:off x="-170832" y="4976456"/>
              <a:ext cx="3121841" cy="49018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06" name="TextBox 9">
              <a:extLst>
                <a:ext uri="{FF2B5EF4-FFF2-40B4-BE49-F238E27FC236}">
                  <a16:creationId xmlns:a16="http://schemas.microsoft.com/office/drawing/2014/main" id="{289DF2A9-F82F-184D-A980-4FD5E1E91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485" y="4905518"/>
              <a:ext cx="1557207" cy="59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A2842AF-A0C6-7341-B191-06448A827544}"/>
                </a:ext>
              </a:extLst>
            </p:cNvPr>
            <p:cNvSpPr/>
            <p:nvPr/>
          </p:nvSpPr>
          <p:spPr>
            <a:xfrm>
              <a:off x="-753687" y="6261926"/>
              <a:ext cx="10749280" cy="4678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836B13-1A44-0D40-BE98-D9D9A193B3B7}"/>
                </a:ext>
              </a:extLst>
            </p:cNvPr>
            <p:cNvSpPr/>
            <p:nvPr/>
          </p:nvSpPr>
          <p:spPr>
            <a:xfrm>
              <a:off x="-185507" y="5629360"/>
              <a:ext cx="9652756" cy="49018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09" name="TextBox 12">
              <a:extLst>
                <a:ext uri="{FF2B5EF4-FFF2-40B4-BE49-F238E27FC236}">
                  <a16:creationId xmlns:a16="http://schemas.microsoft.com/office/drawing/2014/main" id="{81DAC800-31EF-D847-BDA3-64082CABC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8612" y="5554918"/>
              <a:ext cx="2363438" cy="59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30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74F740-9A36-C748-843C-07E453F35803}"/>
                </a:ext>
              </a:extLst>
            </p:cNvPr>
            <p:cNvSpPr/>
            <p:nvPr/>
          </p:nvSpPr>
          <p:spPr>
            <a:xfrm>
              <a:off x="2951010" y="4284906"/>
              <a:ext cx="3406978" cy="4922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11" name="TextBox 14">
              <a:extLst>
                <a:ext uri="{FF2B5EF4-FFF2-40B4-BE49-F238E27FC236}">
                  <a16:creationId xmlns:a16="http://schemas.microsoft.com/office/drawing/2014/main" id="{EE474455-C4C9-E042-AC1A-F6277C1BB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2369" y="4211683"/>
              <a:ext cx="1708759" cy="59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2D7E50-471C-4A45-8AA8-1DC78EA8D6BA}"/>
                </a:ext>
              </a:extLst>
            </p:cNvPr>
            <p:cNvSpPr/>
            <p:nvPr/>
          </p:nvSpPr>
          <p:spPr>
            <a:xfrm>
              <a:off x="6357988" y="4958150"/>
              <a:ext cx="3109262" cy="490188"/>
            </a:xfrm>
            <a:prstGeom prst="rect">
              <a:avLst/>
            </a:prstGeom>
            <a:solidFill>
              <a:srgbClr val="00E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13" name="TextBox 16">
              <a:extLst>
                <a:ext uri="{FF2B5EF4-FFF2-40B4-BE49-F238E27FC236}">
                  <a16:creationId xmlns:a16="http://schemas.microsoft.com/office/drawing/2014/main" id="{0277DDA2-1F0E-0146-BBDA-3C8C8D006F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1138" y="4870245"/>
              <a:ext cx="1540304" cy="59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3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3FA7377-CCCC-5D4C-8E4A-CA2ADC20D26F}"/>
                </a:ext>
              </a:extLst>
            </p:cNvPr>
            <p:cNvCxnSpPr/>
            <p:nvPr/>
          </p:nvCxnSpPr>
          <p:spPr>
            <a:xfrm>
              <a:off x="-185507" y="6184635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111046B-67BC-054F-8D8F-C8A349ABFD00}"/>
                </a:ext>
              </a:extLst>
            </p:cNvPr>
            <p:cNvCxnSpPr/>
            <p:nvPr/>
          </p:nvCxnSpPr>
          <p:spPr>
            <a:xfrm>
              <a:off x="2951010" y="6176499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8554825-A72A-304B-A61F-B6049A1ED9C6}"/>
                </a:ext>
              </a:extLst>
            </p:cNvPr>
            <p:cNvCxnSpPr/>
            <p:nvPr/>
          </p:nvCxnSpPr>
          <p:spPr>
            <a:xfrm>
              <a:off x="6357988" y="6172431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461F92C-C7C4-B540-8975-920C1B9950A5}"/>
                </a:ext>
              </a:extLst>
            </p:cNvPr>
            <p:cNvCxnSpPr/>
            <p:nvPr/>
          </p:nvCxnSpPr>
          <p:spPr>
            <a:xfrm>
              <a:off x="-185507" y="6192771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817F8AE-F934-F44A-AA16-3EDCE950C31C}"/>
                </a:ext>
              </a:extLst>
            </p:cNvPr>
            <p:cNvCxnSpPr/>
            <p:nvPr/>
          </p:nvCxnSpPr>
          <p:spPr>
            <a:xfrm>
              <a:off x="9467249" y="6184635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719" name="TextBox 22">
              <a:extLst>
                <a:ext uri="{FF2B5EF4-FFF2-40B4-BE49-F238E27FC236}">
                  <a16:creationId xmlns:a16="http://schemas.microsoft.com/office/drawing/2014/main" id="{812465F9-1E03-A947-85F5-096828C35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43403" y="6341297"/>
              <a:ext cx="2967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9720" name="TextBox 23">
              <a:extLst>
                <a:ext uri="{FF2B5EF4-FFF2-40B4-BE49-F238E27FC236}">
                  <a16:creationId xmlns:a16="http://schemas.microsoft.com/office/drawing/2014/main" id="{52383593-1B01-C84D-BCF8-7EE6923E5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887" y="6340005"/>
              <a:ext cx="2967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9721" name="TextBox 24">
              <a:extLst>
                <a:ext uri="{FF2B5EF4-FFF2-40B4-BE49-F238E27FC236}">
                  <a16:creationId xmlns:a16="http://schemas.microsoft.com/office/drawing/2014/main" id="{07659668-CA84-5F46-AE48-960E50586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0949" y="6308011"/>
              <a:ext cx="2967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9722" name="TextBox 25">
              <a:extLst>
                <a:ext uri="{FF2B5EF4-FFF2-40B4-BE49-F238E27FC236}">
                  <a16:creationId xmlns:a16="http://schemas.microsoft.com/office/drawing/2014/main" id="{64112A46-24C0-D84E-987A-F8EDE78C2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10291" y="6330088"/>
              <a:ext cx="2967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3DD5367-F692-4B48-A3A8-EA88396C343E}"/>
              </a:ext>
            </a:extLst>
          </p:cNvPr>
          <p:cNvSpPr/>
          <p:nvPr/>
        </p:nvSpPr>
        <p:spPr>
          <a:xfrm>
            <a:off x="1793875" y="1260475"/>
            <a:ext cx="5494338" cy="2957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2" name="Title 1">
            <a:extLst>
              <a:ext uri="{FF2B5EF4-FFF2-40B4-BE49-F238E27FC236}">
                <a16:creationId xmlns:a16="http://schemas.microsoft.com/office/drawing/2014/main" id="{E7358B1E-DF94-924C-8716-D2CAE106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Previous Greedy Algorithm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6D4A247-2E19-6A4C-B23F-BC8B661C6A40}"/>
              </a:ext>
            </a:extLst>
          </p:cNvPr>
          <p:cNvGrpSpPr>
            <a:grpSpLocks/>
          </p:cNvGrpSpPr>
          <p:nvPr/>
        </p:nvGrpSpPr>
        <p:grpSpPr bwMode="auto">
          <a:xfrm>
            <a:off x="441325" y="5000625"/>
            <a:ext cx="2363788" cy="461963"/>
            <a:chOff x="440592" y="5000261"/>
            <a:chExt cx="2363962" cy="4616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462F9-0030-6C4F-B4CC-246B6E8B9F53}"/>
                </a:ext>
              </a:extLst>
            </p:cNvPr>
            <p:cNvSpPr/>
            <p:nvPr/>
          </p:nvSpPr>
          <p:spPr>
            <a:xfrm>
              <a:off x="440592" y="5054201"/>
              <a:ext cx="2363962" cy="3839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7" name="TextBox 9">
              <a:extLst>
                <a:ext uri="{FF2B5EF4-FFF2-40B4-BE49-F238E27FC236}">
                  <a16:creationId xmlns:a16="http://schemas.microsoft.com/office/drawing/2014/main" id="{16F82335-2949-524B-88BE-244E0AC33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970" y="5000261"/>
              <a:ext cx="117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A2842AF-A0C6-7341-B191-06448A827544}"/>
              </a:ext>
            </a:extLst>
          </p:cNvPr>
          <p:cNvSpPr/>
          <p:nvPr/>
        </p:nvSpPr>
        <p:spPr>
          <a:xfrm>
            <a:off x="0" y="6059488"/>
            <a:ext cx="8139113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B62ABE4-822C-8743-81B8-48C7D60807CB}"/>
              </a:ext>
            </a:extLst>
          </p:cNvPr>
          <p:cNvGrpSpPr>
            <a:grpSpLocks/>
          </p:cNvGrpSpPr>
          <p:nvPr/>
        </p:nvGrpSpPr>
        <p:grpSpPr bwMode="auto">
          <a:xfrm>
            <a:off x="430213" y="5507038"/>
            <a:ext cx="7308850" cy="461962"/>
            <a:chOff x="429495" y="5507063"/>
            <a:chExt cx="7309119" cy="4616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836B13-1A44-0D40-BE98-D9D9A193B3B7}"/>
                </a:ext>
              </a:extLst>
            </p:cNvPr>
            <p:cNvSpPr/>
            <p:nvPr/>
          </p:nvSpPr>
          <p:spPr>
            <a:xfrm>
              <a:off x="429495" y="5564176"/>
              <a:ext cx="7309119" cy="38392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5" name="TextBox 12">
              <a:extLst>
                <a:ext uri="{FF2B5EF4-FFF2-40B4-BE49-F238E27FC236}">
                  <a16:creationId xmlns:a16="http://schemas.microsoft.com/office/drawing/2014/main" id="{75B129AF-361C-5244-BDF4-B3FFDDADE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5403" y="5507063"/>
              <a:ext cx="17894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30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E4882F-0312-6F4B-9D64-3AAEFC0B7685}"/>
              </a:ext>
            </a:extLst>
          </p:cNvPr>
          <p:cNvGrpSpPr>
            <a:grpSpLocks/>
          </p:cNvGrpSpPr>
          <p:nvPr/>
        </p:nvGrpSpPr>
        <p:grpSpPr bwMode="auto">
          <a:xfrm>
            <a:off x="2805113" y="4459288"/>
            <a:ext cx="2579687" cy="460375"/>
            <a:chOff x="2804554" y="4458781"/>
            <a:chExt cx="2579878" cy="4616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74F740-9A36-C748-843C-07E453F35803}"/>
                </a:ext>
              </a:extLst>
            </p:cNvPr>
            <p:cNvSpPr/>
            <p:nvPr/>
          </p:nvSpPr>
          <p:spPr>
            <a:xfrm>
              <a:off x="2804554" y="4516091"/>
              <a:ext cx="2579878" cy="38365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3" name="TextBox 14">
              <a:extLst>
                <a:ext uri="{FF2B5EF4-FFF2-40B4-BE49-F238E27FC236}">
                  <a16:creationId xmlns:a16="http://schemas.microsoft.com/office/drawing/2014/main" id="{AB56BFFF-952D-3040-B9FC-AE4837A49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9103" y="4458781"/>
              <a:ext cx="12937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71BD67-ACB3-5A43-AC01-CE9ADEF2E7DB}"/>
              </a:ext>
            </a:extLst>
          </p:cNvPr>
          <p:cNvGrpSpPr>
            <a:grpSpLocks/>
          </p:cNvGrpSpPr>
          <p:nvPr/>
        </p:nvGrpSpPr>
        <p:grpSpPr bwMode="auto">
          <a:xfrm>
            <a:off x="5384800" y="4972050"/>
            <a:ext cx="2354263" cy="461963"/>
            <a:chOff x="5384432" y="4972733"/>
            <a:chExt cx="2354183" cy="4616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2D7E50-471C-4A45-8AA8-1DC78EA8D6BA}"/>
                </a:ext>
              </a:extLst>
            </p:cNvPr>
            <p:cNvSpPr/>
            <p:nvPr/>
          </p:nvSpPr>
          <p:spPr>
            <a:xfrm>
              <a:off x="5384432" y="5040952"/>
              <a:ext cx="2354183" cy="382340"/>
            </a:xfrm>
            <a:prstGeom prst="rect">
              <a:avLst/>
            </a:prstGeom>
            <a:solidFill>
              <a:srgbClr val="00E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1" name="TextBox 16">
              <a:extLst>
                <a:ext uri="{FF2B5EF4-FFF2-40B4-BE49-F238E27FC236}">
                  <a16:creationId xmlns:a16="http://schemas.microsoft.com/office/drawing/2014/main" id="{5E6C0ECD-124C-444A-B663-A822AE7B7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1278" y="4972733"/>
              <a:ext cx="11662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3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FA7377-CCCC-5D4C-8E4A-CA2ADC20D26F}"/>
              </a:ext>
            </a:extLst>
          </p:cNvPr>
          <p:cNvCxnSpPr/>
          <p:nvPr/>
        </p:nvCxnSpPr>
        <p:spPr>
          <a:xfrm>
            <a:off x="430213" y="5997575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11046B-67BC-054F-8D8F-C8A349ABFD00}"/>
              </a:ext>
            </a:extLst>
          </p:cNvPr>
          <p:cNvCxnSpPr/>
          <p:nvPr/>
        </p:nvCxnSpPr>
        <p:spPr>
          <a:xfrm>
            <a:off x="2805113" y="5992813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554825-A72A-304B-A61F-B6049A1ED9C6}"/>
              </a:ext>
            </a:extLst>
          </p:cNvPr>
          <p:cNvCxnSpPr/>
          <p:nvPr/>
        </p:nvCxnSpPr>
        <p:spPr>
          <a:xfrm>
            <a:off x="5384800" y="5988050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61F92C-C7C4-B540-8975-920C1B9950A5}"/>
              </a:ext>
            </a:extLst>
          </p:cNvPr>
          <p:cNvCxnSpPr/>
          <p:nvPr/>
        </p:nvCxnSpPr>
        <p:spPr>
          <a:xfrm>
            <a:off x="430213" y="6003925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17F8AE-F934-F44A-AA16-3EDCE950C31C}"/>
              </a:ext>
            </a:extLst>
          </p:cNvPr>
          <p:cNvCxnSpPr/>
          <p:nvPr/>
        </p:nvCxnSpPr>
        <p:spPr>
          <a:xfrm>
            <a:off x="7739063" y="5997575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733" name="TextBox 22">
            <a:extLst>
              <a:ext uri="{FF2B5EF4-FFF2-40B4-BE49-F238E27FC236}">
                <a16:creationId xmlns:a16="http://schemas.microsoft.com/office/drawing/2014/main" id="{DBA97E11-28D9-4B4E-8694-C60FF4052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121400"/>
            <a:ext cx="2238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0734" name="TextBox 23">
            <a:extLst>
              <a:ext uri="{FF2B5EF4-FFF2-40B4-BE49-F238E27FC236}">
                <a16:creationId xmlns:a16="http://schemas.microsoft.com/office/drawing/2014/main" id="{88A617B9-3317-5441-BF76-9F9936A95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6119813"/>
            <a:ext cx="2238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0735" name="TextBox 24">
            <a:extLst>
              <a:ext uri="{FF2B5EF4-FFF2-40B4-BE49-F238E27FC236}">
                <a16:creationId xmlns:a16="http://schemas.microsoft.com/office/drawing/2014/main" id="{877B1645-BFBE-954D-81AF-DD1CCD724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8" y="6094413"/>
            <a:ext cx="2238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0736" name="TextBox 25">
            <a:extLst>
              <a:ext uri="{FF2B5EF4-FFF2-40B4-BE49-F238E27FC236}">
                <a16:creationId xmlns:a16="http://schemas.microsoft.com/office/drawing/2014/main" id="{2C915488-407E-ED4A-A9CA-AED6ED4E5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111875"/>
            <a:ext cx="2238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0737" name="TextBox 27">
            <a:extLst>
              <a:ext uri="{FF2B5EF4-FFF2-40B4-BE49-F238E27FC236}">
                <a16:creationId xmlns:a16="http://schemas.microsoft.com/office/drawing/2014/main" id="{154BE384-F875-894E-896E-37D60CB1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1371600"/>
            <a:ext cx="247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original set of jobs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C85494-EC21-5A47-9CFB-91C24393DCD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74013" y="1714038"/>
            <a:ext cx="763479" cy="369332"/>
          </a:xfrm>
          <a:prstGeom prst="rect">
            <a:avLst/>
          </a:prstGeom>
          <a:blipFill>
            <a:blip r:embed="rId2"/>
            <a:stretch>
              <a:fillRect l="-6557" t="-6667" b="-2333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0739" name="TextBox 29">
            <a:extLst>
              <a:ext uri="{FF2B5EF4-FFF2-40B4-BE49-F238E27FC236}">
                <a16:creationId xmlns:a16="http://schemas.microsoft.com/office/drawing/2014/main" id="{1B1F19F3-82C0-D945-90DB-64B6EF243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2185988"/>
            <a:ext cx="5121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While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is not empty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Choose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where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f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is the smallest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Add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to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Remove all requests that conflict with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 i </a:t>
            </a:r>
            <a:r>
              <a:rPr lang="en-US" altLang="en-US" sz="1800">
                <a:latin typeface="Arial" panose="020B0604020202020204" pitchFamily="34" charset="0"/>
              </a:rPr>
              <a:t>from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Return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S*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3DD5367-F692-4B48-A3A8-EA88396C343E}"/>
              </a:ext>
            </a:extLst>
          </p:cNvPr>
          <p:cNvSpPr/>
          <p:nvPr/>
        </p:nvSpPr>
        <p:spPr>
          <a:xfrm>
            <a:off x="1793875" y="1260475"/>
            <a:ext cx="5494338" cy="2957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6" name="Title 1">
            <a:extLst>
              <a:ext uri="{FF2B5EF4-FFF2-40B4-BE49-F238E27FC236}">
                <a16:creationId xmlns:a16="http://schemas.microsoft.com/office/drawing/2014/main" id="{19539DF7-791A-7240-80AA-873F57CB6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Perhaps be greedy differently?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2D4047-6766-9E4B-A374-0C1E6E6966A0}"/>
              </a:ext>
            </a:extLst>
          </p:cNvPr>
          <p:cNvGrpSpPr>
            <a:grpSpLocks/>
          </p:cNvGrpSpPr>
          <p:nvPr/>
        </p:nvGrpSpPr>
        <p:grpSpPr bwMode="auto">
          <a:xfrm>
            <a:off x="441325" y="5000625"/>
            <a:ext cx="2363788" cy="461963"/>
            <a:chOff x="440592" y="5000261"/>
            <a:chExt cx="2363962" cy="4616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462F9-0030-6C4F-B4CC-246B6E8B9F53}"/>
                </a:ext>
              </a:extLst>
            </p:cNvPr>
            <p:cNvSpPr/>
            <p:nvPr/>
          </p:nvSpPr>
          <p:spPr>
            <a:xfrm>
              <a:off x="440592" y="5054201"/>
              <a:ext cx="2363962" cy="3839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71" name="TextBox 9">
              <a:extLst>
                <a:ext uri="{FF2B5EF4-FFF2-40B4-BE49-F238E27FC236}">
                  <a16:creationId xmlns:a16="http://schemas.microsoft.com/office/drawing/2014/main" id="{B921CBCE-301B-F143-BF34-27A38DE66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970" y="5000261"/>
              <a:ext cx="117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A2842AF-A0C6-7341-B191-06448A827544}"/>
              </a:ext>
            </a:extLst>
          </p:cNvPr>
          <p:cNvSpPr/>
          <p:nvPr/>
        </p:nvSpPr>
        <p:spPr>
          <a:xfrm>
            <a:off x="0" y="6059488"/>
            <a:ext cx="8139113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6F8C52D-D36B-EB4B-B540-506E4CCE5722}"/>
              </a:ext>
            </a:extLst>
          </p:cNvPr>
          <p:cNvGrpSpPr>
            <a:grpSpLocks/>
          </p:cNvGrpSpPr>
          <p:nvPr/>
        </p:nvGrpSpPr>
        <p:grpSpPr bwMode="auto">
          <a:xfrm>
            <a:off x="430213" y="5507038"/>
            <a:ext cx="7308850" cy="461962"/>
            <a:chOff x="429495" y="5507063"/>
            <a:chExt cx="7309119" cy="4616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836B13-1A44-0D40-BE98-D9D9A193B3B7}"/>
                </a:ext>
              </a:extLst>
            </p:cNvPr>
            <p:cNvSpPr/>
            <p:nvPr/>
          </p:nvSpPr>
          <p:spPr>
            <a:xfrm>
              <a:off x="429495" y="5564176"/>
              <a:ext cx="7309119" cy="38392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69" name="TextBox 12">
              <a:extLst>
                <a:ext uri="{FF2B5EF4-FFF2-40B4-BE49-F238E27FC236}">
                  <a16:creationId xmlns:a16="http://schemas.microsoft.com/office/drawing/2014/main" id="{8D2F9C58-4CFA-EC45-A4DB-AC4890E5D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5403" y="5507063"/>
              <a:ext cx="17894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30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5121919-F517-0F48-8777-35DB5DA73C07}"/>
              </a:ext>
            </a:extLst>
          </p:cNvPr>
          <p:cNvGrpSpPr>
            <a:grpSpLocks/>
          </p:cNvGrpSpPr>
          <p:nvPr/>
        </p:nvGrpSpPr>
        <p:grpSpPr bwMode="auto">
          <a:xfrm>
            <a:off x="2805113" y="4459288"/>
            <a:ext cx="2579687" cy="460375"/>
            <a:chOff x="2804554" y="4458781"/>
            <a:chExt cx="2579878" cy="4616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74F740-9A36-C748-843C-07E453F35803}"/>
                </a:ext>
              </a:extLst>
            </p:cNvPr>
            <p:cNvSpPr/>
            <p:nvPr/>
          </p:nvSpPr>
          <p:spPr>
            <a:xfrm>
              <a:off x="2804554" y="4516091"/>
              <a:ext cx="2579878" cy="38365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67" name="TextBox 14">
              <a:extLst>
                <a:ext uri="{FF2B5EF4-FFF2-40B4-BE49-F238E27FC236}">
                  <a16:creationId xmlns:a16="http://schemas.microsoft.com/office/drawing/2014/main" id="{F900DA6C-9BD4-1F41-B4F7-721028732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9103" y="4458781"/>
              <a:ext cx="12937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8F7993F-F670-CC40-8915-5B25B41A3B00}"/>
              </a:ext>
            </a:extLst>
          </p:cNvPr>
          <p:cNvGrpSpPr>
            <a:grpSpLocks/>
          </p:cNvGrpSpPr>
          <p:nvPr/>
        </p:nvGrpSpPr>
        <p:grpSpPr bwMode="auto">
          <a:xfrm>
            <a:off x="5384800" y="4972050"/>
            <a:ext cx="2354263" cy="461963"/>
            <a:chOff x="5384432" y="4972733"/>
            <a:chExt cx="2354183" cy="4616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2D7E50-471C-4A45-8AA8-1DC78EA8D6BA}"/>
                </a:ext>
              </a:extLst>
            </p:cNvPr>
            <p:cNvSpPr/>
            <p:nvPr/>
          </p:nvSpPr>
          <p:spPr>
            <a:xfrm>
              <a:off x="5384432" y="5040952"/>
              <a:ext cx="2354183" cy="382340"/>
            </a:xfrm>
            <a:prstGeom prst="rect">
              <a:avLst/>
            </a:prstGeom>
            <a:solidFill>
              <a:srgbClr val="00E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65" name="TextBox 16">
              <a:extLst>
                <a:ext uri="{FF2B5EF4-FFF2-40B4-BE49-F238E27FC236}">
                  <a16:creationId xmlns:a16="http://schemas.microsoft.com/office/drawing/2014/main" id="{7AE6919E-BBE2-7F41-9BE9-7E0948686E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1278" y="4972733"/>
              <a:ext cx="11662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3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FA7377-CCCC-5D4C-8E4A-CA2ADC20D26F}"/>
              </a:ext>
            </a:extLst>
          </p:cNvPr>
          <p:cNvCxnSpPr/>
          <p:nvPr/>
        </p:nvCxnSpPr>
        <p:spPr>
          <a:xfrm>
            <a:off x="430213" y="5997575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11046B-67BC-054F-8D8F-C8A349ABFD00}"/>
              </a:ext>
            </a:extLst>
          </p:cNvPr>
          <p:cNvCxnSpPr/>
          <p:nvPr/>
        </p:nvCxnSpPr>
        <p:spPr>
          <a:xfrm>
            <a:off x="2805113" y="5992813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554825-A72A-304B-A61F-B6049A1ED9C6}"/>
              </a:ext>
            </a:extLst>
          </p:cNvPr>
          <p:cNvCxnSpPr/>
          <p:nvPr/>
        </p:nvCxnSpPr>
        <p:spPr>
          <a:xfrm>
            <a:off x="5384800" y="5988050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61F92C-C7C4-B540-8975-920C1B9950A5}"/>
              </a:ext>
            </a:extLst>
          </p:cNvPr>
          <p:cNvCxnSpPr/>
          <p:nvPr/>
        </p:nvCxnSpPr>
        <p:spPr>
          <a:xfrm>
            <a:off x="430213" y="6003925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17F8AE-F934-F44A-AA16-3EDCE950C31C}"/>
              </a:ext>
            </a:extLst>
          </p:cNvPr>
          <p:cNvCxnSpPr/>
          <p:nvPr/>
        </p:nvCxnSpPr>
        <p:spPr>
          <a:xfrm>
            <a:off x="7739063" y="5997575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757" name="TextBox 22">
            <a:extLst>
              <a:ext uri="{FF2B5EF4-FFF2-40B4-BE49-F238E27FC236}">
                <a16:creationId xmlns:a16="http://schemas.microsoft.com/office/drawing/2014/main" id="{44150C6C-F336-D243-BA90-ABB15E943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121400"/>
            <a:ext cx="2238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1758" name="TextBox 23">
            <a:extLst>
              <a:ext uri="{FF2B5EF4-FFF2-40B4-BE49-F238E27FC236}">
                <a16:creationId xmlns:a16="http://schemas.microsoft.com/office/drawing/2014/main" id="{D38B5F25-7DF3-724A-953F-110CF6AA2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6119813"/>
            <a:ext cx="2238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1759" name="TextBox 24">
            <a:extLst>
              <a:ext uri="{FF2B5EF4-FFF2-40B4-BE49-F238E27FC236}">
                <a16:creationId xmlns:a16="http://schemas.microsoft.com/office/drawing/2014/main" id="{F0596E52-CBCF-934C-99D1-C2CFDD901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8" y="6094413"/>
            <a:ext cx="2238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1760" name="TextBox 25">
            <a:extLst>
              <a:ext uri="{FF2B5EF4-FFF2-40B4-BE49-F238E27FC236}">
                <a16:creationId xmlns:a16="http://schemas.microsoft.com/office/drawing/2014/main" id="{BBAC9BAE-BD0A-B645-B62C-CEF5C764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111875"/>
            <a:ext cx="2238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1761" name="TextBox 27">
            <a:extLst>
              <a:ext uri="{FF2B5EF4-FFF2-40B4-BE49-F238E27FC236}">
                <a16:creationId xmlns:a16="http://schemas.microsoft.com/office/drawing/2014/main" id="{CD3B4B59-9B3C-3C42-A5DB-9E89076B4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1371600"/>
            <a:ext cx="247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original set of jobs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C85494-EC21-5A47-9CFB-91C24393DCD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74013" y="1714038"/>
            <a:ext cx="763479" cy="369332"/>
          </a:xfrm>
          <a:prstGeom prst="rect">
            <a:avLst/>
          </a:prstGeom>
          <a:blipFill>
            <a:blip r:embed="rId2"/>
            <a:stretch>
              <a:fillRect l="-6557" t="-6667" b="-2333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1763" name="TextBox 29">
            <a:extLst>
              <a:ext uri="{FF2B5EF4-FFF2-40B4-BE49-F238E27FC236}">
                <a16:creationId xmlns:a16="http://schemas.microsoft.com/office/drawing/2014/main" id="{6A7B1AE1-7C8F-0141-B154-9846C6847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2185988"/>
            <a:ext cx="5121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While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is not empty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Choose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where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16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/(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f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–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) is the largest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Add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to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Remove all requests that conflict with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 i </a:t>
            </a:r>
            <a:r>
              <a:rPr lang="en-US" altLang="en-US" sz="1800">
                <a:latin typeface="Arial" panose="020B0604020202020204" pitchFamily="34" charset="0"/>
              </a:rPr>
              <a:t>from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Return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S*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3DD5367-F692-4B48-A3A8-EA88396C343E}"/>
              </a:ext>
            </a:extLst>
          </p:cNvPr>
          <p:cNvSpPr/>
          <p:nvPr/>
        </p:nvSpPr>
        <p:spPr>
          <a:xfrm>
            <a:off x="1793875" y="1260475"/>
            <a:ext cx="5494338" cy="2957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0" name="Title 1">
            <a:extLst>
              <a:ext uri="{FF2B5EF4-FFF2-40B4-BE49-F238E27FC236}">
                <a16:creationId xmlns:a16="http://schemas.microsoft.com/office/drawing/2014/main" id="{5E4D7774-6192-B447-9EBC-692F95844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Can this work?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E249341-A916-BC4C-908F-AA97019CD2A0}"/>
              </a:ext>
            </a:extLst>
          </p:cNvPr>
          <p:cNvGrpSpPr>
            <a:grpSpLocks/>
          </p:cNvGrpSpPr>
          <p:nvPr/>
        </p:nvGrpSpPr>
        <p:grpSpPr bwMode="auto">
          <a:xfrm>
            <a:off x="441325" y="5000625"/>
            <a:ext cx="2363788" cy="461963"/>
            <a:chOff x="440592" y="5000261"/>
            <a:chExt cx="2363962" cy="4616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462F9-0030-6C4F-B4CC-246B6E8B9F53}"/>
                </a:ext>
              </a:extLst>
            </p:cNvPr>
            <p:cNvSpPr/>
            <p:nvPr/>
          </p:nvSpPr>
          <p:spPr>
            <a:xfrm>
              <a:off x="440592" y="5054201"/>
              <a:ext cx="2363962" cy="3839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95" name="TextBox 9">
              <a:extLst>
                <a:ext uri="{FF2B5EF4-FFF2-40B4-BE49-F238E27FC236}">
                  <a16:creationId xmlns:a16="http://schemas.microsoft.com/office/drawing/2014/main" id="{31CF8350-C44D-3546-99B1-8DAECAB224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970" y="5000261"/>
              <a:ext cx="117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6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A2842AF-A0C6-7341-B191-06448A827544}"/>
              </a:ext>
            </a:extLst>
          </p:cNvPr>
          <p:cNvSpPr/>
          <p:nvPr/>
        </p:nvSpPr>
        <p:spPr>
          <a:xfrm>
            <a:off x="0" y="6059488"/>
            <a:ext cx="8139113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74CE15C-2E7E-844F-B8BD-C5966F0AEDCD}"/>
              </a:ext>
            </a:extLst>
          </p:cNvPr>
          <p:cNvGrpSpPr>
            <a:grpSpLocks/>
          </p:cNvGrpSpPr>
          <p:nvPr/>
        </p:nvGrpSpPr>
        <p:grpSpPr bwMode="auto">
          <a:xfrm>
            <a:off x="430213" y="5507038"/>
            <a:ext cx="7308850" cy="461962"/>
            <a:chOff x="429495" y="5507063"/>
            <a:chExt cx="7309119" cy="4616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836B13-1A44-0D40-BE98-D9D9A193B3B7}"/>
                </a:ext>
              </a:extLst>
            </p:cNvPr>
            <p:cNvSpPr/>
            <p:nvPr/>
          </p:nvSpPr>
          <p:spPr>
            <a:xfrm>
              <a:off x="429495" y="5564176"/>
              <a:ext cx="7309119" cy="38392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93" name="TextBox 12">
              <a:extLst>
                <a:ext uri="{FF2B5EF4-FFF2-40B4-BE49-F238E27FC236}">
                  <a16:creationId xmlns:a16="http://schemas.microsoft.com/office/drawing/2014/main" id="{78F729AF-1F3B-D641-95A2-DE42D394B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5403" y="5507063"/>
              <a:ext cx="17894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5D0233E-DD3F-9749-A8F8-AE6BBF651B22}"/>
              </a:ext>
            </a:extLst>
          </p:cNvPr>
          <p:cNvGrpSpPr>
            <a:grpSpLocks/>
          </p:cNvGrpSpPr>
          <p:nvPr/>
        </p:nvGrpSpPr>
        <p:grpSpPr bwMode="auto">
          <a:xfrm>
            <a:off x="2805113" y="4459288"/>
            <a:ext cx="2579687" cy="460375"/>
            <a:chOff x="2804554" y="4458781"/>
            <a:chExt cx="2579878" cy="4616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74F740-9A36-C748-843C-07E453F35803}"/>
                </a:ext>
              </a:extLst>
            </p:cNvPr>
            <p:cNvSpPr/>
            <p:nvPr/>
          </p:nvSpPr>
          <p:spPr>
            <a:xfrm>
              <a:off x="2804554" y="4516091"/>
              <a:ext cx="2579878" cy="38365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91" name="TextBox 14">
              <a:extLst>
                <a:ext uri="{FF2B5EF4-FFF2-40B4-BE49-F238E27FC236}">
                  <a16:creationId xmlns:a16="http://schemas.microsoft.com/office/drawing/2014/main" id="{BF116CEB-CF87-3D41-82A1-0B60BB9C46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9103" y="4458781"/>
              <a:ext cx="12937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284C412-8F96-A84E-BCC1-B206A7EE3A67}"/>
              </a:ext>
            </a:extLst>
          </p:cNvPr>
          <p:cNvGrpSpPr>
            <a:grpSpLocks/>
          </p:cNvGrpSpPr>
          <p:nvPr/>
        </p:nvGrpSpPr>
        <p:grpSpPr bwMode="auto">
          <a:xfrm>
            <a:off x="5384800" y="4972050"/>
            <a:ext cx="2354263" cy="461963"/>
            <a:chOff x="5384432" y="4972733"/>
            <a:chExt cx="2354183" cy="4616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2D7E50-471C-4A45-8AA8-1DC78EA8D6BA}"/>
                </a:ext>
              </a:extLst>
            </p:cNvPr>
            <p:cNvSpPr/>
            <p:nvPr/>
          </p:nvSpPr>
          <p:spPr>
            <a:xfrm>
              <a:off x="5384432" y="5040952"/>
              <a:ext cx="2354183" cy="382340"/>
            </a:xfrm>
            <a:prstGeom prst="rect">
              <a:avLst/>
            </a:prstGeom>
            <a:solidFill>
              <a:srgbClr val="00E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89" name="TextBox 16">
              <a:extLst>
                <a:ext uri="{FF2B5EF4-FFF2-40B4-BE49-F238E27FC236}">
                  <a16:creationId xmlns:a16="http://schemas.microsoft.com/office/drawing/2014/main" id="{669B933F-6E99-2B4F-9B9A-A668AC256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1278" y="4972733"/>
              <a:ext cx="11662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3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FA7377-CCCC-5D4C-8E4A-CA2ADC20D26F}"/>
              </a:ext>
            </a:extLst>
          </p:cNvPr>
          <p:cNvCxnSpPr/>
          <p:nvPr/>
        </p:nvCxnSpPr>
        <p:spPr>
          <a:xfrm>
            <a:off x="430213" y="5997575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11046B-67BC-054F-8D8F-C8A349ABFD00}"/>
              </a:ext>
            </a:extLst>
          </p:cNvPr>
          <p:cNvCxnSpPr/>
          <p:nvPr/>
        </p:nvCxnSpPr>
        <p:spPr>
          <a:xfrm>
            <a:off x="2805113" y="5992813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554825-A72A-304B-A61F-B6049A1ED9C6}"/>
              </a:ext>
            </a:extLst>
          </p:cNvPr>
          <p:cNvCxnSpPr/>
          <p:nvPr/>
        </p:nvCxnSpPr>
        <p:spPr>
          <a:xfrm>
            <a:off x="5384800" y="5988050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61F92C-C7C4-B540-8975-920C1B9950A5}"/>
              </a:ext>
            </a:extLst>
          </p:cNvPr>
          <p:cNvCxnSpPr/>
          <p:nvPr/>
        </p:nvCxnSpPr>
        <p:spPr>
          <a:xfrm>
            <a:off x="430213" y="6003925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17F8AE-F934-F44A-AA16-3EDCE950C31C}"/>
              </a:ext>
            </a:extLst>
          </p:cNvPr>
          <p:cNvCxnSpPr/>
          <p:nvPr/>
        </p:nvCxnSpPr>
        <p:spPr>
          <a:xfrm>
            <a:off x="7739063" y="5997575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D1418D9-CDEF-BC44-85FD-194C2A9E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121400"/>
            <a:ext cx="2238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EFDB6D-A7E9-3448-88E0-CD48F8486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6119813"/>
            <a:ext cx="2238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CBC474-EE9C-4746-B19C-6DB59CFAB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8" y="6094413"/>
            <a:ext cx="2238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BD1717-AE41-3148-8D0A-FFCE5F1B6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111875"/>
            <a:ext cx="2238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2785" name="TextBox 27">
            <a:extLst>
              <a:ext uri="{FF2B5EF4-FFF2-40B4-BE49-F238E27FC236}">
                <a16:creationId xmlns:a16="http://schemas.microsoft.com/office/drawing/2014/main" id="{378F3D96-733E-B24A-A0F6-EC33B249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1371600"/>
            <a:ext cx="247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original set of jobs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C85494-EC21-5A47-9CFB-91C24393DCD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74013" y="1714038"/>
            <a:ext cx="763479" cy="369332"/>
          </a:xfrm>
          <a:prstGeom prst="rect">
            <a:avLst/>
          </a:prstGeom>
          <a:blipFill>
            <a:blip r:embed="rId2"/>
            <a:stretch>
              <a:fillRect l="-6557" t="-6667" b="-2333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2787" name="TextBox 29">
            <a:extLst>
              <a:ext uri="{FF2B5EF4-FFF2-40B4-BE49-F238E27FC236}">
                <a16:creationId xmlns:a16="http://schemas.microsoft.com/office/drawing/2014/main" id="{10F71449-3697-D043-9590-80D878DD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2185988"/>
            <a:ext cx="5121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While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is not empty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Choose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where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16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/(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f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–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) is the largest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Add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to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Remove all requests that conflict with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 i </a:t>
            </a:r>
            <a:r>
              <a:rPr lang="en-US" altLang="en-US" sz="1800">
                <a:latin typeface="Arial" panose="020B0604020202020204" pitchFamily="34" charset="0"/>
              </a:rPr>
              <a:t>from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Return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S*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1A4020F-F08B-5341-A278-449C64E7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Avoiding the greedy rabbit hole</a:t>
            </a:r>
          </a:p>
        </p:txBody>
      </p:sp>
      <p:pic>
        <p:nvPicPr>
          <p:cNvPr id="33794" name="Picture 2" descr="Alice goes down the rabbit hole.">
            <a:extLst>
              <a:ext uri="{FF2B5EF4-FFF2-40B4-BE49-F238E27FC236}">
                <a16:creationId xmlns:a16="http://schemas.microsoft.com/office/drawing/2014/main" id="{C98CF17C-400F-544C-81A8-17C5A4696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876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D83C67-9932-5846-A2ED-A6FBE511AC0F}"/>
              </a:ext>
            </a:extLst>
          </p:cNvPr>
          <p:cNvSpPr txBox="1"/>
          <p:nvPr/>
        </p:nvSpPr>
        <p:spPr>
          <a:xfrm>
            <a:off x="2667000" y="4498975"/>
            <a:ext cx="3575050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www.writerightwords.com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/down-the-rabbit-hole/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6B043-C676-0A47-959C-474B38A2D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5348288"/>
            <a:ext cx="8213725" cy="46196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There are no known greedy algorithm to solve this problem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5071F8AB-EA12-7047-87C2-18628092D8E5}"/>
              </a:ext>
            </a:extLst>
          </p:cNvPr>
          <p:cNvSpPr/>
          <p:nvPr/>
        </p:nvSpPr>
        <p:spPr>
          <a:xfrm>
            <a:off x="6732588" y="1417638"/>
            <a:ext cx="2203450" cy="2530475"/>
          </a:xfrm>
          <a:prstGeom prst="cloudCallout">
            <a:avLst>
              <a:gd name="adj1" fmla="val -23349"/>
              <a:gd name="adj2" fmla="val 101366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Provably IMPOSSIBLE for a large class of greedy </a:t>
            </a:r>
            <a:r>
              <a:rPr lang="en-US" dirty="0" err="1"/>
              <a:t>algos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9BE9B903-C32D-E444-883B-11EA007B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Perhaps a divide &amp; conquer algo?</a:t>
            </a:r>
          </a:p>
        </p:txBody>
      </p:sp>
      <p:sp>
        <p:nvSpPr>
          <p:cNvPr id="34818" name="TextBox 9">
            <a:extLst>
              <a:ext uri="{FF2B5EF4-FFF2-40B4-BE49-F238E27FC236}">
                <a16:creationId xmlns:a16="http://schemas.microsoft.com/office/drawing/2014/main" id="{FA3052F7-4281-E047-A55B-034894CCA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1733550"/>
            <a:ext cx="75136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Divide the problem in 2 or more many EQUAL SIZED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INDEPENDENT problems</a:t>
            </a:r>
          </a:p>
        </p:txBody>
      </p:sp>
      <p:sp>
        <p:nvSpPr>
          <p:cNvPr id="34819" name="TextBox 10">
            <a:extLst>
              <a:ext uri="{FF2B5EF4-FFF2-40B4-BE49-F238E27FC236}">
                <a16:creationId xmlns:a16="http://schemas.microsoft.com/office/drawing/2014/main" id="{8CC175D3-1E98-4F47-B27C-58B5BCAFD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2895600"/>
            <a:ext cx="382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Recursively solve the sub-problems</a:t>
            </a:r>
          </a:p>
        </p:txBody>
      </p:sp>
      <p:sp>
        <p:nvSpPr>
          <p:cNvPr id="34820" name="TextBox 11">
            <a:extLst>
              <a:ext uri="{FF2B5EF4-FFF2-40B4-BE49-F238E27FC236}">
                <a16:creationId xmlns:a16="http://schemas.microsoft.com/office/drawing/2014/main" id="{63685E2E-21E4-854A-A58D-B66E9438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3" y="3941763"/>
            <a:ext cx="491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Patchup the SOLUTIONS to the sub-problems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D683F18-7521-6D40-B25F-68AA40AC4DF6}"/>
              </a:ext>
            </a:extLst>
          </p:cNvPr>
          <p:cNvSpPr/>
          <p:nvPr/>
        </p:nvSpPr>
        <p:spPr>
          <a:xfrm>
            <a:off x="1219200" y="1246188"/>
            <a:ext cx="3892550" cy="3727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2" name="Title 1">
            <a:extLst>
              <a:ext uri="{FF2B5EF4-FFF2-40B4-BE49-F238E27FC236}">
                <a16:creationId xmlns:a16="http://schemas.microsoft.com/office/drawing/2014/main" id="{D3C94264-8990-084F-9C7B-249D723C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Perhaps a divide &amp; conquer algo?</a:t>
            </a:r>
          </a:p>
        </p:txBody>
      </p:sp>
      <p:sp>
        <p:nvSpPr>
          <p:cNvPr id="35843" name="TextBox 2">
            <a:extLst>
              <a:ext uri="{FF2B5EF4-FFF2-40B4-BE49-F238E27FC236}">
                <a16:creationId xmlns:a16="http://schemas.microsoft.com/office/drawing/2014/main" id="{3F766B1E-C3E0-BF4C-9D42-AA9F06AC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974850"/>
            <a:ext cx="3230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800">
                <a:latin typeface="Arial" panose="020B0604020202020204" pitchFamily="34" charset="0"/>
              </a:rPr>
              <a:t> return the only interval</a:t>
            </a:r>
          </a:p>
        </p:txBody>
      </p:sp>
      <p:sp>
        <p:nvSpPr>
          <p:cNvPr id="35844" name="TextBox 3">
            <a:extLst>
              <a:ext uri="{FF2B5EF4-FFF2-40B4-BE49-F238E27FC236}">
                <a16:creationId xmlns:a16="http://schemas.microsoft.com/office/drawing/2014/main" id="{B64D7C9D-B3A4-3B47-AA9E-BF77485EA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2438400"/>
            <a:ext cx="2247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= first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n/2</a:t>
            </a:r>
            <a:r>
              <a:rPr lang="en-US" altLang="en-US" sz="1800">
                <a:latin typeface="Arial" panose="020B0604020202020204" pitchFamily="34" charset="0"/>
              </a:rPr>
              <a:t> intervals</a:t>
            </a:r>
          </a:p>
        </p:txBody>
      </p:sp>
      <p:sp>
        <p:nvSpPr>
          <p:cNvPr id="35845" name="TextBox 4">
            <a:extLst>
              <a:ext uri="{FF2B5EF4-FFF2-40B4-BE49-F238E27FC236}">
                <a16:creationId xmlns:a16="http://schemas.microsoft.com/office/drawing/2014/main" id="{4E888F2D-25B0-3044-9BCB-D1DE2A639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2808288"/>
            <a:ext cx="228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last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n/2 </a:t>
            </a:r>
            <a:r>
              <a:rPr lang="en-US" altLang="en-US" sz="1800">
                <a:latin typeface="Arial" panose="020B0604020202020204" pitchFamily="34" charset="0"/>
              </a:rPr>
              <a:t>intervals</a:t>
            </a:r>
          </a:p>
        </p:txBody>
      </p:sp>
      <p:sp>
        <p:nvSpPr>
          <p:cNvPr id="35846" name="TextBox 5">
            <a:extLst>
              <a:ext uri="{FF2B5EF4-FFF2-40B4-BE49-F238E27FC236}">
                <a16:creationId xmlns:a16="http://schemas.microsoft.com/office/drawing/2014/main" id="{1BD43FD0-44A2-404F-894F-45B17AA8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25" y="1420813"/>
            <a:ext cx="2436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RecurWeightedInt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[n])</a:t>
            </a:r>
          </a:p>
        </p:txBody>
      </p:sp>
      <p:sp>
        <p:nvSpPr>
          <p:cNvPr id="35847" name="TextBox 6">
            <a:extLst>
              <a:ext uri="{FF2B5EF4-FFF2-40B4-BE49-F238E27FC236}">
                <a16:creationId xmlns:a16="http://schemas.microsoft.com/office/drawing/2014/main" id="{FBF6B02D-9E9D-2F40-BC55-A3A6C9A61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3271838"/>
            <a:ext cx="2844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RecurWeightedInt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:a16="http://schemas.microsoft.com/office/drawing/2014/main" id="{02A0F7BD-B971-1C4B-9D4C-BCB7B8C61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3736975"/>
            <a:ext cx="2930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0A417D"/>
                </a:solidFill>
                <a:latin typeface="Arial" panose="020B0604020202020204" pitchFamily="34" charset="0"/>
              </a:rPr>
              <a:t>RecurWeightedInt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9AD8C9-68E7-2B46-A210-A34CF67F0BCC}"/>
              </a:ext>
            </a:extLst>
          </p:cNvPr>
          <p:cNvSpPr txBox="1"/>
          <p:nvPr/>
        </p:nvSpPr>
        <p:spPr>
          <a:xfrm>
            <a:off x="1565275" y="4291013"/>
            <a:ext cx="18557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PatchUp</a:t>
            </a:r>
            <a:r>
              <a:rPr lang="en-US" dirty="0"/>
              <a:t>(</a:t>
            </a:r>
            <a:r>
              <a:rPr lang="en-US" dirty="0">
                <a:solidFill>
                  <a:srgbClr val="7030A0"/>
                </a:solidFill>
              </a:rPr>
              <a:t>S</a:t>
            </a:r>
            <a:r>
              <a:rPr lang="en-US" baseline="-25000" dirty="0">
                <a:solidFill>
                  <a:srgbClr val="7030A0"/>
                </a:solidFill>
              </a:rPr>
              <a:t>L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S</a:t>
            </a:r>
            <a:r>
              <a:rPr lang="en-US" baseline="-25000" dirty="0">
                <a:solidFill>
                  <a:srgbClr val="7030A0"/>
                </a:solidFill>
              </a:rPr>
              <a:t>R</a:t>
            </a:r>
            <a:r>
              <a:rPr lang="en-US" dirty="0"/>
              <a:t>)</a:t>
            </a:r>
          </a:p>
        </p:txBody>
      </p:sp>
      <p:sp>
        <p:nvSpPr>
          <p:cNvPr id="11" name="Cloud Callout 10">
            <a:extLst>
              <a:ext uri="{FF2B5EF4-FFF2-40B4-BE49-F238E27FC236}">
                <a16:creationId xmlns:a16="http://schemas.microsoft.com/office/drawing/2014/main" id="{32649A96-3CDB-094D-833D-9C1BA68FAE26}"/>
              </a:ext>
            </a:extLst>
          </p:cNvPr>
          <p:cNvSpPr/>
          <p:nvPr/>
        </p:nvSpPr>
        <p:spPr>
          <a:xfrm>
            <a:off x="5459413" y="1974850"/>
            <a:ext cx="3559175" cy="2684463"/>
          </a:xfrm>
          <a:prstGeom prst="cloudCallout">
            <a:avLst>
              <a:gd name="adj1" fmla="val -14218"/>
              <a:gd name="adj2" fmla="val 39801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Would this general scheme work?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CAFCB6-5618-A14F-A4F9-9454F92CE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5637213"/>
            <a:ext cx="7512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Divide the problem in 2 or more many EQUAL SIZED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INDEPENDENT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232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34A3136-CDD8-6E4E-9827-9937A3E1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Sub-problems  NOT independent!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2CA70F-B073-6144-963E-CD40BF4299F3}"/>
              </a:ext>
            </a:extLst>
          </p:cNvPr>
          <p:cNvGrpSpPr>
            <a:grpSpLocks/>
          </p:cNvGrpSpPr>
          <p:nvPr/>
        </p:nvGrpSpPr>
        <p:grpSpPr bwMode="auto">
          <a:xfrm>
            <a:off x="481013" y="3863975"/>
            <a:ext cx="3303587" cy="461963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93" name="TextBox 3">
              <a:extLst>
                <a:ext uri="{FF2B5EF4-FFF2-40B4-BE49-F238E27FC236}">
                  <a16:creationId xmlns:a16="http://schemas.microsoft.com/office/drawing/2014/main" id="{E865280E-468A-AC46-ADED-B0AC8DFEF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0" y="4887913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4E3BE53-A26C-FF44-98BA-BBE9E9401E1D}"/>
              </a:ext>
            </a:extLst>
          </p:cNvPr>
          <p:cNvGrpSpPr>
            <a:grpSpLocks/>
          </p:cNvGrpSpPr>
          <p:nvPr/>
        </p:nvGrpSpPr>
        <p:grpSpPr bwMode="auto">
          <a:xfrm>
            <a:off x="3057525" y="3325813"/>
            <a:ext cx="5380038" cy="461962"/>
            <a:chOff x="3057748" y="3326443"/>
            <a:chExt cx="5379504" cy="46166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BE1E4D-238C-594F-9D25-3AB8E29E1F01}"/>
                </a:ext>
              </a:extLst>
            </p:cNvPr>
            <p:cNvSpPr/>
            <p:nvPr/>
          </p:nvSpPr>
          <p:spPr>
            <a:xfrm>
              <a:off x="3057748" y="3385142"/>
              <a:ext cx="5379504" cy="37282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91" name="TextBox 8">
              <a:extLst>
                <a:ext uri="{FF2B5EF4-FFF2-40B4-BE49-F238E27FC236}">
                  <a16:creationId xmlns:a16="http://schemas.microsoft.com/office/drawing/2014/main" id="{2D6FBB46-0133-644A-A01B-F6D1E5FD9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49491CF-4170-1246-8DCD-9AE1F56D4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9150" y="4356100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 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5870575" y="4818063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78D793C-9CD5-B440-B6E5-0EFEBF590857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354513"/>
            <a:ext cx="1393825" cy="642937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5175"/>
              <a:ext cx="961701" cy="3735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87" name="TextBox 6">
              <a:extLst>
                <a:ext uri="{FF2B5EF4-FFF2-40B4-BE49-F238E27FC236}">
                  <a16:creationId xmlns:a16="http://schemas.microsoft.com/office/drawing/2014/main" id="{13DDE4F1-5C1C-1940-846D-176F00A59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8041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400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8437563" y="4827588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873" name="TextBox 15">
            <a:extLst>
              <a:ext uri="{FF2B5EF4-FFF2-40B4-BE49-F238E27FC236}">
                <a16:creationId xmlns:a16="http://schemas.microsoft.com/office/drawing/2014/main" id="{A639F123-C9BA-1A41-B5B2-5376D41B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8" y="4946650"/>
            <a:ext cx="2460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6874" name="TextBox 16">
            <a:extLst>
              <a:ext uri="{FF2B5EF4-FFF2-40B4-BE49-F238E27FC236}">
                <a16:creationId xmlns:a16="http://schemas.microsoft.com/office/drawing/2014/main" id="{F6825DE8-6051-3544-A0AF-C1FC28947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0" y="4946650"/>
            <a:ext cx="244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875" name="TextBox 17">
            <a:extLst>
              <a:ext uri="{FF2B5EF4-FFF2-40B4-BE49-F238E27FC236}">
                <a16:creationId xmlns:a16="http://schemas.microsoft.com/office/drawing/2014/main" id="{21E1BC06-D535-694D-8681-D7BA32983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922838"/>
            <a:ext cx="2460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6876" name="TextBox 18">
            <a:extLst>
              <a:ext uri="{FF2B5EF4-FFF2-40B4-BE49-F238E27FC236}">
                <a16:creationId xmlns:a16="http://schemas.microsoft.com/office/drawing/2014/main" id="{4018DC15-5ADE-5341-9712-9707E932E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4938713"/>
            <a:ext cx="244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D3C7459-75A1-3448-8255-E7EF2D8F4476}"/>
              </a:ext>
            </a:extLst>
          </p:cNvPr>
          <p:cNvGrpSpPr>
            <a:grpSpLocks/>
          </p:cNvGrpSpPr>
          <p:nvPr/>
        </p:nvGrpSpPr>
        <p:grpSpPr bwMode="auto">
          <a:xfrm>
            <a:off x="1862138" y="4341813"/>
            <a:ext cx="1195387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0"/>
              <a:ext cx="0" cy="163465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3"/>
              <a:ext cx="962617" cy="372954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85" name="TextBox 20">
              <a:extLst>
                <a:ext uri="{FF2B5EF4-FFF2-40B4-BE49-F238E27FC236}">
                  <a16:creationId xmlns:a16="http://schemas.microsoft.com/office/drawing/2014/main" id="{10212932-F4C4-9A48-B4A7-EE950F805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BBC637B-96E5-6046-B555-A744881A3D70}"/>
              </a:ext>
            </a:extLst>
          </p:cNvPr>
          <p:cNvGrpSpPr>
            <a:grpSpLocks/>
          </p:cNvGrpSpPr>
          <p:nvPr/>
        </p:nvGrpSpPr>
        <p:grpSpPr bwMode="auto">
          <a:xfrm>
            <a:off x="6099175" y="4352925"/>
            <a:ext cx="1022350" cy="461963"/>
            <a:chOff x="6209431" y="4352924"/>
            <a:chExt cx="1022912" cy="4616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4A9A5B-AA3A-0B43-91B2-86FF56E1871C}"/>
                </a:ext>
              </a:extLst>
            </p:cNvPr>
            <p:cNvSpPr/>
            <p:nvPr/>
          </p:nvSpPr>
          <p:spPr>
            <a:xfrm>
              <a:off x="6209431" y="4406864"/>
              <a:ext cx="908549" cy="3744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82" name="TextBox 22">
              <a:extLst>
                <a:ext uri="{FF2B5EF4-FFF2-40B4-BE49-F238E27FC236}">
                  <a16:creationId xmlns:a16="http://schemas.microsoft.com/office/drawing/2014/main" id="{1AC77A0A-EE04-5044-8719-D0254680B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9431" y="4352924"/>
              <a:ext cx="10229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AC6444-B543-3D45-B184-C6FD438BDBC3}"/>
              </a:ext>
            </a:extLst>
          </p:cNvPr>
          <p:cNvCxnSpPr/>
          <p:nvPr/>
        </p:nvCxnSpPr>
        <p:spPr>
          <a:xfrm flipH="1">
            <a:off x="4410075" y="2965450"/>
            <a:ext cx="7938" cy="237966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>
            <a:extLst>
              <a:ext uri="{FF2B5EF4-FFF2-40B4-BE49-F238E27FC236}">
                <a16:creationId xmlns:a16="http://schemas.microsoft.com/office/drawing/2014/main" id="{80E27AD0-28D7-6548-9E40-B236B7ED423D}"/>
              </a:ext>
            </a:extLst>
          </p:cNvPr>
          <p:cNvSpPr/>
          <p:nvPr/>
        </p:nvSpPr>
        <p:spPr>
          <a:xfrm>
            <a:off x="3074988" y="3060700"/>
            <a:ext cx="725487" cy="1385888"/>
          </a:xfrm>
          <a:custGeom>
            <a:avLst/>
            <a:gdLst>
              <a:gd name="connsiteX0" fmla="*/ 443345 w 724774"/>
              <a:gd name="connsiteY0" fmla="*/ 28418 h 1386164"/>
              <a:gd name="connsiteX1" fmla="*/ 360218 w 724774"/>
              <a:gd name="connsiteY1" fmla="*/ 42273 h 1386164"/>
              <a:gd name="connsiteX2" fmla="*/ 304800 w 724774"/>
              <a:gd name="connsiteY2" fmla="*/ 83837 h 1386164"/>
              <a:gd name="connsiteX3" fmla="*/ 207818 w 724774"/>
              <a:gd name="connsiteY3" fmla="*/ 166964 h 1386164"/>
              <a:gd name="connsiteX4" fmla="*/ 124691 w 724774"/>
              <a:gd name="connsiteY4" fmla="*/ 277800 h 1386164"/>
              <a:gd name="connsiteX5" fmla="*/ 83127 w 724774"/>
              <a:gd name="connsiteY5" fmla="*/ 388637 h 1386164"/>
              <a:gd name="connsiteX6" fmla="*/ 69272 w 724774"/>
              <a:gd name="connsiteY6" fmla="*/ 430200 h 1386164"/>
              <a:gd name="connsiteX7" fmla="*/ 13854 w 724774"/>
              <a:gd name="connsiteY7" fmla="*/ 582600 h 1386164"/>
              <a:gd name="connsiteX8" fmla="*/ 0 w 724774"/>
              <a:gd name="connsiteY8" fmla="*/ 651873 h 1386164"/>
              <a:gd name="connsiteX9" fmla="*/ 13854 w 724774"/>
              <a:gd name="connsiteY9" fmla="*/ 1025946 h 1386164"/>
              <a:gd name="connsiteX10" fmla="*/ 69272 w 724774"/>
              <a:gd name="connsiteY10" fmla="*/ 1150637 h 1386164"/>
              <a:gd name="connsiteX11" fmla="*/ 83127 w 724774"/>
              <a:gd name="connsiteY11" fmla="*/ 1192200 h 1386164"/>
              <a:gd name="connsiteX12" fmla="*/ 138545 w 724774"/>
              <a:gd name="connsiteY12" fmla="*/ 1289182 h 1386164"/>
              <a:gd name="connsiteX13" fmla="*/ 180109 w 724774"/>
              <a:gd name="connsiteY13" fmla="*/ 1330746 h 1386164"/>
              <a:gd name="connsiteX14" fmla="*/ 221672 w 724774"/>
              <a:gd name="connsiteY14" fmla="*/ 1358455 h 1386164"/>
              <a:gd name="connsiteX15" fmla="*/ 318654 w 724774"/>
              <a:gd name="connsiteY15" fmla="*/ 1386164 h 1386164"/>
              <a:gd name="connsiteX16" fmla="*/ 374072 w 724774"/>
              <a:gd name="connsiteY16" fmla="*/ 1358455 h 1386164"/>
              <a:gd name="connsiteX17" fmla="*/ 498763 w 724774"/>
              <a:gd name="connsiteY17" fmla="*/ 1289182 h 1386164"/>
              <a:gd name="connsiteX18" fmla="*/ 581891 w 724774"/>
              <a:gd name="connsiteY18" fmla="*/ 1206055 h 1386164"/>
              <a:gd name="connsiteX19" fmla="*/ 678872 w 724774"/>
              <a:gd name="connsiteY19" fmla="*/ 1053655 h 1386164"/>
              <a:gd name="connsiteX20" fmla="*/ 706582 w 724774"/>
              <a:gd name="connsiteY20" fmla="*/ 1012091 h 1386164"/>
              <a:gd name="connsiteX21" fmla="*/ 706582 w 724774"/>
              <a:gd name="connsiteY21" fmla="*/ 582600 h 1386164"/>
              <a:gd name="connsiteX22" fmla="*/ 692727 w 724774"/>
              <a:gd name="connsiteY22" fmla="*/ 457909 h 1386164"/>
              <a:gd name="connsiteX23" fmla="*/ 665018 w 724774"/>
              <a:gd name="connsiteY23" fmla="*/ 347073 h 1386164"/>
              <a:gd name="connsiteX24" fmla="*/ 651163 w 724774"/>
              <a:gd name="connsiteY24" fmla="*/ 291655 h 1386164"/>
              <a:gd name="connsiteX25" fmla="*/ 623454 w 724774"/>
              <a:gd name="connsiteY25" fmla="*/ 250091 h 1386164"/>
              <a:gd name="connsiteX26" fmla="*/ 540327 w 724774"/>
              <a:gd name="connsiteY26" fmla="*/ 97691 h 1386164"/>
              <a:gd name="connsiteX27" fmla="*/ 498763 w 724774"/>
              <a:gd name="connsiteY27" fmla="*/ 69982 h 1386164"/>
              <a:gd name="connsiteX28" fmla="*/ 415636 w 724774"/>
              <a:gd name="connsiteY28" fmla="*/ 42273 h 1386164"/>
              <a:gd name="connsiteX29" fmla="*/ 374072 w 724774"/>
              <a:gd name="connsiteY29" fmla="*/ 42273 h 138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24774" h="1386164">
                <a:moveTo>
                  <a:pt x="443345" y="28418"/>
                </a:moveTo>
                <a:cubicBezTo>
                  <a:pt x="415636" y="33036"/>
                  <a:pt x="386300" y="31840"/>
                  <a:pt x="360218" y="42273"/>
                </a:cubicBezTo>
                <a:cubicBezTo>
                  <a:pt x="338779" y="50849"/>
                  <a:pt x="323590" y="70416"/>
                  <a:pt x="304800" y="83837"/>
                </a:cubicBezTo>
                <a:cubicBezTo>
                  <a:pt x="252927" y="120889"/>
                  <a:pt x="257081" y="107848"/>
                  <a:pt x="207818" y="166964"/>
                </a:cubicBezTo>
                <a:cubicBezTo>
                  <a:pt x="178253" y="202442"/>
                  <a:pt x="124691" y="277800"/>
                  <a:pt x="124691" y="277800"/>
                </a:cubicBezTo>
                <a:cubicBezTo>
                  <a:pt x="93245" y="372136"/>
                  <a:pt x="132823" y="256115"/>
                  <a:pt x="83127" y="388637"/>
                </a:cubicBezTo>
                <a:cubicBezTo>
                  <a:pt x="77999" y="402311"/>
                  <a:pt x="74400" y="416526"/>
                  <a:pt x="69272" y="430200"/>
                </a:cubicBezTo>
                <a:cubicBezTo>
                  <a:pt x="53925" y="471124"/>
                  <a:pt x="22169" y="541023"/>
                  <a:pt x="13854" y="582600"/>
                </a:cubicBezTo>
                <a:lnTo>
                  <a:pt x="0" y="651873"/>
                </a:lnTo>
                <a:cubicBezTo>
                  <a:pt x="4618" y="776564"/>
                  <a:pt x="2207" y="901714"/>
                  <a:pt x="13854" y="1025946"/>
                </a:cubicBezTo>
                <a:cubicBezTo>
                  <a:pt x="16432" y="1053440"/>
                  <a:pt x="57682" y="1123595"/>
                  <a:pt x="69272" y="1150637"/>
                </a:cubicBezTo>
                <a:cubicBezTo>
                  <a:pt x="75025" y="1164060"/>
                  <a:pt x="77374" y="1178777"/>
                  <a:pt x="83127" y="1192200"/>
                </a:cubicBezTo>
                <a:cubicBezTo>
                  <a:pt x="95084" y="1220098"/>
                  <a:pt x="118084" y="1264628"/>
                  <a:pt x="138545" y="1289182"/>
                </a:cubicBezTo>
                <a:cubicBezTo>
                  <a:pt x="151088" y="1304234"/>
                  <a:pt x="165057" y="1318203"/>
                  <a:pt x="180109" y="1330746"/>
                </a:cubicBezTo>
                <a:cubicBezTo>
                  <a:pt x="192901" y="1341406"/>
                  <a:pt x="206779" y="1351009"/>
                  <a:pt x="221672" y="1358455"/>
                </a:cubicBezTo>
                <a:cubicBezTo>
                  <a:pt x="241543" y="1368391"/>
                  <a:pt x="300904" y="1381726"/>
                  <a:pt x="318654" y="1386164"/>
                </a:cubicBezTo>
                <a:cubicBezTo>
                  <a:pt x="337127" y="1376928"/>
                  <a:pt x="355089" y="1366591"/>
                  <a:pt x="374072" y="1358455"/>
                </a:cubicBezTo>
                <a:cubicBezTo>
                  <a:pt x="424142" y="1336996"/>
                  <a:pt x="456130" y="1346025"/>
                  <a:pt x="498763" y="1289182"/>
                </a:cubicBezTo>
                <a:cubicBezTo>
                  <a:pt x="550318" y="1220443"/>
                  <a:pt x="521114" y="1246572"/>
                  <a:pt x="581891" y="1206055"/>
                </a:cubicBezTo>
                <a:cubicBezTo>
                  <a:pt x="640583" y="1108232"/>
                  <a:pt x="608522" y="1159179"/>
                  <a:pt x="678872" y="1053655"/>
                </a:cubicBezTo>
                <a:lnTo>
                  <a:pt x="706582" y="1012091"/>
                </a:lnTo>
                <a:cubicBezTo>
                  <a:pt x="734694" y="815298"/>
                  <a:pt x="726651" y="913744"/>
                  <a:pt x="706582" y="582600"/>
                </a:cubicBezTo>
                <a:cubicBezTo>
                  <a:pt x="704052" y="540857"/>
                  <a:pt x="699995" y="499092"/>
                  <a:pt x="692727" y="457909"/>
                </a:cubicBezTo>
                <a:cubicBezTo>
                  <a:pt x="686109" y="420406"/>
                  <a:pt x="674254" y="384018"/>
                  <a:pt x="665018" y="347073"/>
                </a:cubicBezTo>
                <a:cubicBezTo>
                  <a:pt x="660400" y="328600"/>
                  <a:pt x="661725" y="307498"/>
                  <a:pt x="651163" y="291655"/>
                </a:cubicBezTo>
                <a:cubicBezTo>
                  <a:pt x="641927" y="277800"/>
                  <a:pt x="630901" y="264984"/>
                  <a:pt x="623454" y="250091"/>
                </a:cubicBezTo>
                <a:cubicBezTo>
                  <a:pt x="600653" y="204489"/>
                  <a:pt x="586407" y="128410"/>
                  <a:pt x="540327" y="97691"/>
                </a:cubicBezTo>
                <a:cubicBezTo>
                  <a:pt x="526472" y="88455"/>
                  <a:pt x="513979" y="76745"/>
                  <a:pt x="498763" y="69982"/>
                </a:cubicBezTo>
                <a:cubicBezTo>
                  <a:pt x="472073" y="58120"/>
                  <a:pt x="415636" y="42273"/>
                  <a:pt x="415636" y="42273"/>
                </a:cubicBezTo>
                <a:cubicBezTo>
                  <a:pt x="364275" y="-9088"/>
                  <a:pt x="374072" y="-18884"/>
                  <a:pt x="374072" y="42273"/>
                </a:cubicBezTo>
              </a:path>
            </a:pathLst>
          </a:custGeom>
          <a:noFill/>
          <a:ln w="57150">
            <a:solidFill>
              <a:srgbClr val="1133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C1E8A509-E884-4C41-B41F-802C4B71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Perhaps patchup can help?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5F72210-4537-114A-AB9B-EBF0BBB9ABFF}"/>
              </a:ext>
            </a:extLst>
          </p:cNvPr>
          <p:cNvGrpSpPr>
            <a:grpSpLocks/>
          </p:cNvGrpSpPr>
          <p:nvPr/>
        </p:nvGrpSpPr>
        <p:grpSpPr bwMode="auto">
          <a:xfrm>
            <a:off x="481013" y="3863975"/>
            <a:ext cx="3303587" cy="461963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4" name="TextBox 3">
              <a:extLst>
                <a:ext uri="{FF2B5EF4-FFF2-40B4-BE49-F238E27FC236}">
                  <a16:creationId xmlns:a16="http://schemas.microsoft.com/office/drawing/2014/main" id="{A6018F31-7891-5B4F-929F-7F7893584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0" y="4887913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7892" name="Group 28">
            <a:extLst>
              <a:ext uri="{FF2B5EF4-FFF2-40B4-BE49-F238E27FC236}">
                <a16:creationId xmlns:a16="http://schemas.microsoft.com/office/drawing/2014/main" id="{E78FC80B-4578-004C-BC52-507553D0C8DE}"/>
              </a:ext>
            </a:extLst>
          </p:cNvPr>
          <p:cNvGrpSpPr>
            <a:grpSpLocks/>
          </p:cNvGrpSpPr>
          <p:nvPr/>
        </p:nvGrpSpPr>
        <p:grpSpPr bwMode="auto">
          <a:xfrm>
            <a:off x="3057525" y="3325813"/>
            <a:ext cx="5380038" cy="461962"/>
            <a:chOff x="3057748" y="3326443"/>
            <a:chExt cx="5379504" cy="46166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BE1E4D-238C-594F-9D25-3AB8E29E1F01}"/>
                </a:ext>
              </a:extLst>
            </p:cNvPr>
            <p:cNvSpPr/>
            <p:nvPr/>
          </p:nvSpPr>
          <p:spPr>
            <a:xfrm>
              <a:off x="3057748" y="3385142"/>
              <a:ext cx="5379504" cy="37282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2" name="TextBox 8">
              <a:extLst>
                <a:ext uri="{FF2B5EF4-FFF2-40B4-BE49-F238E27FC236}">
                  <a16:creationId xmlns:a16="http://schemas.microsoft.com/office/drawing/2014/main" id="{D50FBEDE-604D-3E49-BCDF-725B8A32A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5870575" y="4818063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17C1AC4-FDE0-4C4D-9307-B9E7804B48A7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354513"/>
            <a:ext cx="1393825" cy="642937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5175"/>
              <a:ext cx="961701" cy="3735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08" name="TextBox 6">
              <a:extLst>
                <a:ext uri="{FF2B5EF4-FFF2-40B4-BE49-F238E27FC236}">
                  <a16:creationId xmlns:a16="http://schemas.microsoft.com/office/drawing/2014/main" id="{4298CC7C-FEAB-204A-AF4F-EC416A2835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8041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400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8437563" y="4827588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896" name="TextBox 15">
            <a:extLst>
              <a:ext uri="{FF2B5EF4-FFF2-40B4-BE49-F238E27FC236}">
                <a16:creationId xmlns:a16="http://schemas.microsoft.com/office/drawing/2014/main" id="{91A4628E-AD30-3F45-9004-49EE8E83F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8" y="4946650"/>
            <a:ext cx="2460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7897" name="TextBox 16">
            <a:extLst>
              <a:ext uri="{FF2B5EF4-FFF2-40B4-BE49-F238E27FC236}">
                <a16:creationId xmlns:a16="http://schemas.microsoft.com/office/drawing/2014/main" id="{5880DBD8-3958-F044-97CD-415F7FDEB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0" y="4946650"/>
            <a:ext cx="244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7898" name="TextBox 17">
            <a:extLst>
              <a:ext uri="{FF2B5EF4-FFF2-40B4-BE49-F238E27FC236}">
                <a16:creationId xmlns:a16="http://schemas.microsoft.com/office/drawing/2014/main" id="{DF027636-2941-7741-A2B7-FCF003428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922838"/>
            <a:ext cx="2460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7899" name="TextBox 18">
            <a:extLst>
              <a:ext uri="{FF2B5EF4-FFF2-40B4-BE49-F238E27FC236}">
                <a16:creationId xmlns:a16="http://schemas.microsoft.com/office/drawing/2014/main" id="{DB46CC75-AB02-C44A-8E6F-186DB7D0C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4938713"/>
            <a:ext cx="244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2DF9472-D0EB-3442-A280-A63F8372D24F}"/>
              </a:ext>
            </a:extLst>
          </p:cNvPr>
          <p:cNvGrpSpPr>
            <a:grpSpLocks/>
          </p:cNvGrpSpPr>
          <p:nvPr/>
        </p:nvGrpSpPr>
        <p:grpSpPr bwMode="auto">
          <a:xfrm>
            <a:off x="1862138" y="4341813"/>
            <a:ext cx="1195387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0"/>
              <a:ext cx="0" cy="163465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3"/>
              <a:ext cx="962617" cy="372954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06" name="TextBox 20">
              <a:extLst>
                <a:ext uri="{FF2B5EF4-FFF2-40B4-BE49-F238E27FC236}">
                  <a16:creationId xmlns:a16="http://schemas.microsoft.com/office/drawing/2014/main" id="{C5956A13-6465-3B4D-99BB-580C96D03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AC6444-B543-3D45-B184-C6FD438BDBC3}"/>
              </a:ext>
            </a:extLst>
          </p:cNvPr>
          <p:cNvCxnSpPr/>
          <p:nvPr/>
        </p:nvCxnSpPr>
        <p:spPr>
          <a:xfrm flipH="1">
            <a:off x="4410075" y="2965450"/>
            <a:ext cx="7938" cy="237966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>
            <a:extLst>
              <a:ext uri="{FF2B5EF4-FFF2-40B4-BE49-F238E27FC236}">
                <a16:creationId xmlns:a16="http://schemas.microsoft.com/office/drawing/2014/main" id="{80E27AD0-28D7-6548-9E40-B236B7ED423D}"/>
              </a:ext>
            </a:extLst>
          </p:cNvPr>
          <p:cNvSpPr/>
          <p:nvPr/>
        </p:nvSpPr>
        <p:spPr>
          <a:xfrm>
            <a:off x="3074988" y="3060700"/>
            <a:ext cx="725487" cy="1385888"/>
          </a:xfrm>
          <a:custGeom>
            <a:avLst/>
            <a:gdLst>
              <a:gd name="connsiteX0" fmla="*/ 443345 w 724774"/>
              <a:gd name="connsiteY0" fmla="*/ 28418 h 1386164"/>
              <a:gd name="connsiteX1" fmla="*/ 360218 w 724774"/>
              <a:gd name="connsiteY1" fmla="*/ 42273 h 1386164"/>
              <a:gd name="connsiteX2" fmla="*/ 304800 w 724774"/>
              <a:gd name="connsiteY2" fmla="*/ 83837 h 1386164"/>
              <a:gd name="connsiteX3" fmla="*/ 207818 w 724774"/>
              <a:gd name="connsiteY3" fmla="*/ 166964 h 1386164"/>
              <a:gd name="connsiteX4" fmla="*/ 124691 w 724774"/>
              <a:gd name="connsiteY4" fmla="*/ 277800 h 1386164"/>
              <a:gd name="connsiteX5" fmla="*/ 83127 w 724774"/>
              <a:gd name="connsiteY5" fmla="*/ 388637 h 1386164"/>
              <a:gd name="connsiteX6" fmla="*/ 69272 w 724774"/>
              <a:gd name="connsiteY6" fmla="*/ 430200 h 1386164"/>
              <a:gd name="connsiteX7" fmla="*/ 13854 w 724774"/>
              <a:gd name="connsiteY7" fmla="*/ 582600 h 1386164"/>
              <a:gd name="connsiteX8" fmla="*/ 0 w 724774"/>
              <a:gd name="connsiteY8" fmla="*/ 651873 h 1386164"/>
              <a:gd name="connsiteX9" fmla="*/ 13854 w 724774"/>
              <a:gd name="connsiteY9" fmla="*/ 1025946 h 1386164"/>
              <a:gd name="connsiteX10" fmla="*/ 69272 w 724774"/>
              <a:gd name="connsiteY10" fmla="*/ 1150637 h 1386164"/>
              <a:gd name="connsiteX11" fmla="*/ 83127 w 724774"/>
              <a:gd name="connsiteY11" fmla="*/ 1192200 h 1386164"/>
              <a:gd name="connsiteX12" fmla="*/ 138545 w 724774"/>
              <a:gd name="connsiteY12" fmla="*/ 1289182 h 1386164"/>
              <a:gd name="connsiteX13" fmla="*/ 180109 w 724774"/>
              <a:gd name="connsiteY13" fmla="*/ 1330746 h 1386164"/>
              <a:gd name="connsiteX14" fmla="*/ 221672 w 724774"/>
              <a:gd name="connsiteY14" fmla="*/ 1358455 h 1386164"/>
              <a:gd name="connsiteX15" fmla="*/ 318654 w 724774"/>
              <a:gd name="connsiteY15" fmla="*/ 1386164 h 1386164"/>
              <a:gd name="connsiteX16" fmla="*/ 374072 w 724774"/>
              <a:gd name="connsiteY16" fmla="*/ 1358455 h 1386164"/>
              <a:gd name="connsiteX17" fmla="*/ 498763 w 724774"/>
              <a:gd name="connsiteY17" fmla="*/ 1289182 h 1386164"/>
              <a:gd name="connsiteX18" fmla="*/ 581891 w 724774"/>
              <a:gd name="connsiteY18" fmla="*/ 1206055 h 1386164"/>
              <a:gd name="connsiteX19" fmla="*/ 678872 w 724774"/>
              <a:gd name="connsiteY19" fmla="*/ 1053655 h 1386164"/>
              <a:gd name="connsiteX20" fmla="*/ 706582 w 724774"/>
              <a:gd name="connsiteY20" fmla="*/ 1012091 h 1386164"/>
              <a:gd name="connsiteX21" fmla="*/ 706582 w 724774"/>
              <a:gd name="connsiteY21" fmla="*/ 582600 h 1386164"/>
              <a:gd name="connsiteX22" fmla="*/ 692727 w 724774"/>
              <a:gd name="connsiteY22" fmla="*/ 457909 h 1386164"/>
              <a:gd name="connsiteX23" fmla="*/ 665018 w 724774"/>
              <a:gd name="connsiteY23" fmla="*/ 347073 h 1386164"/>
              <a:gd name="connsiteX24" fmla="*/ 651163 w 724774"/>
              <a:gd name="connsiteY24" fmla="*/ 291655 h 1386164"/>
              <a:gd name="connsiteX25" fmla="*/ 623454 w 724774"/>
              <a:gd name="connsiteY25" fmla="*/ 250091 h 1386164"/>
              <a:gd name="connsiteX26" fmla="*/ 540327 w 724774"/>
              <a:gd name="connsiteY26" fmla="*/ 97691 h 1386164"/>
              <a:gd name="connsiteX27" fmla="*/ 498763 w 724774"/>
              <a:gd name="connsiteY27" fmla="*/ 69982 h 1386164"/>
              <a:gd name="connsiteX28" fmla="*/ 415636 w 724774"/>
              <a:gd name="connsiteY28" fmla="*/ 42273 h 1386164"/>
              <a:gd name="connsiteX29" fmla="*/ 374072 w 724774"/>
              <a:gd name="connsiteY29" fmla="*/ 42273 h 138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24774" h="1386164">
                <a:moveTo>
                  <a:pt x="443345" y="28418"/>
                </a:moveTo>
                <a:cubicBezTo>
                  <a:pt x="415636" y="33036"/>
                  <a:pt x="386300" y="31840"/>
                  <a:pt x="360218" y="42273"/>
                </a:cubicBezTo>
                <a:cubicBezTo>
                  <a:pt x="338779" y="50849"/>
                  <a:pt x="323590" y="70416"/>
                  <a:pt x="304800" y="83837"/>
                </a:cubicBezTo>
                <a:cubicBezTo>
                  <a:pt x="252927" y="120889"/>
                  <a:pt x="257081" y="107848"/>
                  <a:pt x="207818" y="166964"/>
                </a:cubicBezTo>
                <a:cubicBezTo>
                  <a:pt x="178253" y="202442"/>
                  <a:pt x="124691" y="277800"/>
                  <a:pt x="124691" y="277800"/>
                </a:cubicBezTo>
                <a:cubicBezTo>
                  <a:pt x="93245" y="372136"/>
                  <a:pt x="132823" y="256115"/>
                  <a:pt x="83127" y="388637"/>
                </a:cubicBezTo>
                <a:cubicBezTo>
                  <a:pt x="77999" y="402311"/>
                  <a:pt x="74400" y="416526"/>
                  <a:pt x="69272" y="430200"/>
                </a:cubicBezTo>
                <a:cubicBezTo>
                  <a:pt x="53925" y="471124"/>
                  <a:pt x="22169" y="541023"/>
                  <a:pt x="13854" y="582600"/>
                </a:cubicBezTo>
                <a:lnTo>
                  <a:pt x="0" y="651873"/>
                </a:lnTo>
                <a:cubicBezTo>
                  <a:pt x="4618" y="776564"/>
                  <a:pt x="2207" y="901714"/>
                  <a:pt x="13854" y="1025946"/>
                </a:cubicBezTo>
                <a:cubicBezTo>
                  <a:pt x="16432" y="1053440"/>
                  <a:pt x="57682" y="1123595"/>
                  <a:pt x="69272" y="1150637"/>
                </a:cubicBezTo>
                <a:cubicBezTo>
                  <a:pt x="75025" y="1164060"/>
                  <a:pt x="77374" y="1178777"/>
                  <a:pt x="83127" y="1192200"/>
                </a:cubicBezTo>
                <a:cubicBezTo>
                  <a:pt x="95084" y="1220098"/>
                  <a:pt x="118084" y="1264628"/>
                  <a:pt x="138545" y="1289182"/>
                </a:cubicBezTo>
                <a:cubicBezTo>
                  <a:pt x="151088" y="1304234"/>
                  <a:pt x="165057" y="1318203"/>
                  <a:pt x="180109" y="1330746"/>
                </a:cubicBezTo>
                <a:cubicBezTo>
                  <a:pt x="192901" y="1341406"/>
                  <a:pt x="206779" y="1351009"/>
                  <a:pt x="221672" y="1358455"/>
                </a:cubicBezTo>
                <a:cubicBezTo>
                  <a:pt x="241543" y="1368391"/>
                  <a:pt x="300904" y="1381726"/>
                  <a:pt x="318654" y="1386164"/>
                </a:cubicBezTo>
                <a:cubicBezTo>
                  <a:pt x="337127" y="1376928"/>
                  <a:pt x="355089" y="1366591"/>
                  <a:pt x="374072" y="1358455"/>
                </a:cubicBezTo>
                <a:cubicBezTo>
                  <a:pt x="424142" y="1336996"/>
                  <a:pt x="456130" y="1346025"/>
                  <a:pt x="498763" y="1289182"/>
                </a:cubicBezTo>
                <a:cubicBezTo>
                  <a:pt x="550318" y="1220443"/>
                  <a:pt x="521114" y="1246572"/>
                  <a:pt x="581891" y="1206055"/>
                </a:cubicBezTo>
                <a:cubicBezTo>
                  <a:pt x="640583" y="1108232"/>
                  <a:pt x="608522" y="1159179"/>
                  <a:pt x="678872" y="1053655"/>
                </a:cubicBezTo>
                <a:lnTo>
                  <a:pt x="706582" y="1012091"/>
                </a:lnTo>
                <a:cubicBezTo>
                  <a:pt x="734694" y="815298"/>
                  <a:pt x="726651" y="913744"/>
                  <a:pt x="706582" y="582600"/>
                </a:cubicBezTo>
                <a:cubicBezTo>
                  <a:pt x="704052" y="540857"/>
                  <a:pt x="699995" y="499092"/>
                  <a:pt x="692727" y="457909"/>
                </a:cubicBezTo>
                <a:cubicBezTo>
                  <a:pt x="686109" y="420406"/>
                  <a:pt x="674254" y="384018"/>
                  <a:pt x="665018" y="347073"/>
                </a:cubicBezTo>
                <a:cubicBezTo>
                  <a:pt x="660400" y="328600"/>
                  <a:pt x="661725" y="307498"/>
                  <a:pt x="651163" y="291655"/>
                </a:cubicBezTo>
                <a:cubicBezTo>
                  <a:pt x="641927" y="277800"/>
                  <a:pt x="630901" y="264984"/>
                  <a:pt x="623454" y="250091"/>
                </a:cubicBezTo>
                <a:cubicBezTo>
                  <a:pt x="600653" y="204489"/>
                  <a:pt x="586407" y="128410"/>
                  <a:pt x="540327" y="97691"/>
                </a:cubicBezTo>
                <a:cubicBezTo>
                  <a:pt x="526472" y="88455"/>
                  <a:pt x="513979" y="76745"/>
                  <a:pt x="498763" y="69982"/>
                </a:cubicBezTo>
                <a:cubicBezTo>
                  <a:pt x="472073" y="58120"/>
                  <a:pt x="415636" y="42273"/>
                  <a:pt x="415636" y="42273"/>
                </a:cubicBezTo>
                <a:cubicBezTo>
                  <a:pt x="364275" y="-9088"/>
                  <a:pt x="374072" y="-18884"/>
                  <a:pt x="374072" y="42273"/>
                </a:cubicBezTo>
              </a:path>
            </a:pathLst>
          </a:custGeom>
          <a:noFill/>
          <a:ln w="57150">
            <a:solidFill>
              <a:srgbClr val="1133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823261-C4B7-5544-8C93-6D2E1BF4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1327150"/>
            <a:ext cx="491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Patchup the SOLUTIONS to the sub-problems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232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1F7F2CFA-3E68-5B41-96FA-F1FFDA16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patchup  NOT needed!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24E73D9-CA69-1D44-8A70-F7B55CD5886D}"/>
              </a:ext>
            </a:extLst>
          </p:cNvPr>
          <p:cNvGrpSpPr>
            <a:grpSpLocks/>
          </p:cNvGrpSpPr>
          <p:nvPr/>
        </p:nvGrpSpPr>
        <p:grpSpPr bwMode="auto">
          <a:xfrm>
            <a:off x="481013" y="3863975"/>
            <a:ext cx="3303587" cy="461963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40" name="TextBox 3">
              <a:extLst>
                <a:ext uri="{FF2B5EF4-FFF2-40B4-BE49-F238E27FC236}">
                  <a16:creationId xmlns:a16="http://schemas.microsoft.com/office/drawing/2014/main" id="{03013700-1C85-394E-BF6B-ACAC1BA0D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0" y="4887913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D0D2A0E-3AB4-FE4C-9D2A-E7B3815BD7D9}"/>
              </a:ext>
            </a:extLst>
          </p:cNvPr>
          <p:cNvGrpSpPr>
            <a:grpSpLocks/>
          </p:cNvGrpSpPr>
          <p:nvPr/>
        </p:nvGrpSpPr>
        <p:grpSpPr bwMode="auto">
          <a:xfrm>
            <a:off x="3057525" y="3325813"/>
            <a:ext cx="5380038" cy="461962"/>
            <a:chOff x="3057748" y="3326443"/>
            <a:chExt cx="5379504" cy="46166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BE1E4D-238C-594F-9D25-3AB8E29E1F01}"/>
                </a:ext>
              </a:extLst>
            </p:cNvPr>
            <p:cNvSpPr/>
            <p:nvPr/>
          </p:nvSpPr>
          <p:spPr>
            <a:xfrm>
              <a:off x="3057748" y="3385142"/>
              <a:ext cx="5379504" cy="37282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38" name="TextBox 8">
              <a:extLst>
                <a:ext uri="{FF2B5EF4-FFF2-40B4-BE49-F238E27FC236}">
                  <a16:creationId xmlns:a16="http://schemas.microsoft.com/office/drawing/2014/main" id="{6A04FBBD-0421-FD4A-A609-B521FA16A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0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2BC290E-5354-9C41-9729-8CE405879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9150" y="4356100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 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5870575" y="4818063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0F42FBE-0602-A04E-92DD-8BFEB9979927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354513"/>
            <a:ext cx="1393825" cy="642937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5175"/>
              <a:ext cx="961701" cy="3735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34" name="TextBox 6">
              <a:extLst>
                <a:ext uri="{FF2B5EF4-FFF2-40B4-BE49-F238E27FC236}">
                  <a16:creationId xmlns:a16="http://schemas.microsoft.com/office/drawing/2014/main" id="{B240F239-83F4-994F-A8E2-037C3D01D2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8041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400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8437563" y="4827588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921" name="TextBox 15">
            <a:extLst>
              <a:ext uri="{FF2B5EF4-FFF2-40B4-BE49-F238E27FC236}">
                <a16:creationId xmlns:a16="http://schemas.microsoft.com/office/drawing/2014/main" id="{CEC6A525-D326-E04B-AE30-638A4D512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8" y="4946650"/>
            <a:ext cx="2460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8922" name="TextBox 16">
            <a:extLst>
              <a:ext uri="{FF2B5EF4-FFF2-40B4-BE49-F238E27FC236}">
                <a16:creationId xmlns:a16="http://schemas.microsoft.com/office/drawing/2014/main" id="{8200E846-0360-BB4B-B3B0-39DE7C254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0" y="4946650"/>
            <a:ext cx="244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23" name="TextBox 17">
            <a:extLst>
              <a:ext uri="{FF2B5EF4-FFF2-40B4-BE49-F238E27FC236}">
                <a16:creationId xmlns:a16="http://schemas.microsoft.com/office/drawing/2014/main" id="{B16733B4-4D0F-CD45-90D3-8BA3BC472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922838"/>
            <a:ext cx="2460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8924" name="TextBox 18">
            <a:extLst>
              <a:ext uri="{FF2B5EF4-FFF2-40B4-BE49-F238E27FC236}">
                <a16:creationId xmlns:a16="http://schemas.microsoft.com/office/drawing/2014/main" id="{34531050-3FBB-3242-ADC6-F1B2947CD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4938713"/>
            <a:ext cx="244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094CA26-EC3B-3B40-A807-011F37D47CA8}"/>
              </a:ext>
            </a:extLst>
          </p:cNvPr>
          <p:cNvGrpSpPr>
            <a:grpSpLocks/>
          </p:cNvGrpSpPr>
          <p:nvPr/>
        </p:nvGrpSpPr>
        <p:grpSpPr bwMode="auto">
          <a:xfrm>
            <a:off x="1862138" y="4341813"/>
            <a:ext cx="1195387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0"/>
              <a:ext cx="0" cy="163465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3"/>
              <a:ext cx="962617" cy="372954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32" name="TextBox 20">
              <a:extLst>
                <a:ext uri="{FF2B5EF4-FFF2-40B4-BE49-F238E27FC236}">
                  <a16:creationId xmlns:a16="http://schemas.microsoft.com/office/drawing/2014/main" id="{EC359BDD-7356-1741-A706-28E21FE70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0CE0BB9-91F4-A943-A710-5BC699BADA14}"/>
              </a:ext>
            </a:extLst>
          </p:cNvPr>
          <p:cNvGrpSpPr>
            <a:grpSpLocks/>
          </p:cNvGrpSpPr>
          <p:nvPr/>
        </p:nvGrpSpPr>
        <p:grpSpPr bwMode="auto">
          <a:xfrm>
            <a:off x="6099175" y="4352925"/>
            <a:ext cx="1022350" cy="461963"/>
            <a:chOff x="6209431" y="4352924"/>
            <a:chExt cx="1022912" cy="4616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4A9A5B-AA3A-0B43-91B2-86FF56E1871C}"/>
                </a:ext>
              </a:extLst>
            </p:cNvPr>
            <p:cNvSpPr/>
            <p:nvPr/>
          </p:nvSpPr>
          <p:spPr>
            <a:xfrm>
              <a:off x="6209431" y="4406864"/>
              <a:ext cx="908549" cy="3744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29" name="TextBox 22">
              <a:extLst>
                <a:ext uri="{FF2B5EF4-FFF2-40B4-BE49-F238E27FC236}">
                  <a16:creationId xmlns:a16="http://schemas.microsoft.com/office/drawing/2014/main" id="{3D52AED8-B45F-F040-94E5-D06B2974F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9431" y="4352924"/>
              <a:ext cx="10229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AC6444-B543-3D45-B184-C6FD438BDBC3}"/>
              </a:ext>
            </a:extLst>
          </p:cNvPr>
          <p:cNvCxnSpPr/>
          <p:nvPr/>
        </p:nvCxnSpPr>
        <p:spPr>
          <a:xfrm flipH="1">
            <a:off x="4410075" y="2965450"/>
            <a:ext cx="7938" cy="237966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8619EF27-8046-8C45-92B4-4AA468AE4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High level view of CSE 331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922D4F-AAC1-D94E-8A06-97A9C5F0A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1449388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Problem Statement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AA79FD-0CEC-8244-A5B5-1EAE6C3EC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3854450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Algorithm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2AD91-5A00-8045-ABCD-0847C97EF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2681288"/>
            <a:ext cx="3168650" cy="70643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Problem Definition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A3CA4CB9-7553-5640-AA1E-A9D46CCE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3" y="2154238"/>
            <a:ext cx="379412" cy="52705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DB9109-E2AA-6441-BBDD-B3E803770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989513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800">
                <a:solidFill>
                  <a:srgbClr val="FFFFFF"/>
                </a:solidFill>
                <a:latin typeface="Calibri" charset="0"/>
              </a:rPr>
              <a:t>“</a:t>
            </a:r>
            <a:r>
              <a:rPr lang="en-US" altLang="ja-JP" sz="1800">
                <a:solidFill>
                  <a:srgbClr val="FFFFFF"/>
                </a:solidFill>
                <a:latin typeface="Calibri" charset="0"/>
              </a:rPr>
              <a:t>Implementation</a:t>
            </a:r>
            <a:r>
              <a:rPr lang="ja-JP" altLang="en-US" sz="1800">
                <a:solidFill>
                  <a:srgbClr val="FFFFFF"/>
                </a:solidFill>
                <a:latin typeface="Calibri" charset="0"/>
              </a:rPr>
              <a:t>”</a:t>
            </a: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5CEF82FA-45F4-6545-8C9F-59A352732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4559300"/>
            <a:ext cx="381000" cy="430213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FCF2B3-C5DF-7B43-BA28-2E984BF55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6065838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Analysis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F7EDDA57-E0A6-C145-948B-B57327018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5694363"/>
            <a:ext cx="381000" cy="3714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9466" name="TextBox 48">
            <a:extLst>
              <a:ext uri="{FF2B5EF4-FFF2-40B4-BE49-F238E27FC236}">
                <a16:creationId xmlns:a16="http://schemas.microsoft.com/office/drawing/2014/main" id="{0B8E1BAD-BFEE-2C49-95E3-B6D379ABA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6289675"/>
            <a:ext cx="300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Correctness+Runtime Analysis</a:t>
            </a:r>
          </a:p>
        </p:txBody>
      </p:sp>
      <p:sp>
        <p:nvSpPr>
          <p:cNvPr id="19467" name="TextBox 45">
            <a:extLst>
              <a:ext uri="{FF2B5EF4-FFF2-40B4-BE49-F238E27FC236}">
                <a16:creationId xmlns:a16="http://schemas.microsoft.com/office/drawing/2014/main" id="{1CCFC653-B4CF-9244-99D9-E1E47398B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25" y="5189538"/>
            <a:ext cx="1636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 Structures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D35C432B-2163-BD45-8F30-69B817379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3387725"/>
            <a:ext cx="381000" cy="46672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E8FE5EBF-895B-CA44-832E-0B2EEE006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" y="3060700"/>
            <a:ext cx="2432050" cy="1651000"/>
          </a:xfrm>
          <a:prstGeom prst="cloudCallout">
            <a:avLst>
              <a:gd name="adj1" fmla="val 97884"/>
              <a:gd name="adj2" fmla="val -19079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Three general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764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23BDAC19-5A7E-EB4F-9F83-2DA39068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Check for two cases?</a:t>
            </a:r>
          </a:p>
        </p:txBody>
      </p:sp>
      <p:grpSp>
        <p:nvGrpSpPr>
          <p:cNvPr id="39938" name="Group 24">
            <a:extLst>
              <a:ext uri="{FF2B5EF4-FFF2-40B4-BE49-F238E27FC236}">
                <a16:creationId xmlns:a16="http://schemas.microsoft.com/office/drawing/2014/main" id="{7F0D9BD8-8B81-9143-806E-C470B2AA4CA2}"/>
              </a:ext>
            </a:extLst>
          </p:cNvPr>
          <p:cNvGrpSpPr>
            <a:grpSpLocks/>
          </p:cNvGrpSpPr>
          <p:nvPr/>
        </p:nvGrpSpPr>
        <p:grpSpPr bwMode="auto">
          <a:xfrm>
            <a:off x="134938" y="4629150"/>
            <a:ext cx="8874125" cy="1971675"/>
            <a:chOff x="0" y="3326443"/>
            <a:chExt cx="8873372" cy="1972012"/>
          </a:xfrm>
        </p:grpSpPr>
        <p:grpSp>
          <p:nvGrpSpPr>
            <p:cNvPr id="39969" name="Group 27">
              <a:extLst>
                <a:ext uri="{FF2B5EF4-FFF2-40B4-BE49-F238E27FC236}">
                  <a16:creationId xmlns:a16="http://schemas.microsoft.com/office/drawing/2014/main" id="{0BD931EF-9150-824E-A6C4-7F411AC478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369" y="3864766"/>
              <a:ext cx="3303719" cy="461665"/>
              <a:chOff x="480369" y="3864766"/>
              <a:chExt cx="3303719" cy="461665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AFBBEEC-2EE0-1246-9467-8263F14BB28E}"/>
                  </a:ext>
                </a:extLst>
              </p:cNvPr>
              <p:cNvSpPr/>
              <p:nvPr/>
            </p:nvSpPr>
            <p:spPr>
              <a:xfrm>
                <a:off x="480971" y="3909156"/>
                <a:ext cx="3303308" cy="373126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94" name="TextBox 3">
                <a:extLst>
                  <a:ext uri="{FF2B5EF4-FFF2-40B4-BE49-F238E27FC236}">
                    <a16:creationId xmlns:a16="http://schemas.microsoft.com/office/drawing/2014/main" id="{4655C708-7FCF-FD4D-B37D-C9E1DC8D6C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7363" y="3864766"/>
                <a:ext cx="131367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3</a:t>
                </a:r>
                <a:r>
                  <a:rPr lang="en-US" altLang="en-US" sz="2400">
                    <a:latin typeface="Arial" panose="020B0604020202020204" pitchFamily="34" charset="0"/>
                  </a:rPr>
                  <a:t> = 10</a:t>
                </a:r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9766C8-02CE-114A-B3C8-E62818A75A53}"/>
                </a:ext>
              </a:extLst>
            </p:cNvPr>
            <p:cNvSpPr/>
            <p:nvPr/>
          </p:nvSpPr>
          <p:spPr>
            <a:xfrm>
              <a:off x="0" y="4887223"/>
              <a:ext cx="8873372" cy="349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9971" name="Group 28">
              <a:extLst>
                <a:ext uri="{FF2B5EF4-FFF2-40B4-BE49-F238E27FC236}">
                  <a16:creationId xmlns:a16="http://schemas.microsoft.com/office/drawing/2014/main" id="{D389155E-59F6-3945-92B6-D3122365E8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7748" y="3326443"/>
              <a:ext cx="5379504" cy="461665"/>
              <a:chOff x="3057748" y="3326443"/>
              <a:chExt cx="5379504" cy="46166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6BE1E4D-238C-594F-9D25-3AB8E29E1F01}"/>
                  </a:ext>
                </a:extLst>
              </p:cNvPr>
              <p:cNvSpPr/>
              <p:nvPr/>
            </p:nvSpPr>
            <p:spPr>
              <a:xfrm>
                <a:off x="3057266" y="3385191"/>
                <a:ext cx="5379580" cy="373126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92" name="TextBox 8">
                <a:extLst>
                  <a:ext uri="{FF2B5EF4-FFF2-40B4-BE49-F238E27FC236}">
                    <a16:creationId xmlns:a16="http://schemas.microsoft.com/office/drawing/2014/main" id="{0E1A21A9-71F2-B549-9D79-C2E8808F6C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50240" y="3326443"/>
                <a:ext cx="12029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6</a:t>
                </a:r>
                <a:r>
                  <a:rPr lang="en-US" altLang="en-US" sz="2400">
                    <a:latin typeface="Arial" panose="020B0604020202020204" pitchFamily="34" charset="0"/>
                  </a:rPr>
                  <a:t> = 0</a:t>
                </a:r>
              </a:p>
            </p:txBody>
          </p:sp>
        </p:grpSp>
        <p:sp>
          <p:nvSpPr>
            <p:cNvPr id="39972" name="TextBox 9">
              <a:extLst>
                <a:ext uri="{FF2B5EF4-FFF2-40B4-BE49-F238E27FC236}">
                  <a16:creationId xmlns:a16="http://schemas.microsoft.com/office/drawing/2014/main" id="{EDC768EC-899B-294F-9BB5-0CA89CBDA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8704" y="4356253"/>
              <a:ext cx="1089566" cy="461665"/>
            </a:xfrm>
            <a:prstGeom prst="rect">
              <a:avLst/>
            </a:prstGeom>
            <a:solidFill>
              <a:srgbClr val="7D6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5</a:t>
              </a:r>
              <a:r>
                <a:rPr lang="en-US" altLang="en-US" sz="2400">
                  <a:latin typeface="Arial" panose="020B0604020202020204" pitchFamily="34" charset="0"/>
                </a:rPr>
                <a:t> = 5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01D36AA-4876-814C-8899-73E35E49E818}"/>
                </a:ext>
              </a:extLst>
            </p:cNvPr>
            <p:cNvCxnSpPr/>
            <p:nvPr/>
          </p:nvCxnSpPr>
          <p:spPr>
            <a:xfrm>
              <a:off x="5870077" y="4818948"/>
              <a:ext cx="0" cy="1635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9974" name="Group 26">
              <a:extLst>
                <a:ext uri="{FF2B5EF4-FFF2-40B4-BE49-F238E27FC236}">
                  <a16:creationId xmlns:a16="http://schemas.microsoft.com/office/drawing/2014/main" id="{20D12A40-8F46-974D-A87E-0EB663597F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270" y="4354304"/>
              <a:ext cx="1393355" cy="643837"/>
              <a:chOff x="468270" y="4354304"/>
              <a:chExt cx="1393355" cy="643837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60D8A6A-02C4-F440-8277-FE073AADA038}"/>
                  </a:ext>
                </a:extLst>
              </p:cNvPr>
              <p:cNvSpPr/>
              <p:nvPr/>
            </p:nvSpPr>
            <p:spPr>
              <a:xfrm>
                <a:off x="725425" y="4406128"/>
                <a:ext cx="961944" cy="37312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88" name="TextBox 6">
                <a:extLst>
                  <a:ext uri="{FF2B5EF4-FFF2-40B4-BE49-F238E27FC236}">
                    <a16:creationId xmlns:a16="http://schemas.microsoft.com/office/drawing/2014/main" id="{E39E483C-71F6-834A-A68F-2867075560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480" y="4354304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1</a:t>
                </a:r>
                <a:r>
                  <a:rPr lang="en-US" altLang="en-US" sz="2400">
                    <a:latin typeface="Arial" panose="020B0604020202020204" pitchFamily="34" charset="0"/>
                  </a:rPr>
                  <a:t> = 1</a:t>
                </a: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F49D38C4-C427-2849-8EEF-3F4A397326D2}"/>
                  </a:ext>
                </a:extLst>
              </p:cNvPr>
              <p:cNvCxnSpPr/>
              <p:nvPr/>
            </p:nvCxnSpPr>
            <p:spPr>
              <a:xfrm>
                <a:off x="468272" y="4826888"/>
                <a:ext cx="0" cy="165128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321437E5-0AAB-334E-A0FC-5C837B2E337D}"/>
                  </a:ext>
                </a:extLst>
              </p:cNvPr>
              <p:cNvCxnSpPr/>
              <p:nvPr/>
            </p:nvCxnSpPr>
            <p:spPr>
              <a:xfrm>
                <a:off x="468272" y="4834826"/>
                <a:ext cx="0" cy="163541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2BE8B8-16FE-044E-B85E-D944F12B9FF1}"/>
                </a:ext>
              </a:extLst>
            </p:cNvPr>
            <p:cNvCxnSpPr/>
            <p:nvPr/>
          </p:nvCxnSpPr>
          <p:spPr>
            <a:xfrm>
              <a:off x="8436846" y="4826887"/>
              <a:ext cx="0" cy="16512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976" name="TextBox 15">
              <a:extLst>
                <a:ext uri="{FF2B5EF4-FFF2-40B4-BE49-F238E27FC236}">
                  <a16:creationId xmlns:a16="http://schemas.microsoft.com/office/drawing/2014/main" id="{251EC533-0B49-4040-A056-718D552F7A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683" y="4947437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39977" name="TextBox 16">
              <a:extLst>
                <a:ext uri="{FF2B5EF4-FFF2-40B4-BE49-F238E27FC236}">
                  <a16:creationId xmlns:a16="http://schemas.microsoft.com/office/drawing/2014/main" id="{F3B0BDEE-DAF9-1C44-8EA5-E41BEE9D5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041" y="4946455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9978" name="TextBox 17">
              <a:extLst>
                <a:ext uri="{FF2B5EF4-FFF2-40B4-BE49-F238E27FC236}">
                  <a16:creationId xmlns:a16="http://schemas.microsoft.com/office/drawing/2014/main" id="{5D5906EC-1BA0-074F-A3C8-58F27EC12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0949" y="4922129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9979" name="TextBox 18">
              <a:extLst>
                <a:ext uri="{FF2B5EF4-FFF2-40B4-BE49-F238E27FC236}">
                  <a16:creationId xmlns:a16="http://schemas.microsoft.com/office/drawing/2014/main" id="{ADE8532F-A1D2-3C40-ABB8-A31788226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7665" y="4938915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3</a:t>
              </a:r>
            </a:p>
          </p:txBody>
        </p:sp>
        <p:grpSp>
          <p:nvGrpSpPr>
            <p:cNvPr id="39980" name="Group 25">
              <a:extLst>
                <a:ext uri="{FF2B5EF4-FFF2-40B4-BE49-F238E27FC236}">
                  <a16:creationId xmlns:a16="http://schemas.microsoft.com/office/drawing/2014/main" id="{3D4CFDA1-9080-6644-885D-D0E9A2F090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1625" y="4342399"/>
              <a:ext cx="1196123" cy="644336"/>
              <a:chOff x="1861625" y="4342399"/>
              <a:chExt cx="1196123" cy="644336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2859774-5522-0B42-B3D5-06AD65573D28}"/>
                  </a:ext>
                </a:extLst>
              </p:cNvPr>
              <p:cNvCxnSpPr/>
              <p:nvPr/>
            </p:nvCxnSpPr>
            <p:spPr>
              <a:xfrm>
                <a:off x="3057265" y="4823712"/>
                <a:ext cx="0" cy="16354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A725361-D66D-5F44-95A4-FC76137972EA}"/>
                  </a:ext>
                </a:extLst>
              </p:cNvPr>
              <p:cNvSpPr/>
              <p:nvPr/>
            </p:nvSpPr>
            <p:spPr>
              <a:xfrm>
                <a:off x="1861979" y="4420418"/>
                <a:ext cx="961943" cy="373126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86" name="TextBox 20">
                <a:extLst>
                  <a:ext uri="{FF2B5EF4-FFF2-40B4-BE49-F238E27FC236}">
                    <a16:creationId xmlns:a16="http://schemas.microsoft.com/office/drawing/2014/main" id="{D65136D5-36C0-3249-9DC1-EA6474CB57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0735" y="4342399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2</a:t>
                </a:r>
                <a:r>
                  <a:rPr lang="en-US" altLang="en-US" sz="2400">
                    <a:latin typeface="Arial" panose="020B0604020202020204" pitchFamily="34" charset="0"/>
                  </a:rPr>
                  <a:t> = 2</a:t>
                </a:r>
              </a:p>
            </p:txBody>
          </p:sp>
        </p:grpSp>
        <p:grpSp>
          <p:nvGrpSpPr>
            <p:cNvPr id="39981" name="Group 29">
              <a:extLst>
                <a:ext uri="{FF2B5EF4-FFF2-40B4-BE49-F238E27FC236}">
                  <a16:creationId xmlns:a16="http://schemas.microsoft.com/office/drawing/2014/main" id="{7B454C17-A1D7-2F49-9BB5-E0FE4524DA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8591" y="4352924"/>
              <a:ext cx="1022912" cy="461665"/>
              <a:chOff x="6209431" y="4352924"/>
              <a:chExt cx="1022912" cy="46166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24A9A5B-AA3A-0B43-91B2-86FF56E1871C}"/>
                  </a:ext>
                </a:extLst>
              </p:cNvPr>
              <p:cNvSpPr/>
              <p:nvPr/>
            </p:nvSpPr>
            <p:spPr>
              <a:xfrm>
                <a:off x="6209497" y="4406127"/>
                <a:ext cx="907973" cy="374714"/>
              </a:xfrm>
              <a:prstGeom prst="rect">
                <a:avLst/>
              </a:prstGeom>
              <a:solidFill>
                <a:srgbClr val="44DFE6"/>
              </a:solidFill>
              <a:ln>
                <a:solidFill>
                  <a:srgbClr val="44DFE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83" name="TextBox 22">
                <a:extLst>
                  <a:ext uri="{FF2B5EF4-FFF2-40B4-BE49-F238E27FC236}">
                    <a16:creationId xmlns:a16="http://schemas.microsoft.com/office/drawing/2014/main" id="{CE5FE1D8-0069-874E-B22C-468A98575C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09431" y="4352924"/>
                <a:ext cx="10229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4</a:t>
                </a:r>
                <a:r>
                  <a:rPr lang="en-US" altLang="en-US" sz="2400">
                    <a:latin typeface="Arial" panose="020B0604020202020204" pitchFamily="34" charset="0"/>
                  </a:rPr>
                  <a:t> = 4</a:t>
                </a:r>
              </a:p>
            </p:txBody>
          </p:sp>
        </p:grpSp>
      </p:grpSp>
      <p:grpSp>
        <p:nvGrpSpPr>
          <p:cNvPr id="39939" name="Group 30">
            <a:extLst>
              <a:ext uri="{FF2B5EF4-FFF2-40B4-BE49-F238E27FC236}">
                <a16:creationId xmlns:a16="http://schemas.microsoft.com/office/drawing/2014/main" id="{2BABDD40-1F62-9040-A148-49B291A7DAF6}"/>
              </a:ext>
            </a:extLst>
          </p:cNvPr>
          <p:cNvGrpSpPr>
            <a:grpSpLocks/>
          </p:cNvGrpSpPr>
          <p:nvPr/>
        </p:nvGrpSpPr>
        <p:grpSpPr bwMode="auto">
          <a:xfrm>
            <a:off x="134938" y="1941513"/>
            <a:ext cx="8874125" cy="1971675"/>
            <a:chOff x="0" y="3326443"/>
            <a:chExt cx="8873372" cy="1972012"/>
          </a:xfrm>
        </p:grpSpPr>
        <p:grpSp>
          <p:nvGrpSpPr>
            <p:cNvPr id="39943" name="Group 31">
              <a:extLst>
                <a:ext uri="{FF2B5EF4-FFF2-40B4-BE49-F238E27FC236}">
                  <a16:creationId xmlns:a16="http://schemas.microsoft.com/office/drawing/2014/main" id="{6F42215C-D1CD-004F-8187-98CFB6902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369" y="3864766"/>
              <a:ext cx="3303719" cy="461665"/>
              <a:chOff x="480369" y="3864766"/>
              <a:chExt cx="3303719" cy="461665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92747FA-165D-E241-90B5-F1F5DC8A099A}"/>
                  </a:ext>
                </a:extLst>
              </p:cNvPr>
              <p:cNvSpPr/>
              <p:nvPr/>
            </p:nvSpPr>
            <p:spPr>
              <a:xfrm>
                <a:off x="480971" y="3909155"/>
                <a:ext cx="3303308" cy="37312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68" name="TextBox 56">
                <a:extLst>
                  <a:ext uri="{FF2B5EF4-FFF2-40B4-BE49-F238E27FC236}">
                    <a16:creationId xmlns:a16="http://schemas.microsoft.com/office/drawing/2014/main" id="{6858EDCE-AA3D-6F4D-9159-81235ED477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7363" y="3864766"/>
                <a:ext cx="131367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3</a:t>
                </a:r>
                <a:r>
                  <a:rPr lang="en-US" altLang="en-US" sz="2400">
                    <a:latin typeface="Arial" panose="020B0604020202020204" pitchFamily="34" charset="0"/>
                  </a:rPr>
                  <a:t> = 10</a:t>
                </a: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D08688B-1962-A546-85C0-D0AA658492A6}"/>
                </a:ext>
              </a:extLst>
            </p:cNvPr>
            <p:cNvSpPr/>
            <p:nvPr/>
          </p:nvSpPr>
          <p:spPr>
            <a:xfrm>
              <a:off x="0" y="4887222"/>
              <a:ext cx="8873372" cy="349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9945" name="Group 33">
              <a:extLst>
                <a:ext uri="{FF2B5EF4-FFF2-40B4-BE49-F238E27FC236}">
                  <a16:creationId xmlns:a16="http://schemas.microsoft.com/office/drawing/2014/main" id="{36E746FF-B05A-2E40-979B-ED48254F37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7748" y="3326443"/>
              <a:ext cx="5379504" cy="461665"/>
              <a:chOff x="3057748" y="3326443"/>
              <a:chExt cx="5379504" cy="461665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B66E822-0D0A-364B-BF23-2B0848D48BB0}"/>
                  </a:ext>
                </a:extLst>
              </p:cNvPr>
              <p:cNvSpPr/>
              <p:nvPr/>
            </p:nvSpPr>
            <p:spPr>
              <a:xfrm>
                <a:off x="3057266" y="3385190"/>
                <a:ext cx="5379580" cy="373127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66" name="TextBox 54">
                <a:extLst>
                  <a:ext uri="{FF2B5EF4-FFF2-40B4-BE49-F238E27FC236}">
                    <a16:creationId xmlns:a16="http://schemas.microsoft.com/office/drawing/2014/main" id="{5F61FB07-3681-8E47-94AA-97670D81C2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50240" y="3326443"/>
                <a:ext cx="12029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6</a:t>
                </a:r>
                <a:r>
                  <a:rPr lang="en-US" altLang="en-US" sz="2400">
                    <a:latin typeface="Arial" panose="020B0604020202020204" pitchFamily="34" charset="0"/>
                  </a:rPr>
                  <a:t> = 20</a:t>
                </a:r>
              </a:p>
            </p:txBody>
          </p:sp>
        </p:grpSp>
        <p:sp>
          <p:nvSpPr>
            <p:cNvPr id="39946" name="TextBox 34">
              <a:extLst>
                <a:ext uri="{FF2B5EF4-FFF2-40B4-BE49-F238E27FC236}">
                  <a16:creationId xmlns:a16="http://schemas.microsoft.com/office/drawing/2014/main" id="{ECA71E86-EAC3-584F-9868-9163E6696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8704" y="4356253"/>
              <a:ext cx="1089566" cy="461665"/>
            </a:xfrm>
            <a:prstGeom prst="rect">
              <a:avLst/>
            </a:prstGeom>
            <a:solidFill>
              <a:srgbClr val="7D6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5</a:t>
              </a:r>
              <a:r>
                <a:rPr lang="en-US" altLang="en-US" sz="2400">
                  <a:latin typeface="Arial" panose="020B0604020202020204" pitchFamily="34" charset="0"/>
                </a:rPr>
                <a:t> = 5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2754F60-97BE-484A-A660-9F950000C272}"/>
                </a:ext>
              </a:extLst>
            </p:cNvPr>
            <p:cNvCxnSpPr/>
            <p:nvPr/>
          </p:nvCxnSpPr>
          <p:spPr>
            <a:xfrm>
              <a:off x="5870077" y="4818948"/>
              <a:ext cx="0" cy="16354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9948" name="Group 36">
              <a:extLst>
                <a:ext uri="{FF2B5EF4-FFF2-40B4-BE49-F238E27FC236}">
                  <a16:creationId xmlns:a16="http://schemas.microsoft.com/office/drawing/2014/main" id="{ECBCB5EC-0C06-234B-9B9D-F636C841A2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270" y="4354304"/>
              <a:ext cx="1393355" cy="643837"/>
              <a:chOff x="468270" y="4354304"/>
              <a:chExt cx="1393355" cy="643837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4143FB9-CA06-F740-8020-39FF3FA547AF}"/>
                  </a:ext>
                </a:extLst>
              </p:cNvPr>
              <p:cNvSpPr/>
              <p:nvPr/>
            </p:nvSpPr>
            <p:spPr>
              <a:xfrm>
                <a:off x="725425" y="4406128"/>
                <a:ext cx="961944" cy="3731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62" name="TextBox 50">
                <a:extLst>
                  <a:ext uri="{FF2B5EF4-FFF2-40B4-BE49-F238E27FC236}">
                    <a16:creationId xmlns:a16="http://schemas.microsoft.com/office/drawing/2014/main" id="{8B682968-500B-F74C-A978-24FD4B743F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480" y="4354304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1</a:t>
                </a:r>
                <a:r>
                  <a:rPr lang="en-US" altLang="en-US" sz="2400">
                    <a:latin typeface="Arial" panose="020B0604020202020204" pitchFamily="34" charset="0"/>
                  </a:rPr>
                  <a:t> = 1</a:t>
                </a: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6FCC35A-FC98-2C4D-BB81-CDAAD7B745C2}"/>
                  </a:ext>
                </a:extLst>
              </p:cNvPr>
              <p:cNvCxnSpPr/>
              <p:nvPr/>
            </p:nvCxnSpPr>
            <p:spPr>
              <a:xfrm>
                <a:off x="468272" y="4826887"/>
                <a:ext cx="0" cy="165128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38AF102-3478-FA4C-8892-20ED130BC12F}"/>
                  </a:ext>
                </a:extLst>
              </p:cNvPr>
              <p:cNvCxnSpPr/>
              <p:nvPr/>
            </p:nvCxnSpPr>
            <p:spPr>
              <a:xfrm>
                <a:off x="468272" y="4834826"/>
                <a:ext cx="0" cy="16354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83BE1A5-005A-3C43-94A5-807E9175D78D}"/>
                </a:ext>
              </a:extLst>
            </p:cNvPr>
            <p:cNvCxnSpPr/>
            <p:nvPr/>
          </p:nvCxnSpPr>
          <p:spPr>
            <a:xfrm>
              <a:off x="8436846" y="4826886"/>
              <a:ext cx="0" cy="16512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950" name="TextBox 38">
              <a:extLst>
                <a:ext uri="{FF2B5EF4-FFF2-40B4-BE49-F238E27FC236}">
                  <a16:creationId xmlns:a16="http://schemas.microsoft.com/office/drawing/2014/main" id="{ADA3176A-A6CA-DF49-9464-2AAE7BF35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683" y="4947437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39951" name="TextBox 39">
              <a:extLst>
                <a:ext uri="{FF2B5EF4-FFF2-40B4-BE49-F238E27FC236}">
                  <a16:creationId xmlns:a16="http://schemas.microsoft.com/office/drawing/2014/main" id="{13606BEF-223C-824E-AD02-C4C7B4BB7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041" y="4946455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9952" name="TextBox 40">
              <a:extLst>
                <a:ext uri="{FF2B5EF4-FFF2-40B4-BE49-F238E27FC236}">
                  <a16:creationId xmlns:a16="http://schemas.microsoft.com/office/drawing/2014/main" id="{F6E1136A-158C-7948-A88B-D1CAED54A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0949" y="4922129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9953" name="TextBox 41">
              <a:extLst>
                <a:ext uri="{FF2B5EF4-FFF2-40B4-BE49-F238E27FC236}">
                  <a16:creationId xmlns:a16="http://schemas.microsoft.com/office/drawing/2014/main" id="{1309F67F-9D85-B745-AE81-60F1D21B2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7665" y="4938915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3</a:t>
              </a:r>
            </a:p>
          </p:txBody>
        </p:sp>
        <p:grpSp>
          <p:nvGrpSpPr>
            <p:cNvPr id="39954" name="Group 42">
              <a:extLst>
                <a:ext uri="{FF2B5EF4-FFF2-40B4-BE49-F238E27FC236}">
                  <a16:creationId xmlns:a16="http://schemas.microsoft.com/office/drawing/2014/main" id="{4AAE8280-B480-0F4F-A1D7-E8A5D0381D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1625" y="4342399"/>
              <a:ext cx="1196123" cy="644336"/>
              <a:chOff x="1861625" y="4342399"/>
              <a:chExt cx="1196123" cy="644336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0621745-0F8F-E841-9B69-F8A569BB9D7A}"/>
                  </a:ext>
                </a:extLst>
              </p:cNvPr>
              <p:cNvCxnSpPr/>
              <p:nvPr/>
            </p:nvCxnSpPr>
            <p:spPr>
              <a:xfrm>
                <a:off x="3057265" y="4823711"/>
                <a:ext cx="0" cy="163541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0A22B80-21B5-8D47-AA9D-4C65F3358C2C}"/>
                  </a:ext>
                </a:extLst>
              </p:cNvPr>
              <p:cNvSpPr/>
              <p:nvPr/>
            </p:nvSpPr>
            <p:spPr>
              <a:xfrm>
                <a:off x="1861979" y="4420417"/>
                <a:ext cx="961943" cy="373127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60" name="TextBox 48">
                <a:extLst>
                  <a:ext uri="{FF2B5EF4-FFF2-40B4-BE49-F238E27FC236}">
                    <a16:creationId xmlns:a16="http://schemas.microsoft.com/office/drawing/2014/main" id="{66FC7455-0E50-0145-BBA3-3E61B73930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0735" y="4342399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2</a:t>
                </a:r>
                <a:r>
                  <a:rPr lang="en-US" altLang="en-US" sz="2400">
                    <a:latin typeface="Arial" panose="020B0604020202020204" pitchFamily="34" charset="0"/>
                  </a:rPr>
                  <a:t> = 2</a:t>
                </a:r>
              </a:p>
            </p:txBody>
          </p:sp>
        </p:grpSp>
        <p:grpSp>
          <p:nvGrpSpPr>
            <p:cNvPr id="39955" name="Group 43">
              <a:extLst>
                <a:ext uri="{FF2B5EF4-FFF2-40B4-BE49-F238E27FC236}">
                  <a16:creationId xmlns:a16="http://schemas.microsoft.com/office/drawing/2014/main" id="{2A220DB9-07F6-DA4A-BE54-A64E4D6FF7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8591" y="4352924"/>
              <a:ext cx="1022912" cy="461665"/>
              <a:chOff x="6209431" y="4352924"/>
              <a:chExt cx="1022912" cy="46166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9EA9B7F-A9FA-A347-B360-B4DA9564F383}"/>
                  </a:ext>
                </a:extLst>
              </p:cNvPr>
              <p:cNvSpPr/>
              <p:nvPr/>
            </p:nvSpPr>
            <p:spPr>
              <a:xfrm>
                <a:off x="6209497" y="4406127"/>
                <a:ext cx="907973" cy="374714"/>
              </a:xfrm>
              <a:prstGeom prst="rect">
                <a:avLst/>
              </a:prstGeom>
              <a:solidFill>
                <a:srgbClr val="44DFE6"/>
              </a:solidFill>
              <a:ln>
                <a:solidFill>
                  <a:srgbClr val="44DFE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57" name="TextBox 45">
                <a:extLst>
                  <a:ext uri="{FF2B5EF4-FFF2-40B4-BE49-F238E27FC236}">
                    <a16:creationId xmlns:a16="http://schemas.microsoft.com/office/drawing/2014/main" id="{0430A430-0085-4A42-BCD5-D2AE9B8793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09431" y="4352924"/>
                <a:ext cx="10229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4</a:t>
                </a:r>
                <a:r>
                  <a:rPr lang="en-US" altLang="en-US" sz="2400">
                    <a:latin typeface="Arial" panose="020B0604020202020204" pitchFamily="34" charset="0"/>
                  </a:rPr>
                  <a:t> = 4</a:t>
                </a:r>
              </a:p>
            </p:txBody>
          </p:sp>
        </p:grp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7374805-547B-C142-9048-07B91F2548F3}"/>
              </a:ext>
            </a:extLst>
          </p:cNvPr>
          <p:cNvCxnSpPr/>
          <p:nvPr/>
        </p:nvCxnSpPr>
        <p:spPr>
          <a:xfrm>
            <a:off x="0" y="4111625"/>
            <a:ext cx="9144000" cy="1428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ular Callout 59">
            <a:extLst>
              <a:ext uri="{FF2B5EF4-FFF2-40B4-BE49-F238E27FC236}">
                <a16:creationId xmlns:a16="http://schemas.microsoft.com/office/drawing/2014/main" id="{C902F028-131D-A542-AA99-4DD2C5922E89}"/>
              </a:ext>
            </a:extLst>
          </p:cNvPr>
          <p:cNvSpPr/>
          <p:nvPr/>
        </p:nvSpPr>
        <p:spPr>
          <a:xfrm>
            <a:off x="5278438" y="1219200"/>
            <a:ext cx="3287712" cy="484188"/>
          </a:xfrm>
          <a:prstGeom prst="wedgeRectCallout">
            <a:avLst>
              <a:gd name="adj1" fmla="val -20833"/>
              <a:gd name="adj2" fmla="val 111072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 is in the optimal solution</a:t>
            </a:r>
          </a:p>
        </p:txBody>
      </p:sp>
      <p:sp>
        <p:nvSpPr>
          <p:cNvPr id="61" name="Rectangular Callout 60">
            <a:extLst>
              <a:ext uri="{FF2B5EF4-FFF2-40B4-BE49-F238E27FC236}">
                <a16:creationId xmlns:a16="http://schemas.microsoft.com/office/drawing/2014/main" id="{9BA54FA5-D51D-6B4B-8769-41AC79D9DC6E}"/>
              </a:ext>
            </a:extLst>
          </p:cNvPr>
          <p:cNvSpPr/>
          <p:nvPr/>
        </p:nvSpPr>
        <p:spPr>
          <a:xfrm>
            <a:off x="4603750" y="3935413"/>
            <a:ext cx="3286125" cy="484187"/>
          </a:xfrm>
          <a:prstGeom prst="wedgeRectCallout">
            <a:avLst>
              <a:gd name="adj1" fmla="val -20833"/>
              <a:gd name="adj2" fmla="val 111072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 is  NOT in the optimal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F96CDA5C-E226-6A4D-9B3D-8FA0774A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Check if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v</a:t>
            </a:r>
            <a:r>
              <a:rPr lang="en-US" altLang="en-US" baseline="-25000">
                <a:solidFill>
                  <a:srgbClr val="7030A0"/>
                </a:solidFill>
                <a:ea typeface="ＭＳ Ｐゴシック" panose="020B0600070205080204" pitchFamily="34" charset="-128"/>
              </a:rPr>
              <a:t>6</a:t>
            </a:r>
            <a:r>
              <a:rPr lang="en-US" altLang="en-US">
                <a:ea typeface="ＭＳ Ｐゴシック" panose="020B0600070205080204" pitchFamily="34" charset="-128"/>
              </a:rPr>
              <a:t> is the largest value?</a:t>
            </a:r>
          </a:p>
        </p:txBody>
      </p:sp>
      <p:grpSp>
        <p:nvGrpSpPr>
          <p:cNvPr id="40962" name="Group 27">
            <a:extLst>
              <a:ext uri="{FF2B5EF4-FFF2-40B4-BE49-F238E27FC236}">
                <a16:creationId xmlns:a16="http://schemas.microsoft.com/office/drawing/2014/main" id="{EA34F4A2-8491-AA4C-9C4D-11CE28F3FFB5}"/>
              </a:ext>
            </a:extLst>
          </p:cNvPr>
          <p:cNvGrpSpPr>
            <a:grpSpLocks/>
          </p:cNvGrpSpPr>
          <p:nvPr/>
        </p:nvGrpSpPr>
        <p:grpSpPr bwMode="auto">
          <a:xfrm>
            <a:off x="615950" y="5167313"/>
            <a:ext cx="3303588" cy="461962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21" name="TextBox 3">
              <a:extLst>
                <a:ext uri="{FF2B5EF4-FFF2-40B4-BE49-F238E27FC236}">
                  <a16:creationId xmlns:a16="http://schemas.microsoft.com/office/drawing/2014/main" id="{80164A30-F014-1546-8B5D-A917FDE74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134938" y="6189663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0964" name="Group 28">
            <a:extLst>
              <a:ext uri="{FF2B5EF4-FFF2-40B4-BE49-F238E27FC236}">
                <a16:creationId xmlns:a16="http://schemas.microsoft.com/office/drawing/2014/main" id="{BCABBB25-C437-034D-88A3-02382ACCF8B3}"/>
              </a:ext>
            </a:extLst>
          </p:cNvPr>
          <p:cNvGrpSpPr>
            <a:grpSpLocks/>
          </p:cNvGrpSpPr>
          <p:nvPr/>
        </p:nvGrpSpPr>
        <p:grpSpPr bwMode="auto">
          <a:xfrm>
            <a:off x="3192463" y="4629150"/>
            <a:ext cx="5380037" cy="461963"/>
            <a:chOff x="3057748" y="3326443"/>
            <a:chExt cx="5379504" cy="46166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BE1E4D-238C-594F-9D25-3AB8E29E1F01}"/>
                </a:ext>
              </a:extLst>
            </p:cNvPr>
            <p:cNvSpPr/>
            <p:nvPr/>
          </p:nvSpPr>
          <p:spPr>
            <a:xfrm>
              <a:off x="3057748" y="3385143"/>
              <a:ext cx="5379504" cy="3728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9" name="TextBox 8">
              <a:extLst>
                <a:ext uri="{FF2B5EF4-FFF2-40B4-BE49-F238E27FC236}">
                  <a16:creationId xmlns:a16="http://schemas.microsoft.com/office/drawing/2014/main" id="{0FE1FCD0-F65A-074D-BB93-2E526F5701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0</a:t>
              </a:r>
            </a:p>
          </p:txBody>
        </p:sp>
      </p:grpSp>
      <p:sp>
        <p:nvSpPr>
          <p:cNvPr id="40965" name="TextBox 9">
            <a:extLst>
              <a:ext uri="{FF2B5EF4-FFF2-40B4-BE49-F238E27FC236}">
                <a16:creationId xmlns:a16="http://schemas.microsoft.com/office/drawing/2014/main" id="{8FB92F42-F1CF-8A45-BEAB-44F8A8B8A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5657850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=15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6005513" y="6121400"/>
            <a:ext cx="0" cy="16351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0967" name="Group 26">
            <a:extLst>
              <a:ext uri="{FF2B5EF4-FFF2-40B4-BE49-F238E27FC236}">
                <a16:creationId xmlns:a16="http://schemas.microsoft.com/office/drawing/2014/main" id="{495BAC00-208C-CC48-83E3-C1FB541FA9A4}"/>
              </a:ext>
            </a:extLst>
          </p:cNvPr>
          <p:cNvGrpSpPr>
            <a:grpSpLocks/>
          </p:cNvGrpSpPr>
          <p:nvPr/>
        </p:nvGrpSpPr>
        <p:grpSpPr bwMode="auto">
          <a:xfrm>
            <a:off x="603250" y="5656263"/>
            <a:ext cx="1393825" cy="644525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6635"/>
              <a:ext cx="961701" cy="372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5" name="TextBox 6">
              <a:extLst>
                <a:ext uri="{FF2B5EF4-FFF2-40B4-BE49-F238E27FC236}">
                  <a16:creationId xmlns:a16="http://schemas.microsoft.com/office/drawing/2014/main" id="{211C5BC7-1F96-C94A-848C-AC6C7906C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6874"/>
              <a:ext cx="0" cy="16492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803"/>
              <a:ext cx="0" cy="16333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8572500" y="6129338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969" name="TextBox 15">
            <a:extLst>
              <a:ext uri="{FF2B5EF4-FFF2-40B4-BE49-F238E27FC236}">
                <a16:creationId xmlns:a16="http://schemas.microsoft.com/office/drawing/2014/main" id="{F88CFFA0-1E44-CC45-8442-1C8EC6681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6249988"/>
            <a:ext cx="244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0970" name="TextBox 16">
            <a:extLst>
              <a:ext uri="{FF2B5EF4-FFF2-40B4-BE49-F238E27FC236}">
                <a16:creationId xmlns:a16="http://schemas.microsoft.com/office/drawing/2014/main" id="{FF9FA449-E265-1C4F-A4F2-1A1053C1F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8" y="6248400"/>
            <a:ext cx="2460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0971" name="TextBox 17">
            <a:extLst>
              <a:ext uri="{FF2B5EF4-FFF2-40B4-BE49-F238E27FC236}">
                <a16:creationId xmlns:a16="http://schemas.microsoft.com/office/drawing/2014/main" id="{F2844E3E-FC3A-7840-8DBB-455649AE7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6224588"/>
            <a:ext cx="244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0972" name="TextBox 18">
            <a:extLst>
              <a:ext uri="{FF2B5EF4-FFF2-40B4-BE49-F238E27FC236}">
                <a16:creationId xmlns:a16="http://schemas.microsoft.com/office/drawing/2014/main" id="{C0A7924F-1699-C541-AE3F-E2C47F8AD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325" y="6240463"/>
            <a:ext cx="2460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40973" name="Group 25">
            <a:extLst>
              <a:ext uri="{FF2B5EF4-FFF2-40B4-BE49-F238E27FC236}">
                <a16:creationId xmlns:a16="http://schemas.microsoft.com/office/drawing/2014/main" id="{7AE9C7C6-AA70-1F42-8C3E-BF18DBCA38C4}"/>
              </a:ext>
            </a:extLst>
          </p:cNvPr>
          <p:cNvGrpSpPr>
            <a:grpSpLocks/>
          </p:cNvGrpSpPr>
          <p:nvPr/>
        </p:nvGrpSpPr>
        <p:grpSpPr bwMode="auto">
          <a:xfrm>
            <a:off x="1997075" y="5645150"/>
            <a:ext cx="1195388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1"/>
              <a:ext cx="0" cy="16346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4"/>
              <a:ext cx="962617" cy="372953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3" name="TextBox 20">
              <a:extLst>
                <a:ext uri="{FF2B5EF4-FFF2-40B4-BE49-F238E27FC236}">
                  <a16:creationId xmlns:a16="http://schemas.microsoft.com/office/drawing/2014/main" id="{C8EFBFFA-88F8-3B41-BB1B-F087FC09A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40974" name="Group 29">
            <a:extLst>
              <a:ext uri="{FF2B5EF4-FFF2-40B4-BE49-F238E27FC236}">
                <a16:creationId xmlns:a16="http://schemas.microsoft.com/office/drawing/2014/main" id="{113E7948-5982-6242-8673-57B8B0CF10D8}"/>
              </a:ext>
            </a:extLst>
          </p:cNvPr>
          <p:cNvGrpSpPr>
            <a:grpSpLocks/>
          </p:cNvGrpSpPr>
          <p:nvPr/>
        </p:nvGrpSpPr>
        <p:grpSpPr bwMode="auto">
          <a:xfrm>
            <a:off x="6135688" y="5654675"/>
            <a:ext cx="1120775" cy="461963"/>
            <a:chOff x="6110964" y="4352924"/>
            <a:chExt cx="1121379" cy="4616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4A9A5B-AA3A-0B43-91B2-86FF56E1871C}"/>
                </a:ext>
              </a:extLst>
            </p:cNvPr>
            <p:cNvSpPr/>
            <p:nvPr/>
          </p:nvSpPr>
          <p:spPr>
            <a:xfrm>
              <a:off x="6209442" y="4406864"/>
              <a:ext cx="908539" cy="3744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0" name="TextBox 22">
              <a:extLst>
                <a:ext uri="{FF2B5EF4-FFF2-40B4-BE49-F238E27FC236}">
                  <a16:creationId xmlns:a16="http://schemas.microsoft.com/office/drawing/2014/main" id="{3B9F281F-07B6-9D49-88A4-6B7D469796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0964" y="4352924"/>
              <a:ext cx="11213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= 14</a:t>
              </a:r>
            </a:p>
          </p:txBody>
        </p:sp>
      </p:grpSp>
      <p:grpSp>
        <p:nvGrpSpPr>
          <p:cNvPr id="40975" name="Group 30">
            <a:extLst>
              <a:ext uri="{FF2B5EF4-FFF2-40B4-BE49-F238E27FC236}">
                <a16:creationId xmlns:a16="http://schemas.microsoft.com/office/drawing/2014/main" id="{F73EF8A3-998E-774E-864F-90B9837A0D66}"/>
              </a:ext>
            </a:extLst>
          </p:cNvPr>
          <p:cNvGrpSpPr>
            <a:grpSpLocks/>
          </p:cNvGrpSpPr>
          <p:nvPr/>
        </p:nvGrpSpPr>
        <p:grpSpPr bwMode="auto">
          <a:xfrm>
            <a:off x="134938" y="1941513"/>
            <a:ext cx="8874125" cy="1971675"/>
            <a:chOff x="0" y="3326443"/>
            <a:chExt cx="8873372" cy="1972012"/>
          </a:xfrm>
        </p:grpSpPr>
        <p:grpSp>
          <p:nvGrpSpPr>
            <p:cNvPr id="40983" name="Group 31">
              <a:extLst>
                <a:ext uri="{FF2B5EF4-FFF2-40B4-BE49-F238E27FC236}">
                  <a16:creationId xmlns:a16="http://schemas.microsoft.com/office/drawing/2014/main" id="{D367976C-7FD2-854E-9C92-60B6FC0B08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369" y="3864766"/>
              <a:ext cx="3303719" cy="461665"/>
              <a:chOff x="480369" y="3864766"/>
              <a:chExt cx="3303719" cy="461665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92747FA-165D-E241-90B5-F1F5DC8A099A}"/>
                  </a:ext>
                </a:extLst>
              </p:cNvPr>
              <p:cNvSpPr/>
              <p:nvPr/>
            </p:nvSpPr>
            <p:spPr>
              <a:xfrm>
                <a:off x="480971" y="3909155"/>
                <a:ext cx="3303308" cy="37312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08" name="TextBox 56">
                <a:extLst>
                  <a:ext uri="{FF2B5EF4-FFF2-40B4-BE49-F238E27FC236}">
                    <a16:creationId xmlns:a16="http://schemas.microsoft.com/office/drawing/2014/main" id="{60E8817A-9930-254B-A537-3BF7B56186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7363" y="3864766"/>
                <a:ext cx="131367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3</a:t>
                </a:r>
                <a:r>
                  <a:rPr lang="en-US" altLang="en-US" sz="2400">
                    <a:latin typeface="Arial" panose="020B0604020202020204" pitchFamily="34" charset="0"/>
                  </a:rPr>
                  <a:t> = 10</a:t>
                </a: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D08688B-1962-A546-85C0-D0AA658492A6}"/>
                </a:ext>
              </a:extLst>
            </p:cNvPr>
            <p:cNvSpPr/>
            <p:nvPr/>
          </p:nvSpPr>
          <p:spPr>
            <a:xfrm>
              <a:off x="0" y="4887222"/>
              <a:ext cx="8873372" cy="349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40985" name="Group 33">
              <a:extLst>
                <a:ext uri="{FF2B5EF4-FFF2-40B4-BE49-F238E27FC236}">
                  <a16:creationId xmlns:a16="http://schemas.microsoft.com/office/drawing/2014/main" id="{0BC072D1-0C27-124B-8C0A-0AE9F86932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7748" y="3326443"/>
              <a:ext cx="5379504" cy="461665"/>
              <a:chOff x="3057748" y="3326443"/>
              <a:chExt cx="5379504" cy="461665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B66E822-0D0A-364B-BF23-2B0848D48BB0}"/>
                  </a:ext>
                </a:extLst>
              </p:cNvPr>
              <p:cNvSpPr/>
              <p:nvPr/>
            </p:nvSpPr>
            <p:spPr>
              <a:xfrm>
                <a:off x="3057266" y="3385190"/>
                <a:ext cx="5379580" cy="373127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06" name="TextBox 54">
                <a:extLst>
                  <a:ext uri="{FF2B5EF4-FFF2-40B4-BE49-F238E27FC236}">
                    <a16:creationId xmlns:a16="http://schemas.microsoft.com/office/drawing/2014/main" id="{0A4C629E-CB9B-A442-9E99-E05271C9D2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50240" y="3326443"/>
                <a:ext cx="12029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6</a:t>
                </a:r>
                <a:r>
                  <a:rPr lang="en-US" altLang="en-US" sz="2400">
                    <a:latin typeface="Arial" panose="020B0604020202020204" pitchFamily="34" charset="0"/>
                  </a:rPr>
                  <a:t> = 20</a:t>
                </a:r>
              </a:p>
            </p:txBody>
          </p:sp>
        </p:grpSp>
        <p:sp>
          <p:nvSpPr>
            <p:cNvPr id="40986" name="TextBox 34">
              <a:extLst>
                <a:ext uri="{FF2B5EF4-FFF2-40B4-BE49-F238E27FC236}">
                  <a16:creationId xmlns:a16="http://schemas.microsoft.com/office/drawing/2014/main" id="{EE0CE566-0C96-3D47-AC32-81C2B93BC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8704" y="4356253"/>
              <a:ext cx="1089566" cy="461665"/>
            </a:xfrm>
            <a:prstGeom prst="rect">
              <a:avLst/>
            </a:prstGeom>
            <a:solidFill>
              <a:srgbClr val="7D6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5</a:t>
              </a:r>
              <a:r>
                <a:rPr lang="en-US" altLang="en-US" sz="2400">
                  <a:latin typeface="Arial" panose="020B0604020202020204" pitchFamily="34" charset="0"/>
                </a:rPr>
                <a:t> = 5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2754F60-97BE-484A-A660-9F950000C272}"/>
                </a:ext>
              </a:extLst>
            </p:cNvPr>
            <p:cNvCxnSpPr/>
            <p:nvPr/>
          </p:nvCxnSpPr>
          <p:spPr>
            <a:xfrm>
              <a:off x="5870077" y="4818948"/>
              <a:ext cx="0" cy="16354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0988" name="Group 36">
              <a:extLst>
                <a:ext uri="{FF2B5EF4-FFF2-40B4-BE49-F238E27FC236}">
                  <a16:creationId xmlns:a16="http://schemas.microsoft.com/office/drawing/2014/main" id="{C82C6A20-65FE-D641-AF11-D2C24AE55D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270" y="4354304"/>
              <a:ext cx="1393355" cy="643837"/>
              <a:chOff x="468270" y="4354304"/>
              <a:chExt cx="1393355" cy="643837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4143FB9-CA06-F740-8020-39FF3FA547AF}"/>
                  </a:ext>
                </a:extLst>
              </p:cNvPr>
              <p:cNvSpPr/>
              <p:nvPr/>
            </p:nvSpPr>
            <p:spPr>
              <a:xfrm>
                <a:off x="725425" y="4406128"/>
                <a:ext cx="961944" cy="3731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02" name="TextBox 50">
                <a:extLst>
                  <a:ext uri="{FF2B5EF4-FFF2-40B4-BE49-F238E27FC236}">
                    <a16:creationId xmlns:a16="http://schemas.microsoft.com/office/drawing/2014/main" id="{647E54BD-0924-1945-850C-9C410CCB6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480" y="4354304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1</a:t>
                </a:r>
                <a:r>
                  <a:rPr lang="en-US" altLang="en-US" sz="2400">
                    <a:latin typeface="Arial" panose="020B0604020202020204" pitchFamily="34" charset="0"/>
                  </a:rPr>
                  <a:t> = 1</a:t>
                </a: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6FCC35A-FC98-2C4D-BB81-CDAAD7B745C2}"/>
                  </a:ext>
                </a:extLst>
              </p:cNvPr>
              <p:cNvCxnSpPr/>
              <p:nvPr/>
            </p:nvCxnSpPr>
            <p:spPr>
              <a:xfrm>
                <a:off x="468272" y="4826887"/>
                <a:ext cx="0" cy="165128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38AF102-3478-FA4C-8892-20ED130BC12F}"/>
                  </a:ext>
                </a:extLst>
              </p:cNvPr>
              <p:cNvCxnSpPr/>
              <p:nvPr/>
            </p:nvCxnSpPr>
            <p:spPr>
              <a:xfrm>
                <a:off x="468272" y="4834826"/>
                <a:ext cx="0" cy="16354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83BE1A5-005A-3C43-94A5-807E9175D78D}"/>
                </a:ext>
              </a:extLst>
            </p:cNvPr>
            <p:cNvCxnSpPr/>
            <p:nvPr/>
          </p:nvCxnSpPr>
          <p:spPr>
            <a:xfrm>
              <a:off x="8436846" y="4826886"/>
              <a:ext cx="0" cy="16512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990" name="TextBox 38">
              <a:extLst>
                <a:ext uri="{FF2B5EF4-FFF2-40B4-BE49-F238E27FC236}">
                  <a16:creationId xmlns:a16="http://schemas.microsoft.com/office/drawing/2014/main" id="{F72B0F3E-7608-9644-9383-A7A34689A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683" y="4947437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0991" name="TextBox 39">
              <a:extLst>
                <a:ext uri="{FF2B5EF4-FFF2-40B4-BE49-F238E27FC236}">
                  <a16:creationId xmlns:a16="http://schemas.microsoft.com/office/drawing/2014/main" id="{BCE6D75A-4793-5141-B0B2-55E8BBA19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041" y="4946455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0992" name="TextBox 40">
              <a:extLst>
                <a:ext uri="{FF2B5EF4-FFF2-40B4-BE49-F238E27FC236}">
                  <a16:creationId xmlns:a16="http://schemas.microsoft.com/office/drawing/2014/main" id="{950B9C98-4A6B-6840-9724-99D47166D5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0949" y="4922129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0993" name="TextBox 41">
              <a:extLst>
                <a:ext uri="{FF2B5EF4-FFF2-40B4-BE49-F238E27FC236}">
                  <a16:creationId xmlns:a16="http://schemas.microsoft.com/office/drawing/2014/main" id="{DC95F3EC-685B-874F-B79F-916A0DFEE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7665" y="4938915"/>
              <a:ext cx="244931" cy="35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3</a:t>
              </a:r>
            </a:p>
          </p:txBody>
        </p:sp>
        <p:grpSp>
          <p:nvGrpSpPr>
            <p:cNvPr id="40994" name="Group 42">
              <a:extLst>
                <a:ext uri="{FF2B5EF4-FFF2-40B4-BE49-F238E27FC236}">
                  <a16:creationId xmlns:a16="http://schemas.microsoft.com/office/drawing/2014/main" id="{F126C722-ED57-D94A-AEAC-B555DF71B2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1625" y="4342399"/>
              <a:ext cx="1196123" cy="644336"/>
              <a:chOff x="1861625" y="4342399"/>
              <a:chExt cx="1196123" cy="644336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0621745-0F8F-E841-9B69-F8A569BB9D7A}"/>
                  </a:ext>
                </a:extLst>
              </p:cNvPr>
              <p:cNvCxnSpPr/>
              <p:nvPr/>
            </p:nvCxnSpPr>
            <p:spPr>
              <a:xfrm>
                <a:off x="3057265" y="4823711"/>
                <a:ext cx="0" cy="163541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0A22B80-21B5-8D47-AA9D-4C65F3358C2C}"/>
                  </a:ext>
                </a:extLst>
              </p:cNvPr>
              <p:cNvSpPr/>
              <p:nvPr/>
            </p:nvSpPr>
            <p:spPr>
              <a:xfrm>
                <a:off x="1861979" y="4420417"/>
                <a:ext cx="961943" cy="373127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00" name="TextBox 48">
                <a:extLst>
                  <a:ext uri="{FF2B5EF4-FFF2-40B4-BE49-F238E27FC236}">
                    <a16:creationId xmlns:a16="http://schemas.microsoft.com/office/drawing/2014/main" id="{5E458FBE-EBDA-494A-ADD2-59DE0AFE1C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0735" y="4342399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2</a:t>
                </a:r>
                <a:r>
                  <a:rPr lang="en-US" altLang="en-US" sz="2400">
                    <a:latin typeface="Arial" panose="020B0604020202020204" pitchFamily="34" charset="0"/>
                  </a:rPr>
                  <a:t> = 2</a:t>
                </a:r>
              </a:p>
            </p:txBody>
          </p:sp>
        </p:grpSp>
        <p:grpSp>
          <p:nvGrpSpPr>
            <p:cNvPr id="40995" name="Group 43">
              <a:extLst>
                <a:ext uri="{FF2B5EF4-FFF2-40B4-BE49-F238E27FC236}">
                  <a16:creationId xmlns:a16="http://schemas.microsoft.com/office/drawing/2014/main" id="{821568AF-F70F-F740-944B-C8D102D456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8591" y="4352924"/>
              <a:ext cx="1022912" cy="461665"/>
              <a:chOff x="6209431" y="4352924"/>
              <a:chExt cx="1022912" cy="46166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9EA9B7F-A9FA-A347-B360-B4DA9564F383}"/>
                  </a:ext>
                </a:extLst>
              </p:cNvPr>
              <p:cNvSpPr/>
              <p:nvPr/>
            </p:nvSpPr>
            <p:spPr>
              <a:xfrm>
                <a:off x="6209497" y="4406127"/>
                <a:ext cx="907973" cy="374714"/>
              </a:xfrm>
              <a:prstGeom prst="rect">
                <a:avLst/>
              </a:prstGeom>
              <a:solidFill>
                <a:srgbClr val="44DFE6"/>
              </a:solidFill>
              <a:ln>
                <a:solidFill>
                  <a:srgbClr val="44DFE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997" name="TextBox 45">
                <a:extLst>
                  <a:ext uri="{FF2B5EF4-FFF2-40B4-BE49-F238E27FC236}">
                    <a16:creationId xmlns:a16="http://schemas.microsoft.com/office/drawing/2014/main" id="{9F461770-86A1-214E-910C-BA6F7A5800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09431" y="4352924"/>
                <a:ext cx="10229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4</a:t>
                </a:r>
                <a:r>
                  <a:rPr lang="en-US" altLang="en-US" sz="2400">
                    <a:latin typeface="Arial" panose="020B0604020202020204" pitchFamily="34" charset="0"/>
                  </a:rPr>
                  <a:t> = 4</a:t>
                </a:r>
              </a:p>
            </p:txBody>
          </p:sp>
        </p:grp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7374805-547B-C142-9048-07B91F2548F3}"/>
              </a:ext>
            </a:extLst>
          </p:cNvPr>
          <p:cNvCxnSpPr/>
          <p:nvPr/>
        </p:nvCxnSpPr>
        <p:spPr>
          <a:xfrm>
            <a:off x="0" y="4111625"/>
            <a:ext cx="9144000" cy="1428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977" name="Group 61">
            <a:extLst>
              <a:ext uri="{FF2B5EF4-FFF2-40B4-BE49-F238E27FC236}">
                <a16:creationId xmlns:a16="http://schemas.microsoft.com/office/drawing/2014/main" id="{10657AE2-0D66-CE41-8693-5133C32A8A42}"/>
              </a:ext>
            </a:extLst>
          </p:cNvPr>
          <p:cNvGrpSpPr>
            <a:grpSpLocks/>
          </p:cNvGrpSpPr>
          <p:nvPr/>
        </p:nvGrpSpPr>
        <p:grpSpPr bwMode="auto">
          <a:xfrm>
            <a:off x="3192463" y="4683125"/>
            <a:ext cx="5380037" cy="461963"/>
            <a:chOff x="3057748" y="3326443"/>
            <a:chExt cx="5379504" cy="46166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DB5906D-D3D6-1949-8E53-483637E74E8A}"/>
                </a:ext>
              </a:extLst>
            </p:cNvPr>
            <p:cNvSpPr/>
            <p:nvPr/>
          </p:nvSpPr>
          <p:spPr>
            <a:xfrm>
              <a:off x="3057748" y="3385143"/>
              <a:ext cx="5379504" cy="3728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982" name="TextBox 63">
              <a:extLst>
                <a:ext uri="{FF2B5EF4-FFF2-40B4-BE49-F238E27FC236}">
                  <a16:creationId xmlns:a16="http://schemas.microsoft.com/office/drawing/2014/main" id="{9F9E5C7E-DFD4-5543-901D-65CDB9E27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  <p:sp>
        <p:nvSpPr>
          <p:cNvPr id="65" name="Rectangular Callout 64">
            <a:extLst>
              <a:ext uri="{FF2B5EF4-FFF2-40B4-BE49-F238E27FC236}">
                <a16:creationId xmlns:a16="http://schemas.microsoft.com/office/drawing/2014/main" id="{0C27D427-BADE-7047-B8F0-B54219FEAB05}"/>
              </a:ext>
            </a:extLst>
          </p:cNvPr>
          <p:cNvSpPr/>
          <p:nvPr/>
        </p:nvSpPr>
        <p:spPr>
          <a:xfrm>
            <a:off x="5278438" y="1219200"/>
            <a:ext cx="3287712" cy="484188"/>
          </a:xfrm>
          <a:prstGeom prst="wedgeRectCallout">
            <a:avLst>
              <a:gd name="adj1" fmla="val -20833"/>
              <a:gd name="adj2" fmla="val 111072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 is in the optimal solution</a:t>
            </a:r>
          </a:p>
        </p:txBody>
      </p:sp>
      <p:sp>
        <p:nvSpPr>
          <p:cNvPr id="66" name="Rectangular Callout 65">
            <a:extLst>
              <a:ext uri="{FF2B5EF4-FFF2-40B4-BE49-F238E27FC236}">
                <a16:creationId xmlns:a16="http://schemas.microsoft.com/office/drawing/2014/main" id="{9193B028-B153-5742-9E80-D12DB9B3125C}"/>
              </a:ext>
            </a:extLst>
          </p:cNvPr>
          <p:cNvSpPr/>
          <p:nvPr/>
        </p:nvSpPr>
        <p:spPr>
          <a:xfrm>
            <a:off x="4603750" y="3935413"/>
            <a:ext cx="3286125" cy="484187"/>
          </a:xfrm>
          <a:prstGeom prst="wedgeRectCallout">
            <a:avLst>
              <a:gd name="adj1" fmla="val -20833"/>
              <a:gd name="adj2" fmla="val 111072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 is  NOT in the optimal solution</a:t>
            </a:r>
          </a:p>
        </p:txBody>
      </p:sp>
      <p:sp>
        <p:nvSpPr>
          <p:cNvPr id="24" name="Explosion 2 23">
            <a:extLst>
              <a:ext uri="{FF2B5EF4-FFF2-40B4-BE49-F238E27FC236}">
                <a16:creationId xmlns:a16="http://schemas.microsoft.com/office/drawing/2014/main" id="{3D7ABC69-407B-644F-A061-4B330D112309}"/>
              </a:ext>
            </a:extLst>
          </p:cNvPr>
          <p:cNvSpPr/>
          <p:nvPr/>
        </p:nvSpPr>
        <p:spPr>
          <a:xfrm>
            <a:off x="2044700" y="2216150"/>
            <a:ext cx="6046788" cy="3270250"/>
          </a:xfrm>
          <a:prstGeom prst="irregularSeal2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</a:rPr>
              <a:t>Cannot decide this greedily. Need to have a global view!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B1547DF6-3F47-B24E-8247-5E542263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Check out both options!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D447780-972A-5C46-90DA-D4198DACB6AE}"/>
              </a:ext>
            </a:extLst>
          </p:cNvPr>
          <p:cNvGrpSpPr>
            <a:grpSpLocks/>
          </p:cNvGrpSpPr>
          <p:nvPr/>
        </p:nvGrpSpPr>
        <p:grpSpPr bwMode="auto">
          <a:xfrm>
            <a:off x="615950" y="2479675"/>
            <a:ext cx="3303588" cy="461963"/>
            <a:chOff x="480369" y="3864766"/>
            <a:chExt cx="3303719" cy="461665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92747FA-165D-E241-90B5-F1F5DC8A099A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12" name="TextBox 56">
              <a:extLst>
                <a:ext uri="{FF2B5EF4-FFF2-40B4-BE49-F238E27FC236}">
                  <a16:creationId xmlns:a16="http://schemas.microsoft.com/office/drawing/2014/main" id="{2D121ECE-73F5-304C-9D39-3375F5DDA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D08688B-1962-A546-85C0-D0AA658492A6}"/>
              </a:ext>
            </a:extLst>
          </p:cNvPr>
          <p:cNvSpPr/>
          <p:nvPr/>
        </p:nvSpPr>
        <p:spPr>
          <a:xfrm>
            <a:off x="134938" y="3502025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3BEF94-66CD-AD4D-8E9E-197AEAEF82C2}"/>
              </a:ext>
            </a:extLst>
          </p:cNvPr>
          <p:cNvGrpSpPr>
            <a:grpSpLocks/>
          </p:cNvGrpSpPr>
          <p:nvPr/>
        </p:nvGrpSpPr>
        <p:grpSpPr bwMode="auto">
          <a:xfrm>
            <a:off x="3192463" y="1941513"/>
            <a:ext cx="5380037" cy="461962"/>
            <a:chOff x="3057748" y="3326443"/>
            <a:chExt cx="5379504" cy="461665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B66E822-0D0A-364B-BF23-2B0848D48BB0}"/>
                </a:ext>
              </a:extLst>
            </p:cNvPr>
            <p:cNvSpPr/>
            <p:nvPr/>
          </p:nvSpPr>
          <p:spPr>
            <a:xfrm>
              <a:off x="3057748" y="3385142"/>
              <a:ext cx="5379504" cy="37282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10" name="TextBox 54">
              <a:extLst>
                <a:ext uri="{FF2B5EF4-FFF2-40B4-BE49-F238E27FC236}">
                  <a16:creationId xmlns:a16="http://schemas.microsoft.com/office/drawing/2014/main" id="{135CBB91-EA98-3F43-83E6-30DBE3DDD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8EA2B68-1A64-2045-A43C-EA4856DF3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2971800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 5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2754F60-97BE-484A-A660-9F950000C272}"/>
              </a:ext>
            </a:extLst>
          </p:cNvPr>
          <p:cNvCxnSpPr/>
          <p:nvPr/>
        </p:nvCxnSpPr>
        <p:spPr>
          <a:xfrm>
            <a:off x="6005513" y="3433763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991" name="Group 36">
            <a:extLst>
              <a:ext uri="{FF2B5EF4-FFF2-40B4-BE49-F238E27FC236}">
                <a16:creationId xmlns:a16="http://schemas.microsoft.com/office/drawing/2014/main" id="{9DBCD075-01E6-B347-A529-9C8207829439}"/>
              </a:ext>
            </a:extLst>
          </p:cNvPr>
          <p:cNvGrpSpPr>
            <a:grpSpLocks/>
          </p:cNvGrpSpPr>
          <p:nvPr/>
        </p:nvGrpSpPr>
        <p:grpSpPr bwMode="auto">
          <a:xfrm>
            <a:off x="603250" y="2968625"/>
            <a:ext cx="1393825" cy="644525"/>
            <a:chOff x="468270" y="4354304"/>
            <a:chExt cx="1393355" cy="64383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4143FB9-CA06-F740-8020-39FF3FA547AF}"/>
                </a:ext>
              </a:extLst>
            </p:cNvPr>
            <p:cNvSpPr/>
            <p:nvPr/>
          </p:nvSpPr>
          <p:spPr>
            <a:xfrm>
              <a:off x="725358" y="4406636"/>
              <a:ext cx="961701" cy="3726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06" name="TextBox 50">
              <a:extLst>
                <a:ext uri="{FF2B5EF4-FFF2-40B4-BE49-F238E27FC236}">
                  <a16:creationId xmlns:a16="http://schemas.microsoft.com/office/drawing/2014/main" id="{009D3217-3C76-4044-840A-4E102A321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6FCC35A-FC98-2C4D-BB81-CDAAD7B745C2}"/>
                </a:ext>
              </a:extLst>
            </p:cNvPr>
            <p:cNvCxnSpPr/>
            <p:nvPr/>
          </p:nvCxnSpPr>
          <p:spPr>
            <a:xfrm>
              <a:off x="468270" y="4826874"/>
              <a:ext cx="0" cy="16492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38AF102-3478-FA4C-8892-20ED130BC12F}"/>
                </a:ext>
              </a:extLst>
            </p:cNvPr>
            <p:cNvCxnSpPr/>
            <p:nvPr/>
          </p:nvCxnSpPr>
          <p:spPr>
            <a:xfrm>
              <a:off x="468270" y="4834804"/>
              <a:ext cx="0" cy="163337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83BE1A5-005A-3C43-94A5-807E9175D78D}"/>
              </a:ext>
            </a:extLst>
          </p:cNvPr>
          <p:cNvCxnSpPr/>
          <p:nvPr/>
        </p:nvCxnSpPr>
        <p:spPr>
          <a:xfrm>
            <a:off x="8572500" y="3443288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993" name="TextBox 38">
            <a:extLst>
              <a:ext uri="{FF2B5EF4-FFF2-40B4-BE49-F238E27FC236}">
                <a16:creationId xmlns:a16="http://schemas.microsoft.com/office/drawing/2014/main" id="{AA9FC9C7-60BF-CF41-B027-12E9EEED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3562350"/>
            <a:ext cx="244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1994" name="TextBox 39">
            <a:extLst>
              <a:ext uri="{FF2B5EF4-FFF2-40B4-BE49-F238E27FC236}">
                <a16:creationId xmlns:a16="http://schemas.microsoft.com/office/drawing/2014/main" id="{4983A2F1-B991-B240-ACCC-1B0116CED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8" y="3560763"/>
            <a:ext cx="2460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1995" name="TextBox 40">
            <a:extLst>
              <a:ext uri="{FF2B5EF4-FFF2-40B4-BE49-F238E27FC236}">
                <a16:creationId xmlns:a16="http://schemas.microsoft.com/office/drawing/2014/main" id="{DC956E16-2FC2-FD43-A9C0-30D6C5D4A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3536950"/>
            <a:ext cx="244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1996" name="TextBox 41">
            <a:extLst>
              <a:ext uri="{FF2B5EF4-FFF2-40B4-BE49-F238E27FC236}">
                <a16:creationId xmlns:a16="http://schemas.microsoft.com/office/drawing/2014/main" id="{0E0A29DE-E630-8E43-8327-81326BE6A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325" y="3554413"/>
            <a:ext cx="2460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41997" name="Group 42">
            <a:extLst>
              <a:ext uri="{FF2B5EF4-FFF2-40B4-BE49-F238E27FC236}">
                <a16:creationId xmlns:a16="http://schemas.microsoft.com/office/drawing/2014/main" id="{65912FA1-BC03-1146-B301-E191CD02D7E9}"/>
              </a:ext>
            </a:extLst>
          </p:cNvPr>
          <p:cNvGrpSpPr>
            <a:grpSpLocks/>
          </p:cNvGrpSpPr>
          <p:nvPr/>
        </p:nvGrpSpPr>
        <p:grpSpPr bwMode="auto">
          <a:xfrm>
            <a:off x="1997075" y="2957513"/>
            <a:ext cx="1195388" cy="644525"/>
            <a:chOff x="1861625" y="4342399"/>
            <a:chExt cx="1196123" cy="644336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0621745-0F8F-E841-9B69-F8A569BB9D7A}"/>
                </a:ext>
              </a:extLst>
            </p:cNvPr>
            <p:cNvCxnSpPr/>
            <p:nvPr/>
          </p:nvCxnSpPr>
          <p:spPr>
            <a:xfrm>
              <a:off x="3057748" y="4823270"/>
              <a:ext cx="0" cy="163465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A22B80-21B5-8D47-AA9D-4C65F3358C2C}"/>
                </a:ext>
              </a:extLst>
            </p:cNvPr>
            <p:cNvSpPr/>
            <p:nvPr/>
          </p:nvSpPr>
          <p:spPr>
            <a:xfrm>
              <a:off x="1861625" y="4420163"/>
              <a:ext cx="962617" cy="372954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04" name="TextBox 48">
              <a:extLst>
                <a:ext uri="{FF2B5EF4-FFF2-40B4-BE49-F238E27FC236}">
                  <a16:creationId xmlns:a16="http://schemas.microsoft.com/office/drawing/2014/main" id="{D5FFC409-3B2B-0C4C-B698-1CA08545F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2E1276-DBE0-D543-8ED1-B2D62C4AEF64}"/>
              </a:ext>
            </a:extLst>
          </p:cNvPr>
          <p:cNvGrpSpPr>
            <a:grpSpLocks/>
          </p:cNvGrpSpPr>
          <p:nvPr/>
        </p:nvGrpSpPr>
        <p:grpSpPr bwMode="auto">
          <a:xfrm>
            <a:off x="6234113" y="2968625"/>
            <a:ext cx="1022350" cy="460375"/>
            <a:chOff x="6209431" y="4352924"/>
            <a:chExt cx="1022912" cy="46166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9EA9B7F-A9FA-A347-B360-B4DA9564F383}"/>
                </a:ext>
              </a:extLst>
            </p:cNvPr>
            <p:cNvSpPr/>
            <p:nvPr/>
          </p:nvSpPr>
          <p:spPr>
            <a:xfrm>
              <a:off x="6209431" y="4407050"/>
              <a:ext cx="908549" cy="3741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01" name="TextBox 45">
              <a:extLst>
                <a:ext uri="{FF2B5EF4-FFF2-40B4-BE49-F238E27FC236}">
                  <a16:creationId xmlns:a16="http://schemas.microsoft.com/office/drawing/2014/main" id="{7878D588-B842-3D4E-B67F-53FF66D7C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9431" y="4352924"/>
              <a:ext cx="10229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sp>
        <p:nvSpPr>
          <p:cNvPr id="41999" name="TextBox 24">
            <a:extLst>
              <a:ext uri="{FF2B5EF4-FFF2-40B4-BE49-F238E27FC236}">
                <a16:creationId xmlns:a16="http://schemas.microsoft.com/office/drawing/2014/main" id="{21CF7F99-34FF-3E45-8A23-DAFE16E58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450" y="4991100"/>
            <a:ext cx="5662613" cy="5238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Case 1: 6 is in the optimal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AE99BB2C-1CC7-4D41-9A98-228D79B4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6 is not in optimal solution</a:t>
            </a:r>
          </a:p>
        </p:txBody>
      </p:sp>
      <p:grpSp>
        <p:nvGrpSpPr>
          <p:cNvPr id="43010" name="Group 27">
            <a:extLst>
              <a:ext uri="{FF2B5EF4-FFF2-40B4-BE49-F238E27FC236}">
                <a16:creationId xmlns:a16="http://schemas.microsoft.com/office/drawing/2014/main" id="{E47D9D96-92D3-6942-8306-0CD676B11FF4}"/>
              </a:ext>
            </a:extLst>
          </p:cNvPr>
          <p:cNvGrpSpPr>
            <a:grpSpLocks/>
          </p:cNvGrpSpPr>
          <p:nvPr/>
        </p:nvGrpSpPr>
        <p:grpSpPr bwMode="auto">
          <a:xfrm>
            <a:off x="615950" y="5167313"/>
            <a:ext cx="3303588" cy="461962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35" name="TextBox 3">
              <a:extLst>
                <a:ext uri="{FF2B5EF4-FFF2-40B4-BE49-F238E27FC236}">
                  <a16:creationId xmlns:a16="http://schemas.microsoft.com/office/drawing/2014/main" id="{1A6BC9A5-D595-5542-9992-3C5EDD88F8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134938" y="6189663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12" name="TextBox 9">
            <a:extLst>
              <a:ext uri="{FF2B5EF4-FFF2-40B4-BE49-F238E27FC236}">
                <a16:creationId xmlns:a16="http://schemas.microsoft.com/office/drawing/2014/main" id="{6B77906F-BCDF-1344-800C-52915930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5657850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=15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6005513" y="6121400"/>
            <a:ext cx="0" cy="16351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B964DA-DDCC-8541-B069-AC575EA9D2A9}"/>
              </a:ext>
            </a:extLst>
          </p:cNvPr>
          <p:cNvGrpSpPr>
            <a:grpSpLocks/>
          </p:cNvGrpSpPr>
          <p:nvPr/>
        </p:nvGrpSpPr>
        <p:grpSpPr bwMode="auto">
          <a:xfrm>
            <a:off x="603250" y="5656263"/>
            <a:ext cx="1393825" cy="644525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6635"/>
              <a:ext cx="961701" cy="372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31" name="TextBox 6">
              <a:extLst>
                <a:ext uri="{FF2B5EF4-FFF2-40B4-BE49-F238E27FC236}">
                  <a16:creationId xmlns:a16="http://schemas.microsoft.com/office/drawing/2014/main" id="{5F894DA6-1D2C-B34C-AB7E-2D5ECD8BE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6874"/>
              <a:ext cx="0" cy="16492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803"/>
              <a:ext cx="0" cy="16333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8572500" y="6129338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016" name="TextBox 15">
            <a:extLst>
              <a:ext uri="{FF2B5EF4-FFF2-40B4-BE49-F238E27FC236}">
                <a16:creationId xmlns:a16="http://schemas.microsoft.com/office/drawing/2014/main" id="{485D174A-CCBC-2F4F-96AB-673EDD05D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6249988"/>
            <a:ext cx="244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3017" name="TextBox 16">
            <a:extLst>
              <a:ext uri="{FF2B5EF4-FFF2-40B4-BE49-F238E27FC236}">
                <a16:creationId xmlns:a16="http://schemas.microsoft.com/office/drawing/2014/main" id="{D2E3166F-D20F-0F4C-AA4D-324C4260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8" y="6248400"/>
            <a:ext cx="2460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3018" name="TextBox 17">
            <a:extLst>
              <a:ext uri="{FF2B5EF4-FFF2-40B4-BE49-F238E27FC236}">
                <a16:creationId xmlns:a16="http://schemas.microsoft.com/office/drawing/2014/main" id="{7FA746B1-F15C-564E-9C95-72EF5E43C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6224588"/>
            <a:ext cx="244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3019" name="TextBox 18">
            <a:extLst>
              <a:ext uri="{FF2B5EF4-FFF2-40B4-BE49-F238E27FC236}">
                <a16:creationId xmlns:a16="http://schemas.microsoft.com/office/drawing/2014/main" id="{0ABC199A-BE5A-854B-8BCD-FF9747773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325" y="6240463"/>
            <a:ext cx="2460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4293CA3-7B3D-4F47-B60A-72D5BDF08B8C}"/>
              </a:ext>
            </a:extLst>
          </p:cNvPr>
          <p:cNvGrpSpPr>
            <a:grpSpLocks/>
          </p:cNvGrpSpPr>
          <p:nvPr/>
        </p:nvGrpSpPr>
        <p:grpSpPr bwMode="auto">
          <a:xfrm>
            <a:off x="1997075" y="5645150"/>
            <a:ext cx="1195388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1"/>
              <a:ext cx="0" cy="16346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4"/>
              <a:ext cx="962617" cy="372953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29" name="TextBox 20">
              <a:extLst>
                <a:ext uri="{FF2B5EF4-FFF2-40B4-BE49-F238E27FC236}">
                  <a16:creationId xmlns:a16="http://schemas.microsoft.com/office/drawing/2014/main" id="{30DDC93B-3D81-DE42-BEB1-0A1B54BD7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43021" name="Group 29">
            <a:extLst>
              <a:ext uri="{FF2B5EF4-FFF2-40B4-BE49-F238E27FC236}">
                <a16:creationId xmlns:a16="http://schemas.microsoft.com/office/drawing/2014/main" id="{E7382502-4885-6546-AA35-F68C25CA42AC}"/>
              </a:ext>
            </a:extLst>
          </p:cNvPr>
          <p:cNvGrpSpPr>
            <a:grpSpLocks/>
          </p:cNvGrpSpPr>
          <p:nvPr/>
        </p:nvGrpSpPr>
        <p:grpSpPr bwMode="auto">
          <a:xfrm>
            <a:off x="6135688" y="5654675"/>
            <a:ext cx="1120775" cy="461963"/>
            <a:chOff x="6110964" y="4352924"/>
            <a:chExt cx="1121379" cy="4616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4A9A5B-AA3A-0B43-91B2-86FF56E1871C}"/>
                </a:ext>
              </a:extLst>
            </p:cNvPr>
            <p:cNvSpPr/>
            <p:nvPr/>
          </p:nvSpPr>
          <p:spPr>
            <a:xfrm>
              <a:off x="6209442" y="4406864"/>
              <a:ext cx="908539" cy="3744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26" name="TextBox 22">
              <a:extLst>
                <a:ext uri="{FF2B5EF4-FFF2-40B4-BE49-F238E27FC236}">
                  <a16:creationId xmlns:a16="http://schemas.microsoft.com/office/drawing/2014/main" id="{9174E8FB-3E6D-8A48-8C0A-11B3C6182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0964" y="4352924"/>
              <a:ext cx="11213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= 14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4032C1D-EA77-9C4D-96CE-D50AAD1832E6}"/>
              </a:ext>
            </a:extLst>
          </p:cNvPr>
          <p:cNvGrpSpPr>
            <a:grpSpLocks/>
          </p:cNvGrpSpPr>
          <p:nvPr/>
        </p:nvGrpSpPr>
        <p:grpSpPr bwMode="auto">
          <a:xfrm>
            <a:off x="3192463" y="4375150"/>
            <a:ext cx="5380037" cy="461963"/>
            <a:chOff x="3057748" y="3326443"/>
            <a:chExt cx="5379504" cy="46166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DB5906D-D3D6-1949-8E53-483637E74E8A}"/>
                </a:ext>
              </a:extLst>
            </p:cNvPr>
            <p:cNvSpPr/>
            <p:nvPr/>
          </p:nvSpPr>
          <p:spPr>
            <a:xfrm>
              <a:off x="3057748" y="3385143"/>
              <a:ext cx="5379504" cy="3728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24" name="TextBox 63">
              <a:extLst>
                <a:ext uri="{FF2B5EF4-FFF2-40B4-BE49-F238E27FC236}">
                  <a16:creationId xmlns:a16="http://schemas.microsoft.com/office/drawing/2014/main" id="{A7CAE5B2-8C41-3440-968E-D53F9B6D1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1BC66048-9288-6D41-95F9-91E0E792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 what sub-problems?</a:t>
            </a:r>
          </a:p>
        </p:txBody>
      </p:sp>
      <p:sp>
        <p:nvSpPr>
          <p:cNvPr id="45058" name="TextBox 2">
            <a:extLst>
              <a:ext uri="{FF2B5EF4-FFF2-40B4-BE49-F238E27FC236}">
                <a16:creationId xmlns:a16="http://schemas.microsoft.com/office/drawing/2014/main" id="{1C00448E-4E2E-E34D-BA28-B24E3442B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250950"/>
            <a:ext cx="75136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Divide the problem in 2 or more many EQUAL SIZED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INDEPENDENT problems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BD50ED-C9B5-564E-BD64-98F1AA339B75}"/>
              </a:ext>
            </a:extLst>
          </p:cNvPr>
          <p:cNvCxnSpPr/>
          <p:nvPr/>
        </p:nvCxnSpPr>
        <p:spPr>
          <a:xfrm>
            <a:off x="5999163" y="1468438"/>
            <a:ext cx="19399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328621-9633-0344-AF72-6AA2C1D903CA}"/>
              </a:ext>
            </a:extLst>
          </p:cNvPr>
          <p:cNvCxnSpPr>
            <a:cxnSpLocks/>
          </p:cNvCxnSpPr>
          <p:nvPr/>
        </p:nvCxnSpPr>
        <p:spPr>
          <a:xfrm>
            <a:off x="2632075" y="1843088"/>
            <a:ext cx="22177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061" name="Group 40">
            <a:extLst>
              <a:ext uri="{FF2B5EF4-FFF2-40B4-BE49-F238E27FC236}">
                <a16:creationId xmlns:a16="http://schemas.microsoft.com/office/drawing/2014/main" id="{2016FEE8-1067-8342-98E9-A90ED9791778}"/>
              </a:ext>
            </a:extLst>
          </p:cNvPr>
          <p:cNvGrpSpPr>
            <a:grpSpLocks/>
          </p:cNvGrpSpPr>
          <p:nvPr/>
        </p:nvGrpSpPr>
        <p:grpSpPr bwMode="auto">
          <a:xfrm>
            <a:off x="166688" y="2382838"/>
            <a:ext cx="3989387" cy="1298575"/>
            <a:chOff x="166255" y="2563089"/>
            <a:chExt cx="3990109" cy="1297871"/>
          </a:xfrm>
        </p:grpSpPr>
        <p:grpSp>
          <p:nvGrpSpPr>
            <p:cNvPr id="45109" name="Group 38">
              <a:extLst>
                <a:ext uri="{FF2B5EF4-FFF2-40B4-BE49-F238E27FC236}">
                  <a16:creationId xmlns:a16="http://schemas.microsoft.com/office/drawing/2014/main" id="{7DEB81A9-AF3C-F94E-B066-E576B9A015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255" y="2922309"/>
              <a:ext cx="3990109" cy="938651"/>
              <a:chOff x="615683" y="4375524"/>
              <a:chExt cx="7956883" cy="1744728"/>
            </a:xfrm>
          </p:grpSpPr>
          <p:grpSp>
            <p:nvGrpSpPr>
              <p:cNvPr id="45111" name="Group 17">
                <a:extLst>
                  <a:ext uri="{FF2B5EF4-FFF2-40B4-BE49-F238E27FC236}">
                    <a16:creationId xmlns:a16="http://schemas.microsoft.com/office/drawing/2014/main" id="{9A875CF5-1594-2647-ABED-EB300F371C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83" y="5167100"/>
                <a:ext cx="3303719" cy="461665"/>
                <a:chOff x="480369" y="3864766"/>
                <a:chExt cx="3303719" cy="461665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05862B5E-111B-D241-966E-9B69C83A1F1F}"/>
                    </a:ext>
                  </a:extLst>
                </p:cNvPr>
                <p:cNvSpPr/>
                <p:nvPr/>
              </p:nvSpPr>
              <p:spPr>
                <a:xfrm>
                  <a:off x="480369" y="3909569"/>
                  <a:ext cx="3302439" cy="37159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22" name="TextBox 19">
                  <a:extLst>
                    <a:ext uri="{FF2B5EF4-FFF2-40B4-BE49-F238E27FC236}">
                      <a16:creationId xmlns:a16="http://schemas.microsoft.com/office/drawing/2014/main" id="{57D8B76B-B3C3-E44E-A8E7-0CEFD1C792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07363" y="3864766"/>
                  <a:ext cx="131367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5112" name="TextBox 20">
                <a:extLst>
                  <a:ext uri="{FF2B5EF4-FFF2-40B4-BE49-F238E27FC236}">
                    <a16:creationId xmlns:a16="http://schemas.microsoft.com/office/drawing/2014/main" id="{A5595285-6C2A-E149-A0EC-4E52E6FE67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04018" y="5658587"/>
                <a:ext cx="1089566" cy="461665"/>
              </a:xfrm>
              <a:prstGeom prst="rect">
                <a:avLst/>
              </a:prstGeom>
              <a:solidFill>
                <a:srgbClr val="7D6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0A11F4F-9703-6842-AFC0-E5CD08EE36FE}"/>
                  </a:ext>
                </a:extLst>
              </p:cNvPr>
              <p:cNvSpPr/>
              <p:nvPr/>
            </p:nvSpPr>
            <p:spPr>
              <a:xfrm>
                <a:off x="859486" y="5707366"/>
                <a:ext cx="962552" cy="374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75DDDA5-DCE4-9146-8CD3-12EB9B97DFEE}"/>
                  </a:ext>
                </a:extLst>
              </p:cNvPr>
              <p:cNvSpPr/>
              <p:nvPr/>
            </p:nvSpPr>
            <p:spPr>
              <a:xfrm>
                <a:off x="1996185" y="5722111"/>
                <a:ext cx="962552" cy="374547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5115" name="Group 32">
                <a:extLst>
                  <a:ext uri="{FF2B5EF4-FFF2-40B4-BE49-F238E27FC236}">
                    <a16:creationId xmlns:a16="http://schemas.microsoft.com/office/drawing/2014/main" id="{76511023-5FC1-5C4F-91B1-80A9A7B72C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5438" y="5655258"/>
                <a:ext cx="1121379" cy="461665"/>
                <a:chOff x="6110964" y="4352924"/>
                <a:chExt cx="1121379" cy="461665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D18B8ACC-93E4-8D42-BB81-5DFF59CACD5C}"/>
                    </a:ext>
                  </a:extLst>
                </p:cNvPr>
                <p:cNvSpPr/>
                <p:nvPr/>
              </p:nvSpPr>
              <p:spPr>
                <a:xfrm>
                  <a:off x="6208206" y="4407980"/>
                  <a:ext cx="908724" cy="374547"/>
                </a:xfrm>
                <a:prstGeom prst="rect">
                  <a:avLst/>
                </a:prstGeom>
                <a:solidFill>
                  <a:srgbClr val="44DFE6"/>
                </a:solidFill>
                <a:ln>
                  <a:solidFill>
                    <a:srgbClr val="44DF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20" name="TextBox 34">
                  <a:extLst>
                    <a:ext uri="{FF2B5EF4-FFF2-40B4-BE49-F238E27FC236}">
                      <a16:creationId xmlns:a16="http://schemas.microsoft.com/office/drawing/2014/main" id="{31DA4B75-1126-A74A-B845-BAEEF5F8D5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10964" y="4352924"/>
                  <a:ext cx="112137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45116" name="Group 35">
                <a:extLst>
                  <a:ext uri="{FF2B5EF4-FFF2-40B4-BE49-F238E27FC236}">
                    <a16:creationId xmlns:a16="http://schemas.microsoft.com/office/drawing/2014/main" id="{A336B383-60AC-DC41-ADD6-7AE0EDC093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3062" y="4375524"/>
                <a:ext cx="5379504" cy="461665"/>
                <a:chOff x="3057748" y="3326443"/>
                <a:chExt cx="5379504" cy="461665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7AC333BC-2210-A14B-829B-FC42B7DE1A4D}"/>
                    </a:ext>
                  </a:extLst>
                </p:cNvPr>
                <p:cNvSpPr/>
                <p:nvPr/>
              </p:nvSpPr>
              <p:spPr>
                <a:xfrm>
                  <a:off x="3057728" y="3384238"/>
                  <a:ext cx="5379524" cy="374546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18" name="TextBox 37">
                  <a:extLst>
                    <a:ext uri="{FF2B5EF4-FFF2-40B4-BE49-F238E27FC236}">
                      <a16:creationId xmlns:a16="http://schemas.microsoft.com/office/drawing/2014/main" id="{D2105367-0C39-2542-BCC7-3E299257C9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50240" y="3326443"/>
                  <a:ext cx="120296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963376-BD29-8147-ACE7-F8AE4FA75527}"/>
                </a:ext>
              </a:extLst>
            </p:cNvPr>
            <p:cNvSpPr txBox="1"/>
            <p:nvPr/>
          </p:nvSpPr>
          <p:spPr>
            <a:xfrm>
              <a:off x="1115752" y="2563089"/>
              <a:ext cx="1497283" cy="307808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Original problem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BC57AB-04EF-164E-ADC1-FFFB92B59408}"/>
              </a:ext>
            </a:extLst>
          </p:cNvPr>
          <p:cNvGrpSpPr>
            <a:grpSpLocks/>
          </p:cNvGrpSpPr>
          <p:nvPr/>
        </p:nvGrpSpPr>
        <p:grpSpPr bwMode="auto">
          <a:xfrm>
            <a:off x="166688" y="3995738"/>
            <a:ext cx="3900487" cy="1298575"/>
            <a:chOff x="166255" y="2563089"/>
            <a:chExt cx="3900356" cy="1297871"/>
          </a:xfrm>
        </p:grpSpPr>
        <p:grpSp>
          <p:nvGrpSpPr>
            <p:cNvPr id="45097" name="Group 42">
              <a:extLst>
                <a:ext uri="{FF2B5EF4-FFF2-40B4-BE49-F238E27FC236}">
                  <a16:creationId xmlns:a16="http://schemas.microsoft.com/office/drawing/2014/main" id="{68FA2242-F0F1-3A41-9C95-83BA9A3A32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255" y="2922309"/>
              <a:ext cx="3900356" cy="938651"/>
              <a:chOff x="615683" y="4375524"/>
              <a:chExt cx="7777901" cy="1744728"/>
            </a:xfrm>
          </p:grpSpPr>
          <p:grpSp>
            <p:nvGrpSpPr>
              <p:cNvPr id="45099" name="Group 44">
                <a:extLst>
                  <a:ext uri="{FF2B5EF4-FFF2-40B4-BE49-F238E27FC236}">
                    <a16:creationId xmlns:a16="http://schemas.microsoft.com/office/drawing/2014/main" id="{EEB83E00-D74F-4342-9154-D3EF7D0E05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83" y="5167100"/>
                <a:ext cx="3303719" cy="461665"/>
                <a:chOff x="480369" y="3864766"/>
                <a:chExt cx="3303719" cy="461665"/>
              </a:xfrm>
            </p:grpSpPr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A305C18D-27DF-9B45-BD37-5F62C54781D5}"/>
                    </a:ext>
                  </a:extLst>
                </p:cNvPr>
                <p:cNvSpPr/>
                <p:nvPr/>
              </p:nvSpPr>
              <p:spPr>
                <a:xfrm>
                  <a:off x="480369" y="3909569"/>
                  <a:ext cx="3304896" cy="37159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08" name="TextBox 55">
                  <a:extLst>
                    <a:ext uri="{FF2B5EF4-FFF2-40B4-BE49-F238E27FC236}">
                      <a16:creationId xmlns:a16="http://schemas.microsoft.com/office/drawing/2014/main" id="{C74EC5B1-C2C9-4241-BF44-F4B276CE0D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07363" y="3864766"/>
                  <a:ext cx="131367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5100" name="TextBox 45">
                <a:extLst>
                  <a:ext uri="{FF2B5EF4-FFF2-40B4-BE49-F238E27FC236}">
                    <a16:creationId xmlns:a16="http://schemas.microsoft.com/office/drawing/2014/main" id="{9EB7F2A4-9204-5F43-A6B9-3B7F0B935A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04018" y="5658587"/>
                <a:ext cx="1089566" cy="461665"/>
              </a:xfrm>
              <a:prstGeom prst="rect">
                <a:avLst/>
              </a:prstGeom>
              <a:solidFill>
                <a:srgbClr val="7D6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6262A47-97E6-AD41-BF86-41B4A4C45795}"/>
                  </a:ext>
                </a:extLst>
              </p:cNvPr>
              <p:cNvSpPr/>
              <p:nvPr/>
            </p:nvSpPr>
            <p:spPr>
              <a:xfrm>
                <a:off x="859434" y="5707366"/>
                <a:ext cx="962345" cy="374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EFCCA84-B662-384B-AFC1-3DB192EE7C7C}"/>
                  </a:ext>
                </a:extLst>
              </p:cNvPr>
              <p:cNvSpPr/>
              <p:nvPr/>
            </p:nvSpPr>
            <p:spPr>
              <a:xfrm>
                <a:off x="1995889" y="5722111"/>
                <a:ext cx="962345" cy="374547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5103" name="Group 48">
                <a:extLst>
                  <a:ext uri="{FF2B5EF4-FFF2-40B4-BE49-F238E27FC236}">
                    <a16:creationId xmlns:a16="http://schemas.microsoft.com/office/drawing/2014/main" id="{FC2FDB16-574F-0C48-AD98-3A52E89068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5438" y="5655258"/>
                <a:ext cx="1121379" cy="461665"/>
                <a:chOff x="6110964" y="4352924"/>
                <a:chExt cx="1121379" cy="461665"/>
              </a:xfrm>
            </p:grpSpPr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FEFC35BC-E558-8044-92C3-74C192AB6C74}"/>
                    </a:ext>
                  </a:extLst>
                </p:cNvPr>
                <p:cNvSpPr/>
                <p:nvPr/>
              </p:nvSpPr>
              <p:spPr>
                <a:xfrm>
                  <a:off x="6210164" y="4407980"/>
                  <a:ext cx="908530" cy="374547"/>
                </a:xfrm>
                <a:prstGeom prst="rect">
                  <a:avLst/>
                </a:prstGeom>
                <a:solidFill>
                  <a:srgbClr val="44DFE6"/>
                </a:solidFill>
                <a:ln>
                  <a:solidFill>
                    <a:srgbClr val="44DF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06" name="TextBox 53">
                  <a:extLst>
                    <a:ext uri="{FF2B5EF4-FFF2-40B4-BE49-F238E27FC236}">
                      <a16:creationId xmlns:a16="http://schemas.microsoft.com/office/drawing/2014/main" id="{FBDCB2A5-D6CD-F940-8B84-30F092BEB9C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10964" y="4352924"/>
                  <a:ext cx="112137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5104" name="TextBox 51">
                <a:extLst>
                  <a:ext uri="{FF2B5EF4-FFF2-40B4-BE49-F238E27FC236}">
                    <a16:creationId xmlns:a16="http://schemas.microsoft.com/office/drawing/2014/main" id="{A1153B15-787A-2444-960B-CCC30A2D83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60" cy="461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D115A63-B53E-8242-9DE4-99677103EE20}"/>
                </a:ext>
              </a:extLst>
            </p:cNvPr>
            <p:cNvSpPr txBox="1"/>
            <p:nvPr/>
          </p:nvSpPr>
          <p:spPr>
            <a:xfrm>
              <a:off x="1115548" y="2563089"/>
              <a:ext cx="1358854" cy="307808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Sub-problem 5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47C1E2-7BFC-3045-A924-B0B94216957D}"/>
              </a:ext>
            </a:extLst>
          </p:cNvPr>
          <p:cNvGrpSpPr>
            <a:grpSpLocks/>
          </p:cNvGrpSpPr>
          <p:nvPr/>
        </p:nvGrpSpPr>
        <p:grpSpPr bwMode="auto">
          <a:xfrm>
            <a:off x="203200" y="5618163"/>
            <a:ext cx="3330575" cy="1139825"/>
            <a:chOff x="166255" y="2719110"/>
            <a:chExt cx="3330306" cy="1140059"/>
          </a:xfrm>
        </p:grpSpPr>
        <p:grpSp>
          <p:nvGrpSpPr>
            <p:cNvPr id="45086" name="Group 57">
              <a:extLst>
                <a:ext uri="{FF2B5EF4-FFF2-40B4-BE49-F238E27FC236}">
                  <a16:creationId xmlns:a16="http://schemas.microsoft.com/office/drawing/2014/main" id="{C5F63A33-405E-FC4B-96A3-6590F7B7B5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255" y="2922309"/>
              <a:ext cx="3330306" cy="936860"/>
              <a:chOff x="615683" y="4375524"/>
              <a:chExt cx="6641134" cy="1741399"/>
            </a:xfrm>
          </p:grpSpPr>
          <p:grpSp>
            <p:nvGrpSpPr>
              <p:cNvPr id="45088" name="Group 59">
                <a:extLst>
                  <a:ext uri="{FF2B5EF4-FFF2-40B4-BE49-F238E27FC236}">
                    <a16:creationId xmlns:a16="http://schemas.microsoft.com/office/drawing/2014/main" id="{F0D47A5D-9B26-CD46-B0BB-E04F81DCA8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83" y="5167100"/>
                <a:ext cx="3303719" cy="461665"/>
                <a:chOff x="480369" y="3864766"/>
                <a:chExt cx="3303719" cy="461665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F5A05E00-BAD4-2C4A-AF57-388384E76D99}"/>
                    </a:ext>
                  </a:extLst>
                </p:cNvPr>
                <p:cNvSpPr/>
                <p:nvPr/>
              </p:nvSpPr>
              <p:spPr>
                <a:xfrm>
                  <a:off x="480369" y="3908512"/>
                  <a:ext cx="3304740" cy="374826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096" name="TextBox 70">
                  <a:extLst>
                    <a:ext uri="{FF2B5EF4-FFF2-40B4-BE49-F238E27FC236}">
                      <a16:creationId xmlns:a16="http://schemas.microsoft.com/office/drawing/2014/main" id="{E036A365-377C-2E4C-92FF-040C9DFABF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07363" y="3864766"/>
                  <a:ext cx="131367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41E42688-F233-F04F-BB46-6CE664AFD03E}"/>
                  </a:ext>
                </a:extLst>
              </p:cNvPr>
              <p:cNvSpPr/>
              <p:nvPr/>
            </p:nvSpPr>
            <p:spPr>
              <a:xfrm>
                <a:off x="859424" y="5709631"/>
                <a:ext cx="962300" cy="37187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78F5008D-2252-0540-90FA-4AA07A9B73D4}"/>
                  </a:ext>
                </a:extLst>
              </p:cNvPr>
              <p:cNvSpPr/>
              <p:nvPr/>
            </p:nvSpPr>
            <p:spPr>
              <a:xfrm>
                <a:off x="1995823" y="5721437"/>
                <a:ext cx="962300" cy="374825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5091" name="Group 63">
                <a:extLst>
                  <a:ext uri="{FF2B5EF4-FFF2-40B4-BE49-F238E27FC236}">
                    <a16:creationId xmlns:a16="http://schemas.microsoft.com/office/drawing/2014/main" id="{9BD64F8B-AE30-6A48-A2AD-9A896BE321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5438" y="5655258"/>
                <a:ext cx="1121379" cy="461665"/>
                <a:chOff x="6110964" y="4352924"/>
                <a:chExt cx="1121379" cy="461665"/>
              </a:xfrm>
            </p:grpSpPr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E0B5AD90-A262-834A-9A5B-573402DC4BBC}"/>
                    </a:ext>
                  </a:extLst>
                </p:cNvPr>
                <p:cNvSpPr/>
                <p:nvPr/>
              </p:nvSpPr>
              <p:spPr>
                <a:xfrm>
                  <a:off x="6209900" y="4407298"/>
                  <a:ext cx="908486" cy="374825"/>
                </a:xfrm>
                <a:prstGeom prst="rect">
                  <a:avLst/>
                </a:prstGeom>
                <a:solidFill>
                  <a:srgbClr val="44DFE6"/>
                </a:solidFill>
                <a:ln>
                  <a:solidFill>
                    <a:srgbClr val="44DF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094" name="TextBox 68">
                  <a:extLst>
                    <a:ext uri="{FF2B5EF4-FFF2-40B4-BE49-F238E27FC236}">
                      <a16:creationId xmlns:a16="http://schemas.microsoft.com/office/drawing/2014/main" id="{8B60273E-E0BC-4245-8C9B-F5FBD30099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10964" y="4352924"/>
                  <a:ext cx="112137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5092" name="TextBox 66">
                <a:extLst>
                  <a:ext uri="{FF2B5EF4-FFF2-40B4-BE49-F238E27FC236}">
                    <a16:creationId xmlns:a16="http://schemas.microsoft.com/office/drawing/2014/main" id="{BC415DE7-CF7F-C144-B0AC-281742E000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60" cy="461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7E7606D-F5C0-9F47-B249-A0A465504887}"/>
                </a:ext>
              </a:extLst>
            </p:cNvPr>
            <p:cNvSpPr txBox="1"/>
            <p:nvPr/>
          </p:nvSpPr>
          <p:spPr>
            <a:xfrm>
              <a:off x="1096455" y="2719110"/>
              <a:ext cx="1349266" cy="308038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 problem 4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1E503E7-819F-9F4F-BEF1-636EC26BCD2F}"/>
              </a:ext>
            </a:extLst>
          </p:cNvPr>
          <p:cNvGrpSpPr>
            <a:grpSpLocks/>
          </p:cNvGrpSpPr>
          <p:nvPr/>
        </p:nvGrpSpPr>
        <p:grpSpPr bwMode="auto">
          <a:xfrm>
            <a:off x="4697413" y="2217738"/>
            <a:ext cx="3044825" cy="1160462"/>
            <a:chOff x="166255" y="2688173"/>
            <a:chExt cx="3045321" cy="1159698"/>
          </a:xfrm>
        </p:grpSpPr>
        <p:grpSp>
          <p:nvGrpSpPr>
            <p:cNvPr id="45078" name="Group 72">
              <a:extLst>
                <a:ext uri="{FF2B5EF4-FFF2-40B4-BE49-F238E27FC236}">
                  <a16:creationId xmlns:a16="http://schemas.microsoft.com/office/drawing/2014/main" id="{AE27F741-FA7C-0945-9CB4-DE092C6D0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255" y="2922310"/>
              <a:ext cx="3045321" cy="925561"/>
              <a:chOff x="615683" y="4375524"/>
              <a:chExt cx="6072830" cy="1720396"/>
            </a:xfrm>
          </p:grpSpPr>
          <p:grpSp>
            <p:nvGrpSpPr>
              <p:cNvPr id="45080" name="Group 74">
                <a:extLst>
                  <a:ext uri="{FF2B5EF4-FFF2-40B4-BE49-F238E27FC236}">
                    <a16:creationId xmlns:a16="http://schemas.microsoft.com/office/drawing/2014/main" id="{D705D6E4-35B9-7B42-A7C1-90C9053555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83" y="5167100"/>
                <a:ext cx="3303719" cy="461665"/>
                <a:chOff x="480369" y="3864766"/>
                <a:chExt cx="3303719" cy="461665"/>
              </a:xfrm>
            </p:grpSpPr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5A867402-7B06-6745-ABC0-7998B7D8F5D7}"/>
                    </a:ext>
                  </a:extLst>
                </p:cNvPr>
                <p:cNvSpPr/>
                <p:nvPr/>
              </p:nvSpPr>
              <p:spPr>
                <a:xfrm>
                  <a:off x="480369" y="3908935"/>
                  <a:ext cx="3302377" cy="374504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085" name="TextBox 85">
                  <a:extLst>
                    <a:ext uri="{FF2B5EF4-FFF2-40B4-BE49-F238E27FC236}">
                      <a16:creationId xmlns:a16="http://schemas.microsoft.com/office/drawing/2014/main" id="{467A980D-C18D-8B46-8AA1-E413FB08F0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07363" y="3864766"/>
                  <a:ext cx="131367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AA1EFE6F-9A4A-AB41-98C5-FDABEBA4FF95}"/>
                  </a:ext>
                </a:extLst>
              </p:cNvPr>
              <p:cNvSpPr/>
              <p:nvPr/>
            </p:nvSpPr>
            <p:spPr>
              <a:xfrm>
                <a:off x="859482" y="5709623"/>
                <a:ext cx="962534" cy="37155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25440B5-0E1C-8A48-85B8-D86984B4BE46}"/>
                  </a:ext>
                </a:extLst>
              </p:cNvPr>
              <p:cNvSpPr/>
              <p:nvPr/>
            </p:nvSpPr>
            <p:spPr>
              <a:xfrm>
                <a:off x="1996159" y="5721418"/>
                <a:ext cx="962534" cy="374502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83" name="TextBox 81">
                <a:extLst>
                  <a:ext uri="{FF2B5EF4-FFF2-40B4-BE49-F238E27FC236}">
                    <a16:creationId xmlns:a16="http://schemas.microsoft.com/office/drawing/2014/main" id="{4199D19B-75F2-534E-869C-B5FD71D931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60" cy="461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9ED1488-3FCA-BD4B-B456-A87F54BF6CEC}"/>
                </a:ext>
              </a:extLst>
            </p:cNvPr>
            <p:cNvSpPr txBox="1"/>
            <p:nvPr/>
          </p:nvSpPr>
          <p:spPr>
            <a:xfrm>
              <a:off x="1115735" y="2688173"/>
              <a:ext cx="1349595" cy="307772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 problem 3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9BD426B-D474-E54C-A9BE-31DE1C0A7C10}"/>
              </a:ext>
            </a:extLst>
          </p:cNvPr>
          <p:cNvGrpSpPr>
            <a:grpSpLocks/>
          </p:cNvGrpSpPr>
          <p:nvPr/>
        </p:nvGrpSpPr>
        <p:grpSpPr bwMode="auto">
          <a:xfrm>
            <a:off x="4819650" y="3706813"/>
            <a:ext cx="2922588" cy="1284287"/>
            <a:chOff x="288741" y="2563089"/>
            <a:chExt cx="2922835" cy="1284782"/>
          </a:xfrm>
        </p:grpSpPr>
        <p:grpSp>
          <p:nvGrpSpPr>
            <p:cNvPr id="45072" name="Group 87">
              <a:extLst>
                <a:ext uri="{FF2B5EF4-FFF2-40B4-BE49-F238E27FC236}">
                  <a16:creationId xmlns:a16="http://schemas.microsoft.com/office/drawing/2014/main" id="{14C0B0E2-5A2E-9049-8285-CEF249A16C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741" y="2922310"/>
              <a:ext cx="2922835" cy="925561"/>
              <a:chOff x="859939" y="4375524"/>
              <a:chExt cx="5828574" cy="1720396"/>
            </a:xfrm>
          </p:grpSpPr>
          <p:sp>
            <p:nvSpPr>
              <p:cNvPr id="45074" name="TextBox 98">
                <a:extLst>
                  <a:ext uri="{FF2B5EF4-FFF2-40B4-BE49-F238E27FC236}">
                    <a16:creationId xmlns:a16="http://schemas.microsoft.com/office/drawing/2014/main" id="{C29AFB14-CB08-6442-847B-36A77A820D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2677" y="5167099"/>
                <a:ext cx="1313677" cy="461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224EAA5-90B3-3348-86E4-355DFBB19700}"/>
                  </a:ext>
                </a:extLst>
              </p:cNvPr>
              <p:cNvSpPr/>
              <p:nvPr/>
            </p:nvSpPr>
            <p:spPr>
              <a:xfrm>
                <a:off x="859939" y="5709219"/>
                <a:ext cx="962459" cy="37194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CFEDD4D7-CA23-094C-9851-5D300DEAC661}"/>
                  </a:ext>
                </a:extLst>
              </p:cNvPr>
              <p:cNvSpPr/>
              <p:nvPr/>
            </p:nvSpPr>
            <p:spPr>
              <a:xfrm>
                <a:off x="1996528" y="5721027"/>
                <a:ext cx="962459" cy="374893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77" name="TextBox 94">
                <a:extLst>
                  <a:ext uri="{FF2B5EF4-FFF2-40B4-BE49-F238E27FC236}">
                    <a16:creationId xmlns:a16="http://schemas.microsoft.com/office/drawing/2014/main" id="{9795606F-EED4-7745-93AC-BA858D1F98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60" cy="461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EA65897-F718-D44F-817C-C5A403598D2A}"/>
                </a:ext>
              </a:extLst>
            </p:cNvPr>
            <p:cNvSpPr txBox="1"/>
            <p:nvPr/>
          </p:nvSpPr>
          <p:spPr>
            <a:xfrm>
              <a:off x="1115899" y="2563089"/>
              <a:ext cx="1359015" cy="30809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Sub-problem 2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6DCF54A-C7AB-9047-8263-FBAAD161B944}"/>
              </a:ext>
            </a:extLst>
          </p:cNvPr>
          <p:cNvGrpSpPr>
            <a:grpSpLocks/>
          </p:cNvGrpSpPr>
          <p:nvPr/>
        </p:nvGrpSpPr>
        <p:grpSpPr bwMode="auto">
          <a:xfrm>
            <a:off x="4856163" y="5329238"/>
            <a:ext cx="2922587" cy="1120775"/>
            <a:chOff x="288741" y="2719110"/>
            <a:chExt cx="2922835" cy="1121029"/>
          </a:xfrm>
        </p:grpSpPr>
        <p:grpSp>
          <p:nvGrpSpPr>
            <p:cNvPr id="45067" name="Group 100">
              <a:extLst>
                <a:ext uri="{FF2B5EF4-FFF2-40B4-BE49-F238E27FC236}">
                  <a16:creationId xmlns:a16="http://schemas.microsoft.com/office/drawing/2014/main" id="{6EB5978F-80CF-C74A-90D3-D0318755B3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741" y="2922309"/>
              <a:ext cx="2922835" cy="917830"/>
              <a:chOff x="859939" y="4375524"/>
              <a:chExt cx="5828574" cy="1706027"/>
            </a:xfrm>
          </p:grpSpPr>
          <p:sp>
            <p:nvSpPr>
              <p:cNvPr id="45069" name="TextBox 110">
                <a:extLst>
                  <a:ext uri="{FF2B5EF4-FFF2-40B4-BE49-F238E27FC236}">
                    <a16:creationId xmlns:a16="http://schemas.microsoft.com/office/drawing/2014/main" id="{48CAAD91-D928-C345-ADE2-4E6D6EEC4B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2678" y="5167100"/>
                <a:ext cx="1313677" cy="461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47575BE9-AA82-8F4C-B745-B14BA08412E9}"/>
                  </a:ext>
                </a:extLst>
              </p:cNvPr>
              <p:cNvSpPr/>
              <p:nvPr/>
            </p:nvSpPr>
            <p:spPr>
              <a:xfrm>
                <a:off x="859939" y="5709668"/>
                <a:ext cx="962459" cy="37188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71" name="TextBox 106">
                <a:extLst>
                  <a:ext uri="{FF2B5EF4-FFF2-40B4-BE49-F238E27FC236}">
                    <a16:creationId xmlns:a16="http://schemas.microsoft.com/office/drawing/2014/main" id="{1100899D-ED52-E142-BFD6-AC9E25553F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60" cy="461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C4142DB-4C38-9A44-BC40-E9BA315026ED}"/>
                </a:ext>
              </a:extLst>
            </p:cNvPr>
            <p:cNvSpPr txBox="1"/>
            <p:nvPr/>
          </p:nvSpPr>
          <p:spPr>
            <a:xfrm>
              <a:off x="1096847" y="2719110"/>
              <a:ext cx="1347902" cy="308045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 problem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712E67CA-ED3D-9A4C-8955-055CCB24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Greedy Algorithms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0EF66C46-8024-6F42-8C1E-8CC21121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973" y="2012610"/>
            <a:ext cx="28998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Natural algorithms</a:t>
            </a: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984D76B6-5C0F-454F-AA03-0737DA8B6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3531507"/>
            <a:ext cx="7299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Reduced exponential running time to polynomial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A582E28F-81B1-7B4D-8936-AC003483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Divide and Conquer</a:t>
            </a:r>
          </a:p>
        </p:txBody>
      </p:sp>
      <p:sp>
        <p:nvSpPr>
          <p:cNvPr id="21506" name="TextBox 2">
            <a:extLst>
              <a:ext uri="{FF2B5EF4-FFF2-40B4-BE49-F238E27FC236}">
                <a16:creationId xmlns:a16="http://schemas.microsoft.com/office/drawing/2014/main" id="{5FC46EC6-5B95-7242-A94C-F8135F4D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1606550"/>
            <a:ext cx="4106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Recursive algorithmic paradigm</a:t>
            </a: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97725332-4F9D-3548-9E45-457E2D560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3959792"/>
            <a:ext cx="7475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Reduced large polynomial time to smaller polynomial time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531A7905-0077-B142-84B3-E95BCDEE4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82" y="1837531"/>
            <a:ext cx="2574018" cy="183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5D3270C8-42F8-C041-B9AD-2286CC49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new algorithmic technique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51D10121-03A3-6049-ABEF-67CD431D2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563" y="3121025"/>
            <a:ext cx="42068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/>
              <a:t>Dynamic Programming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EEE8-5B96-4049-B2F0-962E7B4A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495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Dynamic programming vs. Divide &amp; Conquer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228BFA-EE21-4D9B-99D1-B3735519F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783" y="2086420"/>
            <a:ext cx="3588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Both design recursive algorithms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9A211B2-CE11-4490-9FB4-2FBF37E5B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75" y="2633091"/>
            <a:ext cx="75977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Dynamic programming is smarter about solving recursive sub-problems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89F162FF-F5EC-2A4B-844B-A72E3C47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End of Semester blues</a:t>
            </a:r>
          </a:p>
        </p:txBody>
      </p:sp>
      <p:pic>
        <p:nvPicPr>
          <p:cNvPr id="26626" name="Picture 2">
            <a:extLst>
              <a:ext uri="{FF2B5EF4-FFF2-40B4-BE49-F238E27FC236}">
                <a16:creationId xmlns:a16="http://schemas.microsoft.com/office/drawing/2014/main" id="{E8B50896-58C9-AB4D-8540-59EC2A314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417638"/>
            <a:ext cx="19002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D80DE9B-EFB6-294E-9CFC-B0042349D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5600700"/>
            <a:ext cx="7031037" cy="401638"/>
          </a:xfrm>
          <a:prstGeom prst="rect">
            <a:avLst/>
          </a:prstGeom>
          <a:solidFill>
            <a:srgbClr val="FF0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Project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666F8B-B2C3-9A44-947D-46DFAE78E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0413" y="4895850"/>
            <a:ext cx="1843087" cy="423863"/>
          </a:xfrm>
          <a:prstGeom prst="rect">
            <a:avLst/>
          </a:prstGeom>
          <a:solidFill>
            <a:srgbClr val="4F622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331  HW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290975-7409-714E-BC49-CDFC163A2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4873625"/>
            <a:ext cx="1935163" cy="434975"/>
          </a:xfrm>
          <a:prstGeom prst="rect">
            <a:avLst/>
          </a:prstGeom>
          <a:solidFill>
            <a:schemeClr val="tx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Exam study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26787C-75E0-C344-A63D-12343F7C4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98950"/>
            <a:ext cx="1725613" cy="412750"/>
          </a:xfrm>
          <a:prstGeom prst="rect">
            <a:avLst/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Party!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F02B4C7-E186-2E4A-8A7D-AACBE16A2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3592513"/>
            <a:ext cx="5187950" cy="434975"/>
          </a:xfrm>
          <a:prstGeom prst="rect">
            <a:avLst/>
          </a:prstGeom>
          <a:solidFill>
            <a:srgbClr val="4A452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Write up a term paper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7A3ADF8-1A02-9C42-A59F-307624BF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17638"/>
            <a:ext cx="5394325" cy="14589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FFFFFF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Can only do one thing at any day: what is the optimal schedule to obtain maximum value?</a:t>
            </a:r>
          </a:p>
        </p:txBody>
      </p:sp>
      <p:grpSp>
        <p:nvGrpSpPr>
          <p:cNvPr id="3" name="Group 30">
            <a:extLst>
              <a:ext uri="{FF2B5EF4-FFF2-40B4-BE49-F238E27FC236}">
                <a16:creationId xmlns:a16="http://schemas.microsoft.com/office/drawing/2014/main" id="{B7C5128F-9E9E-A44F-829D-1F2D75CB7020}"/>
              </a:ext>
            </a:extLst>
          </p:cNvPr>
          <p:cNvGrpSpPr>
            <a:grpSpLocks/>
          </p:cNvGrpSpPr>
          <p:nvPr/>
        </p:nvGrpSpPr>
        <p:grpSpPr bwMode="auto">
          <a:xfrm>
            <a:off x="3675063" y="3592513"/>
            <a:ext cx="3973512" cy="2409825"/>
            <a:chOff x="3674741" y="3592513"/>
            <a:chExt cx="3974112" cy="2409825"/>
          </a:xfrm>
        </p:grpSpPr>
        <p:sp>
          <p:nvSpPr>
            <p:cNvPr id="26635" name="TextBox 25">
              <a:extLst>
                <a:ext uri="{FF2B5EF4-FFF2-40B4-BE49-F238E27FC236}">
                  <a16:creationId xmlns:a16="http://schemas.microsoft.com/office/drawing/2014/main" id="{5D3E3B11-137D-B048-A797-2E40767D0B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2673" y="5633006"/>
              <a:ext cx="55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(30)</a:t>
              </a:r>
            </a:p>
          </p:txBody>
        </p:sp>
        <p:sp>
          <p:nvSpPr>
            <p:cNvPr id="26636" name="TextBox 26">
              <a:extLst>
                <a:ext uri="{FF2B5EF4-FFF2-40B4-BE49-F238E27FC236}">
                  <a16:creationId xmlns:a16="http://schemas.microsoft.com/office/drawing/2014/main" id="{194D8AC5-3785-6E42-B8E6-29D32E3FD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7206" y="4895850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(3)</a:t>
              </a:r>
            </a:p>
          </p:txBody>
        </p:sp>
        <p:sp>
          <p:nvSpPr>
            <p:cNvPr id="26637" name="TextBox 27">
              <a:extLst>
                <a:ext uri="{FF2B5EF4-FFF2-40B4-BE49-F238E27FC236}">
                  <a16:creationId xmlns:a16="http://schemas.microsoft.com/office/drawing/2014/main" id="{CA67266D-8FA2-0846-8C5D-303480D25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614" y="4342368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(2)</a:t>
              </a:r>
            </a:p>
          </p:txBody>
        </p:sp>
        <p:sp>
          <p:nvSpPr>
            <p:cNvPr id="26638" name="TextBox 28">
              <a:extLst>
                <a:ext uri="{FF2B5EF4-FFF2-40B4-BE49-F238E27FC236}">
                  <a16:creationId xmlns:a16="http://schemas.microsoft.com/office/drawing/2014/main" id="{1EC7FBF5-06B9-3143-8974-8A60D4927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4741" y="4895850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(5)</a:t>
              </a:r>
            </a:p>
          </p:txBody>
        </p:sp>
        <p:sp>
          <p:nvSpPr>
            <p:cNvPr id="26639" name="TextBox 29">
              <a:extLst>
                <a:ext uri="{FF2B5EF4-FFF2-40B4-BE49-F238E27FC236}">
                  <a16:creationId xmlns:a16="http://schemas.microsoft.com/office/drawing/2014/main" id="{7F074329-E376-7D4A-BCCC-C83F488CB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534" y="3592513"/>
              <a:ext cx="55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(10)</a:t>
              </a:r>
            </a:p>
          </p:txBody>
        </p:sp>
      </p:grpSp>
      <p:grpSp>
        <p:nvGrpSpPr>
          <p:cNvPr id="28" name="Group 17">
            <a:extLst>
              <a:ext uri="{FF2B5EF4-FFF2-40B4-BE49-F238E27FC236}">
                <a16:creationId xmlns:a16="http://schemas.microsoft.com/office/drawing/2014/main" id="{EF860F40-B05C-BF4A-BEB7-68CD4E9386E4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6078538"/>
            <a:ext cx="8312150" cy="663575"/>
            <a:chOff x="173558" y="6079117"/>
            <a:chExt cx="8311160" cy="661208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E365070-9D75-CF41-86C7-A0F168919B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686" y="6208828"/>
              <a:ext cx="7661950" cy="1107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9837D4F-0E83-D844-99B8-115900C276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25580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08A3D15-E528-144B-B1ED-85CC59EEED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5747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37D449F-378E-DC4F-927E-1CBADE4980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990679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EC198E3-C03E-D748-B64C-7EBB56AA77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16086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62D63D5-735E-3140-AE73-6913F795A3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558954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35" name="TextBox 12">
              <a:extLst>
                <a:ext uri="{FF2B5EF4-FFF2-40B4-BE49-F238E27FC236}">
                  <a16:creationId xmlns:a16="http://schemas.microsoft.com/office/drawing/2014/main" id="{15E23980-3016-A949-AB3A-A1BBC216A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58" y="6372092"/>
              <a:ext cx="1007009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Saturday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5660F173-E449-4C4E-BFEC-8467B9A61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733" y="6372092"/>
              <a:ext cx="866402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Sunday</a:t>
              </a:r>
            </a:p>
          </p:txBody>
        </p:sp>
        <p:sp>
          <p:nvSpPr>
            <p:cNvPr id="37" name="TextBox 14">
              <a:extLst>
                <a:ext uri="{FF2B5EF4-FFF2-40B4-BE49-F238E27FC236}">
                  <a16:creationId xmlns:a16="http://schemas.microsoft.com/office/drawing/2014/main" id="{C6CA9635-96BD-3C4D-9B5C-44E01FB54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7105" y="6372092"/>
              <a:ext cx="9577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Monday</a:t>
              </a:r>
            </a:p>
          </p:txBody>
        </p:sp>
        <p:sp>
          <p:nvSpPr>
            <p:cNvPr id="38" name="TextBox 15">
              <a:extLst>
                <a:ext uri="{FF2B5EF4-FFF2-40B4-BE49-F238E27FC236}">
                  <a16:creationId xmlns:a16="http://schemas.microsoft.com/office/drawing/2014/main" id="{BE9AA236-363A-5941-A86E-758C97D2E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464" y="6372092"/>
              <a:ext cx="9418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Tuesday</a:t>
              </a:r>
            </a:p>
          </p:txBody>
        </p:sp>
        <p:sp>
          <p:nvSpPr>
            <p:cNvPr id="39" name="TextBox 16">
              <a:extLst>
                <a:ext uri="{FF2B5EF4-FFF2-40B4-BE49-F238E27FC236}">
                  <a16:creationId xmlns:a16="http://schemas.microsoft.com/office/drawing/2014/main" id="{BB18E1D1-F7B6-314E-B52F-1322337AF2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818" y="6372092"/>
              <a:ext cx="1277900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Wednesday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04380CFA-3423-174B-BF23-7A2F209B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Previous Greedy algorithm</a:t>
            </a: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663C5E76-FE67-F54C-8557-C87830AD9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417638"/>
            <a:ext cx="19002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12FBE4F-BB31-FA40-B328-A4F57B823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17638"/>
            <a:ext cx="5394325" cy="808037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schemeClr val="lt1"/>
                </a:solidFill>
                <a:latin typeface="+mn-lt"/>
                <a:ea typeface="+mn-ea"/>
              </a:rPr>
              <a:t>Order by end time and pick jobs greedily</a:t>
            </a:r>
          </a:p>
        </p:txBody>
      </p:sp>
      <p:grpSp>
        <p:nvGrpSpPr>
          <p:cNvPr id="3" name="Group 34">
            <a:extLst>
              <a:ext uri="{FF2B5EF4-FFF2-40B4-BE49-F238E27FC236}">
                <a16:creationId xmlns:a16="http://schemas.microsoft.com/office/drawing/2014/main" id="{B9ED04F0-0AAE-8740-A0E4-C0B8FD57403E}"/>
              </a:ext>
            </a:extLst>
          </p:cNvPr>
          <p:cNvGrpSpPr>
            <a:grpSpLocks/>
          </p:cNvGrpSpPr>
          <p:nvPr/>
        </p:nvGrpSpPr>
        <p:grpSpPr bwMode="auto">
          <a:xfrm>
            <a:off x="652463" y="5600700"/>
            <a:ext cx="7031037" cy="401638"/>
            <a:chOff x="652463" y="5600700"/>
            <a:chExt cx="7031037" cy="4016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0F4AD87-2345-1A45-8DDF-F97119B30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3" y="5600700"/>
              <a:ext cx="7031037" cy="4016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Project</a:t>
              </a:r>
            </a:p>
          </p:txBody>
        </p:sp>
        <p:sp>
          <p:nvSpPr>
            <p:cNvPr id="27669" name="TextBox 25">
              <a:extLst>
                <a:ext uri="{FF2B5EF4-FFF2-40B4-BE49-F238E27FC236}">
                  <a16:creationId xmlns:a16="http://schemas.microsoft.com/office/drawing/2014/main" id="{144E06CB-A7BD-EA4C-9034-B2DD7FB93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2673" y="5633006"/>
              <a:ext cx="55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(30)</a:t>
              </a:r>
            </a:p>
          </p:txBody>
        </p:sp>
      </p:grpSp>
      <p:grpSp>
        <p:nvGrpSpPr>
          <p:cNvPr id="27654" name="Group 33">
            <a:extLst>
              <a:ext uri="{FF2B5EF4-FFF2-40B4-BE49-F238E27FC236}">
                <a16:creationId xmlns:a16="http://schemas.microsoft.com/office/drawing/2014/main" id="{6C857E00-369A-0F46-A69C-EC1A6211C8DB}"/>
              </a:ext>
            </a:extLst>
          </p:cNvPr>
          <p:cNvGrpSpPr>
            <a:grpSpLocks/>
          </p:cNvGrpSpPr>
          <p:nvPr/>
        </p:nvGrpSpPr>
        <p:grpSpPr bwMode="auto">
          <a:xfrm>
            <a:off x="5840413" y="4895850"/>
            <a:ext cx="1843087" cy="423863"/>
            <a:chOff x="5840413" y="4895850"/>
            <a:chExt cx="1843087" cy="4238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2BEE88-91C7-794F-93BB-A89433620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413" y="4895850"/>
              <a:ext cx="1843087" cy="423863"/>
            </a:xfrm>
            <a:prstGeom prst="rect">
              <a:avLst/>
            </a:prstGeom>
            <a:solidFill>
              <a:srgbClr val="4F622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331  HW</a:t>
              </a:r>
            </a:p>
          </p:txBody>
        </p:sp>
        <p:sp>
          <p:nvSpPr>
            <p:cNvPr id="27667" name="TextBox 26">
              <a:extLst>
                <a:ext uri="{FF2B5EF4-FFF2-40B4-BE49-F238E27FC236}">
                  <a16:creationId xmlns:a16="http://schemas.microsoft.com/office/drawing/2014/main" id="{B6E87E3C-03C9-A344-AEE4-31CFF60A4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7206" y="4895850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(3)</a:t>
              </a:r>
            </a:p>
          </p:txBody>
        </p:sp>
      </p:grpSp>
      <p:grpSp>
        <p:nvGrpSpPr>
          <p:cNvPr id="27655" name="Group 31">
            <a:extLst>
              <a:ext uri="{FF2B5EF4-FFF2-40B4-BE49-F238E27FC236}">
                <a16:creationId xmlns:a16="http://schemas.microsoft.com/office/drawing/2014/main" id="{84E66B0C-A529-1D4D-8E7A-C3E02793633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298950"/>
            <a:ext cx="1725613" cy="412750"/>
            <a:chOff x="4114800" y="4298950"/>
            <a:chExt cx="1725613" cy="41275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F9BD1A7-B97E-A041-A0CF-B035FBDB6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4298950"/>
              <a:ext cx="1725613" cy="412750"/>
            </a:xfrm>
            <a:prstGeom prst="rect">
              <a:avLst/>
            </a:prstGeom>
            <a:solidFill>
              <a:srgbClr val="604A7B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Party!</a:t>
              </a:r>
            </a:p>
          </p:txBody>
        </p:sp>
        <p:sp>
          <p:nvSpPr>
            <p:cNvPr id="27665" name="TextBox 27">
              <a:extLst>
                <a:ext uri="{FF2B5EF4-FFF2-40B4-BE49-F238E27FC236}">
                  <a16:creationId xmlns:a16="http://schemas.microsoft.com/office/drawing/2014/main" id="{87FC1737-3A14-9F42-8B03-AD1928596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614" y="4342368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(2)</a:t>
              </a:r>
            </a:p>
          </p:txBody>
        </p:sp>
      </p:grpSp>
      <p:grpSp>
        <p:nvGrpSpPr>
          <p:cNvPr id="8" name="Group 32">
            <a:extLst>
              <a:ext uri="{FF2B5EF4-FFF2-40B4-BE49-F238E27FC236}">
                <a16:creationId xmlns:a16="http://schemas.microsoft.com/office/drawing/2014/main" id="{F72D9959-781B-C045-9867-0A4807D5B452}"/>
              </a:ext>
            </a:extLst>
          </p:cNvPr>
          <p:cNvGrpSpPr>
            <a:grpSpLocks/>
          </p:cNvGrpSpPr>
          <p:nvPr/>
        </p:nvGrpSpPr>
        <p:grpSpPr bwMode="auto">
          <a:xfrm>
            <a:off x="2181225" y="4873625"/>
            <a:ext cx="1935163" cy="434975"/>
            <a:chOff x="2181225" y="4873625"/>
            <a:chExt cx="1935163" cy="43497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35368C5-055F-E54C-A0B7-1D352F8B7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4873625"/>
              <a:ext cx="1935163" cy="43497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Exam study</a:t>
              </a:r>
            </a:p>
          </p:txBody>
        </p:sp>
        <p:sp>
          <p:nvSpPr>
            <p:cNvPr id="27663" name="TextBox 28">
              <a:extLst>
                <a:ext uri="{FF2B5EF4-FFF2-40B4-BE49-F238E27FC236}">
                  <a16:creationId xmlns:a16="http://schemas.microsoft.com/office/drawing/2014/main" id="{61F49A7C-F12F-9543-90B1-4152FB905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4741" y="4895850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(5)</a:t>
              </a:r>
            </a:p>
          </p:txBody>
        </p:sp>
      </p:grpSp>
      <p:grpSp>
        <p:nvGrpSpPr>
          <p:cNvPr id="13" name="Group 30">
            <a:extLst>
              <a:ext uri="{FF2B5EF4-FFF2-40B4-BE49-F238E27FC236}">
                <a16:creationId xmlns:a16="http://schemas.microsoft.com/office/drawing/2014/main" id="{90C11495-62F2-E644-BF08-CBBB357E3E20}"/>
              </a:ext>
            </a:extLst>
          </p:cNvPr>
          <p:cNvGrpSpPr>
            <a:grpSpLocks/>
          </p:cNvGrpSpPr>
          <p:nvPr/>
        </p:nvGrpSpPr>
        <p:grpSpPr bwMode="auto">
          <a:xfrm>
            <a:off x="652463" y="3592513"/>
            <a:ext cx="5187950" cy="434975"/>
            <a:chOff x="652463" y="3592513"/>
            <a:chExt cx="5187950" cy="43497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8F6CE7-4477-3442-8F7E-09C1F8243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3" y="3592513"/>
              <a:ext cx="5187950" cy="434975"/>
            </a:xfrm>
            <a:prstGeom prst="rect">
              <a:avLst/>
            </a:prstGeom>
            <a:solidFill>
              <a:srgbClr val="4A452A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Write up a term paper</a:t>
              </a:r>
            </a:p>
          </p:txBody>
        </p:sp>
        <p:sp>
          <p:nvSpPr>
            <p:cNvPr id="27661" name="TextBox 29">
              <a:extLst>
                <a:ext uri="{FF2B5EF4-FFF2-40B4-BE49-F238E27FC236}">
                  <a16:creationId xmlns:a16="http://schemas.microsoft.com/office/drawing/2014/main" id="{F1290E02-FFFD-AD41-9F10-565F8B033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534" y="3592513"/>
              <a:ext cx="55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(10)</a:t>
              </a:r>
            </a:p>
          </p:txBody>
        </p:sp>
      </p:grpSp>
      <p:sp>
        <p:nvSpPr>
          <p:cNvPr id="36" name="Cloud Callout 35">
            <a:extLst>
              <a:ext uri="{FF2B5EF4-FFF2-40B4-BE49-F238E27FC236}">
                <a16:creationId xmlns:a16="http://schemas.microsoft.com/office/drawing/2014/main" id="{A35E455A-9165-4B4D-9859-CBFAEC9FA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582863"/>
            <a:ext cx="4479925" cy="1009650"/>
          </a:xfrm>
          <a:prstGeom prst="cloudCallout">
            <a:avLst>
              <a:gd name="adj1" fmla="val 6551"/>
              <a:gd name="adj2" fmla="val 13889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Greedy value = 5+2+3= 10</a:t>
            </a:r>
          </a:p>
        </p:txBody>
      </p: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61243C35-793D-D149-BC25-F7F5A1262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538" y="3843338"/>
            <a:ext cx="1541462" cy="911225"/>
          </a:xfrm>
          <a:prstGeom prst="wedgeRoundRectCallout">
            <a:avLst>
              <a:gd name="adj1" fmla="val -41255"/>
              <a:gd name="adj2" fmla="val 157750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OPT = 30</a:t>
            </a:r>
          </a:p>
        </p:txBody>
      </p:sp>
      <p:grpSp>
        <p:nvGrpSpPr>
          <p:cNvPr id="34" name="Group 17">
            <a:extLst>
              <a:ext uri="{FF2B5EF4-FFF2-40B4-BE49-F238E27FC236}">
                <a16:creationId xmlns:a16="http://schemas.microsoft.com/office/drawing/2014/main" id="{AB75F9D6-DD9C-234A-8F03-D5D0059EDBC0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6078538"/>
            <a:ext cx="8312150" cy="663575"/>
            <a:chOff x="173558" y="6079117"/>
            <a:chExt cx="8311160" cy="661208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286BF1C-18B1-834A-994E-E782F89C594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686" y="6208828"/>
              <a:ext cx="7661950" cy="1107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DBFCEAC-C1BC-814C-8AD3-318CAD6353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25580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4EC6996-5276-8E49-92D7-29F47FA550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5747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8AC86-73BD-674E-AECE-914134959F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990679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514A79E-4E79-0D49-A588-7E09707FE6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16086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F8091DF-613B-F748-BD4F-2F932F8EE4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558954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43" name="TextBox 12">
              <a:extLst>
                <a:ext uri="{FF2B5EF4-FFF2-40B4-BE49-F238E27FC236}">
                  <a16:creationId xmlns:a16="http://schemas.microsoft.com/office/drawing/2014/main" id="{483C426E-AB42-B34D-B030-5215B7FD8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58" y="6372092"/>
              <a:ext cx="1007009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Saturday</a:t>
              </a:r>
            </a:p>
          </p:txBody>
        </p:sp>
        <p:sp>
          <p:nvSpPr>
            <p:cNvPr id="44" name="TextBox 13">
              <a:extLst>
                <a:ext uri="{FF2B5EF4-FFF2-40B4-BE49-F238E27FC236}">
                  <a16:creationId xmlns:a16="http://schemas.microsoft.com/office/drawing/2014/main" id="{E40A08FB-1988-5C4C-A00C-30A642971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733" y="6372092"/>
              <a:ext cx="866402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Sunday</a:t>
              </a:r>
            </a:p>
          </p:txBody>
        </p:sp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1FAFACAC-ADF5-B941-9544-6289E46118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7105" y="6372092"/>
              <a:ext cx="9577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Monday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FCC05F4F-D729-9347-A3B3-B190AC297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464" y="6372092"/>
              <a:ext cx="9418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Tuesday</a:t>
              </a:r>
            </a:p>
          </p:txBody>
        </p:sp>
        <p:sp>
          <p:nvSpPr>
            <p:cNvPr id="47" name="TextBox 16">
              <a:extLst>
                <a:ext uri="{FF2B5EF4-FFF2-40B4-BE49-F238E27FC236}">
                  <a16:creationId xmlns:a16="http://schemas.microsoft.com/office/drawing/2014/main" id="{56AD0829-A070-DC49-A065-327C18807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818" y="6372092"/>
              <a:ext cx="1277900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Wednesday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CEDEC18E-6D20-5946-8093-473D07C4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8674" name="TextBox 2">
            <a:extLst>
              <a:ext uri="{FF2B5EF4-FFF2-40B4-BE49-F238E27FC236}">
                <a16:creationId xmlns:a16="http://schemas.microsoft.com/office/drawing/2014/main" id="{CC65517C-380D-EB45-B3FD-6818113E9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1954213"/>
            <a:ext cx="3248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Formal definition of the problem</a:t>
            </a:r>
          </a:p>
        </p:txBody>
      </p:sp>
      <p:sp>
        <p:nvSpPr>
          <p:cNvPr id="28675" name="TextBox 3">
            <a:extLst>
              <a:ext uri="{FF2B5EF4-FFF2-40B4-BE49-F238E27FC236}">
                <a16:creationId xmlns:a16="http://schemas.microsoft.com/office/drawing/2014/main" id="{A9AAB908-9303-CE43-9691-C40B9186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3614738"/>
            <a:ext cx="513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Start designing a recursive algorithm for the problem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10026</TotalTime>
  <Words>888</Words>
  <Application>Microsoft Office PowerPoint</Application>
  <PresentationFormat>On-screen Show (4:3)</PresentationFormat>
  <Paragraphs>259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Lecture 29</vt:lpstr>
      <vt:lpstr>High level view of CSE 331</vt:lpstr>
      <vt:lpstr>Greedy Algorithms</vt:lpstr>
      <vt:lpstr>Divide and Conquer</vt:lpstr>
      <vt:lpstr>A new algorithmic technique</vt:lpstr>
      <vt:lpstr>Dynamic programming vs. Divide &amp; Conquer</vt:lpstr>
      <vt:lpstr>End of Semester blues</vt:lpstr>
      <vt:lpstr>Previous Greedy algorithm</vt:lpstr>
      <vt:lpstr>Today’s agenda</vt:lpstr>
      <vt:lpstr>Weighted Interval Scheduling</vt:lpstr>
      <vt:lpstr>Previous Greedy Algorithm</vt:lpstr>
      <vt:lpstr>Perhaps be greedy differently?</vt:lpstr>
      <vt:lpstr>Can this work?</vt:lpstr>
      <vt:lpstr>Avoiding the greedy rabbit hole</vt:lpstr>
      <vt:lpstr>Perhaps a divide &amp; conquer algo?</vt:lpstr>
      <vt:lpstr>Perhaps a divide &amp; conquer algo?</vt:lpstr>
      <vt:lpstr>Sub-problems  NOT independent!</vt:lpstr>
      <vt:lpstr>Perhaps patchup can help?</vt:lpstr>
      <vt:lpstr>Sometimes patchup  NOT needed!</vt:lpstr>
      <vt:lpstr>Check for two cases?</vt:lpstr>
      <vt:lpstr>Check if v6 is the largest value?</vt:lpstr>
      <vt:lpstr>Check out both options!</vt:lpstr>
      <vt:lpstr>6 is not in optimal solution</vt:lpstr>
      <vt:lpstr>So what sub-problems?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36</dc:title>
  <dc:creator>Atri</dc:creator>
  <cp:lastModifiedBy>Nasrin Akhter</cp:lastModifiedBy>
  <cp:revision>42</cp:revision>
  <cp:lastPrinted>2017-11-16T20:56:35Z</cp:lastPrinted>
  <dcterms:created xsi:type="dcterms:W3CDTF">2011-11-28T02:10:35Z</dcterms:created>
  <dcterms:modified xsi:type="dcterms:W3CDTF">2023-04-17T20:21:37Z</dcterms:modified>
</cp:coreProperties>
</file>