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463" r:id="rId4"/>
    <p:sldId id="464" r:id="rId5"/>
    <p:sldId id="465" r:id="rId6"/>
    <p:sldId id="466" r:id="rId7"/>
    <p:sldId id="286" r:id="rId8"/>
    <p:sldId id="467" r:id="rId9"/>
    <p:sldId id="468" r:id="rId10"/>
    <p:sldId id="269" r:id="rId11"/>
    <p:sldId id="271" r:id="rId12"/>
    <p:sldId id="272" r:id="rId13"/>
    <p:sldId id="469" r:id="rId14"/>
    <p:sldId id="273" r:id="rId15"/>
    <p:sldId id="470" r:id="rId16"/>
    <p:sldId id="471" r:id="rId17"/>
    <p:sldId id="285" r:id="rId18"/>
    <p:sldId id="472" r:id="rId19"/>
    <p:sldId id="462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 pos="217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3F5766-113F-EC45-BE63-0CCD04B4C6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EFF0-3973-FD4E-8005-14B2F6491B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CBF0625-3347-314B-9A31-9DF5280AEFA2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3B973-E23D-F044-A347-69972E331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AF31A-6E00-B541-9642-42DC9490F9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970315D-3FD6-284E-854E-418D78F53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FE7333-0B45-AE4C-BA38-60E709A211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7A129-0E35-3643-907A-A49EC88365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B784733-0DC8-BC45-9587-D7139EF16BD3}" type="datetimeFigureOut">
              <a:rPr lang="en-US"/>
              <a:pPr>
                <a:defRPr/>
              </a:pPr>
              <a:t>4/19/2023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ECB572-337B-514D-8867-B54038845D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75F914D-B9C7-E945-9C4A-FA510563A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B983F-C713-DA4B-80EB-F587C113F8E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D72C1-09AE-2B4F-88B5-8D2EE454D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45707-DA18-4D41-82CD-8F5ED554C00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04941-3D81-1449-9F58-5A2E3CDB3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845C-0C02-1B42-9EE1-7B29BA0141C9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CC236-28C5-2248-8740-2B50E56F4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71184-AE46-B34F-A0B1-14EC65493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0AFEC-E250-CB4A-9E2F-B9E0E1E896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10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3F56D-D9CB-1449-9BF1-92A49508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C7CE-9011-D041-91D1-1027A4F7FF00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50E23-F299-4748-A727-B92CF562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88F35-67B6-CD4E-B91C-FB966D52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AEC00-8C82-A149-949A-CADD7101B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86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8DC43-48C4-6443-9080-5CC76171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F5259-44E2-084C-A400-9E55934E9A6E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D3C7D-33A6-5D4A-B87E-EDE4EB7D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D987E-5DD3-E243-AEB9-46452868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EF732-799B-9349-9297-5ECDA9C7A6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109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25D0E-C02E-4C42-BD1E-486C2045B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697A4-61BB-694F-9C02-6059D02E2F50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7381D-CDC3-C54F-B631-9FE5CD9C8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2A16F-20AD-1042-B53D-C4510BC5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78304-82AB-1B48-A1FB-F3F32DB05A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82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B0504-7134-1D43-A5D0-B4142806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CA627-E0D3-AD4F-9934-5A297D7E0204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1199A-F578-834A-964D-2BA47660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21AB1-47D9-C244-A835-2EDFF6B2F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EC45B-B823-384A-A9E9-BC165211D2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99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1C0529-AD44-B044-8005-FB00DB09A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D86E0-7EEA-9043-A12E-5AA125FA9CB6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232105-05DE-7C4F-84E4-88F9F0865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9DEE43-B421-BA4A-8A92-93B3097D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2B2F4-BFE3-8647-A1D4-52F56D418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33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27CE621-E7C5-B64B-A717-B9EAB3B31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B2891-605C-714B-AA17-918D3E39295D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B6EFA5D-703C-8D41-A7A4-19E217D73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5B7C32B-FD2E-9642-BB36-830818844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09C89D-6B2F-5242-80A5-D820F46DF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40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3610A6-D1C3-E64F-A579-464393CCC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3EB8E-10A5-7C41-B72F-8E8BE0D7C539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2DC7C58-84A4-9242-8BD7-67D0FFAA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7ACCE0-AD81-744B-B95E-BD46CE7B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32A7F-8F57-CE46-9C82-7BF7DB1AC8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55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054B15-CECB-194A-964B-FDA32007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88055-0C79-0E4C-92E1-3FB6C16D1059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834A07A-32DF-B645-9434-57725C25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D1A4375-3165-CC4E-80F6-0A01D559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E7A7F-EB24-DE45-A906-030462AEED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90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C57D1E-1CC0-3344-9551-3D2D072A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020A1-60FE-1C49-896E-908672855F58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887D27-1926-2B41-824E-5BC02FA5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D0252D-8897-1545-8ADE-76AF9FA30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AF7AE-8041-7B48-88FF-B1CBDC99E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265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39B972-355E-384D-BE62-3C91712D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6634E-246C-6D4D-A941-5761666667F8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6C010-155B-1947-A419-2A10F6B3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D2F326-AEA5-5341-9490-11E0D489B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ACDED-CCC2-D142-B446-A76E9896CF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4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5925393-4F51-8247-99B3-4FD17DDD57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53ED2B0-5580-8645-965C-4402B3121C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954C6-481E-CF47-90D6-39FFB8863E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2F98EF9-DD15-704A-86C4-41C26F7C73FD}" type="datetime1">
              <a:rPr lang="en-US" altLang="en-US"/>
              <a:pPr>
                <a:defRPr/>
              </a:pPr>
              <a:t>4/19/2023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D1B8D-5454-9046-B4F4-442BCB44A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9B85C-E801-7A49-908B-D5B27D7D3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F5DC1D9-6774-C543-ACE4-D24490F584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2E635CED-A9CC-534C-90AA-F8F36F7151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31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15202B-E174-FA4D-8AC5-0F53EC2800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CSE 331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BA2D3835-84C7-1E49-9C7D-442F4921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Bounding # recursions</a:t>
            </a:r>
          </a:p>
        </p:txBody>
      </p:sp>
      <p:sp>
        <p:nvSpPr>
          <p:cNvPr id="23554" name="TextBox 3">
            <a:extLst>
              <a:ext uri="{FF2B5EF4-FFF2-40B4-BE49-F238E27FC236}">
                <a16:creationId xmlns:a16="http://schemas.microsoft.com/office/drawing/2014/main" id="{E33FDF82-1F28-B042-B563-047305E99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1433513"/>
            <a:ext cx="1938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95C214-DBA9-1443-8418-3B3F0D990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25" y="1963738"/>
            <a:ext cx="6154738" cy="2020887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D3020022-397F-0A47-9848-33C9560C6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051050"/>
            <a:ext cx="205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3557" name="TextBox 5">
            <a:extLst>
              <a:ext uri="{FF2B5EF4-FFF2-40B4-BE49-F238E27FC236}">
                <a16:creationId xmlns:a16="http://schemas.microsoft.com/office/drawing/2014/main" id="{374FD31A-2839-F74F-BA62-13C2384D6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908300"/>
            <a:ext cx="6134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000C0"/>
                </a:solidFill>
              </a:rPr>
              <a:t>M[j] </a:t>
            </a:r>
            <a:r>
              <a:rPr lang="en-US" altLang="en-US" sz="1800"/>
              <a:t>=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3558" name="TextBox 7">
            <a:extLst>
              <a:ext uri="{FF2B5EF4-FFF2-40B4-BE49-F238E27FC236}">
                <a16:creationId xmlns:a16="http://schemas.microsoft.com/office/drawing/2014/main" id="{7EA19D56-E522-2141-BE8C-BDFDCA048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2487613"/>
            <a:ext cx="3305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M[j] </a:t>
            </a:r>
            <a:r>
              <a:rPr lang="en-US" altLang="en-US" sz="1800"/>
              <a:t>is not </a:t>
            </a:r>
            <a:r>
              <a:rPr lang="en-US" altLang="en-US" sz="1800">
                <a:solidFill>
                  <a:srgbClr val="B700B7"/>
                </a:solidFill>
              </a:rPr>
              <a:t>null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M[j]</a:t>
            </a:r>
          </a:p>
        </p:txBody>
      </p:sp>
      <p:sp>
        <p:nvSpPr>
          <p:cNvPr id="23559" name="TextBox 8">
            <a:extLst>
              <a:ext uri="{FF2B5EF4-FFF2-40B4-BE49-F238E27FC236}">
                <a16:creationId xmlns:a16="http://schemas.microsoft.com/office/drawing/2014/main" id="{F3F08119-69A3-674D-A4B8-1910271E9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473450"/>
            <a:ext cx="122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C000C0"/>
                </a:solidFill>
              </a:rPr>
              <a:t>M[j]</a:t>
            </a:r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6831D06C-79CD-F74F-ADDE-5FE9EBE7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4168775"/>
            <a:ext cx="3852863" cy="965200"/>
          </a:xfrm>
          <a:prstGeom prst="wedgeRoundRectCallout">
            <a:avLst>
              <a:gd name="adj1" fmla="val -65338"/>
              <a:gd name="adj2" fmla="val -145366"/>
              <a:gd name="adj3" fmla="val 16667"/>
            </a:avLst>
          </a:prstGeom>
          <a:solidFill>
            <a:srgbClr val="E46C0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Whenever a recursive call is made an 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M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value is assigned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7F1EA4-5192-084F-B64D-EC16B00A9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13" y="5568950"/>
            <a:ext cx="5126037" cy="661988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At most </a:t>
            </a: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values of 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M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can be assigned</a:t>
            </a:r>
          </a:p>
        </p:txBody>
      </p:sp>
      <p:sp>
        <p:nvSpPr>
          <p:cNvPr id="16" name="Cloud Callout 15">
            <a:extLst>
              <a:ext uri="{FF2B5EF4-FFF2-40B4-BE49-F238E27FC236}">
                <a16:creationId xmlns:a16="http://schemas.microsoft.com/office/drawing/2014/main" id="{8A3B13DD-0CA2-9249-8BC7-7F35B6647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9588" y="1809750"/>
            <a:ext cx="2063750" cy="1355725"/>
          </a:xfrm>
          <a:prstGeom prst="cloudCallout">
            <a:avLst>
              <a:gd name="adj1" fmla="val -99250"/>
              <a:gd name="adj2" fmla="val -3972"/>
            </a:avLst>
          </a:prstGeom>
          <a:solidFill>
            <a:srgbClr val="E6B9B8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) 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overall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51C23C5-3ACB-5144-87F2-B6A5D0C2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Property of OPT</a:t>
            </a: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547639A8-C719-4649-B16F-B6FE88479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2616200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Cloud Callout 3">
            <a:extLst>
              <a:ext uri="{FF2B5EF4-FFF2-40B4-BE49-F238E27FC236}">
                <a16:creationId xmlns:a16="http://schemas.microsoft.com/office/drawing/2014/main" id="{63AEAA21-D3D9-4146-9DB2-6E2A189F9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5288" y="4013200"/>
            <a:ext cx="6445250" cy="2360613"/>
          </a:xfrm>
          <a:prstGeom prst="cloudCallout">
            <a:avLst>
              <a:gd name="adj1" fmla="val 7606"/>
              <a:gd name="adj2" fmla="val -83185"/>
            </a:avLst>
          </a:prstGeom>
          <a:gradFill rotWithShape="1">
            <a:gsLst>
              <a:gs pos="0">
                <a:srgbClr val="9BC1FF">
                  <a:alpha val="70000"/>
                </a:srgbClr>
              </a:gs>
              <a:gs pos="100000">
                <a:srgbClr val="3F80CD">
                  <a:alpha val="70000"/>
                </a:srgbClr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Given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OPT(1)</a:t>
            </a: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, …,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OPT(j-1)</a:t>
            </a: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, </a:t>
            </a:r>
          </a:p>
          <a:p>
            <a:pPr algn="ctr" eaLnBrk="1" hangingPunct="1">
              <a:defRPr/>
            </a:pPr>
            <a:r>
              <a:rPr lang="en-US" altLang="en-US" sz="2900">
                <a:solidFill>
                  <a:srgbClr val="FFFFFF"/>
                </a:solidFill>
                <a:latin typeface="Calibri" charset="0"/>
              </a:rPr>
              <a:t>one can compute </a:t>
            </a:r>
            <a:r>
              <a:rPr lang="en-US" altLang="en-US" sz="2900">
                <a:solidFill>
                  <a:srgbClr val="C000C0"/>
                </a:solidFill>
                <a:latin typeface="Calibri" charset="0"/>
              </a:rPr>
              <a:t>OPT(j)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02952F6F-1606-3A4F-932F-56487158E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Recursion+ memory = Iteration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741DB4-6BAA-7542-B8E4-267F98C8A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75" y="1417638"/>
            <a:ext cx="5416550" cy="7429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Iteratively compute the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OPT(j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 values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3A4A1C6C-AE21-414D-A062-F2F373B061B3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3354388"/>
            <a:ext cx="3576637" cy="1606550"/>
            <a:chOff x="1535376" y="3354183"/>
            <a:chExt cx="3577341" cy="160680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725DF86-2E7B-E941-97B0-458592AC6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6490" y="3354183"/>
              <a:ext cx="3566227" cy="1606808"/>
            </a:xfrm>
            <a:prstGeom prst="rect">
              <a:avLst/>
            </a:prstGeom>
            <a:solidFill>
              <a:srgbClr val="9BBB59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6632" name="TextBox 5">
              <a:extLst>
                <a:ext uri="{FF2B5EF4-FFF2-40B4-BE49-F238E27FC236}">
                  <a16:creationId xmlns:a16="http://schemas.microsoft.com/office/drawing/2014/main" id="{253DA660-9289-4C46-BCEF-1FD03169F7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7941" y="3441495"/>
              <a:ext cx="97691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000C0"/>
                  </a:solidFill>
                </a:rPr>
                <a:t>M[0] </a:t>
              </a:r>
              <a:r>
                <a:rPr lang="en-US" altLang="en-US" sz="1800">
                  <a:solidFill>
                    <a:srgbClr val="B700B7"/>
                  </a:solidFill>
                </a:rPr>
                <a:t>= 0</a:t>
              </a:r>
            </a:p>
          </p:txBody>
        </p:sp>
        <p:sp>
          <p:nvSpPr>
            <p:cNvPr id="26633" name="TextBox 6">
              <a:extLst>
                <a:ext uri="{FF2B5EF4-FFF2-40B4-BE49-F238E27FC236}">
                  <a16:creationId xmlns:a16="http://schemas.microsoft.com/office/drawing/2014/main" id="{F19BB2F7-5F1E-D04D-8210-5B2A77A74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7941" y="4298586"/>
              <a:ext cx="332691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C000C0"/>
                  </a:solidFill>
                </a:rPr>
                <a:t>M[j] </a:t>
              </a:r>
              <a:r>
                <a:rPr lang="en-US" altLang="en-US" sz="1800"/>
                <a:t>= max </a:t>
              </a:r>
              <a:r>
                <a:rPr lang="en-US" altLang="en-US" sz="2000"/>
                <a:t>{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B700B7"/>
                  </a:solidFill>
                </a:rPr>
                <a:t>v</a:t>
              </a:r>
              <a:r>
                <a:rPr lang="en-US" altLang="en-US" sz="1800" baseline="-25000">
                  <a:solidFill>
                    <a:srgbClr val="B700B7"/>
                  </a:solidFill>
                </a:rPr>
                <a:t>j</a:t>
              </a:r>
              <a:r>
                <a:rPr lang="en-US" altLang="en-US" sz="1800"/>
                <a:t> +  </a:t>
              </a:r>
              <a:r>
                <a:rPr lang="en-US" altLang="en-US" sz="1800">
                  <a:solidFill>
                    <a:srgbClr val="C000C0"/>
                  </a:solidFill>
                </a:rPr>
                <a:t>M[</a:t>
              </a:r>
              <a:r>
                <a:rPr lang="en-US" altLang="en-US" sz="1800">
                  <a:solidFill>
                    <a:srgbClr val="B700B7"/>
                  </a:solidFill>
                </a:rPr>
                <a:t>p(j)]</a:t>
              </a:r>
              <a:r>
                <a:rPr lang="en-US" altLang="en-US" sz="1800"/>
                <a:t>, </a:t>
              </a:r>
              <a:r>
                <a:rPr lang="en-US" altLang="en-US" sz="1800">
                  <a:solidFill>
                    <a:srgbClr val="C000C0"/>
                  </a:solidFill>
                </a:rPr>
                <a:t>M[</a:t>
              </a:r>
              <a:r>
                <a:rPr lang="en-US" altLang="en-US" sz="1800">
                  <a:solidFill>
                    <a:srgbClr val="B700B7"/>
                  </a:solidFill>
                </a:rPr>
                <a:t>j-1</a:t>
              </a:r>
              <a:r>
                <a:rPr lang="en-US" altLang="en-US" sz="1800"/>
                <a:t>] </a:t>
              </a:r>
              <a:r>
                <a:rPr lang="en-US" altLang="en-US" sz="2000"/>
                <a:t>}</a:t>
              </a:r>
            </a:p>
          </p:txBody>
        </p:sp>
        <p:sp>
          <p:nvSpPr>
            <p:cNvPr id="26634" name="TextBox 7">
              <a:extLst>
                <a:ext uri="{FF2B5EF4-FFF2-40B4-BE49-F238E27FC236}">
                  <a16:creationId xmlns:a16="http://schemas.microsoft.com/office/drawing/2014/main" id="{D24257D5-32B9-7742-84D9-1D3644E39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5376" y="3876935"/>
              <a:ext cx="12249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For </a:t>
              </a:r>
              <a:r>
                <a:rPr lang="en-US" altLang="en-US" sz="1800">
                  <a:solidFill>
                    <a:srgbClr val="B700B7"/>
                  </a:solidFill>
                </a:rPr>
                <a:t>j=1,…,n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6A1A5E6-CEEE-FB4F-B988-CA70378C0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9550" y="2930525"/>
            <a:ext cx="2317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Iterative-Compute-Opt</a:t>
            </a:r>
          </a:p>
        </p:txBody>
      </p:sp>
      <p:sp>
        <p:nvSpPr>
          <p:cNvPr id="13" name="Cloud Callout 12">
            <a:extLst>
              <a:ext uri="{FF2B5EF4-FFF2-40B4-BE49-F238E27FC236}">
                <a16:creationId xmlns:a16="http://schemas.microsoft.com/office/drawing/2014/main" id="{6366074F-8B9A-E844-BCAB-D5CB31E6D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838" y="4960938"/>
            <a:ext cx="2335212" cy="955675"/>
          </a:xfrm>
          <a:prstGeom prst="cloudCallout">
            <a:avLst>
              <a:gd name="adj1" fmla="val -13398"/>
              <a:gd name="adj2" fmla="val 38634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M[j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] = </a:t>
            </a: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OPT(j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4" name="Cloud Callout 13">
            <a:extLst>
              <a:ext uri="{FF2B5EF4-FFF2-40B4-BE49-F238E27FC236}">
                <a16:creationId xmlns:a16="http://schemas.microsoft.com/office/drawing/2014/main" id="{92148E43-D8E1-8E4F-A9BA-86EF53495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960938"/>
            <a:ext cx="2335213" cy="955675"/>
          </a:xfrm>
          <a:prstGeom prst="cloudCallout">
            <a:avLst>
              <a:gd name="adj1" fmla="val -13398"/>
              <a:gd name="adj2" fmla="val 38634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C000C0"/>
                </a:solidFill>
                <a:latin typeface="+mn-lt"/>
                <a:ea typeface="+mn-ea"/>
              </a:rPr>
              <a:t>) </a:t>
            </a:r>
            <a:r>
              <a:rPr lang="en-US" dirty="0">
                <a:latin typeface="+mn-lt"/>
                <a:ea typeface="+mn-ea"/>
              </a:rPr>
              <a:t>run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224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Algo run on the board…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14A42A4F-A450-9F48-965D-F6043BDD1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Reading Assignment</a:t>
            </a:r>
          </a:p>
        </p:txBody>
      </p:sp>
      <p:sp>
        <p:nvSpPr>
          <p:cNvPr id="28674" name="TextBox 2">
            <a:extLst>
              <a:ext uri="{FF2B5EF4-FFF2-40B4-BE49-F238E27FC236}">
                <a16:creationId xmlns:a16="http://schemas.microsoft.com/office/drawing/2014/main" id="{7B9AB110-1A7B-174D-8E11-978FB1545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4491" y="2854553"/>
            <a:ext cx="2498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Sec 6.1, 6.2 of [KT]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091AB-594C-E043-8EC0-EE07096BF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When to use Dynamic Programming</a:t>
            </a: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1EA10647-011A-1147-9ECC-85C775E79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2670175"/>
            <a:ext cx="424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are polynomially many sub-problems</a:t>
            </a:r>
          </a:p>
        </p:txBody>
      </p:sp>
      <p:sp>
        <p:nvSpPr>
          <p:cNvPr id="29699" name="TextBox 3">
            <a:extLst>
              <a:ext uri="{FF2B5EF4-FFF2-40B4-BE49-F238E27FC236}">
                <a16:creationId xmlns:a16="http://schemas.microsoft.com/office/drawing/2014/main" id="{7833333D-1562-AA47-8255-4336FD980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852863"/>
            <a:ext cx="6416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Optimal solution can be computed from solutions to sub-problems</a:t>
            </a: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B1956DC8-C21C-F543-A6EA-29046E0F8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5037138"/>
            <a:ext cx="7038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There is an ordering among sub-problem that allows for iterative solution</a:t>
            </a:r>
          </a:p>
        </p:txBody>
      </p:sp>
      <p:pic>
        <p:nvPicPr>
          <p:cNvPr id="29701" name="Picture 5">
            <a:extLst>
              <a:ext uri="{FF2B5EF4-FFF2-40B4-BE49-F238E27FC236}">
                <a16:creationId xmlns:a16="http://schemas.microsoft.com/office/drawing/2014/main" id="{79DE4A72-0A55-EB41-9668-8059E80F2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1111250"/>
            <a:ext cx="1520825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Box 6">
            <a:extLst>
              <a:ext uri="{FF2B5EF4-FFF2-40B4-BE49-F238E27FC236}">
                <a16:creationId xmlns:a16="http://schemas.microsoft.com/office/drawing/2014/main" id="{0FDFCDFC-7A78-A741-BE03-CB85B778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429000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Richard Bellman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DE141-F12F-D840-BECA-CC4A99958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613" y="3198813"/>
            <a:ext cx="28527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OPT(1)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OPT(n)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3FA447FC-8A2F-3947-87FE-F8A79F7F2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265613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E6998C-4BF5-5541-A72E-E11AD1696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613" y="5770563"/>
            <a:ext cx="6413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 (j) </a:t>
            </a:r>
            <a:r>
              <a:rPr lang="en-US" altLang="en-US" sz="2400">
                <a:latin typeface="Arial" panose="020B0604020202020204" pitchFamily="34" charset="0"/>
              </a:rPr>
              <a:t>only depends on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OPT(j-1)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OPT(1)</a:t>
            </a:r>
            <a:endParaRPr lang="en-US" altLang="en-US" sz="1800">
              <a:solidFill>
                <a:srgbClr val="B700B7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A07074A-36E1-1D40-8A6A-276DAD8A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Scheduling to min idle cycles</a:t>
            </a:r>
          </a:p>
        </p:txBody>
      </p:sp>
      <p:sp>
        <p:nvSpPr>
          <p:cNvPr id="30722" name="TextBox 2">
            <a:extLst>
              <a:ext uri="{FF2B5EF4-FFF2-40B4-BE49-F238E27FC236}">
                <a16:creationId xmlns:a16="http://schemas.microsoft.com/office/drawing/2014/main" id="{19E836A1-A04D-3F44-9B93-0D5A7E0F7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1944688"/>
            <a:ext cx="41132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jobs,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400" baseline="30000">
                <a:latin typeface="Arial" panose="020B0604020202020204" pitchFamily="34" charset="0"/>
              </a:rPr>
              <a:t>th</a:t>
            </a:r>
            <a:r>
              <a:rPr lang="en-US" altLang="en-US" sz="2400">
                <a:latin typeface="Arial" panose="020B0604020202020204" pitchFamily="34" charset="0"/>
              </a:rPr>
              <a:t> job takes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400">
                <a:latin typeface="Arial" panose="020B0604020202020204" pitchFamily="34" charset="0"/>
              </a:rPr>
              <a:t> cycles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578AC0-7D0C-DA48-885E-325DB902F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4060825"/>
            <a:ext cx="821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What is the maximum number of cycles you can schedule?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C2F88F3-D8E4-3A45-9E19-A993B52AF380}"/>
              </a:ext>
            </a:extLst>
          </p:cNvPr>
          <p:cNvGrpSpPr>
            <a:grpSpLocks/>
          </p:cNvGrpSpPr>
          <p:nvPr/>
        </p:nvGrpSpPr>
        <p:grpSpPr bwMode="auto">
          <a:xfrm>
            <a:off x="769938" y="2798763"/>
            <a:ext cx="6735762" cy="673100"/>
            <a:chOff x="769849" y="2799108"/>
            <a:chExt cx="6735204" cy="673100"/>
          </a:xfrm>
        </p:grpSpPr>
        <p:sp>
          <p:nvSpPr>
            <p:cNvPr id="30725" name="TextBox 3">
              <a:extLst>
                <a:ext uri="{FF2B5EF4-FFF2-40B4-BE49-F238E27FC236}">
                  <a16:creationId xmlns:a16="http://schemas.microsoft.com/office/drawing/2014/main" id="{77C4ECC5-CA40-C24D-954A-2F6C57F9EB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849" y="2979183"/>
              <a:ext cx="453606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You have </a:t>
              </a:r>
              <a:r>
                <a:rPr lang="en-US" altLang="en-US" sz="2400">
                  <a:solidFill>
                    <a:srgbClr val="B700B7"/>
                  </a:solidFill>
                  <a:latin typeface="Arial" panose="020B0604020202020204" pitchFamily="34" charset="0"/>
                </a:rPr>
                <a:t>W</a:t>
              </a:r>
              <a:r>
                <a:rPr lang="en-US" altLang="en-US" sz="2400">
                  <a:latin typeface="Arial" panose="020B0604020202020204" pitchFamily="34" charset="0"/>
                </a:rPr>
                <a:t> cycles on the cloud</a:t>
              </a:r>
            </a:p>
          </p:txBody>
        </p:sp>
        <p:pic>
          <p:nvPicPr>
            <p:cNvPr id="30726" name="Picture 5" descr="Screen Shot 2016-11-19 at 10.25.33 PM.png">
              <a:extLst>
                <a:ext uri="{FF2B5EF4-FFF2-40B4-BE49-F238E27FC236}">
                  <a16:creationId xmlns:a16="http://schemas.microsoft.com/office/drawing/2014/main" id="{3FC9F3DD-1214-2140-A54A-C174349C1C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5153" y="2799108"/>
              <a:ext cx="17399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5222269-FD97-AD48-B13A-995031A15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Subset sum problem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9EE0D9EE-6E91-F04D-AE33-8E462CCB0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792288"/>
            <a:ext cx="3451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400">
                <a:latin typeface="Arial" panose="020B0604020202020204" pitchFamily="34" charset="0"/>
              </a:rPr>
              <a:t> integers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400">
                <a:latin typeface="Arial" panose="020B0604020202020204" pitchFamily="34" charset="0"/>
              </a:rPr>
              <a:t>, …,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  <a:r>
              <a:rPr lang="en-US" altLang="en-US" sz="2400" baseline="-25000">
                <a:solidFill>
                  <a:srgbClr val="B700B7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52E35267-9BCD-7B4A-A75B-A05CDA2B1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870075"/>
            <a:ext cx="762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</a:t>
            </a:r>
          </a:p>
        </p:txBody>
      </p:sp>
      <p:sp>
        <p:nvSpPr>
          <p:cNvPr id="19460" name="TextBox 4">
            <a:extLst>
              <a:ext uri="{FF2B5EF4-FFF2-40B4-BE49-F238E27FC236}">
                <a16:creationId xmlns:a16="http://schemas.microsoft.com/office/drawing/2014/main" id="{67F6A528-814C-E949-A35E-FEFE466D5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571750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bound </a:t>
            </a:r>
            <a:r>
              <a:rPr lang="en-US" altLang="en-US" sz="2400">
                <a:solidFill>
                  <a:srgbClr val="B700B7"/>
                </a:solidFill>
                <a:latin typeface="Arial" panose="020B0604020202020204" pitchFamily="34" charset="0"/>
              </a:rPr>
              <a:t>W</a:t>
            </a:r>
          </a:p>
        </p:txBody>
      </p:sp>
      <p:sp>
        <p:nvSpPr>
          <p:cNvPr id="19461" name="TextBox 5">
            <a:extLst>
              <a:ext uri="{FF2B5EF4-FFF2-40B4-BE49-F238E27FC236}">
                <a16:creationId xmlns:a16="http://schemas.microsoft.com/office/drawing/2014/main" id="{0989CEB1-D6E6-364C-A205-E2E447B5A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559175"/>
            <a:ext cx="9413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Output: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5B469F-2F6D-4C4D-9F7B-3198A9D0D04F}"/>
              </a:ext>
            </a:extLst>
          </p:cNvPr>
          <p:cNvSpPr txBox="1"/>
          <p:nvPr/>
        </p:nvSpPr>
        <p:spPr>
          <a:xfrm>
            <a:off x="2665413" y="3559175"/>
            <a:ext cx="5327650" cy="1938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subset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of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[n]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such that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eaLnBrk="1" hangingPunct="1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sum of </a:t>
            </a:r>
            <a:r>
              <a:rPr lang="en-US" sz="24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400" baseline="-25000" dirty="0" err="1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for all 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at most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</a:t>
            </a:r>
          </a:p>
          <a:p>
            <a:pPr marL="342900" indent="-342900" eaLnBrk="1" hangingPunct="1">
              <a:buFontTx/>
              <a:buAutoNum type="arabicParenBoth"/>
              <a:defRPr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342900" indent="-342900" eaLnBrk="1" hangingPunct="1">
              <a:buFontTx/>
              <a:buAutoNum type="arabicParenBoth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B700B7"/>
                </a:solidFill>
                <a:latin typeface="Arial" charset="0"/>
                <a:ea typeface="ＭＳ Ｐゴシック" charset="0"/>
                <a:cs typeface="ＭＳ Ｐゴシック" charset="0"/>
              </a:rPr>
              <a:t>w(S)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is maximized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39E355-BAC4-F346-B081-8CCAED88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6" name="TextBox 2">
            <a:extLst>
              <a:ext uri="{FF2B5EF4-FFF2-40B4-BE49-F238E27FC236}">
                <a16:creationId xmlns:a16="http://schemas.microsoft.com/office/drawing/2014/main" id="{1C932715-4DC1-E045-9DA2-235F1843B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8450" y="2443163"/>
            <a:ext cx="417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Dynamic Program for Subset Sum problem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048" y="1993710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Algo on the board…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BA2E511-CBA8-714B-BB24-A55326726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Interval Scheduling</a:t>
            </a:r>
          </a:p>
        </p:txBody>
      </p:sp>
      <p:sp>
        <p:nvSpPr>
          <p:cNvPr id="17410" name="TextBox 2">
            <a:extLst>
              <a:ext uri="{FF2B5EF4-FFF2-40B4-BE49-F238E27FC236}">
                <a16:creationId xmlns:a16="http://schemas.microsoft.com/office/drawing/2014/main" id="{66952F7E-4F12-8348-9E89-6381F571B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2344738"/>
            <a:ext cx="2657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Input: </a:t>
            </a:r>
            <a:r>
              <a:rPr lang="en-US" altLang="en-US" sz="2400">
                <a:solidFill>
                  <a:srgbClr val="B700B7"/>
                </a:solidFill>
              </a:rPr>
              <a:t>n</a:t>
            </a:r>
            <a:r>
              <a:rPr lang="en-US" altLang="en-US" sz="2400"/>
              <a:t> jobs (</a:t>
            </a:r>
            <a:r>
              <a:rPr lang="en-US" altLang="en-US" sz="2400">
                <a:solidFill>
                  <a:srgbClr val="B700B7"/>
                </a:solidFill>
              </a:rPr>
              <a:t>s</a:t>
            </a:r>
            <a:r>
              <a:rPr lang="en-US" altLang="en-US" sz="2400" baseline="-25000">
                <a:solidFill>
                  <a:srgbClr val="B700B7"/>
                </a:solidFill>
              </a:rPr>
              <a:t>i</a:t>
            </a:r>
            <a:r>
              <a:rPr lang="en-US" altLang="en-US" sz="2400">
                <a:solidFill>
                  <a:srgbClr val="B700B7"/>
                </a:solidFill>
              </a:rPr>
              <a:t>,f</a:t>
            </a:r>
            <a:r>
              <a:rPr lang="en-US" altLang="en-US" sz="2400" baseline="-25000">
                <a:solidFill>
                  <a:srgbClr val="B700B7"/>
                </a:solidFill>
              </a:rPr>
              <a:t>i</a:t>
            </a:r>
            <a:r>
              <a:rPr lang="en-US" altLang="en-US" sz="2400">
                <a:solidFill>
                  <a:srgbClr val="B700B7"/>
                </a:solidFill>
              </a:rPr>
              <a:t>,v</a:t>
            </a:r>
            <a:r>
              <a:rPr lang="en-US" altLang="en-US" sz="2400" baseline="-25000">
                <a:solidFill>
                  <a:srgbClr val="B700B7"/>
                </a:solidFill>
              </a:rPr>
              <a:t>i</a:t>
            </a:r>
            <a:r>
              <a:rPr lang="en-US" altLang="en-US" sz="2400"/>
              <a:t>)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B290EBD6-B5C6-8E4B-BF44-45BB923C4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3429000"/>
            <a:ext cx="7156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Output: A schedule </a:t>
            </a:r>
            <a:r>
              <a:rPr lang="en-US" altLang="en-US" sz="2400">
                <a:solidFill>
                  <a:srgbClr val="B700B7"/>
                </a:solidFill>
              </a:rPr>
              <a:t>S</a:t>
            </a:r>
            <a:r>
              <a:rPr lang="en-US" altLang="en-US" sz="2400"/>
              <a:t> s.t. no two jobs in </a:t>
            </a:r>
            <a:r>
              <a:rPr lang="en-US" altLang="en-US" sz="2400">
                <a:solidFill>
                  <a:srgbClr val="B700B7"/>
                </a:solidFill>
              </a:rPr>
              <a:t>S</a:t>
            </a:r>
            <a:r>
              <a:rPr lang="en-US" altLang="en-US" sz="2400"/>
              <a:t> have a conflict</a:t>
            </a:r>
          </a:p>
        </p:txBody>
      </p:sp>
      <p:sp>
        <p:nvSpPr>
          <p:cNvPr id="17412" name="TextBox 4">
            <a:extLst>
              <a:ext uri="{FF2B5EF4-FFF2-40B4-BE49-F238E27FC236}">
                <a16:creationId xmlns:a16="http://schemas.microsoft.com/office/drawing/2014/main" id="{D8D649BC-3467-6D4F-BAB3-9B7987452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2338" y="4200525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Goal: max </a:t>
            </a:r>
            <a:r>
              <a:rPr lang="en-US" altLang="en-US" sz="2400">
                <a:solidFill>
                  <a:srgbClr val="B700B7"/>
                </a:solidFill>
              </a:rPr>
              <a:t>Σ</a:t>
            </a:r>
            <a:r>
              <a:rPr lang="en-US" altLang="en-US" sz="2400" baseline="-25000">
                <a:solidFill>
                  <a:srgbClr val="B700B7"/>
                </a:solidFill>
              </a:rPr>
              <a:t>i in S </a:t>
            </a:r>
            <a:r>
              <a:rPr lang="en-US" altLang="en-US" sz="2400">
                <a:solidFill>
                  <a:srgbClr val="B700B7"/>
                </a:solidFill>
              </a:rPr>
              <a:t>v</a:t>
            </a:r>
            <a:r>
              <a:rPr lang="en-US" altLang="en-US" sz="2400" baseline="-25000">
                <a:solidFill>
                  <a:srgbClr val="B700B7"/>
                </a:solidFill>
              </a:rPr>
              <a:t>j</a:t>
            </a:r>
          </a:p>
        </p:txBody>
      </p:sp>
      <p:sp>
        <p:nvSpPr>
          <p:cNvPr id="17413" name="TextBox 5">
            <a:extLst>
              <a:ext uri="{FF2B5EF4-FFF2-40B4-BE49-F238E27FC236}">
                <a16:creationId xmlns:a16="http://schemas.microsoft.com/office/drawing/2014/main" id="{F4F16B91-7A46-8E42-8A65-3DE173DFF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5265738"/>
            <a:ext cx="4248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Assume: jobs are sorted by their finish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CA27B422-512D-DE44-B517-9A7B267AB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Couple more definitions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17B49343-C8A0-FD43-93EA-AD03580EB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2019300"/>
            <a:ext cx="52927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>
                <a:solidFill>
                  <a:srgbClr val="B700B7"/>
                </a:solidFill>
              </a:rPr>
              <a:t>p(j) </a:t>
            </a:r>
            <a:r>
              <a:rPr lang="en-US" altLang="en-US" sz="2200" dirty="0"/>
              <a:t>= largest </a:t>
            </a:r>
            <a:r>
              <a:rPr lang="en-US" altLang="en-US" sz="2200" dirty="0" err="1">
                <a:solidFill>
                  <a:srgbClr val="B700B7"/>
                </a:solidFill>
              </a:rPr>
              <a:t>i</a:t>
            </a:r>
            <a:r>
              <a:rPr lang="en-US" altLang="en-US" sz="2200" dirty="0">
                <a:solidFill>
                  <a:srgbClr val="B700B7"/>
                </a:solidFill>
              </a:rPr>
              <a:t> &lt; j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s.t.</a:t>
            </a:r>
            <a:r>
              <a:rPr lang="en-US" altLang="en-US" sz="2200" dirty="0"/>
              <a:t> </a:t>
            </a:r>
            <a:r>
              <a:rPr lang="en-US" altLang="en-US" sz="2200" dirty="0" err="1">
                <a:solidFill>
                  <a:srgbClr val="B700B7"/>
                </a:solidFill>
              </a:rPr>
              <a:t>i</a:t>
            </a:r>
            <a:r>
              <a:rPr lang="en-US" altLang="en-US" sz="2200" dirty="0"/>
              <a:t> does not conflict with </a:t>
            </a:r>
            <a:r>
              <a:rPr lang="en-US" altLang="en-US" sz="2200" dirty="0">
                <a:solidFill>
                  <a:srgbClr val="B700B7"/>
                </a:solidFill>
              </a:rPr>
              <a:t>j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EA40B452-C612-8445-BE18-AFD15076B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2711450"/>
            <a:ext cx="25241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/>
              <a:t>= </a:t>
            </a:r>
            <a:r>
              <a:rPr lang="en-US" altLang="en-US" sz="2200">
                <a:solidFill>
                  <a:srgbClr val="B700B7"/>
                </a:solidFill>
              </a:rPr>
              <a:t>0</a:t>
            </a:r>
            <a:r>
              <a:rPr lang="en-US" altLang="en-US" sz="2200"/>
              <a:t> if no such</a:t>
            </a:r>
            <a:r>
              <a:rPr lang="en-US" altLang="en-US" sz="2200">
                <a:solidFill>
                  <a:srgbClr val="B700B7"/>
                </a:solidFill>
              </a:rPr>
              <a:t> i </a:t>
            </a:r>
            <a:r>
              <a:rPr lang="en-US" altLang="en-US" sz="2200"/>
              <a:t>exists</a:t>
            </a:r>
          </a:p>
        </p:txBody>
      </p:sp>
      <p:sp>
        <p:nvSpPr>
          <p:cNvPr id="21508" name="TextBox 4">
            <a:extLst>
              <a:ext uri="{FF2B5EF4-FFF2-40B4-BE49-F238E27FC236}">
                <a16:creationId xmlns:a16="http://schemas.microsoft.com/office/drawing/2014/main" id="{2FD3151C-704C-9542-9CDF-A8A147A7A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3994150"/>
            <a:ext cx="5067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</a:rPr>
              <a:t>OPT(j) </a:t>
            </a:r>
            <a:r>
              <a:rPr lang="en-US" altLang="en-US" sz="2400"/>
              <a:t>= optimal value on instance </a:t>
            </a:r>
            <a:r>
              <a:rPr lang="en-US" altLang="en-US" sz="2400">
                <a:solidFill>
                  <a:srgbClr val="B700B7"/>
                </a:solidFill>
              </a:rPr>
              <a:t>1,..,j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3C30BAC8-6F10-2F46-9798-4B53AED14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5688" y="2449513"/>
            <a:ext cx="2238375" cy="1282700"/>
          </a:xfrm>
          <a:prstGeom prst="cloudCallout">
            <a:avLst>
              <a:gd name="adj1" fmla="val -98889"/>
              <a:gd name="adj2" fmla="val -55134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p(j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) &lt;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j</a:t>
            </a:r>
            <a:endParaRPr lang="en-US" dirty="0">
              <a:solidFill>
                <a:srgbClr val="B700B7"/>
              </a:solidFill>
              <a:latin typeface="+mn-lt"/>
              <a:ea typeface="+mn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2CE638-EB29-FF1D-C706-193AB5DEA2F5}"/>
              </a:ext>
            </a:extLst>
          </p:cNvPr>
          <p:cNvSpPr txBox="1"/>
          <p:nvPr/>
        </p:nvSpPr>
        <p:spPr>
          <a:xfrm>
            <a:off x="261258" y="4833257"/>
            <a:ext cx="9013370" cy="1275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>
                <a:latin typeface="+mn-lt"/>
              </a:rPr>
              <a:t>Note: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>
                <a:latin typeface="+mn-lt"/>
              </a:rPr>
              <a:t>p(1), …, p(n) can be computed in O(n log n) time. [Ex]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>
                <a:latin typeface="+mn-lt"/>
              </a:rPr>
              <a:t>Any algo to computer p(1), …, p(n) needs to make </a:t>
            </a:r>
            <a:r>
              <a:rPr lang="el-GR" sz="2000" dirty="0">
                <a:latin typeface="+mn-lt"/>
              </a:rPr>
              <a:t>Ω</a:t>
            </a:r>
            <a:r>
              <a:rPr lang="en-US" sz="2000" dirty="0">
                <a:latin typeface="+mn-lt"/>
              </a:rPr>
              <a:t>(n log n ) comparisons. [Ex]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1367B0D-1BE3-B741-94B3-C98BBE144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Property of OPT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8F045044-97A3-D548-BFAE-DB8CD501D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2616200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Rounded Rectangular Callout 3">
            <a:extLst>
              <a:ext uri="{FF2B5EF4-FFF2-40B4-BE49-F238E27FC236}">
                <a16:creationId xmlns:a16="http://schemas.microsoft.com/office/drawing/2014/main" id="{DB1828C4-7BDA-D745-854F-CD52815B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1885950"/>
            <a:ext cx="1812925" cy="371475"/>
          </a:xfrm>
          <a:prstGeom prst="wedgeRoundRectCallout">
            <a:avLst>
              <a:gd name="adj1" fmla="val 19287"/>
              <a:gd name="adj2" fmla="val 191088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j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in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OPT(j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C1C3566E-71E7-B749-89A8-A19FF5D31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2950" y="1700213"/>
            <a:ext cx="1811338" cy="371475"/>
          </a:xfrm>
          <a:prstGeom prst="wedgeRoundRectCallout">
            <a:avLst>
              <a:gd name="adj1" fmla="val -4065"/>
              <a:gd name="adj2" fmla="val 214468"/>
              <a:gd name="adj3" fmla="val 16667"/>
            </a:avLst>
          </a:prstGeom>
          <a:solidFill>
            <a:srgbClr val="77933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j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not in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OPT(j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19F369FC-316A-5C46-A4AA-380554958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3951288"/>
            <a:ext cx="5308600" cy="2182812"/>
          </a:xfrm>
          <a:prstGeom prst="cloudCallout">
            <a:avLst>
              <a:gd name="adj1" fmla="val -8361"/>
              <a:gd name="adj2" fmla="val -84264"/>
            </a:avLst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Given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OPT(1)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,….,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OPT(j-1)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, how can one figure out if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j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 in optimal solution or not?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7BBD36F-65DF-6E47-B884-1A247C324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25" y="2735263"/>
            <a:ext cx="5635625" cy="1433512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id="{452DFC47-796F-9144-9000-A01276D9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recursive algorithm</a:t>
            </a:r>
          </a:p>
        </p:txBody>
      </p:sp>
      <p:sp>
        <p:nvSpPr>
          <p:cNvPr id="24579" name="TextBox 3">
            <a:extLst>
              <a:ext uri="{FF2B5EF4-FFF2-40B4-BE49-F238E27FC236}">
                <a16:creationId xmlns:a16="http://schemas.microsoft.com/office/drawing/2014/main" id="{D29F3A5F-CE23-A94A-9509-C58629FD1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1954213"/>
            <a:ext cx="1668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DA02041F-AF21-9F45-8A2A-BCC5B656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822575"/>
            <a:ext cx="205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AF8F31D0-B601-5F4E-9DB2-80F9B04A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538538"/>
            <a:ext cx="562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4582" name="TextBox 2">
            <a:extLst>
              <a:ext uri="{FF2B5EF4-FFF2-40B4-BE49-F238E27FC236}">
                <a16:creationId xmlns:a16="http://schemas.microsoft.com/office/drawing/2014/main" id="{E6849D17-6539-6641-A045-877CEE3B5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5343525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1E64657D-4C18-EF49-9A2A-6CC9E04F2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0875" y="1417638"/>
            <a:ext cx="2822575" cy="1111250"/>
          </a:xfrm>
          <a:prstGeom prst="cloudCallout">
            <a:avLst>
              <a:gd name="adj1" fmla="val -12370"/>
              <a:gd name="adj2" fmla="val 4394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Proof of correctness by induction on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j</a:t>
            </a:r>
            <a:endParaRPr lang="en-US" dirty="0">
              <a:solidFill>
                <a:srgbClr val="B700B7"/>
              </a:solidFill>
              <a:latin typeface="+mn-lt"/>
              <a:ea typeface="+mn-ea"/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0A3018C6-13F1-FE44-8518-A5DAC7874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1663" y="1671638"/>
            <a:ext cx="2209800" cy="857250"/>
          </a:xfrm>
          <a:prstGeom prst="wedgeRectCallout">
            <a:avLst>
              <a:gd name="adj1" fmla="val -68481"/>
              <a:gd name="adj2" fmla="val 97944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+mn-lt"/>
                <a:ea typeface="+mn-ea"/>
              </a:rPr>
              <a:t>Correct for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=0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D38E9AFE-C606-5043-B56A-14D4F73AE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0588" y="4310063"/>
            <a:ext cx="1508125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= OPT( </a:t>
            </a: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p(j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) )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7A3FF25B-D98D-4341-9A1C-F3BF46786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3450" y="4310063"/>
            <a:ext cx="1509713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= OPT( j-1 )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8886919-0605-A842-AA94-14522B4CA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88" y="5343525"/>
            <a:ext cx="6146800" cy="72548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DD5FAD5B-4F18-E34C-8ADA-476404D6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Exponential Running Time</a:t>
            </a:r>
          </a:p>
        </p:txBody>
      </p:sp>
      <p:grpSp>
        <p:nvGrpSpPr>
          <p:cNvPr id="25602" name="Group 46">
            <a:extLst>
              <a:ext uri="{FF2B5EF4-FFF2-40B4-BE49-F238E27FC236}">
                <a16:creationId xmlns:a16="http://schemas.microsoft.com/office/drawing/2014/main" id="{DD16F2F2-7111-6F4E-98D7-611A89A06977}"/>
              </a:ext>
            </a:extLst>
          </p:cNvPr>
          <p:cNvGrpSpPr>
            <a:grpSpLocks/>
          </p:cNvGrpSpPr>
          <p:nvPr/>
        </p:nvGrpSpPr>
        <p:grpSpPr bwMode="auto">
          <a:xfrm>
            <a:off x="558800" y="1563688"/>
            <a:ext cx="3717925" cy="1835150"/>
            <a:chOff x="812539" y="1933069"/>
            <a:chExt cx="3717181" cy="1834594"/>
          </a:xfrm>
        </p:grpSpPr>
        <p:grpSp>
          <p:nvGrpSpPr>
            <p:cNvPr id="25634" name="Group 11">
              <a:extLst>
                <a:ext uri="{FF2B5EF4-FFF2-40B4-BE49-F238E27FC236}">
                  <a16:creationId xmlns:a16="http://schemas.microsoft.com/office/drawing/2014/main" id="{69392CD1-EA5C-C848-B0C2-15749D98AE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2539" y="2182757"/>
              <a:ext cx="1239855" cy="173690"/>
              <a:chOff x="812539" y="2182757"/>
              <a:chExt cx="1239855" cy="173690"/>
            </a:xfrm>
          </p:grpSpPr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8AD14445-9265-924B-9753-7D5ECA1AA81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127" y="2258407"/>
                <a:ext cx="1236415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8A711C2-6CE9-F140-B669-C2AA6B9F18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049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F4B18C0-98DA-B145-9DEE-C9F9BC050D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046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5" name="Group 12">
              <a:extLst>
                <a:ext uri="{FF2B5EF4-FFF2-40B4-BE49-F238E27FC236}">
                  <a16:creationId xmlns:a16="http://schemas.microsoft.com/office/drawing/2014/main" id="{D3E1765E-995F-D643-A8A0-1EC190D18B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2466" y="2508848"/>
              <a:ext cx="1239855" cy="173690"/>
              <a:chOff x="812539" y="2182757"/>
              <a:chExt cx="1239855" cy="17369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EC60A94D-73B4-D048-8E93-D1D4AC4784A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788" y="2257656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BDFE8054-2E54-B644-8663-18897884BBE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504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0129A3B-7D19-D847-B82B-9177F95EA4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502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6" name="Group 16">
              <a:extLst>
                <a:ext uri="{FF2B5EF4-FFF2-40B4-BE49-F238E27FC236}">
                  <a16:creationId xmlns:a16="http://schemas.microsoft.com/office/drawing/2014/main" id="{BC6252B4-4194-8948-8A1E-343E2076C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599" y="2834939"/>
              <a:ext cx="1239855" cy="173690"/>
              <a:chOff x="812539" y="2182757"/>
              <a:chExt cx="1239855" cy="17369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F0D36566-3FE5-6249-8BC7-E3BF79D71B4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656" y="2258491"/>
                <a:ext cx="1236416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0106889-0C1C-764F-8CF1-3BA5F235186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579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EF0B7A6-9167-454A-B3C3-88C5CE5944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576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7" name="Group 20">
              <a:extLst>
                <a:ext uri="{FF2B5EF4-FFF2-40B4-BE49-F238E27FC236}">
                  <a16:creationId xmlns:a16="http://schemas.microsoft.com/office/drawing/2014/main" id="{720A5D40-EEE3-594F-9CFB-554EFECCD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2321" y="3224888"/>
              <a:ext cx="1239855" cy="173690"/>
              <a:chOff x="812539" y="2182757"/>
              <a:chExt cx="1239855" cy="17369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3FBD201-A6A6-1D49-B4C3-F7C4163DE44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523" y="2257360"/>
                <a:ext cx="1236415" cy="1111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9002035-97B3-444D-8D64-1A60E1F8CE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239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4FD0C14D-17FB-8A4E-A3D1-E65648C145D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236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8" name="Group 24">
              <a:extLst>
                <a:ext uri="{FF2B5EF4-FFF2-40B4-BE49-F238E27FC236}">
                  <a16:creationId xmlns:a16="http://schemas.microsoft.com/office/drawing/2014/main" id="{4790652B-22FA-C74F-8AE8-DF4EF2DBD6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9865" y="3593973"/>
              <a:ext cx="1239855" cy="173690"/>
              <a:chOff x="812539" y="2182757"/>
              <a:chExt cx="1239855" cy="17369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381B988-A4AB-5842-B7EA-25FEF2FC84F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392" y="2258052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A1AF76F-351E-384A-9879-E36EB4CCC1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109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85F3442-F5F2-5A40-AB2B-D5867DB7C14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106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5639" name="TextBox 28">
              <a:extLst>
                <a:ext uri="{FF2B5EF4-FFF2-40B4-BE49-F238E27FC236}">
                  <a16:creationId xmlns:a16="http://schemas.microsoft.com/office/drawing/2014/main" id="{65A34308-4F81-974F-95A3-B209FA04E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0893" y="1933069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5640" name="TextBox 29">
              <a:extLst>
                <a:ext uri="{FF2B5EF4-FFF2-40B4-BE49-F238E27FC236}">
                  <a16:creationId xmlns:a16="http://schemas.microsoft.com/office/drawing/2014/main" id="{126F5CEA-9A66-414A-A085-435132A38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4552" y="224728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5641" name="TextBox 30">
              <a:extLst>
                <a:ext uri="{FF2B5EF4-FFF2-40B4-BE49-F238E27FC236}">
                  <a16:creationId xmlns:a16="http://schemas.microsoft.com/office/drawing/2014/main" id="{50D32DC1-675F-4245-B7EA-9991F47D4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5768" y="2541296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5642" name="TextBox 31">
              <a:extLst>
                <a:ext uri="{FF2B5EF4-FFF2-40B4-BE49-F238E27FC236}">
                  <a16:creationId xmlns:a16="http://schemas.microsoft.com/office/drawing/2014/main" id="{0798AA48-30C9-1F47-B8BA-558811273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224" y="293234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25643" name="TextBox 32">
              <a:extLst>
                <a:ext uri="{FF2B5EF4-FFF2-40B4-BE49-F238E27FC236}">
                  <a16:creationId xmlns:a16="http://schemas.microsoft.com/office/drawing/2014/main" id="{2613D458-0AF4-BF4B-AC9F-E9751B37D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9957" y="330063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6399961-D9F1-C74E-96DD-3EADF1FA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538" y="1736725"/>
            <a:ext cx="1584325" cy="771525"/>
          </a:xfrm>
          <a:prstGeom prst="roundRect">
            <a:avLst>
              <a:gd name="adj" fmla="val 16667"/>
            </a:avLst>
          </a:prstGeom>
          <a:solidFill>
            <a:srgbClr val="D7E4BD">
              <a:alpha val="52940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B700B7"/>
                </a:solidFill>
                <a:latin typeface="+mn-lt"/>
                <a:ea typeface="+mn-ea"/>
              </a:rPr>
              <a:t>p(j</a:t>
            </a:r>
            <a:r>
              <a:rPr lang="en-US" dirty="0">
                <a:solidFill>
                  <a:srgbClr val="B700B7"/>
                </a:solidFill>
                <a:latin typeface="+mn-lt"/>
                <a:ea typeface="+mn-ea"/>
              </a:rPr>
              <a:t>) = j-2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84C2399-5EE4-6C4E-8D3A-D33AD6369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3398838"/>
            <a:ext cx="923925" cy="563562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1300" dirty="0">
                <a:solidFill>
                  <a:schemeClr val="lt1"/>
                </a:solidFill>
                <a:latin typeface="+mn-lt"/>
                <a:ea typeface="+mn-ea"/>
              </a:rPr>
              <a:t>OPT(5)</a:t>
            </a:r>
          </a:p>
        </p:txBody>
      </p:sp>
      <p:grpSp>
        <p:nvGrpSpPr>
          <p:cNvPr id="9" name="Group 74">
            <a:extLst>
              <a:ext uri="{FF2B5EF4-FFF2-40B4-BE49-F238E27FC236}">
                <a16:creationId xmlns:a16="http://schemas.microsoft.com/office/drawing/2014/main" id="{B022994D-620C-BE4A-AB82-36BF8C5D3DE0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3879850"/>
            <a:ext cx="2768600" cy="798513"/>
            <a:chOff x="3738992" y="3879728"/>
            <a:chExt cx="2768031" cy="798653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8EE10B6-3F8E-1A4C-AE79-B4415CA97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8992" y="4114719"/>
              <a:ext cx="922147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OPT(3)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C152501-9BF9-8444-B3AB-0E62F423F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875" y="4114719"/>
              <a:ext cx="922148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OPT(4)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1966F297-35BA-ED4B-BA85-E8FC891C289B}"/>
                </a:ext>
              </a:extLst>
            </p:cNvPr>
            <p:cNvCxnSpPr>
              <a:cxnSpLocks noChangeShapeType="1"/>
              <a:stCxn id="35" idx="3"/>
            </p:cNvCxnSpPr>
            <p:nvPr/>
          </p:nvCxnSpPr>
          <p:spPr bwMode="auto">
            <a:xfrm rot="5400000">
              <a:off x="4480951" y="3799620"/>
              <a:ext cx="234991" cy="395207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4AE59667-5385-9E44-BA07-A05DC4F0EA99}"/>
                </a:ext>
              </a:extLst>
            </p:cNvPr>
            <p:cNvCxnSpPr>
              <a:cxnSpLocks noChangeShapeType="1"/>
              <a:stCxn id="35" idx="5"/>
              <a:endCxn id="37" idx="1"/>
            </p:cNvCxnSpPr>
            <p:nvPr/>
          </p:nvCxnSpPr>
          <p:spPr bwMode="auto">
            <a:xfrm rot="16200000" flipH="1">
              <a:off x="5426098" y="3903596"/>
              <a:ext cx="317556" cy="26982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Group 75">
            <a:extLst>
              <a:ext uri="{FF2B5EF4-FFF2-40B4-BE49-F238E27FC236}">
                <a16:creationId xmlns:a16="http://schemas.microsoft.com/office/drawing/2014/main" id="{DC81A2EF-F192-4449-B3CB-004ECE4CABC7}"/>
              </a:ext>
            </a:extLst>
          </p:cNvPr>
          <p:cNvGrpSpPr>
            <a:grpSpLocks/>
          </p:cNvGrpSpPr>
          <p:nvPr/>
        </p:nvGrpSpPr>
        <p:grpSpPr bwMode="auto">
          <a:xfrm>
            <a:off x="2649538" y="4595813"/>
            <a:ext cx="2327275" cy="798512"/>
            <a:chOff x="2649648" y="4595829"/>
            <a:chExt cx="2326817" cy="79865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6450C7B-CC6B-A745-8595-705FF7364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648" y="4830820"/>
              <a:ext cx="922155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OPT(1)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BD4451C-675F-BC4B-8174-8BD6B2423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309" y="4830820"/>
              <a:ext cx="922156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OPT(2)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9308CD9-97D8-DE4D-B580-754A05F4093C}"/>
                </a:ext>
              </a:extLst>
            </p:cNvPr>
            <p:cNvCxnSpPr>
              <a:cxnSpLocks noChangeShapeType="1"/>
              <a:stCxn id="36" idx="3"/>
              <a:endCxn id="38" idx="0"/>
            </p:cNvCxnSpPr>
            <p:nvPr/>
          </p:nvCxnSpPr>
          <p:spPr bwMode="auto">
            <a:xfrm rot="5400000">
              <a:off x="3374948" y="4332400"/>
              <a:ext cx="234991" cy="76185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B5C971B9-25D9-7541-A0B0-7E6C003D9B88}"/>
                </a:ext>
              </a:extLst>
            </p:cNvPr>
            <p:cNvCxnSpPr>
              <a:cxnSpLocks noChangeShapeType="1"/>
              <a:endCxn id="39" idx="0"/>
            </p:cNvCxnSpPr>
            <p:nvPr/>
          </p:nvCxnSpPr>
          <p:spPr bwMode="auto">
            <a:xfrm rot="16200000" flipH="1">
              <a:off x="4340752" y="4656980"/>
              <a:ext cx="234991" cy="11269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76">
            <a:extLst>
              <a:ext uri="{FF2B5EF4-FFF2-40B4-BE49-F238E27FC236}">
                <a16:creationId xmlns:a16="http://schemas.microsoft.com/office/drawing/2014/main" id="{9062515D-51CA-DB49-AF85-007CDEA3CF40}"/>
              </a:ext>
            </a:extLst>
          </p:cNvPr>
          <p:cNvGrpSpPr>
            <a:grpSpLocks/>
          </p:cNvGrpSpPr>
          <p:nvPr/>
        </p:nvGrpSpPr>
        <p:grpSpPr bwMode="auto">
          <a:xfrm>
            <a:off x="4054475" y="5395913"/>
            <a:ext cx="922338" cy="868362"/>
            <a:chOff x="4053788" y="5395276"/>
            <a:chExt cx="922677" cy="868805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EFBB8BD-7A50-EC44-A0C4-4492FBD51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3788" y="5700231"/>
              <a:ext cx="922677" cy="563850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OPT(1)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DDDB049-61C3-364A-93F7-F1F632A92901}"/>
                </a:ext>
              </a:extLst>
            </p:cNvPr>
            <p:cNvCxnSpPr>
              <a:cxnSpLocks noChangeShapeType="1"/>
              <a:stCxn id="39" idx="4"/>
              <a:endCxn id="40" idx="0"/>
            </p:cNvCxnSpPr>
            <p:nvPr/>
          </p:nvCxnSpPr>
          <p:spPr bwMode="auto">
            <a:xfrm rot="5400000">
              <a:off x="4361854" y="5547754"/>
              <a:ext cx="306543" cy="1589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" name="Group 78">
            <a:extLst>
              <a:ext uri="{FF2B5EF4-FFF2-40B4-BE49-F238E27FC236}">
                <a16:creationId xmlns:a16="http://schemas.microsoft.com/office/drawing/2014/main" id="{05177DB1-F4BF-4246-A846-CBAE4848A8F8}"/>
              </a:ext>
            </a:extLst>
          </p:cNvPr>
          <p:cNvGrpSpPr>
            <a:grpSpLocks/>
          </p:cNvGrpSpPr>
          <p:nvPr/>
        </p:nvGrpSpPr>
        <p:grpSpPr bwMode="auto">
          <a:xfrm>
            <a:off x="5584825" y="4802188"/>
            <a:ext cx="3167063" cy="1668462"/>
            <a:chOff x="5584346" y="4801724"/>
            <a:chExt cx="3167058" cy="166825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EACF28B2-4611-F44A-BD92-8713DA48F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5782676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OPT(1)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F849308-0D9F-514D-8633-7B2F65540854}"/>
                </a:ext>
              </a:extLst>
            </p:cNvPr>
            <p:cNvCxnSpPr>
              <a:cxnSpLocks noChangeShapeType="1"/>
              <a:stCxn id="60" idx="4"/>
              <a:endCxn id="61" idx="0"/>
            </p:cNvCxnSpPr>
            <p:nvPr/>
          </p:nvCxnSpPr>
          <p:spPr bwMode="auto">
            <a:xfrm rot="5400000">
              <a:off x="5892340" y="5630295"/>
              <a:ext cx="306348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903E0DA-1DD5-FD4A-A11E-1EE923ACF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6094" y="5144581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OPT(1)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59E09A2-1132-9740-A7D8-BA9CC9ECF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036644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OPT(2)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E89604C-FE99-5140-9D17-AF981D58A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906485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OPT(1)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FE51FB8F-B8A2-F049-A9CD-D22E38A8CAD7}"/>
                </a:ext>
              </a:extLst>
            </p:cNvPr>
            <p:cNvCxnSpPr>
              <a:cxnSpLocks noChangeShapeType="1"/>
              <a:stCxn id="64" idx="3"/>
              <a:endCxn id="65" idx="0"/>
            </p:cNvCxnSpPr>
            <p:nvPr/>
          </p:nvCxnSpPr>
          <p:spPr bwMode="auto">
            <a:xfrm rot="5400000">
              <a:off x="7327441" y="4822340"/>
              <a:ext cx="342857" cy="301625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20132334-7A46-1149-9A9C-C637D230D61A}"/>
                </a:ext>
              </a:extLst>
            </p:cNvPr>
            <p:cNvCxnSpPr>
              <a:cxnSpLocks noChangeShapeType="1"/>
              <a:endCxn id="66" idx="0"/>
            </p:cNvCxnSpPr>
            <p:nvPr/>
          </p:nvCxnSpPr>
          <p:spPr bwMode="auto">
            <a:xfrm rot="16200000" flipH="1">
              <a:off x="8115626" y="4862828"/>
              <a:ext cx="234920" cy="11271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E564DC11-3BCA-294B-BD13-E4F517A5A639}"/>
                </a:ext>
              </a:extLst>
            </p:cNvPr>
            <p:cNvCxnSpPr>
              <a:cxnSpLocks noChangeShapeType="1"/>
              <a:stCxn id="66" idx="4"/>
              <a:endCxn id="67" idx="0"/>
            </p:cNvCxnSpPr>
            <p:nvPr/>
          </p:nvCxnSpPr>
          <p:spPr bwMode="auto">
            <a:xfrm rot="5400000">
              <a:off x="8137855" y="5753310"/>
              <a:ext cx="304762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" name="Group 77">
            <a:extLst>
              <a:ext uri="{FF2B5EF4-FFF2-40B4-BE49-F238E27FC236}">
                <a16:creationId xmlns:a16="http://schemas.microsoft.com/office/drawing/2014/main" id="{AE5A1019-B21D-C54E-A29B-3562741BEC21}"/>
              </a:ext>
            </a:extLst>
          </p:cNvPr>
          <p:cNvGrpSpPr>
            <a:grpSpLocks/>
          </p:cNvGrpSpPr>
          <p:nvPr/>
        </p:nvGrpSpPr>
        <p:grpSpPr bwMode="auto">
          <a:xfrm>
            <a:off x="5584825" y="4321175"/>
            <a:ext cx="2851150" cy="1155700"/>
            <a:chOff x="5584346" y="4320575"/>
            <a:chExt cx="2852262" cy="1156459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8907F26-2593-3A4B-A894-3485C97D0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4913102"/>
              <a:ext cx="922698" cy="56393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OPT(2)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3D8ACFC7-3248-A04B-BD2A-DE66EB71219E}"/>
                </a:ext>
              </a:extLst>
            </p:cNvPr>
            <p:cNvCxnSpPr>
              <a:cxnSpLocks noChangeShapeType="1"/>
              <a:endCxn id="60" idx="0"/>
            </p:cNvCxnSpPr>
            <p:nvPr/>
          </p:nvCxnSpPr>
          <p:spPr bwMode="auto">
            <a:xfrm rot="16200000" flipH="1">
              <a:off x="5870970" y="4739172"/>
              <a:ext cx="235104" cy="112756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008C672-E7C4-0E4C-AA3A-C49BADE7F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911" y="4320575"/>
              <a:ext cx="922697" cy="563933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  <a:latin typeface="+mn-lt"/>
                  <a:ea typeface="+mn-ea"/>
                </a:rPr>
                <a:t>OPT(3)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E9404B0-F178-0D4C-B294-3D18E5379FDA}"/>
                </a:ext>
              </a:extLst>
            </p:cNvPr>
            <p:cNvCxnSpPr>
              <a:cxnSpLocks noChangeShapeType="1"/>
              <a:stCxn id="37" idx="6"/>
              <a:endCxn id="64" idx="2"/>
            </p:cNvCxnSpPr>
            <p:nvPr/>
          </p:nvCxnSpPr>
          <p:spPr bwMode="auto">
            <a:xfrm>
              <a:off x="6507044" y="4396825"/>
              <a:ext cx="1006868" cy="20492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0" name="Cloud Callout 79">
            <a:extLst>
              <a:ext uri="{FF2B5EF4-FFF2-40B4-BE49-F238E27FC236}">
                <a16:creationId xmlns:a16="http://schemas.microsoft.com/office/drawing/2014/main" id="{10CDC8AB-D029-B140-8DB0-ED3666C81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2135188" cy="1668463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Formal proof: Ex.</a:t>
            </a:r>
          </a:p>
        </p:txBody>
      </p:sp>
      <p:sp>
        <p:nvSpPr>
          <p:cNvPr id="82" name="Cloud Callout 81">
            <a:extLst>
              <a:ext uri="{FF2B5EF4-FFF2-40B4-BE49-F238E27FC236}">
                <a16:creationId xmlns:a16="http://schemas.microsoft.com/office/drawing/2014/main" id="{892C62BF-C15C-2544-99EC-A2F6A3B3D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7163" y="2247900"/>
            <a:ext cx="2427287" cy="1631950"/>
          </a:xfrm>
          <a:prstGeom prst="cloudCallout">
            <a:avLst>
              <a:gd name="adj1" fmla="val -14569"/>
              <a:gd name="adj2" fmla="val 47204"/>
            </a:avLst>
          </a:prstGeom>
          <a:solidFill>
            <a:srgbClr val="953735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Only 5 OPT values!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80" grpId="0" animBg="1"/>
      <p:bldP spid="8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2CBDCD53-2E9C-7643-BD8B-74BA89F10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Using Memory to be smarter</a:t>
            </a:r>
          </a:p>
        </p:txBody>
      </p:sp>
      <p:sp>
        <p:nvSpPr>
          <p:cNvPr id="27650" name="TextBox 2">
            <a:extLst>
              <a:ext uri="{FF2B5EF4-FFF2-40B4-BE49-F238E27FC236}">
                <a16:creationId xmlns:a16="http://schemas.microsoft.com/office/drawing/2014/main" id="{6439259E-6A1E-4042-BE03-53287BE7E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2070100"/>
            <a:ext cx="41481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Using more space can reduce runtime!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E6CF8F12-7682-9F45-B11E-0E9FEB332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21142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How many distinct OPT values?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37719C91-5846-1346-8A4D-367B3C9E8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recursive algorithm</a:t>
            </a:r>
          </a:p>
        </p:txBody>
      </p:sp>
      <p:sp>
        <p:nvSpPr>
          <p:cNvPr id="29698" name="TextBox 3">
            <a:extLst>
              <a:ext uri="{FF2B5EF4-FFF2-40B4-BE49-F238E27FC236}">
                <a16:creationId xmlns:a16="http://schemas.microsoft.com/office/drawing/2014/main" id="{3638CD92-4A87-8D4B-AFB5-E2E3AEAC5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1954213"/>
            <a:ext cx="1938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AE2AB7-8321-2F4B-9D80-90BF0B565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25" y="2486025"/>
            <a:ext cx="6280150" cy="2019300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029022FB-7DAB-9445-B591-3A1F8296B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573338"/>
            <a:ext cx="2055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9701" name="TextBox 5">
            <a:extLst>
              <a:ext uri="{FF2B5EF4-FFF2-40B4-BE49-F238E27FC236}">
                <a16:creationId xmlns:a16="http://schemas.microsoft.com/office/drawing/2014/main" id="{5F54C4C5-4627-BC4D-92F8-E73339896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430588"/>
            <a:ext cx="625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000C0"/>
                </a:solidFill>
              </a:rPr>
              <a:t>M[j] </a:t>
            </a:r>
            <a:r>
              <a:rPr lang="en-US" altLang="en-US" sz="1800"/>
              <a:t>=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M-Compute-Opt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9702" name="TextBox 7">
            <a:extLst>
              <a:ext uri="{FF2B5EF4-FFF2-40B4-BE49-F238E27FC236}">
                <a16:creationId xmlns:a16="http://schemas.microsoft.com/office/drawing/2014/main" id="{3DE9E9B7-72D5-3348-8E73-8E166725D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3008313"/>
            <a:ext cx="3305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M[j] </a:t>
            </a:r>
            <a:r>
              <a:rPr lang="en-US" altLang="en-US" sz="1800"/>
              <a:t>is not </a:t>
            </a:r>
            <a:r>
              <a:rPr lang="en-US" altLang="en-US" sz="1800">
                <a:solidFill>
                  <a:srgbClr val="B700B7"/>
                </a:solidFill>
              </a:rPr>
              <a:t>null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M[j]</a:t>
            </a:r>
          </a:p>
        </p:txBody>
      </p:sp>
      <p:sp>
        <p:nvSpPr>
          <p:cNvPr id="29703" name="TextBox 8">
            <a:extLst>
              <a:ext uri="{FF2B5EF4-FFF2-40B4-BE49-F238E27FC236}">
                <a16:creationId xmlns:a16="http://schemas.microsoft.com/office/drawing/2014/main" id="{6FA4C6AD-869B-5045-A910-8FAE63F08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3994150"/>
            <a:ext cx="122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C000C0"/>
                </a:solidFill>
              </a:rPr>
              <a:t>M[j]</a:t>
            </a:r>
          </a:p>
        </p:txBody>
      </p:sp>
      <p:sp>
        <p:nvSpPr>
          <p:cNvPr id="12" name="Cloud Callout 11">
            <a:extLst>
              <a:ext uri="{FF2B5EF4-FFF2-40B4-BE49-F238E27FC236}">
                <a16:creationId xmlns:a16="http://schemas.microsoft.com/office/drawing/2014/main" id="{CCFDBA82-0F9F-0941-B0D3-C80BFF8F1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1231900"/>
            <a:ext cx="3125788" cy="2182813"/>
          </a:xfrm>
          <a:prstGeom prst="cloudCallout">
            <a:avLst>
              <a:gd name="adj1" fmla="val -14931"/>
              <a:gd name="adj2" fmla="val 37125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M-Compute-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Opt(</a:t>
            </a: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j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 =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OPT(</a:t>
            </a:r>
            <a:r>
              <a:rPr lang="en-US" dirty="0" err="1">
                <a:solidFill>
                  <a:srgbClr val="C000C0"/>
                </a:solidFill>
                <a:latin typeface="+mn-lt"/>
                <a:ea typeface="+mn-ea"/>
              </a:rPr>
              <a:t>j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01FBE7-307E-BB42-87CA-018F04C07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6725" y="5265738"/>
            <a:ext cx="4330700" cy="877887"/>
          </a:xfrm>
          <a:prstGeom prst="rect">
            <a:avLst/>
          </a:prstGeom>
          <a:solidFill>
            <a:srgbClr val="E46C0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Run time = O(# recursive calls)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9900</TotalTime>
  <Words>814</Words>
  <Application>Microsoft Office PowerPoint</Application>
  <PresentationFormat>On-screen Show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Lecture 31</vt:lpstr>
      <vt:lpstr>Weighted Interval Scheduling</vt:lpstr>
      <vt:lpstr>Couple more definitions</vt:lpstr>
      <vt:lpstr>Property of OPT</vt:lpstr>
      <vt:lpstr>A recursive algorithm</vt:lpstr>
      <vt:lpstr>Exponential Running Time</vt:lpstr>
      <vt:lpstr>Using Memory to be smarter</vt:lpstr>
      <vt:lpstr>How many distinct OPT values?</vt:lpstr>
      <vt:lpstr>A recursive algorithm</vt:lpstr>
      <vt:lpstr>Bounding # recursions</vt:lpstr>
      <vt:lpstr>Property of OPT</vt:lpstr>
      <vt:lpstr>Recursion+ memory = Iteration</vt:lpstr>
      <vt:lpstr>Algo run on the board…</vt:lpstr>
      <vt:lpstr>Reading Assignment</vt:lpstr>
      <vt:lpstr>When to use Dynamic Programming</vt:lpstr>
      <vt:lpstr>Scheduling to min idle cycles</vt:lpstr>
      <vt:lpstr>Subset sum problem</vt:lpstr>
      <vt:lpstr>Rest of today’s agenda</vt:lpstr>
      <vt:lpstr>Algo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36</dc:title>
  <dc:creator>Atri</dc:creator>
  <cp:lastModifiedBy>Nasrin Akhter</cp:lastModifiedBy>
  <cp:revision>40</cp:revision>
  <cp:lastPrinted>2017-11-26T20:11:51Z</cp:lastPrinted>
  <dcterms:created xsi:type="dcterms:W3CDTF">2011-11-30T02:35:57Z</dcterms:created>
  <dcterms:modified xsi:type="dcterms:W3CDTF">2023-04-19T20:14:25Z</dcterms:modified>
</cp:coreProperties>
</file>