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5" r:id="rId3"/>
    <p:sldId id="463" r:id="rId4"/>
    <p:sldId id="462" r:id="rId5"/>
    <p:sldId id="286" r:id="rId6"/>
    <p:sldId id="287" r:id="rId7"/>
    <p:sldId id="258" r:id="rId8"/>
    <p:sldId id="262" r:id="rId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50"/>
    <p:restoredTop sz="93133"/>
  </p:normalViewPr>
  <p:slideViewPr>
    <p:cSldViewPr snapToGrid="0" snapToObjects="1">
      <p:cViewPr varScale="1">
        <p:scale>
          <a:sx n="59" d="100"/>
          <a:sy n="59" d="100"/>
        </p:scale>
        <p:origin x="167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1C4FE4-6003-414F-8B66-A97D9D7D63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B5D043-C1FD-294B-A77A-D243E4104C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88AE983F-96CB-7E45-A416-55AF658CB630}" type="datetimeFigureOut">
              <a:rPr lang="en-US"/>
              <a:pPr>
                <a:defRPr/>
              </a:pPr>
              <a:t>4/26/2023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E26567-491F-6C4A-9DB2-DE420DED05F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6510C8-F97B-5A44-910C-935E4C0767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2975A39-3753-E04F-9048-01535E2447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86BDBE-612B-4B44-A638-C6F0E86700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212811-D449-5148-B5BA-400DF92A4BA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7F2D324F-84B6-3A41-9847-EF424B9CE3AC}" type="datetimeFigureOut">
              <a:rPr lang="en-US" altLang="en-US"/>
              <a:pPr>
                <a:defRPr/>
              </a:pPr>
              <a:t>4/26/2023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D0EC44B-87A1-E24D-9B8C-FDA1B0D07E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2B49C48-65D0-2A45-A7D6-27E56D1048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F4D0BE-5963-BD45-9527-F643E345BB1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0F3A8A-D62E-8744-89A1-41E79D0D2E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4122F6D-39C7-AE48-BFC4-684DBED3D08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4DE73-A02D-0E4E-8774-943158DB7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127F-21BE-F746-A6EB-1965DA0339F4}" type="datetime1">
              <a:rPr lang="en-US" altLang="en-US"/>
              <a:pPr>
                <a:defRPr/>
              </a:pPr>
              <a:t>4/26/2023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613D5-BE93-F841-9093-A7A4B6E7C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83B22-BCC3-EC41-AC86-EB9864AE2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120887-0BFC-D64D-8811-7CB832128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75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C8BD49-962F-AD42-90D6-B77237812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9547E-3325-424C-95E7-6FD5892CA858}" type="datetime1">
              <a:rPr lang="en-US" altLang="en-US"/>
              <a:pPr>
                <a:defRPr/>
              </a:pPr>
              <a:t>4/26/2023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762AA-62DC-2A4E-AB04-78CB2BE7B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33798-0641-B042-A846-C989C4131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C2305-A5A6-F54C-BA82-2DB6778C77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6225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98EAC-5237-7B4F-B7C1-082C514B6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E2C89-693C-EF46-9617-F92C19F35731}" type="datetime1">
              <a:rPr lang="en-US" altLang="en-US"/>
              <a:pPr>
                <a:defRPr/>
              </a:pPr>
              <a:t>4/26/2023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646D2-4257-C949-9834-0A52C0EE8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10173-53F5-444B-A175-CE9703968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9387C7-D979-A848-9C93-C08974C92F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5195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A3A59-F03B-DA45-BCF7-87298363D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31202-6630-7541-9152-C6FAA85C6D79}" type="datetime1">
              <a:rPr lang="en-US" altLang="en-US"/>
              <a:pPr>
                <a:defRPr/>
              </a:pPr>
              <a:t>4/26/2023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B6009-EA4F-AB4F-9252-21354E9B6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A655A-0BF9-8148-8CB6-4F7913C3A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0A9A38-0F04-2A42-BDFC-F14A05AB8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3112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B87C1-D548-EC4B-B394-C9D77B2E9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6C6AB-2E87-FF4F-9B7C-7CB2DA5A3020}" type="datetime1">
              <a:rPr lang="en-US" altLang="en-US"/>
              <a:pPr>
                <a:defRPr/>
              </a:pPr>
              <a:t>4/26/2023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7D416-765B-9F4D-AE4B-6E62EC9D5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627ED-C8F7-F547-815B-728E872FE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E76CE6-EECE-084C-B731-E0CA63641C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0666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4C1711-F6FB-5549-92C0-3F4BD79DD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92A8F-B0DC-FA4C-A9D4-8D98CA353AFE}" type="datetime1">
              <a:rPr lang="en-US" altLang="en-US"/>
              <a:pPr>
                <a:defRPr/>
              </a:pPr>
              <a:t>4/26/2023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EC6AD74-7C40-5C46-8237-F1FFC8761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C63446-F11F-2B43-BB96-00A487CC4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361C45-F350-994C-8E07-AF937D07EA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1338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2DBFE81-0D00-064B-8348-26E4DF675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48AA9-2A4F-8F48-A165-4C1CC0F2E3B6}" type="datetime1">
              <a:rPr lang="en-US" altLang="en-US"/>
              <a:pPr>
                <a:defRPr/>
              </a:pPr>
              <a:t>4/26/2023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9030354-C5D0-1E46-A564-771D96E04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075ED78-5A5C-F34F-B77B-FBB98EFF1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67C2B-BD08-4C4D-ADED-FBE92F85A2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9140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98048DF-BA1B-9B45-9564-9E70A60E6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2F57D-A1BC-9643-A60B-1BC61034F645}" type="datetime1">
              <a:rPr lang="en-US" altLang="en-US"/>
              <a:pPr>
                <a:defRPr/>
              </a:pPr>
              <a:t>4/26/2023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CE011D7-76CB-4C4E-B16E-C5DFDCEE2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B2AA303-ABA8-4E4D-BD87-F7EC9FE5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07CA8-4F59-E741-891B-7648D244FF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475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3E6C7FD-F79B-084B-B7A5-07505AF65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80D0F-9AB0-0D4F-A44C-0C9FCC6C483F}" type="datetime1">
              <a:rPr lang="en-US" altLang="en-US"/>
              <a:pPr>
                <a:defRPr/>
              </a:pPr>
              <a:t>4/26/2023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9DBC5DC-628F-F845-BA96-D9E8EDEDC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8884799-FD32-7E42-A2E5-70F11CC1E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E5D41-3934-B846-B279-386DEFBDEF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2601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8CB54B3-DD0D-5D49-88E9-1F98CADA2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27C86-7785-AC42-A836-35569A56680B}" type="datetime1">
              <a:rPr lang="en-US" altLang="en-US"/>
              <a:pPr>
                <a:defRPr/>
              </a:pPr>
              <a:t>4/26/2023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1FFD7AC-8408-EA49-BE69-ABB6585F7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AEB5BD5-2477-484F-8004-1414A3367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A9C8C6-5D0B-1C45-AE86-5FFEEBA5AD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35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0F4E348-4704-D848-BE8C-2517E5CCE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05066-9317-0746-8837-9C13C8974AEF}" type="datetime1">
              <a:rPr lang="en-US" altLang="en-US"/>
              <a:pPr>
                <a:defRPr/>
              </a:pPr>
              <a:t>4/26/2023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2707676-A5E5-4B4A-87D7-09725155B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D66346-ABE0-EA4D-AD35-4BF12C6E6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091B5D-E748-EB4A-8B50-A6DC304BCB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3492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C222C85-EE42-1B42-9F89-DA18F7BCC4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691B5DD-4C5F-6047-88DB-D394DD411F3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555BB-132A-6548-BAAF-1319B7F349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F8DD9875-32F5-A24A-B5E2-E26C0D036FF1}" type="datetime1">
              <a:rPr lang="en-US" altLang="en-US"/>
              <a:pPr>
                <a:defRPr/>
              </a:pPr>
              <a:t>4/26/2023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EADB7-BEB0-8946-A54B-BB20B4F69D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99C36-E053-FE49-A634-CCB0FE0CCB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32B424F-51E8-3C47-8BBF-BE0080D7B9B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04090D67-2762-6644-A86B-CDCD076B0F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33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CB668D-6DF6-6C4A-BAC3-406891102E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FDF84491-816C-7845-A035-3180C0F2D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Subset sum problem</a:t>
            </a:r>
          </a:p>
        </p:txBody>
      </p:sp>
      <p:sp>
        <p:nvSpPr>
          <p:cNvPr id="17410" name="TextBox 2">
            <a:extLst>
              <a:ext uri="{FF2B5EF4-FFF2-40B4-BE49-F238E27FC236}">
                <a16:creationId xmlns:a16="http://schemas.microsoft.com/office/drawing/2014/main" id="{2306D830-C8F1-144A-8A7B-818583917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3" y="1792288"/>
            <a:ext cx="3451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400">
                <a:latin typeface="Arial" panose="020B0604020202020204" pitchFamily="34" charset="0"/>
              </a:rPr>
              <a:t> integers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,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400">
                <a:latin typeface="Arial" panose="020B0604020202020204" pitchFamily="34" charset="0"/>
              </a:rPr>
              <a:t>, …,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7411" name="TextBox 3">
            <a:extLst>
              <a:ext uri="{FF2B5EF4-FFF2-40B4-BE49-F238E27FC236}">
                <a16:creationId xmlns:a16="http://schemas.microsoft.com/office/drawing/2014/main" id="{24D43B7C-49AF-E541-B2FC-8009C4956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870075"/>
            <a:ext cx="762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Input:</a:t>
            </a:r>
          </a:p>
        </p:txBody>
      </p:sp>
      <p:sp>
        <p:nvSpPr>
          <p:cNvPr id="17412" name="TextBox 4">
            <a:extLst>
              <a:ext uri="{FF2B5EF4-FFF2-40B4-BE49-F238E27FC236}">
                <a16:creationId xmlns:a16="http://schemas.microsoft.com/office/drawing/2014/main" id="{94553471-BF1A-5642-B429-52ECD5A05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3" y="2571750"/>
            <a:ext cx="1416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bound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</a:p>
        </p:txBody>
      </p:sp>
      <p:sp>
        <p:nvSpPr>
          <p:cNvPr id="17413" name="TextBox 5">
            <a:extLst>
              <a:ext uri="{FF2B5EF4-FFF2-40B4-BE49-F238E27FC236}">
                <a16:creationId xmlns:a16="http://schemas.microsoft.com/office/drawing/2014/main" id="{B5031C11-BCEF-6044-9AB2-6CB189B1D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559175"/>
            <a:ext cx="9413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Output: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5B469F-2F6D-4C4D-9F7B-3198A9D0D04F}"/>
              </a:ext>
            </a:extLst>
          </p:cNvPr>
          <p:cNvSpPr txBox="1"/>
          <p:nvPr/>
        </p:nvSpPr>
        <p:spPr>
          <a:xfrm>
            <a:off x="2665413" y="3559175"/>
            <a:ext cx="5327650" cy="1938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subset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of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[n]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such that</a:t>
            </a:r>
          </a:p>
          <a:p>
            <a:pPr eaLnBrk="1" hangingPunct="1">
              <a:defRPr/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342900" indent="-342900" eaLnBrk="1" hangingPunct="1">
              <a:buFontTx/>
              <a:buAutoNum type="arabicParenBoth"/>
              <a:defRPr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sum of </a:t>
            </a:r>
            <a:r>
              <a:rPr lang="en-US" sz="2400" dirty="0" err="1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w</a:t>
            </a:r>
            <a:r>
              <a:rPr lang="en-US" sz="2400" baseline="-25000" dirty="0" err="1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for all </a:t>
            </a:r>
            <a:r>
              <a:rPr lang="en-US" sz="2400" dirty="0" err="1">
                <a:latin typeface="Arial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in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is at most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W</a:t>
            </a:r>
          </a:p>
          <a:p>
            <a:pPr marL="342900" indent="-342900" eaLnBrk="1" hangingPunct="1">
              <a:buFontTx/>
              <a:buAutoNum type="arabicParenBoth"/>
              <a:defRPr/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342900" indent="-342900" eaLnBrk="1" hangingPunct="1">
              <a:buFontTx/>
              <a:buAutoNum type="arabicParenBoth"/>
              <a:defRPr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w(S)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is maximized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07D77775-BA65-5B4A-AE68-53E6F94C6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Recursive formula</a:t>
            </a:r>
          </a:p>
        </p:txBody>
      </p:sp>
      <p:sp>
        <p:nvSpPr>
          <p:cNvPr id="22530" name="TextBox 2">
            <a:extLst>
              <a:ext uri="{FF2B5EF4-FFF2-40B4-BE49-F238E27FC236}">
                <a16:creationId xmlns:a16="http://schemas.microsoft.com/office/drawing/2014/main" id="{41435B7F-0E07-5D43-9541-FA453DBF6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5" y="1944688"/>
            <a:ext cx="7138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B700B7"/>
                </a:solidFill>
                <a:latin typeface="Arial" panose="020B0604020202020204" pitchFamily="34" charset="0"/>
              </a:rPr>
              <a:t>OPT(j, B)  </a:t>
            </a:r>
            <a:r>
              <a:rPr lang="en-US" altLang="en-US" sz="2400" dirty="0">
                <a:latin typeface="Arial" panose="020B0604020202020204" pitchFamily="34" charset="0"/>
              </a:rPr>
              <a:t>=  max value out of </a:t>
            </a:r>
            <a:r>
              <a:rPr lang="en-US" altLang="en-US" sz="2400" dirty="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 dirty="0">
                <a:solidFill>
                  <a:srgbClr val="B700B7"/>
                </a:solidFill>
                <a:latin typeface="Arial" panose="020B0604020202020204" pitchFamily="34" charset="0"/>
              </a:rPr>
              <a:t>1</a:t>
            </a:r>
            <a:r>
              <a:rPr lang="en-US" altLang="en-US" sz="2400" dirty="0">
                <a:latin typeface="Arial" panose="020B0604020202020204" pitchFamily="34" charset="0"/>
              </a:rPr>
              <a:t>,..,</a:t>
            </a:r>
            <a:r>
              <a:rPr lang="en-US" altLang="en-US" sz="2400" dirty="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 dirty="0">
                <a:solidFill>
                  <a:srgbClr val="B700B7"/>
                </a:solidFill>
                <a:latin typeface="Arial" panose="020B0604020202020204" pitchFamily="34" charset="0"/>
              </a:rPr>
              <a:t>j</a:t>
            </a:r>
            <a:r>
              <a:rPr lang="en-US" altLang="en-US" sz="2400" dirty="0">
                <a:latin typeface="Arial" panose="020B0604020202020204" pitchFamily="34" charset="0"/>
              </a:rPr>
              <a:t> with bound </a:t>
            </a:r>
            <a:r>
              <a:rPr lang="en-US" altLang="en-US" sz="2400" dirty="0">
                <a:solidFill>
                  <a:srgbClr val="B700B7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22531" name="TextBox 3">
            <a:extLst>
              <a:ext uri="{FF2B5EF4-FFF2-40B4-BE49-F238E27FC236}">
                <a16:creationId xmlns:a16="http://schemas.microsoft.com/office/drawing/2014/main" id="{D9B65A46-17D5-3F40-BAC8-E4B1DB8B4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8" y="2979738"/>
            <a:ext cx="108234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If </a:t>
            </a:r>
            <a:r>
              <a:rPr lang="en-US" altLang="en-US" sz="2000" dirty="0" err="1">
                <a:solidFill>
                  <a:srgbClr val="7030A0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000" baseline="-25000" dirty="0" err="1">
                <a:solidFill>
                  <a:srgbClr val="7030A0"/>
                </a:solidFill>
                <a:latin typeface="Arial" panose="020B0604020202020204" pitchFamily="34" charset="0"/>
              </a:rPr>
              <a:t>j</a:t>
            </a:r>
            <a:r>
              <a:rPr lang="en-US" altLang="en-US" sz="2000" dirty="0">
                <a:latin typeface="Arial" panose="020B0604020202020204" pitchFamily="34" charset="0"/>
              </a:rPr>
              <a:t> &gt; </a:t>
            </a:r>
            <a:r>
              <a:rPr lang="en-US" altLang="en-US" sz="2000" dirty="0">
                <a:solidFill>
                  <a:srgbClr val="7030A0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22532" name="TextBox 4">
            <a:extLst>
              <a:ext uri="{FF2B5EF4-FFF2-40B4-BE49-F238E27FC236}">
                <a16:creationId xmlns:a16="http://schemas.microsoft.com/office/drawing/2014/main" id="{9043EC73-C35F-6245-93F5-E45A37E4E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075" y="3668713"/>
            <a:ext cx="36242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OPT(j, B)  </a:t>
            </a:r>
            <a:r>
              <a:rPr lang="en-US" altLang="en-US" sz="2400">
                <a:latin typeface="Arial" panose="020B0604020202020204" pitchFamily="34" charset="0"/>
              </a:rPr>
              <a:t>=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OPT(j-1, B)  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22533" name="TextBox 5">
            <a:extLst>
              <a:ext uri="{FF2B5EF4-FFF2-40B4-BE49-F238E27FC236}">
                <a16:creationId xmlns:a16="http://schemas.microsoft.com/office/drawing/2014/main" id="{0AB5A2CE-831D-A841-B865-A2725A942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8" y="4402138"/>
            <a:ext cx="654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else</a:t>
            </a:r>
          </a:p>
        </p:txBody>
      </p:sp>
      <p:sp>
        <p:nvSpPr>
          <p:cNvPr id="22534" name="TextBox 6">
            <a:extLst>
              <a:ext uri="{FF2B5EF4-FFF2-40B4-BE49-F238E27FC236}">
                <a16:creationId xmlns:a16="http://schemas.microsoft.com/office/drawing/2014/main" id="{5009E7EC-F58A-CB4A-A82A-F25C73F19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075" y="5232400"/>
            <a:ext cx="7294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OPT(j, B)  </a:t>
            </a:r>
            <a:r>
              <a:rPr lang="en-US" altLang="en-US" sz="2400">
                <a:latin typeface="Arial" panose="020B0604020202020204" pitchFamily="34" charset="0"/>
              </a:rPr>
              <a:t>= max {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OPT(j-1, B), 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j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+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 OPT(j-1,B-w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j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) </a:t>
            </a: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}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  </a:t>
            </a:r>
            <a:endParaRPr lang="en-US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09247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Algo run on the board…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51F368DA-ABB1-5049-A513-3F07EE32D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Recursive formula</a:t>
            </a:r>
          </a:p>
        </p:txBody>
      </p:sp>
      <p:sp>
        <p:nvSpPr>
          <p:cNvPr id="18434" name="TextBox 2">
            <a:extLst>
              <a:ext uri="{FF2B5EF4-FFF2-40B4-BE49-F238E27FC236}">
                <a16:creationId xmlns:a16="http://schemas.microsoft.com/office/drawing/2014/main" id="{89F71468-4EFF-064C-A3E2-10F4890FC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5" y="1944688"/>
            <a:ext cx="7138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OPT(j, B)  </a:t>
            </a:r>
            <a:r>
              <a:rPr lang="en-US" altLang="en-US" sz="2400">
                <a:latin typeface="Arial" panose="020B0604020202020204" pitchFamily="34" charset="0"/>
              </a:rPr>
              <a:t>=  max value out of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,..,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j</a:t>
            </a:r>
            <a:r>
              <a:rPr lang="en-US" altLang="en-US" sz="2400">
                <a:latin typeface="Arial" panose="020B0604020202020204" pitchFamily="34" charset="0"/>
              </a:rPr>
              <a:t> with bound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18435" name="TextBox 3">
            <a:extLst>
              <a:ext uri="{FF2B5EF4-FFF2-40B4-BE49-F238E27FC236}">
                <a16:creationId xmlns:a16="http://schemas.microsoft.com/office/drawing/2014/main" id="{A90F83B8-4E7B-7049-B2EA-4665024B1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8" y="2979738"/>
            <a:ext cx="1082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If w</a:t>
            </a:r>
            <a:r>
              <a:rPr lang="en-US" altLang="en-US" sz="2000" baseline="-25000">
                <a:latin typeface="Arial" panose="020B0604020202020204" pitchFamily="34" charset="0"/>
              </a:rPr>
              <a:t>j</a:t>
            </a:r>
            <a:r>
              <a:rPr lang="en-US" altLang="en-US" sz="2000">
                <a:latin typeface="Arial" panose="020B0604020202020204" pitchFamily="34" charset="0"/>
              </a:rPr>
              <a:t> &gt; B</a:t>
            </a:r>
          </a:p>
        </p:txBody>
      </p:sp>
      <p:sp>
        <p:nvSpPr>
          <p:cNvPr id="18436" name="TextBox 4">
            <a:extLst>
              <a:ext uri="{FF2B5EF4-FFF2-40B4-BE49-F238E27FC236}">
                <a16:creationId xmlns:a16="http://schemas.microsoft.com/office/drawing/2014/main" id="{D53F0B74-86E6-5D46-9FB9-8533BC24E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075" y="3668713"/>
            <a:ext cx="36242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OPT(j, B)  </a:t>
            </a:r>
            <a:r>
              <a:rPr lang="en-US" altLang="en-US" sz="2400">
                <a:latin typeface="Arial" panose="020B0604020202020204" pitchFamily="34" charset="0"/>
              </a:rPr>
              <a:t>=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OPT(j-1, B)  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18437" name="TextBox 5">
            <a:extLst>
              <a:ext uri="{FF2B5EF4-FFF2-40B4-BE49-F238E27FC236}">
                <a16:creationId xmlns:a16="http://schemas.microsoft.com/office/drawing/2014/main" id="{329DCEDD-1490-2347-B95E-FC8FC7585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8" y="4402138"/>
            <a:ext cx="654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else</a:t>
            </a:r>
          </a:p>
        </p:txBody>
      </p:sp>
      <p:sp>
        <p:nvSpPr>
          <p:cNvPr id="18438" name="TextBox 6">
            <a:extLst>
              <a:ext uri="{FF2B5EF4-FFF2-40B4-BE49-F238E27FC236}">
                <a16:creationId xmlns:a16="http://schemas.microsoft.com/office/drawing/2014/main" id="{D77AC73A-2952-5346-A9B8-B01ABB978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075" y="5232400"/>
            <a:ext cx="7294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OPT(j, B)  </a:t>
            </a:r>
            <a:r>
              <a:rPr lang="en-US" altLang="en-US" sz="2400">
                <a:latin typeface="Arial" panose="020B0604020202020204" pitchFamily="34" charset="0"/>
              </a:rPr>
              <a:t>= max {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OPT(j-1, B), 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j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+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 OPT(j-1,B-w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j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) </a:t>
            </a: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</a:rPr>
              <a:t>}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  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2B4E29CA-1B04-534C-B9BC-4964299D8C18}"/>
              </a:ext>
            </a:extLst>
          </p:cNvPr>
          <p:cNvSpPr/>
          <p:nvPr/>
        </p:nvSpPr>
        <p:spPr>
          <a:xfrm>
            <a:off x="3794125" y="4275138"/>
            <a:ext cx="1617663" cy="741362"/>
          </a:xfrm>
          <a:prstGeom prst="wedgeRoundRectCallout">
            <a:avLst>
              <a:gd name="adj1" fmla="val -20070"/>
              <a:gd name="adj2" fmla="val 77500"/>
              <a:gd name="adj3" fmla="val 16667"/>
            </a:avLst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 not in OPT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08803022-5551-5548-B002-6858589B07CE}"/>
              </a:ext>
            </a:extLst>
          </p:cNvPr>
          <p:cNvSpPr/>
          <p:nvPr/>
        </p:nvSpPr>
        <p:spPr>
          <a:xfrm>
            <a:off x="6454775" y="4230688"/>
            <a:ext cx="1617663" cy="742950"/>
          </a:xfrm>
          <a:prstGeom prst="wedgeRoundRectCallout">
            <a:avLst>
              <a:gd name="adj1" fmla="val -19307"/>
              <a:gd name="adj2" fmla="val 87500"/>
              <a:gd name="adj3" fmla="val 16667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 in OPT</a:t>
            </a:r>
          </a:p>
        </p:txBody>
      </p:sp>
      <p:sp>
        <p:nvSpPr>
          <p:cNvPr id="3" name="Cloud Callout 2">
            <a:extLst>
              <a:ext uri="{FF2B5EF4-FFF2-40B4-BE49-F238E27FC236}">
                <a16:creationId xmlns:a16="http://schemas.microsoft.com/office/drawing/2014/main" id="{8A80A1E8-EA32-C24F-9D0E-537F970EC9A6}"/>
              </a:ext>
            </a:extLst>
          </p:cNvPr>
          <p:cNvSpPr/>
          <p:nvPr/>
        </p:nvSpPr>
        <p:spPr>
          <a:xfrm>
            <a:off x="5411788" y="2508250"/>
            <a:ext cx="2965450" cy="1392238"/>
          </a:xfrm>
          <a:prstGeom prst="cloudCallout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Can compute final S with recursion/ backtracking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EFC65619-5E42-3345-BD62-1EC033E9F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Knapsack problem</a:t>
            </a:r>
          </a:p>
        </p:txBody>
      </p:sp>
      <p:sp>
        <p:nvSpPr>
          <p:cNvPr id="19458" name="TextBox 2">
            <a:extLst>
              <a:ext uri="{FF2B5EF4-FFF2-40B4-BE49-F238E27FC236}">
                <a16:creationId xmlns:a16="http://schemas.microsoft.com/office/drawing/2014/main" id="{5AB4B0E6-263C-ED4F-86B6-EC31EC758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3" y="1792288"/>
            <a:ext cx="3451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400">
                <a:latin typeface="Arial" panose="020B0604020202020204" pitchFamily="34" charset="0"/>
              </a:rPr>
              <a:t> integers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,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400">
                <a:latin typeface="Arial" panose="020B0604020202020204" pitchFamily="34" charset="0"/>
              </a:rPr>
              <a:t>, …,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9459" name="TextBox 3">
            <a:extLst>
              <a:ext uri="{FF2B5EF4-FFF2-40B4-BE49-F238E27FC236}">
                <a16:creationId xmlns:a16="http://schemas.microsoft.com/office/drawing/2014/main" id="{2FA2CF39-B350-014B-B887-1F472C7BA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870075"/>
            <a:ext cx="762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Input:</a:t>
            </a:r>
          </a:p>
        </p:txBody>
      </p:sp>
      <p:sp>
        <p:nvSpPr>
          <p:cNvPr id="19460" name="TextBox 4">
            <a:extLst>
              <a:ext uri="{FF2B5EF4-FFF2-40B4-BE49-F238E27FC236}">
                <a16:creationId xmlns:a16="http://schemas.microsoft.com/office/drawing/2014/main" id="{C37B744C-C1B0-8042-8002-91672089E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3" y="2571750"/>
            <a:ext cx="1416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bound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</a:p>
        </p:txBody>
      </p:sp>
      <p:sp>
        <p:nvSpPr>
          <p:cNvPr id="19461" name="TextBox 5">
            <a:extLst>
              <a:ext uri="{FF2B5EF4-FFF2-40B4-BE49-F238E27FC236}">
                <a16:creationId xmlns:a16="http://schemas.microsoft.com/office/drawing/2014/main" id="{218D1167-1B85-194F-B257-29701710D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559175"/>
            <a:ext cx="9413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Output: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5B469F-2F6D-4C4D-9F7B-3198A9D0D04F}"/>
              </a:ext>
            </a:extLst>
          </p:cNvPr>
          <p:cNvSpPr txBox="1"/>
          <p:nvPr/>
        </p:nvSpPr>
        <p:spPr>
          <a:xfrm>
            <a:off x="2665413" y="3559175"/>
            <a:ext cx="5307012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subset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of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[n]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such that</a:t>
            </a:r>
          </a:p>
          <a:p>
            <a:pPr eaLnBrk="1" hangingPunct="1">
              <a:defRPr/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342900" indent="-342900" eaLnBrk="1" hangingPunct="1">
              <a:buFontTx/>
              <a:buAutoNum type="arabicParenBoth"/>
              <a:defRPr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sum of </a:t>
            </a:r>
            <a:r>
              <a:rPr lang="en-US" sz="2400" dirty="0" err="1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w</a:t>
            </a:r>
            <a:r>
              <a:rPr lang="en-US" sz="2400" baseline="-25000" dirty="0" err="1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for all </a:t>
            </a:r>
            <a:r>
              <a:rPr lang="en-US" sz="2400" dirty="0" err="1">
                <a:latin typeface="Arial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in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is at most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W</a:t>
            </a: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B19966AD-46A5-DA43-A4AA-8FD456360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3" y="1776413"/>
            <a:ext cx="38623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400">
                <a:latin typeface="Arial" panose="020B0604020202020204" pitchFamily="34" charset="0"/>
              </a:rPr>
              <a:t> pairs (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1,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v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), …, (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n,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v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400">
                <a:latin typeface="Arial" panose="020B0604020202020204" pitchFamily="34" charset="0"/>
              </a:rPr>
              <a:t>), </a:t>
            </a:r>
            <a:endParaRPr lang="en-US" altLang="en-US" sz="2400" baseline="-25000">
              <a:solidFill>
                <a:srgbClr val="B700B7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9A3832-2389-D541-8358-74835E320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3" y="5016500"/>
            <a:ext cx="323056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/>
              <a:t>(2)  </a:t>
            </a:r>
            <a:r>
              <a:rPr lang="en-US" altLang="en-US" sz="2400">
                <a:solidFill>
                  <a:srgbClr val="B700B7"/>
                </a:solidFill>
              </a:rPr>
              <a:t>w(S)</a:t>
            </a:r>
            <a:r>
              <a:rPr lang="en-US" altLang="en-US" sz="2400"/>
              <a:t> is maximized</a:t>
            </a:r>
          </a:p>
          <a:p>
            <a:endParaRPr lang="en-US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BC4836-B502-0540-A03F-15E5EB607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3" y="5016500"/>
            <a:ext cx="31607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/>
              <a:t>(2)  </a:t>
            </a:r>
            <a:r>
              <a:rPr lang="en-US" altLang="en-US" sz="2400">
                <a:solidFill>
                  <a:srgbClr val="B700B7"/>
                </a:solidFill>
              </a:rPr>
              <a:t>v(S)</a:t>
            </a:r>
            <a:r>
              <a:rPr lang="en-US" altLang="en-US" sz="2400"/>
              <a:t> is maximized</a:t>
            </a:r>
          </a:p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8" grpId="0"/>
      <p:bldP spid="2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82B73D57-BF37-D749-BDEC-286B08859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Shortest Path Problem</a:t>
            </a:r>
          </a:p>
        </p:txBody>
      </p:sp>
      <p:sp>
        <p:nvSpPr>
          <p:cNvPr id="21506" name="TextBox 2">
            <a:extLst>
              <a:ext uri="{FF2B5EF4-FFF2-40B4-BE49-F238E27FC236}">
                <a16:creationId xmlns:a16="http://schemas.microsoft.com/office/drawing/2014/main" id="{EB8A5928-456E-164D-98D1-9CD01E330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2225" y="2171700"/>
            <a:ext cx="7356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(Directed) Graph </a:t>
            </a:r>
            <a:r>
              <a:rPr lang="en-US" altLang="en-US" sz="1800">
                <a:solidFill>
                  <a:srgbClr val="B100B1"/>
                </a:solidFill>
              </a:rPr>
              <a:t>G=(V,E)</a:t>
            </a:r>
            <a:r>
              <a:rPr lang="en-US" altLang="en-US" sz="1800"/>
              <a:t> and for every edge </a:t>
            </a:r>
            <a:r>
              <a:rPr lang="en-US" altLang="en-US" sz="1800">
                <a:solidFill>
                  <a:srgbClr val="B100B1"/>
                </a:solidFill>
              </a:rPr>
              <a:t>e</a:t>
            </a:r>
            <a:r>
              <a:rPr lang="en-US" altLang="en-US" sz="1800"/>
              <a:t> has a cost </a:t>
            </a:r>
            <a:r>
              <a:rPr lang="en-US" altLang="en-US" sz="1800">
                <a:solidFill>
                  <a:srgbClr val="B100B1"/>
                </a:solidFill>
              </a:rPr>
              <a:t>c</a:t>
            </a:r>
            <a:r>
              <a:rPr lang="en-US" altLang="en-US" sz="1800" baseline="-25000">
                <a:solidFill>
                  <a:srgbClr val="B100B1"/>
                </a:solidFill>
              </a:rPr>
              <a:t>e</a:t>
            </a:r>
            <a:r>
              <a:rPr lang="en-US" altLang="en-US" sz="1800"/>
              <a:t> (can be </a:t>
            </a:r>
            <a:r>
              <a:rPr lang="en-US" altLang="en-US" sz="1800">
                <a:solidFill>
                  <a:srgbClr val="B100B1"/>
                </a:solidFill>
              </a:rPr>
              <a:t>&lt;0</a:t>
            </a:r>
            <a:r>
              <a:rPr lang="en-US" altLang="en-US" sz="1800"/>
              <a:t>)</a:t>
            </a:r>
          </a:p>
        </p:txBody>
      </p:sp>
      <p:sp>
        <p:nvSpPr>
          <p:cNvPr id="21507" name="TextBox 3">
            <a:extLst>
              <a:ext uri="{FF2B5EF4-FFF2-40B4-BE49-F238E27FC236}">
                <a16:creationId xmlns:a16="http://schemas.microsoft.com/office/drawing/2014/main" id="{429C2919-C158-3349-BA4A-68AA3AB3C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1525" y="2757488"/>
            <a:ext cx="6715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B100B1"/>
                </a:solidFill>
              </a:rPr>
              <a:t>t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B100B1"/>
                </a:solidFill>
              </a:rPr>
              <a:t>V</a:t>
            </a:r>
          </a:p>
        </p:txBody>
      </p:sp>
      <p:sp>
        <p:nvSpPr>
          <p:cNvPr id="21508" name="TextBox 4">
            <a:extLst>
              <a:ext uri="{FF2B5EF4-FFF2-40B4-BE49-F238E27FC236}">
                <a16:creationId xmlns:a16="http://schemas.microsoft.com/office/drawing/2014/main" id="{3466FEDC-3F7F-E94D-A6E9-FAB25B591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2225" y="3549650"/>
            <a:ext cx="3829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Output: Shortest path from every </a:t>
            </a:r>
            <a:r>
              <a:rPr lang="en-US" altLang="en-US" sz="1800">
                <a:solidFill>
                  <a:srgbClr val="B100B1"/>
                </a:solidFill>
              </a:rPr>
              <a:t>s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B100B1"/>
                </a:solidFill>
              </a:rPr>
              <a:t>t</a:t>
            </a:r>
          </a:p>
        </p:txBody>
      </p:sp>
      <p:grpSp>
        <p:nvGrpSpPr>
          <p:cNvPr id="21509" name="Group 27">
            <a:extLst>
              <a:ext uri="{FF2B5EF4-FFF2-40B4-BE49-F238E27FC236}">
                <a16:creationId xmlns:a16="http://schemas.microsoft.com/office/drawing/2014/main" id="{3D622DE8-CC30-C746-B090-7F308CED8A7D}"/>
              </a:ext>
            </a:extLst>
          </p:cNvPr>
          <p:cNvGrpSpPr>
            <a:grpSpLocks/>
          </p:cNvGrpSpPr>
          <p:nvPr/>
        </p:nvGrpSpPr>
        <p:grpSpPr bwMode="auto">
          <a:xfrm>
            <a:off x="1960563" y="4200525"/>
            <a:ext cx="3357562" cy="2171700"/>
            <a:chOff x="1961187" y="4200859"/>
            <a:chExt cx="3357387" cy="217147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343D5CB-9F63-FD4C-BA51-76810727F5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5810" y="4570709"/>
              <a:ext cx="119057" cy="13016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54BE8A98-7CEA-4945-9690-592C40183F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9716" y="4570709"/>
              <a:ext cx="120644" cy="13016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4CCAF47-2C90-5A44-AD5D-FE6005865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2678" y="4570709"/>
              <a:ext cx="119056" cy="13016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50D45A4-81CB-A14A-89C3-E38509B8DD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5004" y="5861213"/>
              <a:ext cx="119057" cy="131749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6F87EC9-8860-9E4C-A19F-74CDE57672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9987" y="5796132"/>
              <a:ext cx="119056" cy="131748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9C3BCB2-5E18-C243-9F9A-3FF612DF9FC6}"/>
                </a:ext>
              </a:extLst>
            </p:cNvPr>
            <p:cNvCxnSpPr>
              <a:cxnSpLocks noChangeShapeType="1"/>
              <a:stCxn id="6" idx="5"/>
              <a:endCxn id="7" idx="2"/>
            </p:cNvCxnSpPr>
            <p:nvPr/>
          </p:nvCxnSpPr>
          <p:spPr bwMode="auto">
            <a:xfrm rot="5400000" flipH="1" flipV="1">
              <a:off x="2925544" y="4047650"/>
              <a:ext cx="46033" cy="122231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38F245CD-274A-5246-B620-A89941D2BD25}"/>
                </a:ext>
              </a:extLst>
            </p:cNvPr>
            <p:cNvCxnSpPr>
              <a:cxnSpLocks noChangeShapeType="1"/>
              <a:stCxn id="7" idx="6"/>
              <a:endCxn id="8" idx="2"/>
            </p:cNvCxnSpPr>
            <p:nvPr/>
          </p:nvCxnSpPr>
          <p:spPr bwMode="auto">
            <a:xfrm>
              <a:off x="3680359" y="4635789"/>
              <a:ext cx="1322319" cy="1588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5CA7438F-7029-D64D-8302-ABE11FAF372A}"/>
                </a:ext>
              </a:extLst>
            </p:cNvPr>
            <p:cNvCxnSpPr>
              <a:cxnSpLocks noChangeShapeType="1"/>
              <a:stCxn id="7" idx="5"/>
              <a:endCxn id="9" idx="1"/>
            </p:cNvCxnSpPr>
            <p:nvPr/>
          </p:nvCxnSpPr>
          <p:spPr bwMode="auto">
            <a:xfrm rot="16200000" flipH="1">
              <a:off x="3367669" y="4977051"/>
              <a:ext cx="1200026" cy="609568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9B556D89-5604-D948-8BA8-00A671BCA80B}"/>
                </a:ext>
              </a:extLst>
            </p:cNvPr>
            <p:cNvCxnSpPr>
              <a:cxnSpLocks noChangeShapeType="1"/>
              <a:stCxn id="9" idx="2"/>
              <a:endCxn id="10" idx="5"/>
            </p:cNvCxnSpPr>
            <p:nvPr/>
          </p:nvCxnSpPr>
          <p:spPr bwMode="auto">
            <a:xfrm rot="10800000">
              <a:off x="3021582" y="5908833"/>
              <a:ext cx="1233423" cy="19048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D43E31C5-73D6-104A-9A08-797E63030A25}"/>
                </a:ext>
              </a:extLst>
            </p:cNvPr>
            <p:cNvCxnSpPr>
              <a:cxnSpLocks noChangeShapeType="1"/>
              <a:stCxn id="10" idx="1"/>
              <a:endCxn id="7" idx="3"/>
            </p:cNvCxnSpPr>
            <p:nvPr/>
          </p:nvCxnSpPr>
          <p:spPr bwMode="auto">
            <a:xfrm rot="5400000" flipH="1" flipV="1">
              <a:off x="2690634" y="4928637"/>
              <a:ext cx="1133358" cy="63973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22" name="TextBox 20">
              <a:extLst>
                <a:ext uri="{FF2B5EF4-FFF2-40B4-BE49-F238E27FC236}">
                  <a16:creationId xmlns:a16="http://schemas.microsoft.com/office/drawing/2014/main" id="{88C94D8D-689F-F04B-81B5-D6898ABA2E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6657" y="4200859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B100B1"/>
                  </a:solidFill>
                </a:rPr>
                <a:t>1</a:t>
              </a:r>
            </a:p>
          </p:txBody>
        </p:sp>
        <p:sp>
          <p:nvSpPr>
            <p:cNvPr id="21523" name="TextBox 21">
              <a:extLst>
                <a:ext uri="{FF2B5EF4-FFF2-40B4-BE49-F238E27FC236}">
                  <a16:creationId xmlns:a16="http://schemas.microsoft.com/office/drawing/2014/main" id="{280A77CA-CDE0-854A-957F-0337C42C9B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1825" y="4265992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B100B1"/>
                  </a:solidFill>
                </a:rPr>
                <a:t>1</a:t>
              </a:r>
            </a:p>
          </p:txBody>
        </p:sp>
        <p:sp>
          <p:nvSpPr>
            <p:cNvPr id="21524" name="TextBox 22">
              <a:extLst>
                <a:ext uri="{FF2B5EF4-FFF2-40B4-BE49-F238E27FC236}">
                  <a16:creationId xmlns:a16="http://schemas.microsoft.com/office/drawing/2014/main" id="{C0F7AC65-644E-7D4F-BD27-208F3A43FA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346" y="4993436"/>
              <a:ext cx="53564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B100B1"/>
                  </a:solidFill>
                </a:rPr>
                <a:t>100</a:t>
              </a:r>
            </a:p>
          </p:txBody>
        </p:sp>
        <p:sp>
          <p:nvSpPr>
            <p:cNvPr id="21525" name="TextBox 23">
              <a:extLst>
                <a:ext uri="{FF2B5EF4-FFF2-40B4-BE49-F238E27FC236}">
                  <a16:creationId xmlns:a16="http://schemas.microsoft.com/office/drawing/2014/main" id="{16D50A64-4400-8648-9A97-5CCD27ED1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0711" y="6003003"/>
              <a:ext cx="72331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B100B1"/>
                  </a:solidFill>
                </a:rPr>
                <a:t>-1000</a:t>
              </a:r>
            </a:p>
          </p:txBody>
        </p:sp>
        <p:sp>
          <p:nvSpPr>
            <p:cNvPr id="21526" name="TextBox 24">
              <a:extLst>
                <a:ext uri="{FF2B5EF4-FFF2-40B4-BE49-F238E27FC236}">
                  <a16:creationId xmlns:a16="http://schemas.microsoft.com/office/drawing/2014/main" id="{4CC99BA7-0CE3-3D4E-9F1B-48EC921FB5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9663" y="4993436"/>
              <a:ext cx="53564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B100B1"/>
                  </a:solidFill>
                </a:rPr>
                <a:t>899</a:t>
              </a:r>
            </a:p>
          </p:txBody>
        </p:sp>
        <p:sp>
          <p:nvSpPr>
            <p:cNvPr id="21527" name="TextBox 25">
              <a:extLst>
                <a:ext uri="{FF2B5EF4-FFF2-40B4-BE49-F238E27FC236}">
                  <a16:creationId xmlns:a16="http://schemas.microsoft.com/office/drawing/2014/main" id="{94EDB653-49ED-9C4C-9DFE-EF633F7178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1187" y="4452246"/>
              <a:ext cx="27494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</a:rPr>
                <a:t>s</a:t>
              </a:r>
            </a:p>
          </p:txBody>
        </p:sp>
        <p:sp>
          <p:nvSpPr>
            <p:cNvPr id="21528" name="TextBox 26">
              <a:extLst>
                <a:ext uri="{FF2B5EF4-FFF2-40B4-BE49-F238E27FC236}">
                  <a16:creationId xmlns:a16="http://schemas.microsoft.com/office/drawing/2014/main" id="{EEA20F40-123E-E343-AC14-B90B819C25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6588" y="4419678"/>
              <a:ext cx="26198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t</a:t>
              </a:r>
            </a:p>
          </p:txBody>
        </p:sp>
      </p:grpSp>
      <p:sp>
        <p:nvSpPr>
          <p:cNvPr id="29" name="Rounded Rectangular Callout 28">
            <a:extLst>
              <a:ext uri="{FF2B5EF4-FFF2-40B4-BE49-F238E27FC236}">
                <a16:creationId xmlns:a16="http://schemas.microsoft.com/office/drawing/2014/main" id="{78231982-7383-0C46-8342-7EB12ECBF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213" y="4821238"/>
            <a:ext cx="1933575" cy="1060450"/>
          </a:xfrm>
          <a:prstGeom prst="wedgeRoundRectCallout">
            <a:avLst>
              <a:gd name="adj1" fmla="val 112315"/>
              <a:gd name="adj2" fmla="val 45083"/>
              <a:gd name="adj3" fmla="val 16667"/>
            </a:avLst>
          </a:prstGeom>
          <a:solidFill>
            <a:srgbClr val="E46C0A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Shortest path has cost negative infinity</a:t>
            </a:r>
          </a:p>
        </p:txBody>
      </p:sp>
      <p:sp>
        <p:nvSpPr>
          <p:cNvPr id="30" name="Cloud Callout 29">
            <a:extLst>
              <a:ext uri="{FF2B5EF4-FFF2-40B4-BE49-F238E27FC236}">
                <a16:creationId xmlns:a16="http://schemas.microsoft.com/office/drawing/2014/main" id="{0051539C-E5C4-C645-85A5-B9249CB7C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6438" y="3919538"/>
            <a:ext cx="2900362" cy="1897062"/>
          </a:xfrm>
          <a:prstGeom prst="cloudCallout">
            <a:avLst>
              <a:gd name="adj1" fmla="val -9981"/>
              <a:gd name="adj2" fmla="val 40181"/>
            </a:avLst>
          </a:prstGeom>
          <a:solidFill>
            <a:srgbClr val="77933C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Assume that </a:t>
            </a:r>
            <a:r>
              <a:rPr lang="en-US" dirty="0">
                <a:solidFill>
                  <a:srgbClr val="B100B1"/>
                </a:solidFill>
                <a:latin typeface="+mn-lt"/>
                <a:ea typeface="+mn-ea"/>
              </a:rPr>
              <a:t>G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has no negative cycle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68BEB-04F3-F54D-9643-1ED1EB6D5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  <a:cs typeface="+mj-cs"/>
              </a:rPr>
              <a:t>When to use Dynamic Programming</a:t>
            </a:r>
          </a:p>
        </p:txBody>
      </p:sp>
      <p:sp>
        <p:nvSpPr>
          <p:cNvPr id="22530" name="TextBox 2">
            <a:extLst>
              <a:ext uri="{FF2B5EF4-FFF2-40B4-BE49-F238E27FC236}">
                <a16:creationId xmlns:a16="http://schemas.microsoft.com/office/drawing/2014/main" id="{E4707ECC-2570-4D4D-AF04-B350E520B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2670175"/>
            <a:ext cx="4241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There are polynomially many sub-problems</a:t>
            </a:r>
          </a:p>
        </p:txBody>
      </p:sp>
      <p:sp>
        <p:nvSpPr>
          <p:cNvPr id="22531" name="TextBox 3">
            <a:extLst>
              <a:ext uri="{FF2B5EF4-FFF2-40B4-BE49-F238E27FC236}">
                <a16:creationId xmlns:a16="http://schemas.microsoft.com/office/drawing/2014/main" id="{B304492E-C639-194C-901A-5A290A4F5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3852863"/>
            <a:ext cx="6416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Optimal solution can be computed from solutions to sub-problems</a:t>
            </a:r>
          </a:p>
        </p:txBody>
      </p:sp>
      <p:sp>
        <p:nvSpPr>
          <p:cNvPr id="22532" name="TextBox 4">
            <a:extLst>
              <a:ext uri="{FF2B5EF4-FFF2-40B4-BE49-F238E27FC236}">
                <a16:creationId xmlns:a16="http://schemas.microsoft.com/office/drawing/2014/main" id="{63D5AB6A-624B-CD4B-92F7-9EECF7BC6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5037138"/>
            <a:ext cx="7038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There is an ordering among sub-problem that allows for iterative solution</a:t>
            </a:r>
          </a:p>
        </p:txBody>
      </p:sp>
      <p:pic>
        <p:nvPicPr>
          <p:cNvPr id="22533" name="Picture 5">
            <a:extLst>
              <a:ext uri="{FF2B5EF4-FFF2-40B4-BE49-F238E27FC236}">
                <a16:creationId xmlns:a16="http://schemas.microsoft.com/office/drawing/2014/main" id="{B57AB85D-0904-3941-8E20-02DFDAA9D2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350" y="1111250"/>
            <a:ext cx="1520825" cy="22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TextBox 6">
            <a:extLst>
              <a:ext uri="{FF2B5EF4-FFF2-40B4-BE49-F238E27FC236}">
                <a16:creationId xmlns:a16="http://schemas.microsoft.com/office/drawing/2014/main" id="{A71BB2CB-16DD-C44F-A15F-586AE263C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3100" y="3429000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Richard Bellman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7764</TotalTime>
  <Words>355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Lecture 33</vt:lpstr>
      <vt:lpstr>Subset sum problem</vt:lpstr>
      <vt:lpstr>Recursive formula</vt:lpstr>
      <vt:lpstr>Algo run on the board…</vt:lpstr>
      <vt:lpstr>Recursive formula</vt:lpstr>
      <vt:lpstr>Knapsack problem</vt:lpstr>
      <vt:lpstr>Shortest Path Problem</vt:lpstr>
      <vt:lpstr>When to use Dynamic Programming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39</dc:title>
  <dc:creator>Atri</dc:creator>
  <cp:lastModifiedBy>Nasrin Akhter</cp:lastModifiedBy>
  <cp:revision>41</cp:revision>
  <dcterms:created xsi:type="dcterms:W3CDTF">2011-12-02T03:04:14Z</dcterms:created>
  <dcterms:modified xsi:type="dcterms:W3CDTF">2023-04-26T21:33:06Z</dcterms:modified>
</cp:coreProperties>
</file>