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84" r:id="rId2"/>
    <p:sldId id="256" r:id="rId3"/>
    <p:sldId id="338" r:id="rId4"/>
    <p:sldId id="261" r:id="rId5"/>
    <p:sldId id="265" r:id="rId6"/>
    <p:sldId id="351" r:id="rId7"/>
    <p:sldId id="352" r:id="rId8"/>
    <p:sldId id="339" r:id="rId9"/>
    <p:sldId id="340" r:id="rId10"/>
    <p:sldId id="341" r:id="rId11"/>
    <p:sldId id="342" r:id="rId12"/>
    <p:sldId id="383" r:id="rId13"/>
    <p:sldId id="328" r:id="rId14"/>
    <p:sldId id="329" r:id="rId15"/>
    <p:sldId id="330" r:id="rId16"/>
    <p:sldId id="331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2" r:id="rId25"/>
    <p:sldId id="373" r:id="rId26"/>
    <p:sldId id="374" r:id="rId27"/>
    <p:sldId id="375" r:id="rId28"/>
    <p:sldId id="376" r:id="rId29"/>
    <p:sldId id="377" r:id="rId30"/>
    <p:sldId id="378" r:id="rId31"/>
    <p:sldId id="379" r:id="rId3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23"/>
    <p:restoredTop sz="93136"/>
  </p:normalViewPr>
  <p:slideViewPr>
    <p:cSldViewPr snapToGrid="0" snapToObjects="1">
      <p:cViewPr varScale="1">
        <p:scale>
          <a:sx n="59" d="100"/>
          <a:sy n="59" d="100"/>
        </p:scale>
        <p:origin x="169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D83779-8817-6845-A918-EA99DD9347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3227EF-A077-6E40-B25E-31D0125111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C564C2C-2378-254E-A589-DB2A9035351D}" type="datetimeFigureOut">
              <a:rPr lang="en-US"/>
              <a:pPr>
                <a:defRPr/>
              </a:pPr>
              <a:t>5/1/2023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58D8C-80BC-9D42-955D-D562128ED5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30C063-E755-E342-A9E6-2846A197D9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5E6F4A0-AEA0-6146-9396-57C6983690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70B5D6-F60E-0A4F-86B5-3CD8EA495E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883FA6-F896-034C-BD70-A2E283F6F0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8EDC69F-82EB-2C4A-8C4E-357E4A4FEB40}" type="datetimeFigureOut">
              <a:rPr lang="en-US" altLang="en-US"/>
              <a:pPr>
                <a:defRPr/>
              </a:pPr>
              <a:t>5/1/2023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F79C277-9A47-5047-ACB8-4831C19EFB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49957BA-117E-A94B-BDE7-AD77C2D8D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F6667-6E41-DA4F-A30F-F7B8A14F2A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7B8A2-91AE-EF4A-A70A-AD7D6475DB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4EECEBB-A77F-B94B-A230-6387BFBEAF2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E17A5-928E-0448-B2F5-164B4A57C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FE111-3546-664B-950E-AC4C1A0B930E}" type="datetime1">
              <a:rPr lang="en-US" altLang="en-US"/>
              <a:pPr>
                <a:defRPr/>
              </a:pPr>
              <a:t>5/1/2023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2E67B-DB4F-8B4F-9811-04CFCC316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C37DF-B53B-8041-9C10-B7EA36482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0B511-D71C-184B-989A-C4C2DF5668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54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B017D-B40E-B14F-91CB-E3CBAAAD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05398-F44B-0541-9C15-890CA20F2CA4}" type="datetime1">
              <a:rPr lang="en-US" altLang="en-US"/>
              <a:pPr>
                <a:defRPr/>
              </a:pPr>
              <a:t>5/1/2023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DA4E1-622A-C546-B4C2-72E7CA589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B29FC-E6BF-7F43-BE75-48EA42BE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C13B1-59DD-9E48-9B51-D21D850993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75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0B900-369D-B844-B5C9-236F7862A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CA5B3-D92B-4549-9C7A-C0E8D7429A4D}" type="datetime1">
              <a:rPr lang="en-US" altLang="en-US"/>
              <a:pPr>
                <a:defRPr/>
              </a:pPr>
              <a:t>5/1/2023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A28D8-C57F-2C4A-B047-31C4619AF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14EC0-FB6E-A342-8620-1A86AD728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29579-2AF7-CC4A-9DA6-CF35CE866E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964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55EA2-89BE-0443-B2E0-D6EE22609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96AC7-F92D-5049-BD11-3AB076029A6C}" type="datetime1">
              <a:rPr lang="en-US" altLang="en-US"/>
              <a:pPr>
                <a:defRPr/>
              </a:pPr>
              <a:t>5/1/2023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8E944-62BF-8248-8782-34DE43286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3C268-ED43-5847-8998-CA9613776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16E8C-06DB-C340-96B3-706E71D4FC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95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CF593-12DE-F044-9FC2-51A37F149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466E0-B57C-6149-AD00-A066667FAF34}" type="datetime1">
              <a:rPr lang="en-US" altLang="en-US"/>
              <a:pPr>
                <a:defRPr/>
              </a:pPr>
              <a:t>5/1/2023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9B891-2D5F-594F-9BDD-386AD88F6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33C19-7AF8-B149-BF48-D9D835D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9A895-B361-7148-91D6-CAF7D1F3A4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11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97C4BC-6F41-E84A-90B1-0AA29E1C7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B48D6-1385-5A4A-BB72-B63812E8B5CF}" type="datetime1">
              <a:rPr lang="en-US" altLang="en-US"/>
              <a:pPr>
                <a:defRPr/>
              </a:pPr>
              <a:t>5/1/2023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3AB084-3F40-7A43-B98D-55D00A159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04C413-941B-264F-9677-B20E64549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77A4A-7A09-8E49-9195-4F32A108AA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817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352C717-0DDB-A54B-A1F6-5FB2D89BF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945D6-E477-3046-BEB1-AC2EA9A9D605}" type="datetime1">
              <a:rPr lang="en-US" altLang="en-US"/>
              <a:pPr>
                <a:defRPr/>
              </a:pPr>
              <a:t>5/1/2023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E19CB92-B5F7-EC47-B838-1B2A8A4B4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5CDEA63-4192-4747-A345-20CCECA26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D4947-27BA-CF45-8797-4D9E38A2D3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64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9F0C548-D502-AF45-81CC-CF111839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E2D8E-2180-FD42-B343-BDB6EC812670}" type="datetime1">
              <a:rPr lang="en-US" altLang="en-US"/>
              <a:pPr>
                <a:defRPr/>
              </a:pPr>
              <a:t>5/1/2023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C567875-27F9-6443-B92C-C86BDB157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F55EF2-64F2-C347-B569-131DFE479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23954-3D25-FD4E-B404-DF9433F2DB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940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1E3106F-7298-DD43-A769-5821775A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393C7-209F-8F43-8253-9521405B7884}" type="datetime1">
              <a:rPr lang="en-US" altLang="en-US"/>
              <a:pPr>
                <a:defRPr/>
              </a:pPr>
              <a:t>5/1/2023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AC96FA2-4DC1-EB41-9588-9C96960D8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6B3911-4519-714A-B733-FB0D8E274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469E9-5BB0-AE42-BFA8-EB5B9BF419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054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332026-2F50-5D45-A019-DA161A4FA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004F4-CF9F-AB40-83F8-D6D13E232B00}" type="datetime1">
              <a:rPr lang="en-US" altLang="en-US"/>
              <a:pPr>
                <a:defRPr/>
              </a:pPr>
              <a:t>5/1/2023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AF00352-6CB7-6E4D-98F4-75D1B647F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33F66C-0680-4D4F-A53B-9EC2397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BD730-45E5-3344-9C1C-EFD9179D17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20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8041966-9C7E-A34D-8405-446F5AF26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4D4E7-A618-D64E-87CF-996A6CA568AE}" type="datetime1">
              <a:rPr lang="en-US" altLang="en-US"/>
              <a:pPr>
                <a:defRPr/>
              </a:pPr>
              <a:t>5/1/2023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866E5E6-9D46-6741-BC30-199032A61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919EA49-F737-A24E-AFFA-D82731D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EB44E-8FC7-7D44-A882-B096094B5B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74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05F5DF3-EE2B-C344-A6E4-EDB87820615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D37B826-BFF3-9D47-8DB7-28228EDB6E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E8502-9EEE-FE4F-8B9D-9EF223BE7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FB5C4074-A4FE-5240-94CE-B486FBCF7865}" type="datetime1">
              <a:rPr lang="en-US" altLang="en-US"/>
              <a:pPr>
                <a:defRPr/>
              </a:pPr>
              <a:t>5/1/2023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8B46E-F95D-D24D-8BAB-637F6C3FA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FDC75-7A7D-C14A-AE2A-E0C99F7F5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CBB05EE-C1C4-BE4B-8B39-ED55BB6FD9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8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7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0A430705-AF63-404B-8117-DC44AEB3B0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Lecture 35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D52B2C-28D5-7543-9C62-2285F37672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407229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D331541A-4193-D543-A617-BDA3A98F1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Two sides of the “</a:t>
            </a:r>
            <a:r>
              <a:rPr lang="en-US" altLang="ja-JP">
                <a:ea typeface="ＭＳ Ｐゴシック" panose="020B0600070205080204" pitchFamily="34" charset="-128"/>
              </a:rPr>
              <a:t>same” coin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5602" name="TextBox 2">
            <a:extLst>
              <a:ext uri="{FF2B5EF4-FFF2-40B4-BE49-F238E27FC236}">
                <a16:creationId xmlns:a16="http://schemas.microsoft.com/office/drawing/2014/main" id="{B491923C-6343-7344-B267-B03241BBC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3" y="1889125"/>
            <a:ext cx="2989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Shortest Path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0CB779-F9F1-C94D-A54F-ED6498FE3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3" y="2811463"/>
            <a:ext cx="4460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Can be solved by a polynomial time algorithm</a:t>
            </a:r>
          </a:p>
        </p:txBody>
      </p:sp>
      <p:sp>
        <p:nvSpPr>
          <p:cNvPr id="25604" name="TextBox 4">
            <a:extLst>
              <a:ext uri="{FF2B5EF4-FFF2-40B4-BE49-F238E27FC236}">
                <a16:creationId xmlns:a16="http://schemas.microsoft.com/office/drawing/2014/main" id="{3126F802-7164-7847-AF97-3B4B5876E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3" y="3832225"/>
            <a:ext cx="4729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Is there a longest path of length </a:t>
            </a:r>
            <a:r>
              <a:rPr lang="en-US" altLang="en-US" sz="2400">
                <a:solidFill>
                  <a:srgbClr val="B500B5"/>
                </a:solidFill>
              </a:rPr>
              <a:t>n-1</a:t>
            </a:r>
            <a:r>
              <a:rPr lang="en-US" altLang="en-US" sz="2400"/>
              <a:t>?</a:t>
            </a:r>
          </a:p>
        </p:txBody>
      </p:sp>
      <p:sp>
        <p:nvSpPr>
          <p:cNvPr id="25607" name="TextBox 6">
            <a:extLst>
              <a:ext uri="{FF2B5EF4-FFF2-40B4-BE49-F238E27FC236}">
                <a16:creationId xmlns:a16="http://schemas.microsoft.com/office/drawing/2014/main" id="{2C8FF15F-99D3-7A4F-A5B1-70C9796AD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50" y="4763847"/>
            <a:ext cx="7873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Given a path can verify in polynomial time if the answer is yes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60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DD822AE2-4CBD-4340-A0EF-E11D52305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Poly time algo for longest path?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E3CDB98D-20C2-9046-8C79-92AE4B5F78A5}"/>
              </a:ext>
            </a:extLst>
          </p:cNvPr>
          <p:cNvGrpSpPr>
            <a:grpSpLocks/>
          </p:cNvGrpSpPr>
          <p:nvPr/>
        </p:nvGrpSpPr>
        <p:grpSpPr bwMode="auto">
          <a:xfrm>
            <a:off x="30163" y="1198563"/>
            <a:ext cx="9144000" cy="7135812"/>
            <a:chOff x="30956" y="1198563"/>
            <a:chExt cx="9144000" cy="7135374"/>
          </a:xfrm>
        </p:grpSpPr>
        <p:pic>
          <p:nvPicPr>
            <p:cNvPr id="26628" name="Picture 2">
              <a:extLst>
                <a:ext uri="{FF2B5EF4-FFF2-40B4-BE49-F238E27FC236}">
                  <a16:creationId xmlns:a16="http://schemas.microsoft.com/office/drawing/2014/main" id="{A477A3CE-A9BD-2E45-BCB8-39201C66E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2000" y="1198563"/>
              <a:ext cx="5080000" cy="3810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29" name="Picture 7" descr="Picture 3.png">
              <a:extLst>
                <a:ext uri="{FF2B5EF4-FFF2-40B4-BE49-F238E27FC236}">
                  <a16:creationId xmlns:a16="http://schemas.microsoft.com/office/drawing/2014/main" id="{2A570B0C-A022-9E4A-AA04-8CD476D4B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56" y="4151043"/>
              <a:ext cx="9144000" cy="4182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AF490330-91F6-E04D-B410-BC1C94515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9388" y="6267450"/>
            <a:ext cx="976312" cy="271463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B42976-67D2-CFF3-BEDE-1C9B46ACE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7895"/>
            <a:ext cx="9144000" cy="482536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910C162-9DE6-5F89-49F3-8688A50DE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8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 vs NP question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B707E7-F9AC-655F-1779-7EEE69328607}"/>
              </a:ext>
            </a:extLst>
          </p:cNvPr>
          <p:cNvSpPr/>
          <p:nvPr/>
        </p:nvSpPr>
        <p:spPr>
          <a:xfrm>
            <a:off x="468086" y="5214257"/>
            <a:ext cx="2057400" cy="2503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21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DFD91B69-882C-054D-BEB4-5BBC72F2F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 vs NP question</a:t>
            </a:r>
          </a:p>
        </p:txBody>
      </p:sp>
      <p:sp>
        <p:nvSpPr>
          <p:cNvPr id="27650" name="TextBox 2">
            <a:extLst>
              <a:ext uri="{FF2B5EF4-FFF2-40B4-BE49-F238E27FC236}">
                <a16:creationId xmlns:a16="http://schemas.microsoft.com/office/drawing/2014/main" id="{1DAF6466-E148-3848-A15D-578FE6E5B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2149475"/>
            <a:ext cx="543083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/>
              <a:t>P</a:t>
            </a:r>
            <a:r>
              <a:rPr lang="en-US" altLang="en-US" sz="1800"/>
              <a:t>: problems that can be solved by poly time algorithms</a:t>
            </a:r>
          </a:p>
        </p:txBody>
      </p:sp>
      <p:sp>
        <p:nvSpPr>
          <p:cNvPr id="27651" name="TextBox 3">
            <a:extLst>
              <a:ext uri="{FF2B5EF4-FFF2-40B4-BE49-F238E27FC236}">
                <a16:creationId xmlns:a16="http://schemas.microsoft.com/office/drawing/2014/main" id="{BB9FAB1F-BA57-8D4A-AE30-86D07C24A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4211638"/>
            <a:ext cx="77184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/>
              <a:t>NP</a:t>
            </a:r>
            <a:r>
              <a:rPr lang="en-US" altLang="en-US" sz="1800"/>
              <a:t>: problems that have polynomial time verifiable witness to optimal solution</a:t>
            </a:r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53F90A0F-03DC-FB41-86BD-04CF84303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063" y="3136900"/>
            <a:ext cx="3170237" cy="1074738"/>
          </a:xfrm>
          <a:prstGeom prst="cloudCallout">
            <a:avLst>
              <a:gd name="adj1" fmla="val -13639"/>
              <a:gd name="adj2" fmla="val 44319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>
                <a:solidFill>
                  <a:schemeClr val="lt1"/>
                </a:solidFill>
                <a:latin typeface="+mn-lt"/>
                <a:ea typeface="+mn-ea"/>
              </a:rPr>
              <a:t>Is P=NP?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2949FB-3014-D541-8DBF-7B15F6B15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5221288"/>
            <a:ext cx="5102225" cy="868362"/>
          </a:xfrm>
          <a:prstGeom prst="rect">
            <a:avLst/>
          </a:prstGeom>
          <a:solidFill>
            <a:srgbClr val="E46C0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Alternate NP definition: Guess witness and verify!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33946FF8-0263-2744-9D04-0E43969B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Proving P ≠ NP</a:t>
            </a:r>
          </a:p>
        </p:txBody>
      </p:sp>
      <p:sp>
        <p:nvSpPr>
          <p:cNvPr id="28674" name="TextBox 2">
            <a:extLst>
              <a:ext uri="{FF2B5EF4-FFF2-40B4-BE49-F238E27FC236}">
                <a16:creationId xmlns:a16="http://schemas.microsoft.com/office/drawing/2014/main" id="{A8A97248-CF62-2E49-944F-45FDC163E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138" y="2582863"/>
            <a:ext cx="6684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Pick any one problem in NP and show it cannot be solved in poly time</a:t>
            </a:r>
          </a:p>
        </p:txBody>
      </p:sp>
      <p:sp>
        <p:nvSpPr>
          <p:cNvPr id="4" name="Cloud Callout 3">
            <a:extLst>
              <a:ext uri="{FF2B5EF4-FFF2-40B4-BE49-F238E27FC236}">
                <a16:creationId xmlns:a16="http://schemas.microsoft.com/office/drawing/2014/main" id="{FC9B7D30-8DCB-1F40-86FC-87D397F93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838" y="3863975"/>
            <a:ext cx="5645150" cy="2214563"/>
          </a:xfrm>
          <a:prstGeom prst="cloudCallout">
            <a:avLst>
              <a:gd name="adj1" fmla="val -9569"/>
              <a:gd name="adj2" fmla="val 47593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chemeClr val="lt1"/>
                </a:solidFill>
                <a:latin typeface="+mn-lt"/>
                <a:ea typeface="+mn-ea"/>
              </a:rPr>
              <a:t>Pretty much all known proof techniques </a:t>
            </a:r>
            <a:r>
              <a:rPr lang="en-US" sz="2600" i="1" dirty="0">
                <a:solidFill>
                  <a:schemeClr val="lt1"/>
                </a:solidFill>
                <a:latin typeface="+mn-lt"/>
                <a:ea typeface="+mn-ea"/>
              </a:rPr>
              <a:t>provably </a:t>
            </a:r>
            <a:r>
              <a:rPr lang="en-US" sz="2600" dirty="0">
                <a:solidFill>
                  <a:schemeClr val="lt1"/>
                </a:solidFill>
                <a:latin typeface="+mn-lt"/>
                <a:ea typeface="+mn-ea"/>
              </a:rPr>
              <a:t>will not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CEE40CE7-CEEE-474D-B8C3-20D2A65E0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Proving P = NP</a:t>
            </a:r>
          </a:p>
        </p:txBody>
      </p:sp>
      <p:sp>
        <p:nvSpPr>
          <p:cNvPr id="29698" name="TextBox 2">
            <a:extLst>
              <a:ext uri="{FF2B5EF4-FFF2-40B4-BE49-F238E27FC236}">
                <a16:creationId xmlns:a16="http://schemas.microsoft.com/office/drawing/2014/main" id="{68D6893C-6A80-B94D-B0F2-133021414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0" y="2008188"/>
            <a:ext cx="3209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Will make cryptography collapse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99D94172-5557-FD40-8B87-9F1F2D71C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7313" y="2582863"/>
            <a:ext cx="2084387" cy="846137"/>
          </a:xfrm>
          <a:prstGeom prst="wedgeRoundRectCallout">
            <a:avLst>
              <a:gd name="adj1" fmla="val -79685"/>
              <a:gd name="adj2" fmla="val -77468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Compute the encryption key!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B1A3D3-42AC-E048-AA13-A50A1ED69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238" y="3702050"/>
            <a:ext cx="7134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Prove that all problems in NP can be solved by polynomial time algorithms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FFF65949-2A19-B84C-9801-B4014345047B}"/>
              </a:ext>
            </a:extLst>
          </p:cNvPr>
          <p:cNvGrpSpPr>
            <a:grpSpLocks/>
          </p:cNvGrpSpPr>
          <p:nvPr/>
        </p:nvGrpSpPr>
        <p:grpSpPr bwMode="auto">
          <a:xfrm>
            <a:off x="2952750" y="4352925"/>
            <a:ext cx="4124325" cy="2160588"/>
            <a:chOff x="2952566" y="4353080"/>
            <a:chExt cx="4124909" cy="216025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9E578B5-D2F2-C54D-A728-FBBD9406E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2566" y="4353080"/>
              <a:ext cx="4124909" cy="2160256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9705" name="TextBox 6">
              <a:extLst>
                <a:ext uri="{FF2B5EF4-FFF2-40B4-BE49-F238E27FC236}">
                  <a16:creationId xmlns:a16="http://schemas.microsoft.com/office/drawing/2014/main" id="{1150795A-778F-3547-9854-F5B6036CCA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9105" y="4667769"/>
              <a:ext cx="4539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NP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CE53CD56-7005-B847-8C79-35822E4E5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338" y="5037138"/>
            <a:ext cx="2974975" cy="1216025"/>
          </a:xfrm>
          <a:prstGeom prst="ellipse">
            <a:avLst/>
          </a:prstGeom>
          <a:solidFill>
            <a:srgbClr val="604A7B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NP-complete problems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3C46F51C-F92A-1D48-81FB-E39AA4A32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3" y="4667250"/>
            <a:ext cx="2279650" cy="1585913"/>
          </a:xfrm>
          <a:prstGeom prst="wedgeRoundRectCallout">
            <a:avLst>
              <a:gd name="adj1" fmla="val 112023"/>
              <a:gd name="adj2" fmla="val 23463"/>
              <a:gd name="adj3" fmla="val 16667"/>
            </a:avLst>
          </a:prstGeom>
          <a:solidFill>
            <a:srgbClr val="E46C0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Solving any ONE problem in here in poly time will prove P=NP!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DD2BC884-6C9C-1240-A5A2-958B336A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 book on P vs. NP</a:t>
            </a:r>
          </a:p>
        </p:txBody>
      </p:sp>
      <p:pic>
        <p:nvPicPr>
          <p:cNvPr id="30722" name="Picture 1">
            <a:extLst>
              <a:ext uri="{FF2B5EF4-FFF2-40B4-BE49-F238E27FC236}">
                <a16:creationId xmlns:a16="http://schemas.microsoft.com/office/drawing/2014/main" id="{20E1973E-82D9-6C42-AB04-513701934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1484313"/>
            <a:ext cx="3394075" cy="512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DCE76E91-E16A-9248-9742-ED81F4E66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course so far…</a:t>
            </a:r>
          </a:p>
        </p:txBody>
      </p:sp>
      <p:pic>
        <p:nvPicPr>
          <p:cNvPr id="32770" name="Picture 2" descr="Image result for yes we can obama">
            <a:extLst>
              <a:ext uri="{FF2B5EF4-FFF2-40B4-BE49-F238E27FC236}">
                <a16:creationId xmlns:a16="http://schemas.microsoft.com/office/drawing/2014/main" id="{87D5D55C-0ECE-2443-8363-DB2664955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1290638"/>
            <a:ext cx="4762500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46CB2A-B8C5-944C-AEED-E8837E4C7D56}"/>
              </a:ext>
            </a:extLst>
          </p:cNvPr>
          <p:cNvSpPr txBox="1"/>
          <p:nvPr/>
        </p:nvSpPr>
        <p:spPr>
          <a:xfrm>
            <a:off x="2744788" y="6054725"/>
            <a:ext cx="4427537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www.teepublic.com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/sticker/1100935-obama-yes-we-can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B55E64C7-87D1-4A43-BEA5-0C3913CC3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rest of the course…</a:t>
            </a:r>
          </a:p>
        </p:txBody>
      </p:sp>
      <p:pic>
        <p:nvPicPr>
          <p:cNvPr id="33794" name="Picture 2" descr="Image result for no you can't">
            <a:extLst>
              <a:ext uri="{FF2B5EF4-FFF2-40B4-BE49-F238E27FC236}">
                <a16:creationId xmlns:a16="http://schemas.microsoft.com/office/drawing/2014/main" id="{2C0823C1-A52F-BF49-9396-FECDA2ED2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1233488"/>
            <a:ext cx="3605213" cy="49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F247CB-1906-B146-821F-0E0E816E7E1A}"/>
              </a:ext>
            </a:extLst>
          </p:cNvPr>
          <p:cNvSpPr txBox="1"/>
          <p:nvPr/>
        </p:nvSpPr>
        <p:spPr>
          <a:xfrm>
            <a:off x="3373438" y="4337050"/>
            <a:ext cx="29924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Under certain assumptions,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9AD2A0-94DE-6349-8BE2-E9EF7B6D779A}"/>
              </a:ext>
            </a:extLst>
          </p:cNvPr>
          <p:cNvSpPr txBox="1"/>
          <p:nvPr/>
        </p:nvSpPr>
        <p:spPr>
          <a:xfrm>
            <a:off x="2236788" y="6191250"/>
            <a:ext cx="57943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www.madduckposters.com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/products/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megamind-no-you-cant?variant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=13565168320556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4A414DCC-0B60-6645-AC71-C9D6B035B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No, you can’t– what does it mean?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6BD43-FD32-834F-8857-6A46926DE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1816100"/>
            <a:ext cx="7032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000">
                <a:solidFill>
                  <a:srgbClr val="FF0000"/>
                </a:solidFill>
              </a:rPr>
              <a:t>NO</a:t>
            </a:r>
            <a:r>
              <a:rPr lang="en-US" altLang="en-US"/>
              <a:t> algorithm will be able to solve a problem in polynomial time</a:t>
            </a:r>
          </a:p>
        </p:txBody>
      </p:sp>
      <p:sp>
        <p:nvSpPr>
          <p:cNvPr id="4" name="Cloud Callout 3">
            <a:extLst>
              <a:ext uri="{FF2B5EF4-FFF2-40B4-BE49-F238E27FC236}">
                <a16:creationId xmlns:a16="http://schemas.microsoft.com/office/drawing/2014/main" id="{F4E74FBB-D6A4-AA4F-B43A-0FDC9F275A44}"/>
              </a:ext>
            </a:extLst>
          </p:cNvPr>
          <p:cNvSpPr/>
          <p:nvPr/>
        </p:nvSpPr>
        <p:spPr>
          <a:xfrm>
            <a:off x="2384425" y="3125788"/>
            <a:ext cx="4881563" cy="1928812"/>
          </a:xfrm>
          <a:prstGeom prst="cloudCallout">
            <a:avLst>
              <a:gd name="adj1" fmla="val -15517"/>
              <a:gd name="adj2" fmla="val 39423"/>
            </a:avLst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Still for worst-case runtime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0A430705-AF63-404B-8117-DC44AEB3B0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35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D52B2C-28D5-7543-9C62-2285F37672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A7FDB8-C20D-1A69-77EC-D780BA28C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5857"/>
            <a:ext cx="9144000" cy="376068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B675A18-3047-1008-F2E3-B1BF3AAC464D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Last two weeks will be rough…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93B7EC6F-AD79-7E48-B2AF-5DD0A0358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No, you can’t take- 1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3AC62C-9161-1149-BB75-0A0C00D32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5138"/>
            <a:ext cx="9144000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5D02BB90-D8E1-834D-BDD4-F74AB09553FB}"/>
              </a:ext>
            </a:extLst>
          </p:cNvPr>
          <p:cNvSpPr/>
          <p:nvPr/>
        </p:nvSpPr>
        <p:spPr>
          <a:xfrm>
            <a:off x="777875" y="4876800"/>
            <a:ext cx="6945313" cy="919163"/>
          </a:xfrm>
          <a:prstGeom prst="wedgeRectCallout">
            <a:avLst>
              <a:gd name="adj1" fmla="val -5353"/>
              <a:gd name="adj2" fmla="val -82738"/>
            </a:avLst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What is the best lower bound you can prove?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162879-813F-A345-8AAB-A10A7718AA57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89637" y="5977881"/>
            <a:ext cx="1322173" cy="60548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53384C93-0DAE-1C44-B940-9EBA9944B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No, you can’t take- 2</a:t>
            </a:r>
          </a:p>
        </p:txBody>
      </p:sp>
      <p:sp>
        <p:nvSpPr>
          <p:cNvPr id="50178" name="TextBox 2">
            <a:extLst>
              <a:ext uri="{FF2B5EF4-FFF2-40B4-BE49-F238E27FC236}">
                <a16:creationId xmlns:a16="http://schemas.microsoft.com/office/drawing/2014/main" id="{88C37073-9088-4E48-8413-7D940C60E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4425" y="1417638"/>
            <a:ext cx="3827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Lower bounds based on output size</a:t>
            </a:r>
          </a:p>
        </p:txBody>
      </p:sp>
      <p:pic>
        <p:nvPicPr>
          <p:cNvPr id="50179" name="Picture 7">
            <a:extLst>
              <a:ext uri="{FF2B5EF4-FFF2-40B4-BE49-F238E27FC236}">
                <a16:creationId xmlns:a16="http://schemas.microsoft.com/office/drawing/2014/main" id="{F1674734-9478-5944-9D07-F0C352A16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3275"/>
            <a:ext cx="91440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3AFE27-C659-5346-8797-BDFC6ED44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7675"/>
            <a:ext cx="91440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BC6A22-C147-F14B-A235-89B0F9C25F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4370388"/>
            <a:ext cx="5956300" cy="787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loud Callout 12">
            <a:extLst>
              <a:ext uri="{FF2B5EF4-FFF2-40B4-BE49-F238E27FC236}">
                <a16:creationId xmlns:a16="http://schemas.microsoft.com/office/drawing/2014/main" id="{2EDB2B91-EE3D-DE47-9DE4-9CA962AD92E6}"/>
              </a:ext>
            </a:extLst>
          </p:cNvPr>
          <p:cNvSpPr/>
          <p:nvPr/>
        </p:nvSpPr>
        <p:spPr>
          <a:xfrm>
            <a:off x="2743200" y="5313363"/>
            <a:ext cx="2941638" cy="1074737"/>
          </a:xfrm>
          <a:prstGeom prst="cloudCallout">
            <a:avLst>
              <a:gd name="adj1" fmla="val -15371"/>
              <a:gd name="adj2" fmla="val 40661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Exists graphs with m</a:t>
            </a:r>
            <a:r>
              <a:rPr lang="en-US" baseline="30000" dirty="0"/>
              <a:t>3/2</a:t>
            </a:r>
            <a:r>
              <a:rPr lang="en-US" dirty="0"/>
              <a:t> triangles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FC887517-7920-014F-8BCA-15DB04C50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No, you can’t take- 2</a:t>
            </a:r>
          </a:p>
        </p:txBody>
      </p:sp>
      <p:sp>
        <p:nvSpPr>
          <p:cNvPr id="51202" name="TextBox 2">
            <a:extLst>
              <a:ext uri="{FF2B5EF4-FFF2-40B4-BE49-F238E27FC236}">
                <a16:creationId xmlns:a16="http://schemas.microsoft.com/office/drawing/2014/main" id="{2ADBE7DC-9A48-DA4C-91D7-B486BF115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4425" y="1417638"/>
            <a:ext cx="3827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Lower bounds based on output size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0418F7-41F2-AE40-A0C9-2124E747B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675" y="2098675"/>
            <a:ext cx="4592638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/>
              <a:t>On input </a:t>
            </a:r>
            <a:r>
              <a:rPr lang="en-US" altLang="en-US" sz="2400">
                <a:solidFill>
                  <a:srgbClr val="7030A0"/>
                </a:solidFill>
              </a:rPr>
              <a:t>n</a:t>
            </a:r>
            <a:r>
              <a:rPr lang="en-US" altLang="en-US" sz="2400"/>
              <a:t>, output </a:t>
            </a:r>
            <a:r>
              <a:rPr lang="en-US" altLang="en-US" sz="2400">
                <a:solidFill>
                  <a:srgbClr val="7030A0"/>
                </a:solidFill>
              </a:rPr>
              <a:t>2</a:t>
            </a:r>
            <a:r>
              <a:rPr lang="en-US" altLang="en-US" sz="2400" baseline="30000">
                <a:solidFill>
                  <a:srgbClr val="7030A0"/>
                </a:solidFill>
              </a:rPr>
              <a:t>n</a:t>
            </a:r>
            <a:r>
              <a:rPr lang="en-US" altLang="en-US" sz="2400"/>
              <a:t> many ones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1C93128B-0FDC-A54F-85AD-0A8C97E5AD21}"/>
              </a:ext>
            </a:extLst>
          </p:cNvPr>
          <p:cNvSpPr/>
          <p:nvPr/>
        </p:nvSpPr>
        <p:spPr>
          <a:xfrm>
            <a:off x="1927225" y="2930525"/>
            <a:ext cx="5313363" cy="1062038"/>
          </a:xfrm>
          <a:prstGeom prst="wedgeRoundRectCallout">
            <a:avLst>
              <a:gd name="adj1" fmla="val -10653"/>
              <a:gd name="adj2" fmla="val -81686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Every </a:t>
            </a:r>
            <a:r>
              <a:rPr lang="en-US" sz="2000" dirty="0" err="1"/>
              <a:t>algo</a:t>
            </a:r>
            <a:r>
              <a:rPr lang="en-US" sz="2000" dirty="0"/>
              <a:t> takes (doubly) exponential time</a:t>
            </a: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E7876523-1517-C44E-91DC-5CFEE759E739}"/>
              </a:ext>
            </a:extLst>
          </p:cNvPr>
          <p:cNvSpPr/>
          <p:nvPr/>
        </p:nvSpPr>
        <p:spPr>
          <a:xfrm>
            <a:off x="3089275" y="4300538"/>
            <a:ext cx="3122613" cy="1049337"/>
          </a:xfrm>
          <a:prstGeom prst="cloudCallout">
            <a:avLst>
              <a:gd name="adj1" fmla="val -16084"/>
              <a:gd name="adj2" fmla="val 37794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But at heart problem is “trivial”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AFA03CA-DF3C-494C-BC5B-69B162106F45}"/>
              </a:ext>
            </a:extLst>
          </p:cNvPr>
          <p:cNvSpPr/>
          <p:nvPr/>
        </p:nvSpPr>
        <p:spPr>
          <a:xfrm>
            <a:off x="535781" y="5505450"/>
            <a:ext cx="8229599" cy="938213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From now on, output size is always O(N) and could even be binary.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66F73970-8E39-FF49-9EEE-B1C37623D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No, you can’t take -3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1AC3B0-7A21-244B-A8CE-54AA42EAC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75" y="1952625"/>
            <a:ext cx="6105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/>
              <a:t>Argue that a given problem is </a:t>
            </a:r>
            <a:r>
              <a:rPr lang="en-US" altLang="en-US" sz="2400">
                <a:solidFill>
                  <a:srgbClr val="FF0000"/>
                </a:solidFill>
              </a:rPr>
              <a:t>AS HARD 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85531-AC2E-2945-B1C5-6C5E4B165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3638" y="2595563"/>
            <a:ext cx="34401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dirty="0"/>
              <a:t>a “known” hard problem</a:t>
            </a:r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A65D28A1-AE36-0948-BD9A-A9416381F07C}"/>
              </a:ext>
            </a:extLst>
          </p:cNvPr>
          <p:cNvSpPr/>
          <p:nvPr/>
        </p:nvSpPr>
        <p:spPr>
          <a:xfrm>
            <a:off x="1903413" y="3275013"/>
            <a:ext cx="5449887" cy="1754187"/>
          </a:xfrm>
          <a:prstGeom prst="cloudCallout">
            <a:avLst>
              <a:gd name="adj1" fmla="val -16299"/>
              <a:gd name="adj2" fmla="val 38556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How can we argue something like this?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06257D-56B1-B84B-B0D6-C361A09DD3A6}"/>
              </a:ext>
            </a:extLst>
          </p:cNvPr>
          <p:cNvSpPr/>
          <p:nvPr/>
        </p:nvSpPr>
        <p:spPr>
          <a:xfrm>
            <a:off x="2841625" y="5362575"/>
            <a:ext cx="3670300" cy="741363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Reductions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A89317BD-1A09-8E4A-A2D4-0908FD1F7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 far: “Yes, we can” reductions</a:t>
            </a:r>
          </a:p>
        </p:txBody>
      </p:sp>
      <p:pic>
        <p:nvPicPr>
          <p:cNvPr id="34818" name="Picture 2" descr="Image result for yes we can obama">
            <a:extLst>
              <a:ext uri="{FF2B5EF4-FFF2-40B4-BE49-F238E27FC236}">
                <a16:creationId xmlns:a16="http://schemas.microsoft.com/office/drawing/2014/main" id="{05373640-D8E7-A54A-B3CC-4DA37CE74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1290638"/>
            <a:ext cx="4762500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46CB2A-B8C5-944C-AEED-E8837E4C7D56}"/>
              </a:ext>
            </a:extLst>
          </p:cNvPr>
          <p:cNvSpPr txBox="1"/>
          <p:nvPr/>
        </p:nvSpPr>
        <p:spPr>
          <a:xfrm>
            <a:off x="2744788" y="6054725"/>
            <a:ext cx="4427537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www.teepublic.com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/sticker/1100935-obama-yes-we-can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F8850EB5-9DC1-0341-B933-F6E2D952D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Reduce Y to X where X is “easy”</a:t>
            </a:r>
          </a:p>
        </p:txBody>
      </p:sp>
      <p:pic>
        <p:nvPicPr>
          <p:cNvPr id="53250" name="Picture 3">
            <a:extLst>
              <a:ext uri="{FF2B5EF4-FFF2-40B4-BE49-F238E27FC236}">
                <a16:creationId xmlns:a16="http://schemas.microsoft.com/office/drawing/2014/main" id="{5BAABD99-3BFE-5442-83C0-BBB1922FC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8288"/>
            <a:ext cx="91440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299A35ED-D9FC-3842-95E0-9BFF5A5C9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“Yes, we can” reductions (Example)</a:t>
            </a:r>
          </a:p>
        </p:txBody>
      </p:sp>
      <p:pic>
        <p:nvPicPr>
          <p:cNvPr id="54274" name="Picture 3">
            <a:extLst>
              <a:ext uri="{FF2B5EF4-FFF2-40B4-BE49-F238E27FC236}">
                <a16:creationId xmlns:a16="http://schemas.microsoft.com/office/drawing/2014/main" id="{0D3325CA-5909-C649-B994-45DA9CE2D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91440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79A859B8-E9CA-1645-8C5C-E3202D3B1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Overview of the reduction</a:t>
            </a:r>
          </a:p>
        </p:txBody>
      </p:sp>
      <p:pic>
        <p:nvPicPr>
          <p:cNvPr id="35842" name="Picture 3">
            <a:extLst>
              <a:ext uri="{FF2B5EF4-FFF2-40B4-BE49-F238E27FC236}">
                <a16:creationId xmlns:a16="http://schemas.microsoft.com/office/drawing/2014/main" id="{B761B71D-551E-6049-ADFC-8E8DC31BD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98588"/>
            <a:ext cx="3797300" cy="5715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1B81FE-902A-5E42-B1EE-F66AF5594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306638"/>
            <a:ext cx="4151313" cy="53975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own Arrow 6">
            <a:extLst>
              <a:ext uri="{FF2B5EF4-FFF2-40B4-BE49-F238E27FC236}">
                <a16:creationId xmlns:a16="http://schemas.microsoft.com/office/drawing/2014/main" id="{92ED3A96-9530-0A4F-B6E9-37921F91E7CA}"/>
              </a:ext>
            </a:extLst>
          </p:cNvPr>
          <p:cNvSpPr/>
          <p:nvPr/>
        </p:nvSpPr>
        <p:spPr>
          <a:xfrm>
            <a:off x="2051050" y="2846388"/>
            <a:ext cx="260350" cy="811212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B8A9D97B-F348-2041-829B-F03BA842E375}"/>
              </a:ext>
            </a:extLst>
          </p:cNvPr>
          <p:cNvSpPr/>
          <p:nvPr/>
        </p:nvSpPr>
        <p:spPr>
          <a:xfrm rot="17893056">
            <a:off x="2592388" y="4467225"/>
            <a:ext cx="212725" cy="175577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FC4E6C2D-A8AF-1845-B3F0-83988F12D582}"/>
              </a:ext>
            </a:extLst>
          </p:cNvPr>
          <p:cNvSpPr/>
          <p:nvPr/>
        </p:nvSpPr>
        <p:spPr>
          <a:xfrm rot="20275686">
            <a:off x="5756275" y="5165725"/>
            <a:ext cx="1957388" cy="2921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0AFF913-3FDF-2D4F-B7B2-175ECEC1A8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1230313"/>
            <a:ext cx="1606550" cy="739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07A89CB-FF1C-A845-A327-290A7432E1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43138"/>
            <a:ext cx="4600575" cy="57943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Up Arrow 42">
            <a:extLst>
              <a:ext uri="{FF2B5EF4-FFF2-40B4-BE49-F238E27FC236}">
                <a16:creationId xmlns:a16="http://schemas.microsoft.com/office/drawing/2014/main" id="{826454AD-FE84-324D-AE76-DCDE0E41C12D}"/>
              </a:ext>
            </a:extLst>
          </p:cNvPr>
          <p:cNvSpPr/>
          <p:nvPr/>
        </p:nvSpPr>
        <p:spPr>
          <a:xfrm>
            <a:off x="7340600" y="2822575"/>
            <a:ext cx="184150" cy="7112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9CE95FF-67A1-2C46-AC56-5FE8B0A08903}"/>
              </a:ext>
            </a:extLst>
          </p:cNvPr>
          <p:cNvGrpSpPr>
            <a:grpSpLocks/>
          </p:cNvGrpSpPr>
          <p:nvPr/>
        </p:nvGrpSpPr>
        <p:grpSpPr bwMode="auto">
          <a:xfrm>
            <a:off x="1223963" y="3657600"/>
            <a:ext cx="1890712" cy="1247775"/>
            <a:chOff x="1223319" y="3657600"/>
            <a:chExt cx="1890584" cy="1247281"/>
          </a:xfrm>
        </p:grpSpPr>
        <p:pic>
          <p:nvPicPr>
            <p:cNvPr id="35858" name="Picture 4">
              <a:extLst>
                <a:ext uri="{FF2B5EF4-FFF2-40B4-BE49-F238E27FC236}">
                  <a16:creationId xmlns:a16="http://schemas.microsoft.com/office/drawing/2014/main" id="{A3344E62-5E2A-6F40-911A-67541A990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518" y="3708120"/>
              <a:ext cx="275273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59" name="Picture 5">
              <a:extLst>
                <a:ext uri="{FF2B5EF4-FFF2-40B4-BE49-F238E27FC236}">
                  <a16:creationId xmlns:a16="http://schemas.microsoft.com/office/drawing/2014/main" id="{42251DE1-D2A0-F044-BEA2-B19ADAA36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518" y="4094929"/>
              <a:ext cx="269240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0" name="Picture 6">
              <a:extLst>
                <a:ext uri="{FF2B5EF4-FFF2-40B4-BE49-F238E27FC236}">
                  <a16:creationId xmlns:a16="http://schemas.microsoft.com/office/drawing/2014/main" id="{27DB3CA4-00A1-1E46-82E1-03321ACE7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376" y="4469680"/>
              <a:ext cx="26733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1" name="Picture 7">
              <a:extLst>
                <a:ext uri="{FF2B5EF4-FFF2-40B4-BE49-F238E27FC236}">
                  <a16:creationId xmlns:a16="http://schemas.microsoft.com/office/drawing/2014/main" id="{7D1C9D3D-720A-D845-82F6-1159967ED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151" y="3708120"/>
              <a:ext cx="24701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2" name="Picture 8">
              <a:extLst>
                <a:ext uri="{FF2B5EF4-FFF2-40B4-BE49-F238E27FC236}">
                  <a16:creationId xmlns:a16="http://schemas.microsoft.com/office/drawing/2014/main" id="{1D1B55D5-4D4D-C34E-8F99-6E5CBF7C3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151" y="4094929"/>
              <a:ext cx="27749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3" name="Picture 9">
              <a:extLst>
                <a:ext uri="{FF2B5EF4-FFF2-40B4-BE49-F238E27FC236}">
                  <a16:creationId xmlns:a16="http://schemas.microsoft.com/office/drawing/2014/main" id="{DC0BA94A-6549-3847-811D-8F09C5335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168" y="4469680"/>
              <a:ext cx="27876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4" name="Picture 19">
              <a:extLst>
                <a:ext uri="{FF2B5EF4-FFF2-40B4-BE49-F238E27FC236}">
                  <a16:creationId xmlns:a16="http://schemas.microsoft.com/office/drawing/2014/main" id="{E36A7EBB-A8BE-6842-8D0E-DA9D6BEAC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3781737"/>
              <a:ext cx="106363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5" name="Picture 20">
              <a:extLst>
                <a:ext uri="{FF2B5EF4-FFF2-40B4-BE49-F238E27FC236}">
                  <a16:creationId xmlns:a16="http://schemas.microsoft.com/office/drawing/2014/main" id="{0B3C0C1F-1ABE-F741-A7E7-14C91EF6F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11" y="3781737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6" name="Picture 21">
              <a:extLst>
                <a:ext uri="{FF2B5EF4-FFF2-40B4-BE49-F238E27FC236}">
                  <a16:creationId xmlns:a16="http://schemas.microsoft.com/office/drawing/2014/main" id="{D8EB74D8-3F7E-B74D-B1F3-CEE27F72B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766" y="3781737"/>
              <a:ext cx="120332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7" name="Picture 22">
              <a:extLst>
                <a:ext uri="{FF2B5EF4-FFF2-40B4-BE49-F238E27FC236}">
                  <a16:creationId xmlns:a16="http://schemas.microsoft.com/office/drawing/2014/main" id="{BE896DEB-3306-B441-9B66-833F4505D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11" y="4177749"/>
              <a:ext cx="106045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8" name="Picture 23">
              <a:extLst>
                <a:ext uri="{FF2B5EF4-FFF2-40B4-BE49-F238E27FC236}">
                  <a16:creationId xmlns:a16="http://schemas.microsoft.com/office/drawing/2014/main" id="{DB589532-0809-9C4D-8006-1EA252911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4177749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9" name="Picture 24">
              <a:extLst>
                <a:ext uri="{FF2B5EF4-FFF2-40B4-BE49-F238E27FC236}">
                  <a16:creationId xmlns:a16="http://schemas.microsoft.com/office/drawing/2014/main" id="{B3E29FDD-B0CA-224F-B7F6-18E725F5E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401" y="4177749"/>
              <a:ext cx="120332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0" name="Picture 25">
              <a:extLst>
                <a:ext uri="{FF2B5EF4-FFF2-40B4-BE49-F238E27FC236}">
                  <a16:creationId xmlns:a16="http://schemas.microsoft.com/office/drawing/2014/main" id="{D9F5D6EC-6E40-E047-9A7A-C7134D299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718" y="4530605"/>
              <a:ext cx="106363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1" name="Picture 26">
              <a:extLst>
                <a:ext uri="{FF2B5EF4-FFF2-40B4-BE49-F238E27FC236}">
                  <a16:creationId xmlns:a16="http://schemas.microsoft.com/office/drawing/2014/main" id="{F723786B-2DCE-624E-9FE8-2BE0568DD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7926" y="4530605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2" name="Picture 27">
              <a:extLst>
                <a:ext uri="{FF2B5EF4-FFF2-40B4-BE49-F238E27FC236}">
                  <a16:creationId xmlns:a16="http://schemas.microsoft.com/office/drawing/2014/main" id="{802B570E-98E6-D34D-97EB-854A036C0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4530288"/>
              <a:ext cx="120333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3" name="Picture 28">
              <a:extLst>
                <a:ext uri="{FF2B5EF4-FFF2-40B4-BE49-F238E27FC236}">
                  <a16:creationId xmlns:a16="http://schemas.microsoft.com/office/drawing/2014/main" id="{78A98C97-7AD1-414B-AA66-704A2439F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3781737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4" name="Picture 29">
              <a:extLst>
                <a:ext uri="{FF2B5EF4-FFF2-40B4-BE49-F238E27FC236}">
                  <a16:creationId xmlns:a16="http://schemas.microsoft.com/office/drawing/2014/main" id="{D8CF9A9B-3F4C-794F-B634-7AABD91ED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3781737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5" name="Picture 30">
              <a:extLst>
                <a:ext uri="{FF2B5EF4-FFF2-40B4-BE49-F238E27FC236}">
                  <a16:creationId xmlns:a16="http://schemas.microsoft.com/office/drawing/2014/main" id="{3B6864BB-CDAC-0644-BEB7-182200F1D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3781737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6" name="Picture 31">
              <a:extLst>
                <a:ext uri="{FF2B5EF4-FFF2-40B4-BE49-F238E27FC236}">
                  <a16:creationId xmlns:a16="http://schemas.microsoft.com/office/drawing/2014/main" id="{CE97380F-8CFC-E04B-B03F-F18D585DA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4177749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7" name="Picture 32">
              <a:extLst>
                <a:ext uri="{FF2B5EF4-FFF2-40B4-BE49-F238E27FC236}">
                  <a16:creationId xmlns:a16="http://schemas.microsoft.com/office/drawing/2014/main" id="{81089E85-C949-8E42-AE02-3FF7D39DB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4177749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8" name="Picture 33">
              <a:extLst>
                <a:ext uri="{FF2B5EF4-FFF2-40B4-BE49-F238E27FC236}">
                  <a16:creationId xmlns:a16="http://schemas.microsoft.com/office/drawing/2014/main" id="{2ED5AE79-16CD-9E4A-9D6A-B41837344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4177749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9" name="Picture 34">
              <a:extLst>
                <a:ext uri="{FF2B5EF4-FFF2-40B4-BE49-F238E27FC236}">
                  <a16:creationId xmlns:a16="http://schemas.microsoft.com/office/drawing/2014/main" id="{628294D2-EB8B-2B44-A8D0-F4C8575DD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4533461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80" name="Picture 35">
              <a:extLst>
                <a:ext uri="{FF2B5EF4-FFF2-40B4-BE49-F238E27FC236}">
                  <a16:creationId xmlns:a16="http://schemas.microsoft.com/office/drawing/2014/main" id="{4DCFC8DF-372E-7549-BD25-905FBA6B9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4533461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81" name="Picture 36">
              <a:extLst>
                <a:ext uri="{FF2B5EF4-FFF2-40B4-BE49-F238E27FC236}">
                  <a16:creationId xmlns:a16="http://schemas.microsoft.com/office/drawing/2014/main" id="{018FB863-6F0D-584A-AFF8-34E2EB580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4533461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F545C92-1F7A-6843-A0A3-1129A3915A8A}"/>
                </a:ext>
              </a:extLst>
            </p:cNvPr>
            <p:cNvSpPr/>
            <p:nvPr/>
          </p:nvSpPr>
          <p:spPr>
            <a:xfrm>
              <a:off x="1223319" y="3657600"/>
              <a:ext cx="1890584" cy="1247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45DEC3E-528C-DB46-B02A-47492F8750C6}"/>
              </a:ext>
            </a:extLst>
          </p:cNvPr>
          <p:cNvGrpSpPr>
            <a:grpSpLocks/>
          </p:cNvGrpSpPr>
          <p:nvPr/>
        </p:nvGrpSpPr>
        <p:grpSpPr bwMode="auto">
          <a:xfrm>
            <a:off x="3500438" y="4986338"/>
            <a:ext cx="2273300" cy="1270000"/>
            <a:chOff x="3499921" y="4986730"/>
            <a:chExt cx="2273257" cy="1269744"/>
          </a:xfrm>
        </p:grpSpPr>
        <p:pic>
          <p:nvPicPr>
            <p:cNvPr id="35855" name="Picture 2">
              <a:extLst>
                <a:ext uri="{FF2B5EF4-FFF2-40B4-BE49-F238E27FC236}">
                  <a16:creationId xmlns:a16="http://schemas.microsoft.com/office/drawing/2014/main" id="{31DB2A1C-39B7-A841-A90B-4F36A4A97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590" y="5176623"/>
              <a:ext cx="1240852" cy="867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6" name="Picture 3">
              <a:extLst>
                <a:ext uri="{FF2B5EF4-FFF2-40B4-BE49-F238E27FC236}">
                  <a16:creationId xmlns:a16="http://schemas.microsoft.com/office/drawing/2014/main" id="{62EDF62F-7AB6-8944-8A70-703380358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6981" y="5176623"/>
              <a:ext cx="657796" cy="92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EBAEA8B-4E9D-3944-980A-AB46C0CA65AE}"/>
                </a:ext>
              </a:extLst>
            </p:cNvPr>
            <p:cNvSpPr/>
            <p:nvPr/>
          </p:nvSpPr>
          <p:spPr>
            <a:xfrm>
              <a:off x="3499921" y="4986730"/>
              <a:ext cx="2273257" cy="126974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8206B69-0533-5742-94A6-F74A9DB5EE54}"/>
              </a:ext>
            </a:extLst>
          </p:cNvPr>
          <p:cNvGrpSpPr>
            <a:grpSpLocks/>
          </p:cNvGrpSpPr>
          <p:nvPr/>
        </p:nvGrpSpPr>
        <p:grpSpPr bwMode="auto">
          <a:xfrm>
            <a:off x="6511925" y="3633788"/>
            <a:ext cx="1890713" cy="1246187"/>
            <a:chOff x="6512405" y="3633431"/>
            <a:chExt cx="1890584" cy="1247281"/>
          </a:xfrm>
        </p:grpSpPr>
        <p:pic>
          <p:nvPicPr>
            <p:cNvPr id="35853" name="Picture 37">
              <a:extLst>
                <a:ext uri="{FF2B5EF4-FFF2-40B4-BE49-F238E27FC236}">
                  <a16:creationId xmlns:a16="http://schemas.microsoft.com/office/drawing/2014/main" id="{0147566D-F3A5-D743-8460-EF92DA40E0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6698" y="3658692"/>
              <a:ext cx="1446408" cy="119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03F3F32-5D52-3A49-A925-5E99F39DC809}"/>
                </a:ext>
              </a:extLst>
            </p:cNvPr>
            <p:cNvSpPr/>
            <p:nvPr/>
          </p:nvSpPr>
          <p:spPr>
            <a:xfrm>
              <a:off x="6512405" y="3633431"/>
              <a:ext cx="1890584" cy="1247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 animBg="1"/>
      <p:bldP spid="39" grpId="0" animBg="1"/>
      <p:bldP spid="4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6D73F240-1A62-2D47-9C4A-D4410307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Nothing special about GS algo</a:t>
            </a:r>
          </a:p>
        </p:txBody>
      </p:sp>
      <p:pic>
        <p:nvPicPr>
          <p:cNvPr id="36866" name="Picture 3">
            <a:extLst>
              <a:ext uri="{FF2B5EF4-FFF2-40B4-BE49-F238E27FC236}">
                <a16:creationId xmlns:a16="http://schemas.microsoft.com/office/drawing/2014/main" id="{9475E1D5-5B80-D74E-B90D-EFD17E2B1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98588"/>
            <a:ext cx="3797300" cy="5715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5">
            <a:extLst>
              <a:ext uri="{FF2B5EF4-FFF2-40B4-BE49-F238E27FC236}">
                <a16:creationId xmlns:a16="http://schemas.microsoft.com/office/drawing/2014/main" id="{7A360C86-85BC-A04E-BC8D-AC9B48F13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306638"/>
            <a:ext cx="4151313" cy="53975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own Arrow 6">
            <a:extLst>
              <a:ext uri="{FF2B5EF4-FFF2-40B4-BE49-F238E27FC236}">
                <a16:creationId xmlns:a16="http://schemas.microsoft.com/office/drawing/2014/main" id="{92ED3A96-9530-0A4F-B6E9-37921F91E7CA}"/>
              </a:ext>
            </a:extLst>
          </p:cNvPr>
          <p:cNvSpPr/>
          <p:nvPr/>
        </p:nvSpPr>
        <p:spPr>
          <a:xfrm>
            <a:off x="2051050" y="2846388"/>
            <a:ext cx="260350" cy="811212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B8A9D97B-F348-2041-829B-F03BA842E375}"/>
              </a:ext>
            </a:extLst>
          </p:cNvPr>
          <p:cNvSpPr/>
          <p:nvPr/>
        </p:nvSpPr>
        <p:spPr>
          <a:xfrm rot="17893056">
            <a:off x="2592388" y="4467225"/>
            <a:ext cx="212725" cy="175577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FC4E6C2D-A8AF-1845-B3F0-83988F12D582}"/>
              </a:ext>
            </a:extLst>
          </p:cNvPr>
          <p:cNvSpPr/>
          <p:nvPr/>
        </p:nvSpPr>
        <p:spPr>
          <a:xfrm rot="20275686">
            <a:off x="5756275" y="5165725"/>
            <a:ext cx="1957388" cy="2921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6871" name="Picture 39">
            <a:extLst>
              <a:ext uri="{FF2B5EF4-FFF2-40B4-BE49-F238E27FC236}">
                <a16:creationId xmlns:a16="http://schemas.microsoft.com/office/drawing/2014/main" id="{1650FAB3-E117-9B4D-9BB5-C402D97ADA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1230313"/>
            <a:ext cx="1606550" cy="739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2" name="Picture 41">
            <a:extLst>
              <a:ext uri="{FF2B5EF4-FFF2-40B4-BE49-F238E27FC236}">
                <a16:creationId xmlns:a16="http://schemas.microsoft.com/office/drawing/2014/main" id="{F6F56182-6237-6249-BBD6-94EFF5405C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43138"/>
            <a:ext cx="4600575" cy="57943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Up Arrow 42">
            <a:extLst>
              <a:ext uri="{FF2B5EF4-FFF2-40B4-BE49-F238E27FC236}">
                <a16:creationId xmlns:a16="http://schemas.microsoft.com/office/drawing/2014/main" id="{826454AD-FE84-324D-AE76-DCDE0E41C12D}"/>
              </a:ext>
            </a:extLst>
          </p:cNvPr>
          <p:cNvSpPr/>
          <p:nvPr/>
        </p:nvSpPr>
        <p:spPr>
          <a:xfrm>
            <a:off x="7340600" y="2822575"/>
            <a:ext cx="184150" cy="7112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6874" name="Group 46">
            <a:extLst>
              <a:ext uri="{FF2B5EF4-FFF2-40B4-BE49-F238E27FC236}">
                <a16:creationId xmlns:a16="http://schemas.microsoft.com/office/drawing/2014/main" id="{8CDFC4FD-24F5-4747-89CB-215B3D6A6CC7}"/>
              </a:ext>
            </a:extLst>
          </p:cNvPr>
          <p:cNvGrpSpPr>
            <a:grpSpLocks/>
          </p:cNvGrpSpPr>
          <p:nvPr/>
        </p:nvGrpSpPr>
        <p:grpSpPr bwMode="auto">
          <a:xfrm>
            <a:off x="1223963" y="3657600"/>
            <a:ext cx="1890712" cy="1247775"/>
            <a:chOff x="1223319" y="3657600"/>
            <a:chExt cx="1890584" cy="1247281"/>
          </a:xfrm>
        </p:grpSpPr>
        <p:pic>
          <p:nvPicPr>
            <p:cNvPr id="36883" name="Picture 4">
              <a:extLst>
                <a:ext uri="{FF2B5EF4-FFF2-40B4-BE49-F238E27FC236}">
                  <a16:creationId xmlns:a16="http://schemas.microsoft.com/office/drawing/2014/main" id="{D9F2E1B7-BE84-C04D-A87B-137C2EB9B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518" y="3708120"/>
              <a:ext cx="275273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84" name="Picture 5">
              <a:extLst>
                <a:ext uri="{FF2B5EF4-FFF2-40B4-BE49-F238E27FC236}">
                  <a16:creationId xmlns:a16="http://schemas.microsoft.com/office/drawing/2014/main" id="{11BADCE8-C470-BC4B-8246-93128052E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518" y="4094929"/>
              <a:ext cx="269240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85" name="Picture 6">
              <a:extLst>
                <a:ext uri="{FF2B5EF4-FFF2-40B4-BE49-F238E27FC236}">
                  <a16:creationId xmlns:a16="http://schemas.microsoft.com/office/drawing/2014/main" id="{CC341C95-D558-8B45-895A-C8B4514E9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376" y="4469680"/>
              <a:ext cx="26733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86" name="Picture 7">
              <a:extLst>
                <a:ext uri="{FF2B5EF4-FFF2-40B4-BE49-F238E27FC236}">
                  <a16:creationId xmlns:a16="http://schemas.microsoft.com/office/drawing/2014/main" id="{5EF481DC-8702-2D4F-803B-9992296AD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151" y="3708120"/>
              <a:ext cx="24701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87" name="Picture 8">
              <a:extLst>
                <a:ext uri="{FF2B5EF4-FFF2-40B4-BE49-F238E27FC236}">
                  <a16:creationId xmlns:a16="http://schemas.microsoft.com/office/drawing/2014/main" id="{766CC0BF-4BBF-1E48-833F-1AF59B092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151" y="4094929"/>
              <a:ext cx="27749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88" name="Picture 9">
              <a:extLst>
                <a:ext uri="{FF2B5EF4-FFF2-40B4-BE49-F238E27FC236}">
                  <a16:creationId xmlns:a16="http://schemas.microsoft.com/office/drawing/2014/main" id="{C562B8BA-CED7-974B-A609-A1D91D846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168" y="4469680"/>
              <a:ext cx="27876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89" name="Picture 19">
              <a:extLst>
                <a:ext uri="{FF2B5EF4-FFF2-40B4-BE49-F238E27FC236}">
                  <a16:creationId xmlns:a16="http://schemas.microsoft.com/office/drawing/2014/main" id="{7EA2F56E-DC16-9A47-B86B-114462967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3781737"/>
              <a:ext cx="106363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0" name="Picture 20">
              <a:extLst>
                <a:ext uri="{FF2B5EF4-FFF2-40B4-BE49-F238E27FC236}">
                  <a16:creationId xmlns:a16="http://schemas.microsoft.com/office/drawing/2014/main" id="{5A56BA9F-27F4-EF4C-BD93-34E2D3B93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11" y="3781737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1" name="Picture 21">
              <a:extLst>
                <a:ext uri="{FF2B5EF4-FFF2-40B4-BE49-F238E27FC236}">
                  <a16:creationId xmlns:a16="http://schemas.microsoft.com/office/drawing/2014/main" id="{6B6C5530-687C-2C4E-9D19-AA7BE6836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766" y="3781737"/>
              <a:ext cx="120332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2" name="Picture 22">
              <a:extLst>
                <a:ext uri="{FF2B5EF4-FFF2-40B4-BE49-F238E27FC236}">
                  <a16:creationId xmlns:a16="http://schemas.microsoft.com/office/drawing/2014/main" id="{559B80EC-BDE0-2B4D-8F8F-A341097CC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11" y="4177749"/>
              <a:ext cx="106045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3" name="Picture 23">
              <a:extLst>
                <a:ext uri="{FF2B5EF4-FFF2-40B4-BE49-F238E27FC236}">
                  <a16:creationId xmlns:a16="http://schemas.microsoft.com/office/drawing/2014/main" id="{993F91AF-2432-D149-9D79-7C162C73C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4177749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4" name="Picture 24">
              <a:extLst>
                <a:ext uri="{FF2B5EF4-FFF2-40B4-BE49-F238E27FC236}">
                  <a16:creationId xmlns:a16="http://schemas.microsoft.com/office/drawing/2014/main" id="{E17F196D-4D4E-114C-ADB7-60CE496C1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401" y="4177749"/>
              <a:ext cx="120332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5" name="Picture 25">
              <a:extLst>
                <a:ext uri="{FF2B5EF4-FFF2-40B4-BE49-F238E27FC236}">
                  <a16:creationId xmlns:a16="http://schemas.microsoft.com/office/drawing/2014/main" id="{B91B327D-9E0D-3543-ADE5-6AC547EDE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718" y="4530605"/>
              <a:ext cx="106363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6" name="Picture 26">
              <a:extLst>
                <a:ext uri="{FF2B5EF4-FFF2-40B4-BE49-F238E27FC236}">
                  <a16:creationId xmlns:a16="http://schemas.microsoft.com/office/drawing/2014/main" id="{F2426B82-C7E6-2347-8D90-266BE987D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7926" y="4530605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7" name="Picture 27">
              <a:extLst>
                <a:ext uri="{FF2B5EF4-FFF2-40B4-BE49-F238E27FC236}">
                  <a16:creationId xmlns:a16="http://schemas.microsoft.com/office/drawing/2014/main" id="{852374B1-0111-6247-9E9A-8958F0B24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4530288"/>
              <a:ext cx="120333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8" name="Picture 28">
              <a:extLst>
                <a:ext uri="{FF2B5EF4-FFF2-40B4-BE49-F238E27FC236}">
                  <a16:creationId xmlns:a16="http://schemas.microsoft.com/office/drawing/2014/main" id="{667AB765-1A22-D04D-A6FC-242AED15F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3781737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9" name="Picture 29">
              <a:extLst>
                <a:ext uri="{FF2B5EF4-FFF2-40B4-BE49-F238E27FC236}">
                  <a16:creationId xmlns:a16="http://schemas.microsoft.com/office/drawing/2014/main" id="{2FEFE2A3-9D3A-5040-A26B-197C13827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3781737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00" name="Picture 30">
              <a:extLst>
                <a:ext uri="{FF2B5EF4-FFF2-40B4-BE49-F238E27FC236}">
                  <a16:creationId xmlns:a16="http://schemas.microsoft.com/office/drawing/2014/main" id="{E7F24FEA-8465-1B45-BD84-C8B8AED7B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3781737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01" name="Picture 31">
              <a:extLst>
                <a:ext uri="{FF2B5EF4-FFF2-40B4-BE49-F238E27FC236}">
                  <a16:creationId xmlns:a16="http://schemas.microsoft.com/office/drawing/2014/main" id="{4D246704-9D65-874D-B44B-CE72460B3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4177749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02" name="Picture 32">
              <a:extLst>
                <a:ext uri="{FF2B5EF4-FFF2-40B4-BE49-F238E27FC236}">
                  <a16:creationId xmlns:a16="http://schemas.microsoft.com/office/drawing/2014/main" id="{9E9AF469-DB54-5940-9CBF-A1C98FA49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4177749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03" name="Picture 33">
              <a:extLst>
                <a:ext uri="{FF2B5EF4-FFF2-40B4-BE49-F238E27FC236}">
                  <a16:creationId xmlns:a16="http://schemas.microsoft.com/office/drawing/2014/main" id="{A12B90FB-69C6-0940-8DCD-E65F3CBE6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4177749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04" name="Picture 34">
              <a:extLst>
                <a:ext uri="{FF2B5EF4-FFF2-40B4-BE49-F238E27FC236}">
                  <a16:creationId xmlns:a16="http://schemas.microsoft.com/office/drawing/2014/main" id="{4F95EC87-FC2F-E148-BDFA-379315D0C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4533461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05" name="Picture 35">
              <a:extLst>
                <a:ext uri="{FF2B5EF4-FFF2-40B4-BE49-F238E27FC236}">
                  <a16:creationId xmlns:a16="http://schemas.microsoft.com/office/drawing/2014/main" id="{505E7C17-B0A9-7540-B4F5-31E8C33AD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4533461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06" name="Picture 36">
              <a:extLst>
                <a:ext uri="{FF2B5EF4-FFF2-40B4-BE49-F238E27FC236}">
                  <a16:creationId xmlns:a16="http://schemas.microsoft.com/office/drawing/2014/main" id="{B52507DA-B908-894C-8389-97B0463FD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4533461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F545C92-1F7A-6843-A0A3-1129A3915A8A}"/>
                </a:ext>
              </a:extLst>
            </p:cNvPr>
            <p:cNvSpPr/>
            <p:nvPr/>
          </p:nvSpPr>
          <p:spPr>
            <a:xfrm>
              <a:off x="1223319" y="3657600"/>
              <a:ext cx="1890584" cy="1247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8876E85-C8FE-F740-B648-32F95A2C84E7}"/>
              </a:ext>
            </a:extLst>
          </p:cNvPr>
          <p:cNvGrpSpPr>
            <a:grpSpLocks/>
          </p:cNvGrpSpPr>
          <p:nvPr/>
        </p:nvGrpSpPr>
        <p:grpSpPr bwMode="auto">
          <a:xfrm>
            <a:off x="3500438" y="4986338"/>
            <a:ext cx="2273300" cy="1270000"/>
            <a:chOff x="3499921" y="4986730"/>
            <a:chExt cx="2273257" cy="1269744"/>
          </a:xfrm>
        </p:grpSpPr>
        <p:pic>
          <p:nvPicPr>
            <p:cNvPr id="36880" name="Picture 2">
              <a:extLst>
                <a:ext uri="{FF2B5EF4-FFF2-40B4-BE49-F238E27FC236}">
                  <a16:creationId xmlns:a16="http://schemas.microsoft.com/office/drawing/2014/main" id="{B6D6A9CA-481E-684A-AC9A-64E050874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590" y="5176623"/>
              <a:ext cx="1240852" cy="867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1" name="Picture 3">
              <a:extLst>
                <a:ext uri="{FF2B5EF4-FFF2-40B4-BE49-F238E27FC236}">
                  <a16:creationId xmlns:a16="http://schemas.microsoft.com/office/drawing/2014/main" id="{0F503FED-1502-B246-A372-C9EB3C829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6981" y="5176623"/>
              <a:ext cx="657796" cy="92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EBAEA8B-4E9D-3944-980A-AB46C0CA65AE}"/>
                </a:ext>
              </a:extLst>
            </p:cNvPr>
            <p:cNvSpPr/>
            <p:nvPr/>
          </p:nvSpPr>
          <p:spPr>
            <a:xfrm>
              <a:off x="3499921" y="4986730"/>
              <a:ext cx="2273257" cy="126974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6876" name="Group 48">
            <a:extLst>
              <a:ext uri="{FF2B5EF4-FFF2-40B4-BE49-F238E27FC236}">
                <a16:creationId xmlns:a16="http://schemas.microsoft.com/office/drawing/2014/main" id="{6AC3B871-E757-894E-BEAD-968D3CC97845}"/>
              </a:ext>
            </a:extLst>
          </p:cNvPr>
          <p:cNvGrpSpPr>
            <a:grpSpLocks/>
          </p:cNvGrpSpPr>
          <p:nvPr/>
        </p:nvGrpSpPr>
        <p:grpSpPr bwMode="auto">
          <a:xfrm>
            <a:off x="6511925" y="3633788"/>
            <a:ext cx="1890713" cy="1246187"/>
            <a:chOff x="6512405" y="3633431"/>
            <a:chExt cx="1890584" cy="1247281"/>
          </a:xfrm>
        </p:grpSpPr>
        <p:pic>
          <p:nvPicPr>
            <p:cNvPr id="36878" name="Picture 37">
              <a:extLst>
                <a:ext uri="{FF2B5EF4-FFF2-40B4-BE49-F238E27FC236}">
                  <a16:creationId xmlns:a16="http://schemas.microsoft.com/office/drawing/2014/main" id="{592ECB32-5018-7E45-9C2C-8218311E2F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6698" y="3658692"/>
              <a:ext cx="1446408" cy="119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03F3F32-5D52-3A49-A925-5E99F39DC809}"/>
                </a:ext>
              </a:extLst>
            </p:cNvPr>
            <p:cNvSpPr/>
            <p:nvPr/>
          </p:nvSpPr>
          <p:spPr>
            <a:xfrm>
              <a:off x="6512405" y="3633431"/>
              <a:ext cx="1890584" cy="1247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7C88AAA-2150-9141-A7DC-E1DBA30A9543}"/>
              </a:ext>
            </a:extLst>
          </p:cNvPr>
          <p:cNvSpPr/>
          <p:nvPr/>
        </p:nvSpPr>
        <p:spPr>
          <a:xfrm>
            <a:off x="3524250" y="4986338"/>
            <a:ext cx="2244725" cy="127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ANY </a:t>
            </a:r>
            <a:r>
              <a:rPr lang="en-US" dirty="0" err="1"/>
              <a:t>algo</a:t>
            </a:r>
            <a:r>
              <a:rPr lang="en-US" dirty="0"/>
              <a:t> for stable matching problem works!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8DC8F2A6-3A0B-214F-ADB4-683EFE82A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Another observation</a:t>
            </a:r>
          </a:p>
        </p:txBody>
      </p:sp>
      <p:pic>
        <p:nvPicPr>
          <p:cNvPr id="37890" name="Picture 3">
            <a:extLst>
              <a:ext uri="{FF2B5EF4-FFF2-40B4-BE49-F238E27FC236}">
                <a16:creationId xmlns:a16="http://schemas.microsoft.com/office/drawing/2014/main" id="{FB47EE88-370E-9D4B-A722-D52CAE9F7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98588"/>
            <a:ext cx="3797300" cy="5715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1" name="Picture 5">
            <a:extLst>
              <a:ext uri="{FF2B5EF4-FFF2-40B4-BE49-F238E27FC236}">
                <a16:creationId xmlns:a16="http://schemas.microsoft.com/office/drawing/2014/main" id="{8104E5E6-4314-1F49-A1B2-5A1689813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306638"/>
            <a:ext cx="4151313" cy="53975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own Arrow 6">
            <a:extLst>
              <a:ext uri="{FF2B5EF4-FFF2-40B4-BE49-F238E27FC236}">
                <a16:creationId xmlns:a16="http://schemas.microsoft.com/office/drawing/2014/main" id="{92ED3A96-9530-0A4F-B6E9-37921F91E7CA}"/>
              </a:ext>
            </a:extLst>
          </p:cNvPr>
          <p:cNvSpPr/>
          <p:nvPr/>
        </p:nvSpPr>
        <p:spPr>
          <a:xfrm>
            <a:off x="2051050" y="2846388"/>
            <a:ext cx="260350" cy="811212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B8A9D97B-F348-2041-829B-F03BA842E375}"/>
              </a:ext>
            </a:extLst>
          </p:cNvPr>
          <p:cNvSpPr/>
          <p:nvPr/>
        </p:nvSpPr>
        <p:spPr>
          <a:xfrm rot="17893056">
            <a:off x="2592388" y="4467225"/>
            <a:ext cx="212725" cy="175577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FC4E6C2D-A8AF-1845-B3F0-83988F12D582}"/>
              </a:ext>
            </a:extLst>
          </p:cNvPr>
          <p:cNvSpPr/>
          <p:nvPr/>
        </p:nvSpPr>
        <p:spPr>
          <a:xfrm rot="20275686">
            <a:off x="5756275" y="5165725"/>
            <a:ext cx="1957388" cy="2921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7895" name="Picture 39">
            <a:extLst>
              <a:ext uri="{FF2B5EF4-FFF2-40B4-BE49-F238E27FC236}">
                <a16:creationId xmlns:a16="http://schemas.microsoft.com/office/drawing/2014/main" id="{122C6695-4A38-C343-AD6F-B8849EA43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1230313"/>
            <a:ext cx="1606550" cy="739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41">
            <a:extLst>
              <a:ext uri="{FF2B5EF4-FFF2-40B4-BE49-F238E27FC236}">
                <a16:creationId xmlns:a16="http://schemas.microsoft.com/office/drawing/2014/main" id="{BD50470B-C339-1648-A38C-05182B5709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43138"/>
            <a:ext cx="4600575" cy="57943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Up Arrow 42">
            <a:extLst>
              <a:ext uri="{FF2B5EF4-FFF2-40B4-BE49-F238E27FC236}">
                <a16:creationId xmlns:a16="http://schemas.microsoft.com/office/drawing/2014/main" id="{826454AD-FE84-324D-AE76-DCDE0E41C12D}"/>
              </a:ext>
            </a:extLst>
          </p:cNvPr>
          <p:cNvSpPr/>
          <p:nvPr/>
        </p:nvSpPr>
        <p:spPr>
          <a:xfrm>
            <a:off x="7340600" y="2822575"/>
            <a:ext cx="184150" cy="7112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7898" name="Group 46">
            <a:extLst>
              <a:ext uri="{FF2B5EF4-FFF2-40B4-BE49-F238E27FC236}">
                <a16:creationId xmlns:a16="http://schemas.microsoft.com/office/drawing/2014/main" id="{4879EBDF-1F8C-DD46-BDB4-45B62C07ADA0}"/>
              </a:ext>
            </a:extLst>
          </p:cNvPr>
          <p:cNvGrpSpPr>
            <a:grpSpLocks/>
          </p:cNvGrpSpPr>
          <p:nvPr/>
        </p:nvGrpSpPr>
        <p:grpSpPr bwMode="auto">
          <a:xfrm>
            <a:off x="1223963" y="3657600"/>
            <a:ext cx="1890712" cy="1247775"/>
            <a:chOff x="1223319" y="3657600"/>
            <a:chExt cx="1890584" cy="1247281"/>
          </a:xfrm>
        </p:grpSpPr>
        <p:pic>
          <p:nvPicPr>
            <p:cNvPr id="37907" name="Picture 4">
              <a:extLst>
                <a:ext uri="{FF2B5EF4-FFF2-40B4-BE49-F238E27FC236}">
                  <a16:creationId xmlns:a16="http://schemas.microsoft.com/office/drawing/2014/main" id="{591ACEA9-2C18-5947-A81D-DF1E25B8F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518" y="3708120"/>
              <a:ext cx="275273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08" name="Picture 5">
              <a:extLst>
                <a:ext uri="{FF2B5EF4-FFF2-40B4-BE49-F238E27FC236}">
                  <a16:creationId xmlns:a16="http://schemas.microsoft.com/office/drawing/2014/main" id="{7924DED6-EF1B-D941-B555-95D963168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518" y="4094929"/>
              <a:ext cx="269240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09" name="Picture 6">
              <a:extLst>
                <a:ext uri="{FF2B5EF4-FFF2-40B4-BE49-F238E27FC236}">
                  <a16:creationId xmlns:a16="http://schemas.microsoft.com/office/drawing/2014/main" id="{067DD3C7-39EE-B943-AC51-63D600479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376" y="4469680"/>
              <a:ext cx="26733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0" name="Picture 7">
              <a:extLst>
                <a:ext uri="{FF2B5EF4-FFF2-40B4-BE49-F238E27FC236}">
                  <a16:creationId xmlns:a16="http://schemas.microsoft.com/office/drawing/2014/main" id="{AEDAEBEA-9CB3-EB49-BC9D-328438E58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151" y="3708120"/>
              <a:ext cx="24701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1" name="Picture 8">
              <a:extLst>
                <a:ext uri="{FF2B5EF4-FFF2-40B4-BE49-F238E27FC236}">
                  <a16:creationId xmlns:a16="http://schemas.microsoft.com/office/drawing/2014/main" id="{1F4A98D6-FC60-EB48-89D4-CC021F278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151" y="4094929"/>
              <a:ext cx="27749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2" name="Picture 9">
              <a:extLst>
                <a:ext uri="{FF2B5EF4-FFF2-40B4-BE49-F238E27FC236}">
                  <a16:creationId xmlns:a16="http://schemas.microsoft.com/office/drawing/2014/main" id="{5A88774D-5A02-C246-94F0-8015883A6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168" y="4469680"/>
              <a:ext cx="27876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3" name="Picture 19">
              <a:extLst>
                <a:ext uri="{FF2B5EF4-FFF2-40B4-BE49-F238E27FC236}">
                  <a16:creationId xmlns:a16="http://schemas.microsoft.com/office/drawing/2014/main" id="{60D43749-478F-9245-8988-029C41E06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3781737"/>
              <a:ext cx="106363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4" name="Picture 20">
              <a:extLst>
                <a:ext uri="{FF2B5EF4-FFF2-40B4-BE49-F238E27FC236}">
                  <a16:creationId xmlns:a16="http://schemas.microsoft.com/office/drawing/2014/main" id="{012C8257-5E52-7644-8D55-E33609C7E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11" y="3781737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5" name="Picture 21">
              <a:extLst>
                <a:ext uri="{FF2B5EF4-FFF2-40B4-BE49-F238E27FC236}">
                  <a16:creationId xmlns:a16="http://schemas.microsoft.com/office/drawing/2014/main" id="{4C78681B-5C04-594B-ACB8-BE16CE10D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766" y="3781737"/>
              <a:ext cx="120332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6" name="Picture 22">
              <a:extLst>
                <a:ext uri="{FF2B5EF4-FFF2-40B4-BE49-F238E27FC236}">
                  <a16:creationId xmlns:a16="http://schemas.microsoft.com/office/drawing/2014/main" id="{AAF026A1-4426-B34D-B338-6527F3089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11" y="4177749"/>
              <a:ext cx="106045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7" name="Picture 23">
              <a:extLst>
                <a:ext uri="{FF2B5EF4-FFF2-40B4-BE49-F238E27FC236}">
                  <a16:creationId xmlns:a16="http://schemas.microsoft.com/office/drawing/2014/main" id="{DE887C69-4F2A-844E-9DCD-054FE44F6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4177749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8" name="Picture 24">
              <a:extLst>
                <a:ext uri="{FF2B5EF4-FFF2-40B4-BE49-F238E27FC236}">
                  <a16:creationId xmlns:a16="http://schemas.microsoft.com/office/drawing/2014/main" id="{9DB88840-D6C1-6549-8826-4DC0BB271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401" y="4177749"/>
              <a:ext cx="120332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9" name="Picture 25">
              <a:extLst>
                <a:ext uri="{FF2B5EF4-FFF2-40B4-BE49-F238E27FC236}">
                  <a16:creationId xmlns:a16="http://schemas.microsoft.com/office/drawing/2014/main" id="{3DAB469C-0E42-A743-AD0F-AAFDB51DC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718" y="4530605"/>
              <a:ext cx="106363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0" name="Picture 26">
              <a:extLst>
                <a:ext uri="{FF2B5EF4-FFF2-40B4-BE49-F238E27FC236}">
                  <a16:creationId xmlns:a16="http://schemas.microsoft.com/office/drawing/2014/main" id="{65348951-889D-8E4D-A882-27A10E126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7926" y="4530605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1" name="Picture 27">
              <a:extLst>
                <a:ext uri="{FF2B5EF4-FFF2-40B4-BE49-F238E27FC236}">
                  <a16:creationId xmlns:a16="http://schemas.microsoft.com/office/drawing/2014/main" id="{8117CFB0-ABBA-0F43-A4E4-5219BBC26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4530288"/>
              <a:ext cx="120333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2" name="Picture 28">
              <a:extLst>
                <a:ext uri="{FF2B5EF4-FFF2-40B4-BE49-F238E27FC236}">
                  <a16:creationId xmlns:a16="http://schemas.microsoft.com/office/drawing/2014/main" id="{C331DF7D-15BA-EF47-BE4B-3AF551E91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3781737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3" name="Picture 29">
              <a:extLst>
                <a:ext uri="{FF2B5EF4-FFF2-40B4-BE49-F238E27FC236}">
                  <a16:creationId xmlns:a16="http://schemas.microsoft.com/office/drawing/2014/main" id="{2159AB1F-B2D6-2F41-A6C6-1B408CF69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3781737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4" name="Picture 30">
              <a:extLst>
                <a:ext uri="{FF2B5EF4-FFF2-40B4-BE49-F238E27FC236}">
                  <a16:creationId xmlns:a16="http://schemas.microsoft.com/office/drawing/2014/main" id="{4B96E102-7C1C-6D46-99CB-8160EA9AC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3781737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5" name="Picture 31">
              <a:extLst>
                <a:ext uri="{FF2B5EF4-FFF2-40B4-BE49-F238E27FC236}">
                  <a16:creationId xmlns:a16="http://schemas.microsoft.com/office/drawing/2014/main" id="{80A803E1-71FF-A846-97B4-AE602DF54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4177749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6" name="Picture 32">
              <a:extLst>
                <a:ext uri="{FF2B5EF4-FFF2-40B4-BE49-F238E27FC236}">
                  <a16:creationId xmlns:a16="http://schemas.microsoft.com/office/drawing/2014/main" id="{50774460-5B90-694A-BC49-D65EE46CF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4177749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7" name="Picture 33">
              <a:extLst>
                <a:ext uri="{FF2B5EF4-FFF2-40B4-BE49-F238E27FC236}">
                  <a16:creationId xmlns:a16="http://schemas.microsoft.com/office/drawing/2014/main" id="{AB6E23CF-B332-BC4D-BFD9-402C36B1B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4177749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8" name="Picture 34">
              <a:extLst>
                <a:ext uri="{FF2B5EF4-FFF2-40B4-BE49-F238E27FC236}">
                  <a16:creationId xmlns:a16="http://schemas.microsoft.com/office/drawing/2014/main" id="{0FBF73D5-435C-F248-8FD4-3C3B66980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4533461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9" name="Picture 35">
              <a:extLst>
                <a:ext uri="{FF2B5EF4-FFF2-40B4-BE49-F238E27FC236}">
                  <a16:creationId xmlns:a16="http://schemas.microsoft.com/office/drawing/2014/main" id="{11D595D5-0E56-B742-9257-58D21FC4B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4533461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30" name="Picture 36">
              <a:extLst>
                <a:ext uri="{FF2B5EF4-FFF2-40B4-BE49-F238E27FC236}">
                  <a16:creationId xmlns:a16="http://schemas.microsoft.com/office/drawing/2014/main" id="{403F1B72-C189-D444-9ECA-E39E082B2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4533461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F545C92-1F7A-6843-A0A3-1129A3915A8A}"/>
                </a:ext>
              </a:extLst>
            </p:cNvPr>
            <p:cNvSpPr/>
            <p:nvPr/>
          </p:nvSpPr>
          <p:spPr>
            <a:xfrm>
              <a:off x="1223319" y="3657600"/>
              <a:ext cx="1890584" cy="1247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7899" name="Group 48">
            <a:extLst>
              <a:ext uri="{FF2B5EF4-FFF2-40B4-BE49-F238E27FC236}">
                <a16:creationId xmlns:a16="http://schemas.microsoft.com/office/drawing/2014/main" id="{3CCE4835-F651-494F-B0B8-A7491CD07449}"/>
              </a:ext>
            </a:extLst>
          </p:cNvPr>
          <p:cNvGrpSpPr>
            <a:grpSpLocks/>
          </p:cNvGrpSpPr>
          <p:nvPr/>
        </p:nvGrpSpPr>
        <p:grpSpPr bwMode="auto">
          <a:xfrm>
            <a:off x="6511925" y="3633788"/>
            <a:ext cx="1890713" cy="1246187"/>
            <a:chOff x="6512405" y="3633431"/>
            <a:chExt cx="1890584" cy="1247281"/>
          </a:xfrm>
        </p:grpSpPr>
        <p:pic>
          <p:nvPicPr>
            <p:cNvPr id="37905" name="Picture 37">
              <a:extLst>
                <a:ext uri="{FF2B5EF4-FFF2-40B4-BE49-F238E27FC236}">
                  <a16:creationId xmlns:a16="http://schemas.microsoft.com/office/drawing/2014/main" id="{0F45229F-367F-EC43-A31C-92AF05B19D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6698" y="3658692"/>
              <a:ext cx="1446408" cy="119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03F3F32-5D52-3A49-A925-5E99F39DC809}"/>
                </a:ext>
              </a:extLst>
            </p:cNvPr>
            <p:cNvSpPr/>
            <p:nvPr/>
          </p:nvSpPr>
          <p:spPr>
            <a:xfrm>
              <a:off x="6512405" y="3633431"/>
              <a:ext cx="1890584" cy="1247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7C88AAA-2150-9141-A7DC-E1DBA30A9543}"/>
              </a:ext>
            </a:extLst>
          </p:cNvPr>
          <p:cNvSpPr/>
          <p:nvPr/>
        </p:nvSpPr>
        <p:spPr>
          <a:xfrm>
            <a:off x="3529013" y="5095875"/>
            <a:ext cx="2244725" cy="127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ANY </a:t>
            </a:r>
            <a:r>
              <a:rPr lang="en-US" dirty="0" err="1"/>
              <a:t>algo</a:t>
            </a:r>
            <a:r>
              <a:rPr lang="en-US" dirty="0"/>
              <a:t> for stable matching problem works!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4C25111-358A-D241-821C-517074B1F8D0}"/>
              </a:ext>
            </a:extLst>
          </p:cNvPr>
          <p:cNvGrpSpPr>
            <a:grpSpLocks/>
          </p:cNvGrpSpPr>
          <p:nvPr/>
        </p:nvGrpSpPr>
        <p:grpSpPr bwMode="auto">
          <a:xfrm>
            <a:off x="2311400" y="3052763"/>
            <a:ext cx="5048250" cy="823912"/>
            <a:chOff x="2310713" y="3052119"/>
            <a:chExt cx="5048727" cy="82528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46D7016-3E62-9642-8421-7A13B4C2B6A5}"/>
                </a:ext>
              </a:extLst>
            </p:cNvPr>
            <p:cNvSpPr/>
            <p:nvPr/>
          </p:nvSpPr>
          <p:spPr>
            <a:xfrm>
              <a:off x="3522090" y="3052119"/>
              <a:ext cx="2348134" cy="825289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Poly time steps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3E3C854-F4D4-034A-9AC4-6075EB9CC68C}"/>
                </a:ext>
              </a:extLst>
            </p:cNvPr>
            <p:cNvCxnSpPr/>
            <p:nvPr/>
          </p:nvCxnSpPr>
          <p:spPr>
            <a:xfrm flipV="1">
              <a:off x="5889276" y="3179331"/>
              <a:ext cx="1470164" cy="119261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F6CE7CF-28D0-C841-B424-580DFB44300C}"/>
                </a:ext>
              </a:extLst>
            </p:cNvPr>
            <p:cNvCxnSpPr/>
            <p:nvPr/>
          </p:nvCxnSpPr>
          <p:spPr>
            <a:xfrm flipH="1" flipV="1">
              <a:off x="2310713" y="3179331"/>
              <a:ext cx="1211377" cy="71556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EB21A8AB-58AA-2343-BB4F-47022684D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Shortest Path Problem</a:t>
            </a:r>
          </a:p>
        </p:txBody>
      </p:sp>
      <p:sp>
        <p:nvSpPr>
          <p:cNvPr id="17410" name="TextBox 2">
            <a:extLst>
              <a:ext uri="{FF2B5EF4-FFF2-40B4-BE49-F238E27FC236}">
                <a16:creationId xmlns:a16="http://schemas.microsoft.com/office/drawing/2014/main" id="{1CC737DE-9A75-9543-8A9D-C6C07CAF7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225" y="2171700"/>
            <a:ext cx="7356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(Directed) Graph </a:t>
            </a:r>
            <a:r>
              <a:rPr lang="en-US" altLang="en-US" sz="1800">
                <a:solidFill>
                  <a:srgbClr val="B100B1"/>
                </a:solidFill>
              </a:rPr>
              <a:t>G=(V,E)</a:t>
            </a:r>
            <a:r>
              <a:rPr lang="en-US" altLang="en-US" sz="1800"/>
              <a:t> and for every edge </a:t>
            </a:r>
            <a:r>
              <a:rPr lang="en-US" altLang="en-US" sz="1800">
                <a:solidFill>
                  <a:srgbClr val="B100B1"/>
                </a:solidFill>
              </a:rPr>
              <a:t>e</a:t>
            </a:r>
            <a:r>
              <a:rPr lang="en-US" altLang="en-US" sz="1800"/>
              <a:t> has a cost </a:t>
            </a:r>
            <a:r>
              <a:rPr lang="en-US" altLang="en-US" sz="1800">
                <a:solidFill>
                  <a:srgbClr val="B100B1"/>
                </a:solidFill>
              </a:rPr>
              <a:t>c</a:t>
            </a:r>
            <a:r>
              <a:rPr lang="en-US" altLang="en-US" sz="1800" baseline="-25000">
                <a:solidFill>
                  <a:srgbClr val="B100B1"/>
                </a:solidFill>
              </a:rPr>
              <a:t>e</a:t>
            </a:r>
            <a:r>
              <a:rPr lang="en-US" altLang="en-US" sz="1800"/>
              <a:t> (can be </a:t>
            </a:r>
            <a:r>
              <a:rPr lang="en-US" altLang="en-US" sz="1800">
                <a:solidFill>
                  <a:srgbClr val="B100B1"/>
                </a:solidFill>
              </a:rPr>
              <a:t>&lt;0</a:t>
            </a:r>
            <a:r>
              <a:rPr lang="en-US" altLang="en-US" sz="1800"/>
              <a:t>)</a:t>
            </a:r>
          </a:p>
        </p:txBody>
      </p:sp>
      <p:sp>
        <p:nvSpPr>
          <p:cNvPr id="17411" name="TextBox 3">
            <a:extLst>
              <a:ext uri="{FF2B5EF4-FFF2-40B4-BE49-F238E27FC236}">
                <a16:creationId xmlns:a16="http://schemas.microsoft.com/office/drawing/2014/main" id="{04E611E3-EF2F-C248-8D28-ED6773E0C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2757488"/>
            <a:ext cx="671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B100B1"/>
                </a:solidFill>
              </a:rPr>
              <a:t>t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B100B1"/>
                </a:solidFill>
              </a:rPr>
              <a:t>V</a:t>
            </a: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AE06E3B2-AE80-0A41-A4B7-D7391DBCB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225" y="3549650"/>
            <a:ext cx="3829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Output: Shortest path from every </a:t>
            </a:r>
            <a:r>
              <a:rPr lang="en-US" altLang="en-US" sz="1800">
                <a:solidFill>
                  <a:srgbClr val="B100B1"/>
                </a:solidFill>
              </a:rPr>
              <a:t>s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B100B1"/>
                </a:solidFill>
              </a:rPr>
              <a:t>t</a:t>
            </a:r>
          </a:p>
        </p:txBody>
      </p:sp>
      <p:grpSp>
        <p:nvGrpSpPr>
          <p:cNvPr id="17413" name="Group 27">
            <a:extLst>
              <a:ext uri="{FF2B5EF4-FFF2-40B4-BE49-F238E27FC236}">
                <a16:creationId xmlns:a16="http://schemas.microsoft.com/office/drawing/2014/main" id="{3285DA92-618E-4842-99F6-03E000FF7887}"/>
              </a:ext>
            </a:extLst>
          </p:cNvPr>
          <p:cNvGrpSpPr>
            <a:grpSpLocks/>
          </p:cNvGrpSpPr>
          <p:nvPr/>
        </p:nvGrpSpPr>
        <p:grpSpPr bwMode="auto">
          <a:xfrm>
            <a:off x="1960563" y="4200525"/>
            <a:ext cx="3357562" cy="2171700"/>
            <a:chOff x="1961187" y="4200859"/>
            <a:chExt cx="3357387" cy="217147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9B71160-893B-EF41-A92C-B2D639B2B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5810" y="4570709"/>
              <a:ext cx="119057" cy="1301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3266551-EAD6-3C4A-8B80-35EE0D7E6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9716" y="4570709"/>
              <a:ext cx="120644" cy="1301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BF3D750-23B2-284C-A596-9E26B1314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2678" y="4570709"/>
              <a:ext cx="119056" cy="1301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F3BE918-1D3D-6949-B1A0-A85772680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5004" y="5861213"/>
              <a:ext cx="119057" cy="131749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238FD88-AD4E-B64B-B1CF-58D909186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9987" y="5796132"/>
              <a:ext cx="119056" cy="131748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3069B17-2D42-A042-953B-9210688D4591}"/>
                </a:ext>
              </a:extLst>
            </p:cNvPr>
            <p:cNvCxnSpPr>
              <a:cxnSpLocks noChangeShapeType="1"/>
              <a:stCxn id="6" idx="5"/>
              <a:endCxn id="7" idx="2"/>
            </p:cNvCxnSpPr>
            <p:nvPr/>
          </p:nvCxnSpPr>
          <p:spPr bwMode="auto">
            <a:xfrm rot="5400000" flipH="1" flipV="1">
              <a:off x="2925544" y="4047650"/>
              <a:ext cx="46033" cy="122231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3724635-0792-FF4E-A444-9EF7C84A8283}"/>
                </a:ext>
              </a:extLst>
            </p:cNvPr>
            <p:cNvCxnSpPr>
              <a:cxnSpLocks noChangeShapeType="1"/>
              <a:stCxn id="7" idx="6"/>
              <a:endCxn id="8" idx="2"/>
            </p:cNvCxnSpPr>
            <p:nvPr/>
          </p:nvCxnSpPr>
          <p:spPr bwMode="auto">
            <a:xfrm>
              <a:off x="3680359" y="4635789"/>
              <a:ext cx="1322319" cy="158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5FC811B-2704-8647-A140-0ABE9DA23000}"/>
                </a:ext>
              </a:extLst>
            </p:cNvPr>
            <p:cNvCxnSpPr>
              <a:cxnSpLocks noChangeShapeType="1"/>
              <a:stCxn id="7" idx="5"/>
              <a:endCxn id="9" idx="1"/>
            </p:cNvCxnSpPr>
            <p:nvPr/>
          </p:nvCxnSpPr>
          <p:spPr bwMode="auto">
            <a:xfrm rot="16200000" flipH="1">
              <a:off x="3367669" y="4977051"/>
              <a:ext cx="1200026" cy="60956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813B7AB-C14D-214D-8E08-CD065D1DA4AC}"/>
                </a:ext>
              </a:extLst>
            </p:cNvPr>
            <p:cNvCxnSpPr>
              <a:cxnSpLocks noChangeShapeType="1"/>
              <a:stCxn id="9" idx="2"/>
              <a:endCxn id="10" idx="5"/>
            </p:cNvCxnSpPr>
            <p:nvPr/>
          </p:nvCxnSpPr>
          <p:spPr bwMode="auto">
            <a:xfrm rot="10800000">
              <a:off x="3021582" y="5908833"/>
              <a:ext cx="1233423" cy="1904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F830318-A697-F64C-AA54-0372CE421514}"/>
                </a:ext>
              </a:extLst>
            </p:cNvPr>
            <p:cNvCxnSpPr>
              <a:cxnSpLocks noChangeShapeType="1"/>
              <a:stCxn id="10" idx="1"/>
              <a:endCxn id="7" idx="3"/>
            </p:cNvCxnSpPr>
            <p:nvPr/>
          </p:nvCxnSpPr>
          <p:spPr bwMode="auto">
            <a:xfrm rot="5400000" flipH="1" flipV="1">
              <a:off x="2690634" y="4928637"/>
              <a:ext cx="1133358" cy="63973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26" name="TextBox 20">
              <a:extLst>
                <a:ext uri="{FF2B5EF4-FFF2-40B4-BE49-F238E27FC236}">
                  <a16:creationId xmlns:a16="http://schemas.microsoft.com/office/drawing/2014/main" id="{64AD47DA-4AAE-BC4D-A8B3-115AF025A7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6657" y="4200859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B100B1"/>
                  </a:solidFill>
                </a:rPr>
                <a:t>1</a:t>
              </a:r>
            </a:p>
          </p:txBody>
        </p:sp>
        <p:sp>
          <p:nvSpPr>
            <p:cNvPr id="17427" name="TextBox 21">
              <a:extLst>
                <a:ext uri="{FF2B5EF4-FFF2-40B4-BE49-F238E27FC236}">
                  <a16:creationId xmlns:a16="http://schemas.microsoft.com/office/drawing/2014/main" id="{B37ABA6F-7915-424A-B3CD-175B612D7D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1825" y="4265992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B100B1"/>
                  </a:solidFill>
                </a:rPr>
                <a:t>1</a:t>
              </a:r>
            </a:p>
          </p:txBody>
        </p:sp>
        <p:sp>
          <p:nvSpPr>
            <p:cNvPr id="17428" name="TextBox 22">
              <a:extLst>
                <a:ext uri="{FF2B5EF4-FFF2-40B4-BE49-F238E27FC236}">
                  <a16:creationId xmlns:a16="http://schemas.microsoft.com/office/drawing/2014/main" id="{DD7BBECA-44B8-924B-B18F-C9CC14CC8C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7346" y="4993436"/>
              <a:ext cx="5356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B100B1"/>
                  </a:solidFill>
                </a:rPr>
                <a:t>100</a:t>
              </a:r>
            </a:p>
          </p:txBody>
        </p:sp>
        <p:sp>
          <p:nvSpPr>
            <p:cNvPr id="17429" name="TextBox 23">
              <a:extLst>
                <a:ext uri="{FF2B5EF4-FFF2-40B4-BE49-F238E27FC236}">
                  <a16:creationId xmlns:a16="http://schemas.microsoft.com/office/drawing/2014/main" id="{7F8FA97A-3323-1D42-88C0-E3E007CF4D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0711" y="6003003"/>
              <a:ext cx="7233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B100B1"/>
                  </a:solidFill>
                </a:rPr>
                <a:t>-1000</a:t>
              </a:r>
            </a:p>
          </p:txBody>
        </p:sp>
        <p:sp>
          <p:nvSpPr>
            <p:cNvPr id="17430" name="TextBox 24">
              <a:extLst>
                <a:ext uri="{FF2B5EF4-FFF2-40B4-BE49-F238E27FC236}">
                  <a16:creationId xmlns:a16="http://schemas.microsoft.com/office/drawing/2014/main" id="{4F01FBFB-A430-A044-92A4-2A16B618AD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9663" y="4993436"/>
              <a:ext cx="5356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B100B1"/>
                  </a:solidFill>
                </a:rPr>
                <a:t>899</a:t>
              </a:r>
            </a:p>
          </p:txBody>
        </p:sp>
        <p:sp>
          <p:nvSpPr>
            <p:cNvPr id="17431" name="TextBox 25">
              <a:extLst>
                <a:ext uri="{FF2B5EF4-FFF2-40B4-BE49-F238E27FC236}">
                  <a16:creationId xmlns:a16="http://schemas.microsoft.com/office/drawing/2014/main" id="{CE725C98-4B00-854E-A477-BFDBE47DE3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1187" y="4452246"/>
              <a:ext cx="2749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8000"/>
                  </a:solidFill>
                </a:rPr>
                <a:t>s</a:t>
              </a:r>
            </a:p>
          </p:txBody>
        </p:sp>
        <p:sp>
          <p:nvSpPr>
            <p:cNvPr id="17432" name="TextBox 26">
              <a:extLst>
                <a:ext uri="{FF2B5EF4-FFF2-40B4-BE49-F238E27FC236}">
                  <a16:creationId xmlns:a16="http://schemas.microsoft.com/office/drawing/2014/main" id="{C62E3487-294B-F24C-BE65-7338444721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6588" y="4419678"/>
              <a:ext cx="2619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t</a:t>
              </a:r>
            </a:p>
          </p:txBody>
        </p:sp>
      </p:grpSp>
      <p:sp>
        <p:nvSpPr>
          <p:cNvPr id="29" name="Rounded Rectangular Callout 28">
            <a:extLst>
              <a:ext uri="{FF2B5EF4-FFF2-40B4-BE49-F238E27FC236}">
                <a16:creationId xmlns:a16="http://schemas.microsoft.com/office/drawing/2014/main" id="{8CF3A5F4-524A-1E4F-8465-4B199FEAE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4821238"/>
            <a:ext cx="1933575" cy="1060450"/>
          </a:xfrm>
          <a:prstGeom prst="wedgeRoundRectCallout">
            <a:avLst>
              <a:gd name="adj1" fmla="val 112315"/>
              <a:gd name="adj2" fmla="val 45083"/>
              <a:gd name="adj3" fmla="val 16667"/>
            </a:avLst>
          </a:prstGeom>
          <a:solidFill>
            <a:srgbClr val="E46C0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Shortest path has cost negative infinity</a:t>
            </a:r>
          </a:p>
        </p:txBody>
      </p:sp>
      <p:sp>
        <p:nvSpPr>
          <p:cNvPr id="30" name="Cloud Callout 29">
            <a:extLst>
              <a:ext uri="{FF2B5EF4-FFF2-40B4-BE49-F238E27FC236}">
                <a16:creationId xmlns:a16="http://schemas.microsoft.com/office/drawing/2014/main" id="{147E5D8F-B720-0647-A4CA-61C1C7474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6438" y="3919538"/>
            <a:ext cx="2900362" cy="1897062"/>
          </a:xfrm>
          <a:prstGeom prst="cloudCallout">
            <a:avLst>
              <a:gd name="adj1" fmla="val -9981"/>
              <a:gd name="adj2" fmla="val 40181"/>
            </a:avLst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Assume that </a:t>
            </a:r>
            <a:r>
              <a:rPr lang="en-US" dirty="0">
                <a:solidFill>
                  <a:srgbClr val="B100B1"/>
                </a:solidFill>
                <a:latin typeface="+mn-lt"/>
                <a:ea typeface="+mn-ea"/>
              </a:rPr>
              <a:t>G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has no negative cycle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6270A199-1EA1-C049-A1EF-7DFA7D793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Poly time reductions</a:t>
            </a:r>
          </a:p>
        </p:txBody>
      </p:sp>
      <p:pic>
        <p:nvPicPr>
          <p:cNvPr id="38914" name="Picture 3">
            <a:extLst>
              <a:ext uri="{FF2B5EF4-FFF2-40B4-BE49-F238E27FC236}">
                <a16:creationId xmlns:a16="http://schemas.microsoft.com/office/drawing/2014/main" id="{CD8D5A9F-0ADC-8C48-A961-70A6F989A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98588"/>
            <a:ext cx="3797300" cy="5715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5" name="Picture 5">
            <a:extLst>
              <a:ext uri="{FF2B5EF4-FFF2-40B4-BE49-F238E27FC236}">
                <a16:creationId xmlns:a16="http://schemas.microsoft.com/office/drawing/2014/main" id="{9FF82DF4-4CCE-6845-804B-14A22802E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306638"/>
            <a:ext cx="4151313" cy="53975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own Arrow 6">
            <a:extLst>
              <a:ext uri="{FF2B5EF4-FFF2-40B4-BE49-F238E27FC236}">
                <a16:creationId xmlns:a16="http://schemas.microsoft.com/office/drawing/2014/main" id="{92ED3A96-9530-0A4F-B6E9-37921F91E7CA}"/>
              </a:ext>
            </a:extLst>
          </p:cNvPr>
          <p:cNvSpPr/>
          <p:nvPr/>
        </p:nvSpPr>
        <p:spPr>
          <a:xfrm>
            <a:off x="2051050" y="2846388"/>
            <a:ext cx="260350" cy="811212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B8A9D97B-F348-2041-829B-F03BA842E375}"/>
              </a:ext>
            </a:extLst>
          </p:cNvPr>
          <p:cNvSpPr/>
          <p:nvPr/>
        </p:nvSpPr>
        <p:spPr>
          <a:xfrm rot="17893056">
            <a:off x="2592388" y="4467225"/>
            <a:ext cx="212725" cy="175577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FC4E6C2D-A8AF-1845-B3F0-83988F12D582}"/>
              </a:ext>
            </a:extLst>
          </p:cNvPr>
          <p:cNvSpPr/>
          <p:nvPr/>
        </p:nvSpPr>
        <p:spPr>
          <a:xfrm rot="20275686">
            <a:off x="5756275" y="5165725"/>
            <a:ext cx="1957388" cy="2921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8919" name="Picture 39">
            <a:extLst>
              <a:ext uri="{FF2B5EF4-FFF2-40B4-BE49-F238E27FC236}">
                <a16:creationId xmlns:a16="http://schemas.microsoft.com/office/drawing/2014/main" id="{067F80CC-1D92-404A-815C-AA49B572A9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1230313"/>
            <a:ext cx="1606550" cy="739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0" name="Picture 41">
            <a:extLst>
              <a:ext uri="{FF2B5EF4-FFF2-40B4-BE49-F238E27FC236}">
                <a16:creationId xmlns:a16="http://schemas.microsoft.com/office/drawing/2014/main" id="{0AAC4E3F-FC04-3B4C-8C22-FED0F5458B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43138"/>
            <a:ext cx="4600575" cy="57943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Up Arrow 42">
            <a:extLst>
              <a:ext uri="{FF2B5EF4-FFF2-40B4-BE49-F238E27FC236}">
                <a16:creationId xmlns:a16="http://schemas.microsoft.com/office/drawing/2014/main" id="{826454AD-FE84-324D-AE76-DCDE0E41C12D}"/>
              </a:ext>
            </a:extLst>
          </p:cNvPr>
          <p:cNvSpPr/>
          <p:nvPr/>
        </p:nvSpPr>
        <p:spPr>
          <a:xfrm>
            <a:off x="7340600" y="2822575"/>
            <a:ext cx="184150" cy="7112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8922" name="Group 46">
            <a:extLst>
              <a:ext uri="{FF2B5EF4-FFF2-40B4-BE49-F238E27FC236}">
                <a16:creationId xmlns:a16="http://schemas.microsoft.com/office/drawing/2014/main" id="{06C2878E-1E01-2843-8F9D-CC33DDDB17CC}"/>
              </a:ext>
            </a:extLst>
          </p:cNvPr>
          <p:cNvGrpSpPr>
            <a:grpSpLocks/>
          </p:cNvGrpSpPr>
          <p:nvPr/>
        </p:nvGrpSpPr>
        <p:grpSpPr bwMode="auto">
          <a:xfrm>
            <a:off x="1223963" y="3657600"/>
            <a:ext cx="1890712" cy="1247775"/>
            <a:chOff x="1223319" y="3657600"/>
            <a:chExt cx="1890584" cy="1247281"/>
          </a:xfrm>
        </p:grpSpPr>
        <p:pic>
          <p:nvPicPr>
            <p:cNvPr id="38932" name="Picture 4">
              <a:extLst>
                <a:ext uri="{FF2B5EF4-FFF2-40B4-BE49-F238E27FC236}">
                  <a16:creationId xmlns:a16="http://schemas.microsoft.com/office/drawing/2014/main" id="{F55BEB21-2269-D14A-B1FB-40CB97382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518" y="3708120"/>
              <a:ext cx="275273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33" name="Picture 5">
              <a:extLst>
                <a:ext uri="{FF2B5EF4-FFF2-40B4-BE49-F238E27FC236}">
                  <a16:creationId xmlns:a16="http://schemas.microsoft.com/office/drawing/2014/main" id="{EED52358-3238-B746-B975-CA0CB91C0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518" y="4094929"/>
              <a:ext cx="269240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34" name="Picture 6">
              <a:extLst>
                <a:ext uri="{FF2B5EF4-FFF2-40B4-BE49-F238E27FC236}">
                  <a16:creationId xmlns:a16="http://schemas.microsoft.com/office/drawing/2014/main" id="{80ED1622-A0BD-8549-B280-C71FF7F14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376" y="4469680"/>
              <a:ext cx="26733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35" name="Picture 7">
              <a:extLst>
                <a:ext uri="{FF2B5EF4-FFF2-40B4-BE49-F238E27FC236}">
                  <a16:creationId xmlns:a16="http://schemas.microsoft.com/office/drawing/2014/main" id="{E591F168-62A4-7F4B-932E-DFC0269EF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151" y="3708120"/>
              <a:ext cx="24701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36" name="Picture 8">
              <a:extLst>
                <a:ext uri="{FF2B5EF4-FFF2-40B4-BE49-F238E27FC236}">
                  <a16:creationId xmlns:a16="http://schemas.microsoft.com/office/drawing/2014/main" id="{74FDDE66-E3DC-1E48-9689-50A98F4A8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151" y="4094929"/>
              <a:ext cx="27749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37" name="Picture 9">
              <a:extLst>
                <a:ext uri="{FF2B5EF4-FFF2-40B4-BE49-F238E27FC236}">
                  <a16:creationId xmlns:a16="http://schemas.microsoft.com/office/drawing/2014/main" id="{2B9153A6-850D-E24E-900F-F80757500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168" y="4469680"/>
              <a:ext cx="27876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38" name="Picture 19">
              <a:extLst>
                <a:ext uri="{FF2B5EF4-FFF2-40B4-BE49-F238E27FC236}">
                  <a16:creationId xmlns:a16="http://schemas.microsoft.com/office/drawing/2014/main" id="{D5DDBC38-3A39-0F49-B4EC-C92BBC2E5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3781737"/>
              <a:ext cx="106363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39" name="Picture 20">
              <a:extLst>
                <a:ext uri="{FF2B5EF4-FFF2-40B4-BE49-F238E27FC236}">
                  <a16:creationId xmlns:a16="http://schemas.microsoft.com/office/drawing/2014/main" id="{8107C13A-FC8D-794B-AD5F-E49F58BB2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11" y="3781737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0" name="Picture 21">
              <a:extLst>
                <a:ext uri="{FF2B5EF4-FFF2-40B4-BE49-F238E27FC236}">
                  <a16:creationId xmlns:a16="http://schemas.microsoft.com/office/drawing/2014/main" id="{7DC464CA-55AA-6143-84B8-CB5BCE231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766" y="3781737"/>
              <a:ext cx="120332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1" name="Picture 22">
              <a:extLst>
                <a:ext uri="{FF2B5EF4-FFF2-40B4-BE49-F238E27FC236}">
                  <a16:creationId xmlns:a16="http://schemas.microsoft.com/office/drawing/2014/main" id="{CB8C407D-CAD9-4D44-8C88-E27E20511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11" y="4177749"/>
              <a:ext cx="106045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2" name="Picture 23">
              <a:extLst>
                <a:ext uri="{FF2B5EF4-FFF2-40B4-BE49-F238E27FC236}">
                  <a16:creationId xmlns:a16="http://schemas.microsoft.com/office/drawing/2014/main" id="{0940719B-2E93-2A46-AE19-35D445EEA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4177749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3" name="Picture 24">
              <a:extLst>
                <a:ext uri="{FF2B5EF4-FFF2-40B4-BE49-F238E27FC236}">
                  <a16:creationId xmlns:a16="http://schemas.microsoft.com/office/drawing/2014/main" id="{4B0F5866-8436-EF49-A4E6-6B0C50E75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401" y="4177749"/>
              <a:ext cx="120332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4" name="Picture 25">
              <a:extLst>
                <a:ext uri="{FF2B5EF4-FFF2-40B4-BE49-F238E27FC236}">
                  <a16:creationId xmlns:a16="http://schemas.microsoft.com/office/drawing/2014/main" id="{EE25F75A-8C5F-644D-9B08-AAB1B9F42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718" y="4530605"/>
              <a:ext cx="106363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5" name="Picture 26">
              <a:extLst>
                <a:ext uri="{FF2B5EF4-FFF2-40B4-BE49-F238E27FC236}">
                  <a16:creationId xmlns:a16="http://schemas.microsoft.com/office/drawing/2014/main" id="{1A8F47E0-823A-7841-B934-4EFCDA89F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7926" y="4530605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6" name="Picture 27">
              <a:extLst>
                <a:ext uri="{FF2B5EF4-FFF2-40B4-BE49-F238E27FC236}">
                  <a16:creationId xmlns:a16="http://schemas.microsoft.com/office/drawing/2014/main" id="{8AA689BA-0AF8-D64D-8297-08F17AE37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4530288"/>
              <a:ext cx="120333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7" name="Picture 28">
              <a:extLst>
                <a:ext uri="{FF2B5EF4-FFF2-40B4-BE49-F238E27FC236}">
                  <a16:creationId xmlns:a16="http://schemas.microsoft.com/office/drawing/2014/main" id="{7DAC90CF-8D62-2947-9253-05401E608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3781737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8" name="Picture 29">
              <a:extLst>
                <a:ext uri="{FF2B5EF4-FFF2-40B4-BE49-F238E27FC236}">
                  <a16:creationId xmlns:a16="http://schemas.microsoft.com/office/drawing/2014/main" id="{4974FAFD-51DC-B540-85D0-E3388FADB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3781737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9" name="Picture 30">
              <a:extLst>
                <a:ext uri="{FF2B5EF4-FFF2-40B4-BE49-F238E27FC236}">
                  <a16:creationId xmlns:a16="http://schemas.microsoft.com/office/drawing/2014/main" id="{3C16ABC7-4013-FB46-B0CA-B1F2ABF07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3781737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50" name="Picture 31">
              <a:extLst>
                <a:ext uri="{FF2B5EF4-FFF2-40B4-BE49-F238E27FC236}">
                  <a16:creationId xmlns:a16="http://schemas.microsoft.com/office/drawing/2014/main" id="{B445B53E-422D-FE4A-BFA9-3B2659E6D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4177749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51" name="Picture 32">
              <a:extLst>
                <a:ext uri="{FF2B5EF4-FFF2-40B4-BE49-F238E27FC236}">
                  <a16:creationId xmlns:a16="http://schemas.microsoft.com/office/drawing/2014/main" id="{9A55D38E-1F1C-184F-B2D0-1521F9E1D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4177749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52" name="Picture 33">
              <a:extLst>
                <a:ext uri="{FF2B5EF4-FFF2-40B4-BE49-F238E27FC236}">
                  <a16:creationId xmlns:a16="http://schemas.microsoft.com/office/drawing/2014/main" id="{29C778AB-FF76-5C4F-A088-30E6E6D8F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4177749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53" name="Picture 34">
              <a:extLst>
                <a:ext uri="{FF2B5EF4-FFF2-40B4-BE49-F238E27FC236}">
                  <a16:creationId xmlns:a16="http://schemas.microsoft.com/office/drawing/2014/main" id="{BC7FDD49-74E5-0B4F-9C08-F4DB4735E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4533461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54" name="Picture 35">
              <a:extLst>
                <a:ext uri="{FF2B5EF4-FFF2-40B4-BE49-F238E27FC236}">
                  <a16:creationId xmlns:a16="http://schemas.microsoft.com/office/drawing/2014/main" id="{FFA1F92F-A757-DD4D-92D7-F3E7F3B84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4533461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55" name="Picture 36">
              <a:extLst>
                <a:ext uri="{FF2B5EF4-FFF2-40B4-BE49-F238E27FC236}">
                  <a16:creationId xmlns:a16="http://schemas.microsoft.com/office/drawing/2014/main" id="{F3CEF857-E0B7-FD4B-BE99-05F3153FA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4533461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F545C92-1F7A-6843-A0A3-1129A3915A8A}"/>
                </a:ext>
              </a:extLst>
            </p:cNvPr>
            <p:cNvSpPr/>
            <p:nvPr/>
          </p:nvSpPr>
          <p:spPr>
            <a:xfrm>
              <a:off x="1223319" y="3657600"/>
              <a:ext cx="1890584" cy="1247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8923" name="Group 48">
            <a:extLst>
              <a:ext uri="{FF2B5EF4-FFF2-40B4-BE49-F238E27FC236}">
                <a16:creationId xmlns:a16="http://schemas.microsoft.com/office/drawing/2014/main" id="{A5C5A57F-2FCA-8141-870A-D8C51C04B55E}"/>
              </a:ext>
            </a:extLst>
          </p:cNvPr>
          <p:cNvGrpSpPr>
            <a:grpSpLocks/>
          </p:cNvGrpSpPr>
          <p:nvPr/>
        </p:nvGrpSpPr>
        <p:grpSpPr bwMode="auto">
          <a:xfrm>
            <a:off x="6511925" y="3633788"/>
            <a:ext cx="1890713" cy="1246187"/>
            <a:chOff x="6512405" y="3633431"/>
            <a:chExt cx="1890584" cy="1247281"/>
          </a:xfrm>
        </p:grpSpPr>
        <p:pic>
          <p:nvPicPr>
            <p:cNvPr id="38930" name="Picture 37">
              <a:extLst>
                <a:ext uri="{FF2B5EF4-FFF2-40B4-BE49-F238E27FC236}">
                  <a16:creationId xmlns:a16="http://schemas.microsoft.com/office/drawing/2014/main" id="{617EEBF7-1C24-054A-9BFB-17C907F702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6698" y="3658692"/>
              <a:ext cx="1446408" cy="119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03F3F32-5D52-3A49-A925-5E99F39DC809}"/>
                </a:ext>
              </a:extLst>
            </p:cNvPr>
            <p:cNvSpPr/>
            <p:nvPr/>
          </p:nvSpPr>
          <p:spPr>
            <a:xfrm>
              <a:off x="6512405" y="3633431"/>
              <a:ext cx="1890584" cy="1247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7C88AAA-2150-9141-A7DC-E1DBA30A9543}"/>
              </a:ext>
            </a:extLst>
          </p:cNvPr>
          <p:cNvSpPr/>
          <p:nvPr/>
        </p:nvSpPr>
        <p:spPr>
          <a:xfrm>
            <a:off x="3529013" y="5095875"/>
            <a:ext cx="2244725" cy="127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ANY </a:t>
            </a:r>
            <a:r>
              <a:rPr lang="en-US" dirty="0" err="1"/>
              <a:t>algo</a:t>
            </a:r>
            <a:r>
              <a:rPr lang="en-US" dirty="0"/>
              <a:t> for stable matching problem works!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04455A2-4E69-2846-B4CD-E05076048469}"/>
              </a:ext>
            </a:extLst>
          </p:cNvPr>
          <p:cNvGrpSpPr>
            <a:grpSpLocks/>
          </p:cNvGrpSpPr>
          <p:nvPr/>
        </p:nvGrpSpPr>
        <p:grpSpPr bwMode="auto">
          <a:xfrm>
            <a:off x="2311400" y="3052763"/>
            <a:ext cx="5048250" cy="823912"/>
            <a:chOff x="2310713" y="3052119"/>
            <a:chExt cx="5048727" cy="82528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46D7016-3E62-9642-8421-7A13B4C2B6A5}"/>
                </a:ext>
              </a:extLst>
            </p:cNvPr>
            <p:cNvSpPr/>
            <p:nvPr/>
          </p:nvSpPr>
          <p:spPr>
            <a:xfrm>
              <a:off x="3522090" y="3052119"/>
              <a:ext cx="2348134" cy="825289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Poly time steps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3E3C854-F4D4-034A-9AC4-6075EB9CC68C}"/>
                </a:ext>
              </a:extLst>
            </p:cNvPr>
            <p:cNvCxnSpPr/>
            <p:nvPr/>
          </p:nvCxnSpPr>
          <p:spPr>
            <a:xfrm flipV="1">
              <a:off x="5889276" y="3179331"/>
              <a:ext cx="1470164" cy="119261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F6CE7CF-28D0-C841-B424-580DFB44300C}"/>
                </a:ext>
              </a:extLst>
            </p:cNvPr>
            <p:cNvCxnSpPr/>
            <p:nvPr/>
          </p:nvCxnSpPr>
          <p:spPr>
            <a:xfrm flipH="1" flipV="1">
              <a:off x="2310713" y="3179331"/>
              <a:ext cx="1211377" cy="71556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F3382ED-AF04-F543-947B-DCCA0733DC7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80919" y="1380567"/>
            <a:ext cx="861711" cy="573427"/>
          </a:xfrm>
          <a:prstGeom prst="rect">
            <a:avLst/>
          </a:prstGeom>
          <a:blipFill>
            <a:blip r:embed="rId13"/>
            <a:stretch>
              <a:fillRect l="-1471" b="-4348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26D1-79AF-4248-854A-49A40565AB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-1816443" y="214692"/>
            <a:ext cx="8229600" cy="1143000"/>
          </a:xfrm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pSp>
        <p:nvGrpSpPr>
          <p:cNvPr id="39938" name="Group 47">
            <a:extLst>
              <a:ext uri="{FF2B5EF4-FFF2-40B4-BE49-F238E27FC236}">
                <a16:creationId xmlns:a16="http://schemas.microsoft.com/office/drawing/2014/main" id="{00EB68E1-B00B-074B-803F-BDF6FD3DD484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207963"/>
            <a:ext cx="4724400" cy="2300287"/>
            <a:chOff x="234778" y="1230828"/>
            <a:chExt cx="8938476" cy="5135437"/>
          </a:xfrm>
        </p:grpSpPr>
        <p:pic>
          <p:nvPicPr>
            <p:cNvPr id="39954" name="Picture 4">
              <a:extLst>
                <a:ext uri="{FF2B5EF4-FFF2-40B4-BE49-F238E27FC236}">
                  <a16:creationId xmlns:a16="http://schemas.microsoft.com/office/drawing/2014/main" id="{4865C7AD-BE5B-894E-834E-3184D76E8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399103"/>
              <a:ext cx="3797300" cy="571500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955" name="Picture 5">
              <a:extLst>
                <a:ext uri="{FF2B5EF4-FFF2-40B4-BE49-F238E27FC236}">
                  <a16:creationId xmlns:a16="http://schemas.microsoft.com/office/drawing/2014/main" id="{82B905EC-66AC-384A-A7D9-7471DB9CF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78" y="2305895"/>
              <a:ext cx="4151871" cy="539743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Down Arrow 6">
              <a:extLst>
                <a:ext uri="{FF2B5EF4-FFF2-40B4-BE49-F238E27FC236}">
                  <a16:creationId xmlns:a16="http://schemas.microsoft.com/office/drawing/2014/main" id="{EA950B0C-4EDD-2D49-A1D2-4E3435A5D213}"/>
                </a:ext>
              </a:extLst>
            </p:cNvPr>
            <p:cNvSpPr/>
            <p:nvPr/>
          </p:nvSpPr>
          <p:spPr>
            <a:xfrm>
              <a:off x="2051909" y="2846949"/>
              <a:ext cx="258303" cy="811604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Down Arrow 7">
              <a:extLst>
                <a:ext uri="{FF2B5EF4-FFF2-40B4-BE49-F238E27FC236}">
                  <a16:creationId xmlns:a16="http://schemas.microsoft.com/office/drawing/2014/main" id="{74E8FEA6-79D6-5741-B935-75A8F6C183DF}"/>
                </a:ext>
              </a:extLst>
            </p:cNvPr>
            <p:cNvSpPr/>
            <p:nvPr/>
          </p:nvSpPr>
          <p:spPr>
            <a:xfrm rot="17893056">
              <a:off x="2592843" y="4467027"/>
              <a:ext cx="212648" cy="1757060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5AB00F50-1D97-7F4F-94A9-1D0C1C209CC5}"/>
                </a:ext>
              </a:extLst>
            </p:cNvPr>
            <p:cNvSpPr/>
            <p:nvPr/>
          </p:nvSpPr>
          <p:spPr>
            <a:xfrm rot="20275686">
              <a:off x="5755248" y="5164808"/>
              <a:ext cx="1958295" cy="29416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9959" name="Picture 9">
              <a:extLst>
                <a:ext uri="{FF2B5EF4-FFF2-40B4-BE49-F238E27FC236}">
                  <a16:creationId xmlns:a16="http://schemas.microsoft.com/office/drawing/2014/main" id="{FCA24373-AF72-3140-94D7-035D9A265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6556" y="1230828"/>
              <a:ext cx="1606550" cy="7397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960" name="Picture 10">
              <a:extLst>
                <a:ext uri="{FF2B5EF4-FFF2-40B4-BE49-F238E27FC236}">
                  <a16:creationId xmlns:a16="http://schemas.microsoft.com/office/drawing/2014/main" id="{BAF38A48-01DC-0743-8B7C-64DBDDC55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243674"/>
              <a:ext cx="4601254" cy="579515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Up Arrow 11">
              <a:extLst>
                <a:ext uri="{FF2B5EF4-FFF2-40B4-BE49-F238E27FC236}">
                  <a16:creationId xmlns:a16="http://schemas.microsoft.com/office/drawing/2014/main" id="{2FAA400E-6C62-374A-AE81-CA70650F66B9}"/>
                </a:ext>
              </a:extLst>
            </p:cNvPr>
            <p:cNvSpPr/>
            <p:nvPr/>
          </p:nvSpPr>
          <p:spPr>
            <a:xfrm>
              <a:off x="7341107" y="2822139"/>
              <a:ext cx="183216" cy="712370"/>
            </a:xfrm>
            <a:prstGeom prst="up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9962" name="Group 12">
              <a:extLst>
                <a:ext uri="{FF2B5EF4-FFF2-40B4-BE49-F238E27FC236}">
                  <a16:creationId xmlns:a16="http://schemas.microsoft.com/office/drawing/2014/main" id="{A1B04593-40A0-3540-90A2-E6ADF6D86F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3319" y="3657600"/>
              <a:ext cx="1890584" cy="1247281"/>
              <a:chOff x="1223319" y="3657600"/>
              <a:chExt cx="1890584" cy="1247281"/>
            </a:xfrm>
          </p:grpSpPr>
          <p:pic>
            <p:nvPicPr>
              <p:cNvPr id="39972" name="Picture 4">
                <a:extLst>
                  <a:ext uri="{FF2B5EF4-FFF2-40B4-BE49-F238E27FC236}">
                    <a16:creationId xmlns:a16="http://schemas.microsoft.com/office/drawing/2014/main" id="{D6453F32-B48A-7F42-B1E8-47CFC33633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4518" y="3708120"/>
                <a:ext cx="275273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73" name="Picture 5">
                <a:extLst>
                  <a:ext uri="{FF2B5EF4-FFF2-40B4-BE49-F238E27FC236}">
                    <a16:creationId xmlns:a16="http://schemas.microsoft.com/office/drawing/2014/main" id="{9DF70BF6-5B66-EB40-8BBD-078002B7F7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4518" y="4094929"/>
                <a:ext cx="269240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74" name="Picture 6">
                <a:extLst>
                  <a:ext uri="{FF2B5EF4-FFF2-40B4-BE49-F238E27FC236}">
                    <a16:creationId xmlns:a16="http://schemas.microsoft.com/office/drawing/2014/main" id="{5CCF9D38-F040-B746-893E-A3988F8E70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7376" y="4469680"/>
                <a:ext cx="26733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75" name="Picture 7">
                <a:extLst>
                  <a:ext uri="{FF2B5EF4-FFF2-40B4-BE49-F238E27FC236}">
                    <a16:creationId xmlns:a16="http://schemas.microsoft.com/office/drawing/2014/main" id="{5A8C0382-34FB-294E-9206-570D4AD5E2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4151" y="3708120"/>
                <a:ext cx="24701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76" name="Picture 8">
                <a:extLst>
                  <a:ext uri="{FF2B5EF4-FFF2-40B4-BE49-F238E27FC236}">
                    <a16:creationId xmlns:a16="http://schemas.microsoft.com/office/drawing/2014/main" id="{0636E5DE-6E10-4A4D-966A-9DA05FE02D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4151" y="4094929"/>
                <a:ext cx="27749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77" name="Picture 9">
                <a:extLst>
                  <a:ext uri="{FF2B5EF4-FFF2-40B4-BE49-F238E27FC236}">
                    <a16:creationId xmlns:a16="http://schemas.microsoft.com/office/drawing/2014/main" id="{EB4528F5-D4B9-5846-AB17-1D94B9765C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7168" y="4469680"/>
                <a:ext cx="27876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78" name="Picture 19">
                <a:extLst>
                  <a:ext uri="{FF2B5EF4-FFF2-40B4-BE49-F238E27FC236}">
                    <a16:creationId xmlns:a16="http://schemas.microsoft.com/office/drawing/2014/main" id="{20052F5E-8DA8-8D43-988C-415BC7108A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3781737"/>
                <a:ext cx="106363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79" name="Picture 20">
                <a:extLst>
                  <a:ext uri="{FF2B5EF4-FFF2-40B4-BE49-F238E27FC236}">
                    <a16:creationId xmlns:a16="http://schemas.microsoft.com/office/drawing/2014/main" id="{42929891-DE54-1A41-B7AF-80F95CEDFD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511" y="3781737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80" name="Picture 21">
                <a:extLst>
                  <a:ext uri="{FF2B5EF4-FFF2-40B4-BE49-F238E27FC236}">
                    <a16:creationId xmlns:a16="http://schemas.microsoft.com/office/drawing/2014/main" id="{A88750FB-264A-F14B-9EF9-F2694E0C42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7766" y="3781737"/>
                <a:ext cx="120332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81" name="Picture 22">
                <a:extLst>
                  <a:ext uri="{FF2B5EF4-FFF2-40B4-BE49-F238E27FC236}">
                    <a16:creationId xmlns:a16="http://schemas.microsoft.com/office/drawing/2014/main" id="{A988D96E-8088-9142-93BC-F829B1F6D2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511" y="4177749"/>
                <a:ext cx="106045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82" name="Picture 23">
                <a:extLst>
                  <a:ext uri="{FF2B5EF4-FFF2-40B4-BE49-F238E27FC236}">
                    <a16:creationId xmlns:a16="http://schemas.microsoft.com/office/drawing/2014/main" id="{B292D70A-2E53-FA4B-AA8A-9E31E6C38B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4177749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83" name="Picture 24">
                <a:extLst>
                  <a:ext uri="{FF2B5EF4-FFF2-40B4-BE49-F238E27FC236}">
                    <a16:creationId xmlns:a16="http://schemas.microsoft.com/office/drawing/2014/main" id="{AC43BC77-4A7F-CE41-ABFF-5D1115F83F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8401" y="4177749"/>
                <a:ext cx="120332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84" name="Picture 25">
                <a:extLst>
                  <a:ext uri="{FF2B5EF4-FFF2-40B4-BE49-F238E27FC236}">
                    <a16:creationId xmlns:a16="http://schemas.microsoft.com/office/drawing/2014/main" id="{9A58638B-F4AF-9748-97DB-89C51135F0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1718" y="4530605"/>
                <a:ext cx="106363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85" name="Picture 26">
                <a:extLst>
                  <a:ext uri="{FF2B5EF4-FFF2-40B4-BE49-F238E27FC236}">
                    <a16:creationId xmlns:a16="http://schemas.microsoft.com/office/drawing/2014/main" id="{62CBAFC0-3CF1-934B-95C8-CBF0342F0B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7926" y="4530605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86" name="Picture 27">
                <a:extLst>
                  <a:ext uri="{FF2B5EF4-FFF2-40B4-BE49-F238E27FC236}">
                    <a16:creationId xmlns:a16="http://schemas.microsoft.com/office/drawing/2014/main" id="{2D3DE1C2-97B4-A24F-965B-8826520004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4530288"/>
                <a:ext cx="120333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87" name="Picture 28">
                <a:extLst>
                  <a:ext uri="{FF2B5EF4-FFF2-40B4-BE49-F238E27FC236}">
                    <a16:creationId xmlns:a16="http://schemas.microsoft.com/office/drawing/2014/main" id="{86D464BB-6D32-8745-B641-796DBE6BAB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3781737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88" name="Picture 29">
                <a:extLst>
                  <a:ext uri="{FF2B5EF4-FFF2-40B4-BE49-F238E27FC236}">
                    <a16:creationId xmlns:a16="http://schemas.microsoft.com/office/drawing/2014/main" id="{E0A60C53-AABC-674F-AB75-B651301A63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3781737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89" name="Picture 30">
                <a:extLst>
                  <a:ext uri="{FF2B5EF4-FFF2-40B4-BE49-F238E27FC236}">
                    <a16:creationId xmlns:a16="http://schemas.microsoft.com/office/drawing/2014/main" id="{50575D4C-7788-C44D-810A-7A8D41027E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3781737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90" name="Picture 31">
                <a:extLst>
                  <a:ext uri="{FF2B5EF4-FFF2-40B4-BE49-F238E27FC236}">
                    <a16:creationId xmlns:a16="http://schemas.microsoft.com/office/drawing/2014/main" id="{65E313DD-F2B2-4A42-915A-7932020028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4177749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91" name="Picture 32">
                <a:extLst>
                  <a:ext uri="{FF2B5EF4-FFF2-40B4-BE49-F238E27FC236}">
                    <a16:creationId xmlns:a16="http://schemas.microsoft.com/office/drawing/2014/main" id="{A468501C-604E-B34C-BD39-C68F84EE6B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4177749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92" name="Picture 33">
                <a:extLst>
                  <a:ext uri="{FF2B5EF4-FFF2-40B4-BE49-F238E27FC236}">
                    <a16:creationId xmlns:a16="http://schemas.microsoft.com/office/drawing/2014/main" id="{0058F0FE-6A21-9A4D-A264-899387BBDD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4177749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93" name="Picture 34">
                <a:extLst>
                  <a:ext uri="{FF2B5EF4-FFF2-40B4-BE49-F238E27FC236}">
                    <a16:creationId xmlns:a16="http://schemas.microsoft.com/office/drawing/2014/main" id="{59A4922A-2E9E-434F-AEE5-6B8EA31B57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4533461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94" name="Picture 35">
                <a:extLst>
                  <a:ext uri="{FF2B5EF4-FFF2-40B4-BE49-F238E27FC236}">
                    <a16:creationId xmlns:a16="http://schemas.microsoft.com/office/drawing/2014/main" id="{06D2AE20-868E-7A4E-8DDC-407827BEFC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4533461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95" name="Picture 36">
                <a:extLst>
                  <a:ext uri="{FF2B5EF4-FFF2-40B4-BE49-F238E27FC236}">
                    <a16:creationId xmlns:a16="http://schemas.microsoft.com/office/drawing/2014/main" id="{FF421E51-0275-B24D-883D-1F4AEFCBB1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4533461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59B7589-C00D-1143-8A9E-73A464FBADF7}"/>
                  </a:ext>
                </a:extLst>
              </p:cNvPr>
              <p:cNvSpPr/>
              <p:nvPr/>
            </p:nvSpPr>
            <p:spPr>
              <a:xfrm>
                <a:off x="1222937" y="3658553"/>
                <a:ext cx="1892217" cy="124753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9963" name="Group 38">
              <a:extLst>
                <a:ext uri="{FF2B5EF4-FFF2-40B4-BE49-F238E27FC236}">
                  <a16:creationId xmlns:a16="http://schemas.microsoft.com/office/drawing/2014/main" id="{37D24F10-1E09-5646-8C01-8E4E0C7D1A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2405" y="3633431"/>
              <a:ext cx="1890584" cy="1247281"/>
              <a:chOff x="6512405" y="3633431"/>
              <a:chExt cx="1890584" cy="1247281"/>
            </a:xfrm>
          </p:grpSpPr>
          <p:pic>
            <p:nvPicPr>
              <p:cNvPr id="39970" name="Picture 39">
                <a:extLst>
                  <a:ext uri="{FF2B5EF4-FFF2-40B4-BE49-F238E27FC236}">
                    <a16:creationId xmlns:a16="http://schemas.microsoft.com/office/drawing/2014/main" id="{3455A273-F67D-4F44-B834-1647E0BA5A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6698" y="3658692"/>
                <a:ext cx="1446408" cy="1196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6FFA508-99A7-3141-B8DC-9C7530B02F4A}"/>
                  </a:ext>
                </a:extLst>
              </p:cNvPr>
              <p:cNvSpPr/>
              <p:nvPr/>
            </p:nvSpPr>
            <p:spPr>
              <a:xfrm>
                <a:off x="6512134" y="3633746"/>
                <a:ext cx="1892217" cy="124753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2A67BF3-C60C-EA48-B15D-C2301287396B}"/>
                </a:ext>
              </a:extLst>
            </p:cNvPr>
            <p:cNvSpPr/>
            <p:nvPr/>
          </p:nvSpPr>
          <p:spPr>
            <a:xfrm>
              <a:off x="3529641" y="5097468"/>
              <a:ext cx="2243629" cy="126879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/>
                <a:t>ANY </a:t>
              </a:r>
              <a:r>
                <a:rPr lang="en-US" sz="1100" dirty="0" err="1"/>
                <a:t>algo</a:t>
              </a:r>
              <a:r>
                <a:rPr lang="en-US" sz="1100" dirty="0"/>
                <a:t> for stable matching problem works!</a:t>
              </a:r>
            </a:p>
          </p:txBody>
        </p:sp>
        <p:grpSp>
          <p:nvGrpSpPr>
            <p:cNvPr id="39965" name="Group 42">
              <a:extLst>
                <a:ext uri="{FF2B5EF4-FFF2-40B4-BE49-F238E27FC236}">
                  <a16:creationId xmlns:a16="http://schemas.microsoft.com/office/drawing/2014/main" id="{0A31E610-8F14-6E41-851E-D0CA9D08CE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0713" y="3052119"/>
              <a:ext cx="5048727" cy="825289"/>
              <a:chOff x="2310713" y="3052119"/>
              <a:chExt cx="5048727" cy="825289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0146AB-AC02-4F42-BE98-FFF496B48F1F}"/>
                  </a:ext>
                </a:extLst>
              </p:cNvPr>
              <p:cNvSpPr/>
              <p:nvPr/>
            </p:nvSpPr>
            <p:spPr>
              <a:xfrm>
                <a:off x="3520629" y="3052510"/>
                <a:ext cx="2348753" cy="82578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Poly time steps</a:t>
                </a:r>
              </a:p>
            </p:txBody>
          </p: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CED90D84-7D77-CB47-951D-DE4D3FB62FAB}"/>
                  </a:ext>
                </a:extLst>
              </p:cNvPr>
              <p:cNvCxnSpPr/>
              <p:nvPr/>
            </p:nvCxnSpPr>
            <p:spPr>
              <a:xfrm flipV="1">
                <a:off x="5890407" y="3180098"/>
                <a:ext cx="1468720" cy="120500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D159F39E-6144-0943-8507-87CB4A810529}"/>
                  </a:ext>
                </a:extLst>
              </p:cNvPr>
              <p:cNvCxnSpPr/>
              <p:nvPr/>
            </p:nvCxnSpPr>
            <p:spPr>
              <a:xfrm flipH="1" flipV="1">
                <a:off x="2310212" y="3180098"/>
                <a:ext cx="1210418" cy="70883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5AF45D6-FB10-9741-BB94-97028EF1CFD0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880919" y="1380566"/>
              <a:ext cx="1151045" cy="877134"/>
            </a:xfrm>
            <a:prstGeom prst="rect">
              <a:avLst/>
            </a:pr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DF9E50EB-CBB7-004A-83A1-893E64794691}"/>
              </a:ext>
            </a:extLst>
          </p:cNvPr>
          <p:cNvSpPr/>
          <p:nvPr/>
        </p:nvSpPr>
        <p:spPr>
          <a:xfrm>
            <a:off x="609600" y="4973638"/>
            <a:ext cx="2686050" cy="1247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X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D6F4E86-D66A-2B48-B06C-35EC412CE20C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1939925"/>
            <a:ext cx="6232525" cy="2216150"/>
            <a:chOff x="630195" y="1939239"/>
            <a:chExt cx="6232341" cy="221663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6E4968-5FF3-5E47-8F45-2D721E24EBF2}"/>
                </a:ext>
              </a:extLst>
            </p:cNvPr>
            <p:cNvSpPr/>
            <p:nvPr/>
          </p:nvSpPr>
          <p:spPr>
            <a:xfrm>
              <a:off x="630195" y="1939239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Arbitrary Y instance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8EF0A4-9438-9F40-8693-48FD181D06E4}"/>
                </a:ext>
              </a:extLst>
            </p:cNvPr>
            <p:cNvSpPr/>
            <p:nvPr/>
          </p:nvSpPr>
          <p:spPr>
            <a:xfrm>
              <a:off x="4217839" y="3438167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Output for  Y instance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F4B534CC-EB14-6349-8239-35261C2D5B14}"/>
                </a:ext>
              </a:extLst>
            </p:cNvPr>
            <p:cNvSpPr/>
            <p:nvPr/>
          </p:nvSpPr>
          <p:spPr>
            <a:xfrm rot="1740192">
              <a:off x="3271717" y="2620426"/>
              <a:ext cx="2258945" cy="346151"/>
            </a:xfrm>
            <a:prstGeom prst="right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E76DF0B-7E7D-0B44-8BB4-616678B6C2D7}"/>
              </a:ext>
            </a:extLst>
          </p:cNvPr>
          <p:cNvGrpSpPr>
            <a:grpSpLocks/>
          </p:cNvGrpSpPr>
          <p:nvPr/>
        </p:nvGrpSpPr>
        <p:grpSpPr bwMode="auto">
          <a:xfrm>
            <a:off x="715963" y="2657475"/>
            <a:ext cx="2286000" cy="1543050"/>
            <a:chOff x="716693" y="2656703"/>
            <a:chExt cx="2286000" cy="154459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807978-F46A-0342-A581-845FD8866263}"/>
                </a:ext>
              </a:extLst>
            </p:cNvPr>
            <p:cNvSpPr/>
            <p:nvPr/>
          </p:nvSpPr>
          <p:spPr>
            <a:xfrm>
              <a:off x="716693" y="3429001"/>
              <a:ext cx="2286000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Pre-process the input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4C67A271-00D2-4042-AA8B-0203249CB901}"/>
                </a:ext>
              </a:extLst>
            </p:cNvPr>
            <p:cNvSpPr/>
            <p:nvPr/>
          </p:nvSpPr>
          <p:spPr>
            <a:xfrm>
              <a:off x="1729518" y="2656703"/>
              <a:ext cx="222250" cy="772298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Down Arrow 56">
            <a:extLst>
              <a:ext uri="{FF2B5EF4-FFF2-40B4-BE49-F238E27FC236}">
                <a16:creationId xmlns:a16="http://schemas.microsoft.com/office/drawing/2014/main" id="{28D7C8DD-B673-F14D-ABAC-723B6E20AAB2}"/>
              </a:ext>
            </a:extLst>
          </p:cNvPr>
          <p:cNvSpPr/>
          <p:nvPr/>
        </p:nvSpPr>
        <p:spPr>
          <a:xfrm>
            <a:off x="1743075" y="4200525"/>
            <a:ext cx="295275" cy="77311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8E2E1E6-D2F7-C74E-A1B5-8F1675E88E6E}"/>
              </a:ext>
            </a:extLst>
          </p:cNvPr>
          <p:cNvGrpSpPr>
            <a:grpSpLocks/>
          </p:cNvGrpSpPr>
          <p:nvPr/>
        </p:nvGrpSpPr>
        <p:grpSpPr bwMode="auto">
          <a:xfrm>
            <a:off x="3295650" y="5211763"/>
            <a:ext cx="3605213" cy="771525"/>
            <a:chOff x="3295903" y="5211464"/>
            <a:chExt cx="3604826" cy="77229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5F75C2A-40A6-5B42-86F7-86201A3B4556}"/>
                </a:ext>
              </a:extLst>
            </p:cNvPr>
            <p:cNvSpPr/>
            <p:nvPr/>
          </p:nvSpPr>
          <p:spPr>
            <a:xfrm>
              <a:off x="4213380" y="5211464"/>
              <a:ext cx="2687349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Post-process  the output</a:t>
              </a:r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511B9ADD-A17E-2343-8CF3-7A84C4CADE2B}"/>
                </a:ext>
              </a:extLst>
            </p:cNvPr>
            <p:cNvSpPr/>
            <p:nvPr/>
          </p:nvSpPr>
          <p:spPr>
            <a:xfrm>
              <a:off x="3295903" y="5597612"/>
              <a:ext cx="917477" cy="25902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" name="Up Arrow 59">
            <a:extLst>
              <a:ext uri="{FF2B5EF4-FFF2-40B4-BE49-F238E27FC236}">
                <a16:creationId xmlns:a16="http://schemas.microsoft.com/office/drawing/2014/main" id="{009474FE-D590-5E4A-97F9-D85436F18106}"/>
              </a:ext>
            </a:extLst>
          </p:cNvPr>
          <p:cNvSpPr/>
          <p:nvPr/>
        </p:nvSpPr>
        <p:spPr>
          <a:xfrm>
            <a:off x="5472113" y="4221163"/>
            <a:ext cx="249237" cy="9906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F8BE35C-1CB0-2243-AB7A-E4C7CCF9314B}"/>
              </a:ext>
            </a:extLst>
          </p:cNvPr>
          <p:cNvSpPr/>
          <p:nvPr/>
        </p:nvSpPr>
        <p:spPr>
          <a:xfrm>
            <a:off x="309563" y="2965450"/>
            <a:ext cx="7080250" cy="3644900"/>
          </a:xfrm>
          <a:custGeom>
            <a:avLst/>
            <a:gdLst>
              <a:gd name="connsiteX0" fmla="*/ 160638 w 7080633"/>
              <a:gd name="connsiteY0" fmla="*/ 234778 h 3645243"/>
              <a:gd name="connsiteX1" fmla="*/ 135924 w 7080633"/>
              <a:gd name="connsiteY1" fmla="*/ 679621 h 3645243"/>
              <a:gd name="connsiteX2" fmla="*/ 61784 w 7080633"/>
              <a:gd name="connsiteY2" fmla="*/ 1075037 h 3645243"/>
              <a:gd name="connsiteX3" fmla="*/ 37070 w 7080633"/>
              <a:gd name="connsiteY3" fmla="*/ 1285102 h 3645243"/>
              <a:gd name="connsiteX4" fmla="*/ 24713 w 7080633"/>
              <a:gd name="connsiteY4" fmla="*/ 1334529 h 3645243"/>
              <a:gd name="connsiteX5" fmla="*/ 0 w 7080633"/>
              <a:gd name="connsiteY5" fmla="*/ 1408670 h 3645243"/>
              <a:gd name="connsiteX6" fmla="*/ 49427 w 7080633"/>
              <a:gd name="connsiteY6" fmla="*/ 1989437 h 3645243"/>
              <a:gd name="connsiteX7" fmla="*/ 61784 w 7080633"/>
              <a:gd name="connsiteY7" fmla="*/ 2323070 h 3645243"/>
              <a:gd name="connsiteX8" fmla="*/ 86497 w 7080633"/>
              <a:gd name="connsiteY8" fmla="*/ 2669059 h 3645243"/>
              <a:gd name="connsiteX9" fmla="*/ 111211 w 7080633"/>
              <a:gd name="connsiteY9" fmla="*/ 2767913 h 3645243"/>
              <a:gd name="connsiteX10" fmla="*/ 123567 w 7080633"/>
              <a:gd name="connsiteY10" fmla="*/ 2854410 h 3645243"/>
              <a:gd name="connsiteX11" fmla="*/ 160638 w 7080633"/>
              <a:gd name="connsiteY11" fmla="*/ 2965621 h 3645243"/>
              <a:gd name="connsiteX12" fmla="*/ 185351 w 7080633"/>
              <a:gd name="connsiteY12" fmla="*/ 3089189 h 3645243"/>
              <a:gd name="connsiteX13" fmla="*/ 197708 w 7080633"/>
              <a:gd name="connsiteY13" fmla="*/ 3336324 h 3645243"/>
              <a:gd name="connsiteX14" fmla="*/ 247135 w 7080633"/>
              <a:gd name="connsiteY14" fmla="*/ 3422821 h 3645243"/>
              <a:gd name="connsiteX15" fmla="*/ 296562 w 7080633"/>
              <a:gd name="connsiteY15" fmla="*/ 3496962 h 3645243"/>
              <a:gd name="connsiteX16" fmla="*/ 457200 w 7080633"/>
              <a:gd name="connsiteY16" fmla="*/ 3608173 h 3645243"/>
              <a:gd name="connsiteX17" fmla="*/ 518984 w 7080633"/>
              <a:gd name="connsiteY17" fmla="*/ 3632886 h 3645243"/>
              <a:gd name="connsiteX18" fmla="*/ 630195 w 7080633"/>
              <a:gd name="connsiteY18" fmla="*/ 3645243 h 3645243"/>
              <a:gd name="connsiteX19" fmla="*/ 926757 w 7080633"/>
              <a:gd name="connsiteY19" fmla="*/ 3632886 h 3645243"/>
              <a:gd name="connsiteX20" fmla="*/ 1087395 w 7080633"/>
              <a:gd name="connsiteY20" fmla="*/ 3595816 h 3645243"/>
              <a:gd name="connsiteX21" fmla="*/ 1210962 w 7080633"/>
              <a:gd name="connsiteY21" fmla="*/ 3571102 h 3645243"/>
              <a:gd name="connsiteX22" fmla="*/ 1470454 w 7080633"/>
              <a:gd name="connsiteY22" fmla="*/ 3534032 h 3645243"/>
              <a:gd name="connsiteX23" fmla="*/ 1519881 w 7080633"/>
              <a:gd name="connsiteY23" fmla="*/ 3521675 h 3645243"/>
              <a:gd name="connsiteX24" fmla="*/ 1643449 w 7080633"/>
              <a:gd name="connsiteY24" fmla="*/ 3509319 h 3645243"/>
              <a:gd name="connsiteX25" fmla="*/ 1791730 w 7080633"/>
              <a:gd name="connsiteY25" fmla="*/ 3484605 h 3645243"/>
              <a:gd name="connsiteX26" fmla="*/ 1878227 w 7080633"/>
              <a:gd name="connsiteY26" fmla="*/ 3459892 h 3645243"/>
              <a:gd name="connsiteX27" fmla="*/ 2075935 w 7080633"/>
              <a:gd name="connsiteY27" fmla="*/ 3447535 h 3645243"/>
              <a:gd name="connsiteX28" fmla="*/ 2310713 w 7080633"/>
              <a:gd name="connsiteY28" fmla="*/ 3459892 h 3645243"/>
              <a:gd name="connsiteX29" fmla="*/ 3768811 w 7080633"/>
              <a:gd name="connsiteY29" fmla="*/ 3472248 h 3645243"/>
              <a:gd name="connsiteX30" fmla="*/ 4646140 w 7080633"/>
              <a:gd name="connsiteY30" fmla="*/ 3534032 h 3645243"/>
              <a:gd name="connsiteX31" fmla="*/ 5041557 w 7080633"/>
              <a:gd name="connsiteY31" fmla="*/ 3558746 h 3645243"/>
              <a:gd name="connsiteX32" fmla="*/ 5313405 w 7080633"/>
              <a:gd name="connsiteY32" fmla="*/ 3546389 h 3645243"/>
              <a:gd name="connsiteX33" fmla="*/ 5338119 w 7080633"/>
              <a:gd name="connsiteY33" fmla="*/ 3509319 h 3645243"/>
              <a:gd name="connsiteX34" fmla="*/ 5745892 w 7080633"/>
              <a:gd name="connsiteY34" fmla="*/ 3484605 h 3645243"/>
              <a:gd name="connsiteX35" fmla="*/ 5857103 w 7080633"/>
              <a:gd name="connsiteY35" fmla="*/ 3472248 h 3645243"/>
              <a:gd name="connsiteX36" fmla="*/ 5955957 w 7080633"/>
              <a:gd name="connsiteY36" fmla="*/ 3447535 h 3645243"/>
              <a:gd name="connsiteX37" fmla="*/ 6413157 w 7080633"/>
              <a:gd name="connsiteY37" fmla="*/ 3361037 h 3645243"/>
              <a:gd name="connsiteX38" fmla="*/ 6586151 w 7080633"/>
              <a:gd name="connsiteY38" fmla="*/ 3311610 h 3645243"/>
              <a:gd name="connsiteX39" fmla="*/ 6635578 w 7080633"/>
              <a:gd name="connsiteY39" fmla="*/ 3299254 h 3645243"/>
              <a:gd name="connsiteX40" fmla="*/ 6697362 w 7080633"/>
              <a:gd name="connsiteY40" fmla="*/ 3262183 h 3645243"/>
              <a:gd name="connsiteX41" fmla="*/ 6734432 w 7080633"/>
              <a:gd name="connsiteY41" fmla="*/ 3225113 h 3645243"/>
              <a:gd name="connsiteX42" fmla="*/ 6919784 w 7080633"/>
              <a:gd name="connsiteY42" fmla="*/ 2977978 h 3645243"/>
              <a:gd name="connsiteX43" fmla="*/ 6981567 w 7080633"/>
              <a:gd name="connsiteY43" fmla="*/ 2879124 h 3645243"/>
              <a:gd name="connsiteX44" fmla="*/ 7006281 w 7080633"/>
              <a:gd name="connsiteY44" fmla="*/ 2817340 h 3645243"/>
              <a:gd name="connsiteX45" fmla="*/ 7055708 w 7080633"/>
              <a:gd name="connsiteY45" fmla="*/ 2669059 h 3645243"/>
              <a:gd name="connsiteX46" fmla="*/ 7055708 w 7080633"/>
              <a:gd name="connsiteY46" fmla="*/ 2261286 h 3645243"/>
              <a:gd name="connsiteX47" fmla="*/ 6969211 w 7080633"/>
              <a:gd name="connsiteY47" fmla="*/ 2162432 h 3645243"/>
              <a:gd name="connsiteX48" fmla="*/ 6932140 w 7080633"/>
              <a:gd name="connsiteY48" fmla="*/ 2113005 h 3645243"/>
              <a:gd name="connsiteX49" fmla="*/ 6722076 w 7080633"/>
              <a:gd name="connsiteY49" fmla="*/ 1977081 h 3645243"/>
              <a:gd name="connsiteX50" fmla="*/ 6660292 w 7080633"/>
              <a:gd name="connsiteY50" fmla="*/ 1940010 h 3645243"/>
              <a:gd name="connsiteX51" fmla="*/ 6437870 w 7080633"/>
              <a:gd name="connsiteY51" fmla="*/ 1853513 h 3645243"/>
              <a:gd name="connsiteX52" fmla="*/ 6153665 w 7080633"/>
              <a:gd name="connsiteY52" fmla="*/ 1828800 h 3645243"/>
              <a:gd name="connsiteX53" fmla="*/ 5782962 w 7080633"/>
              <a:gd name="connsiteY53" fmla="*/ 1853513 h 3645243"/>
              <a:gd name="connsiteX54" fmla="*/ 5684108 w 7080633"/>
              <a:gd name="connsiteY54" fmla="*/ 1865870 h 3645243"/>
              <a:gd name="connsiteX55" fmla="*/ 5474043 w 7080633"/>
              <a:gd name="connsiteY55" fmla="*/ 1890583 h 3645243"/>
              <a:gd name="connsiteX56" fmla="*/ 5387546 w 7080633"/>
              <a:gd name="connsiteY56" fmla="*/ 1915297 h 3645243"/>
              <a:gd name="connsiteX57" fmla="*/ 5338119 w 7080633"/>
              <a:gd name="connsiteY57" fmla="*/ 1927654 h 3645243"/>
              <a:gd name="connsiteX58" fmla="*/ 5140411 w 7080633"/>
              <a:gd name="connsiteY58" fmla="*/ 1902940 h 3645243"/>
              <a:gd name="connsiteX59" fmla="*/ 5004486 w 7080633"/>
              <a:gd name="connsiteY59" fmla="*/ 1853513 h 3645243"/>
              <a:gd name="connsiteX60" fmla="*/ 4905632 w 7080633"/>
              <a:gd name="connsiteY60" fmla="*/ 1816443 h 3645243"/>
              <a:gd name="connsiteX61" fmla="*/ 4621427 w 7080633"/>
              <a:gd name="connsiteY61" fmla="*/ 1680519 h 3645243"/>
              <a:gd name="connsiteX62" fmla="*/ 4374292 w 7080633"/>
              <a:gd name="connsiteY62" fmla="*/ 1544594 h 3645243"/>
              <a:gd name="connsiteX63" fmla="*/ 4275438 w 7080633"/>
              <a:gd name="connsiteY63" fmla="*/ 1482810 h 3645243"/>
              <a:gd name="connsiteX64" fmla="*/ 4065373 w 7080633"/>
              <a:gd name="connsiteY64" fmla="*/ 1371600 h 3645243"/>
              <a:gd name="connsiteX65" fmla="*/ 3830595 w 7080633"/>
              <a:gd name="connsiteY65" fmla="*/ 1186248 h 3645243"/>
              <a:gd name="connsiteX66" fmla="*/ 3768811 w 7080633"/>
              <a:gd name="connsiteY66" fmla="*/ 1136821 h 3645243"/>
              <a:gd name="connsiteX67" fmla="*/ 3707027 w 7080633"/>
              <a:gd name="connsiteY67" fmla="*/ 1087394 h 3645243"/>
              <a:gd name="connsiteX68" fmla="*/ 3682313 w 7080633"/>
              <a:gd name="connsiteY68" fmla="*/ 1037967 h 3645243"/>
              <a:gd name="connsiteX69" fmla="*/ 3669957 w 7080633"/>
              <a:gd name="connsiteY69" fmla="*/ 1000897 h 3645243"/>
              <a:gd name="connsiteX70" fmla="*/ 3212757 w 7080633"/>
              <a:gd name="connsiteY70" fmla="*/ 691978 h 3645243"/>
              <a:gd name="connsiteX71" fmla="*/ 3089189 w 7080633"/>
              <a:gd name="connsiteY71" fmla="*/ 580767 h 3645243"/>
              <a:gd name="connsiteX72" fmla="*/ 3052119 w 7080633"/>
              <a:gd name="connsiteY72" fmla="*/ 556054 h 3645243"/>
              <a:gd name="connsiteX73" fmla="*/ 2804984 w 7080633"/>
              <a:gd name="connsiteY73" fmla="*/ 370702 h 3645243"/>
              <a:gd name="connsiteX74" fmla="*/ 2669059 w 7080633"/>
              <a:gd name="connsiteY74" fmla="*/ 284205 h 3645243"/>
              <a:gd name="connsiteX75" fmla="*/ 2631989 w 7080633"/>
              <a:gd name="connsiteY75" fmla="*/ 259492 h 3645243"/>
              <a:gd name="connsiteX76" fmla="*/ 2545492 w 7080633"/>
              <a:gd name="connsiteY76" fmla="*/ 247135 h 3645243"/>
              <a:gd name="connsiteX77" fmla="*/ 2075935 w 7080633"/>
              <a:gd name="connsiteY77" fmla="*/ 49427 h 3645243"/>
              <a:gd name="connsiteX78" fmla="*/ 2001795 w 7080633"/>
              <a:gd name="connsiteY78" fmla="*/ 37070 h 3645243"/>
              <a:gd name="connsiteX79" fmla="*/ 1890584 w 7080633"/>
              <a:gd name="connsiteY79" fmla="*/ 0 h 3645243"/>
              <a:gd name="connsiteX80" fmla="*/ 1569308 w 7080633"/>
              <a:gd name="connsiteY80" fmla="*/ 12356 h 3645243"/>
              <a:gd name="connsiteX81" fmla="*/ 1408670 w 7080633"/>
              <a:gd name="connsiteY81" fmla="*/ 61783 h 3645243"/>
              <a:gd name="connsiteX82" fmla="*/ 1248032 w 7080633"/>
              <a:gd name="connsiteY82" fmla="*/ 86497 h 3645243"/>
              <a:gd name="connsiteX83" fmla="*/ 1198605 w 7080633"/>
              <a:gd name="connsiteY83" fmla="*/ 98854 h 3645243"/>
              <a:gd name="connsiteX84" fmla="*/ 1124465 w 7080633"/>
              <a:gd name="connsiteY84" fmla="*/ 111210 h 3645243"/>
              <a:gd name="connsiteX85" fmla="*/ 988540 w 7080633"/>
              <a:gd name="connsiteY85" fmla="*/ 74140 h 3645243"/>
              <a:gd name="connsiteX86" fmla="*/ 803189 w 7080633"/>
              <a:gd name="connsiteY86" fmla="*/ 37070 h 3645243"/>
              <a:gd name="connsiteX87" fmla="*/ 568411 w 7080633"/>
              <a:gd name="connsiteY87" fmla="*/ 49427 h 3645243"/>
              <a:gd name="connsiteX88" fmla="*/ 494270 w 7080633"/>
              <a:gd name="connsiteY88" fmla="*/ 98854 h 3645243"/>
              <a:gd name="connsiteX89" fmla="*/ 457200 w 7080633"/>
              <a:gd name="connsiteY89" fmla="*/ 111210 h 3645243"/>
              <a:gd name="connsiteX90" fmla="*/ 420130 w 7080633"/>
              <a:gd name="connsiteY90" fmla="*/ 135924 h 3645243"/>
              <a:gd name="connsiteX91" fmla="*/ 308919 w 7080633"/>
              <a:gd name="connsiteY91" fmla="*/ 160637 h 3645243"/>
              <a:gd name="connsiteX92" fmla="*/ 234778 w 7080633"/>
              <a:gd name="connsiteY92" fmla="*/ 185351 h 3645243"/>
              <a:gd name="connsiteX93" fmla="*/ 197708 w 7080633"/>
              <a:gd name="connsiteY93" fmla="*/ 197708 h 3645243"/>
              <a:gd name="connsiteX94" fmla="*/ 160638 w 7080633"/>
              <a:gd name="connsiteY94" fmla="*/ 234778 h 36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080633" h="3645243">
                <a:moveTo>
                  <a:pt x="160638" y="234778"/>
                </a:moveTo>
                <a:cubicBezTo>
                  <a:pt x="150341" y="315097"/>
                  <a:pt x="148257" y="531624"/>
                  <a:pt x="135924" y="679621"/>
                </a:cubicBezTo>
                <a:cubicBezTo>
                  <a:pt x="124613" y="815357"/>
                  <a:pt x="75415" y="938729"/>
                  <a:pt x="61784" y="1075037"/>
                </a:cubicBezTo>
                <a:cubicBezTo>
                  <a:pt x="55156" y="1141311"/>
                  <a:pt x="49211" y="1218328"/>
                  <a:pt x="37070" y="1285102"/>
                </a:cubicBezTo>
                <a:cubicBezTo>
                  <a:pt x="34032" y="1301811"/>
                  <a:pt x="29593" y="1318262"/>
                  <a:pt x="24713" y="1334529"/>
                </a:cubicBezTo>
                <a:cubicBezTo>
                  <a:pt x="17228" y="1359481"/>
                  <a:pt x="0" y="1408670"/>
                  <a:pt x="0" y="1408670"/>
                </a:cubicBezTo>
                <a:cubicBezTo>
                  <a:pt x="191589" y="1536394"/>
                  <a:pt x="33508" y="1416382"/>
                  <a:pt x="49427" y="1989437"/>
                </a:cubicBezTo>
                <a:cubicBezTo>
                  <a:pt x="52517" y="2100681"/>
                  <a:pt x="57053" y="2211883"/>
                  <a:pt x="61784" y="2323070"/>
                </a:cubicBezTo>
                <a:cubicBezTo>
                  <a:pt x="64864" y="2395451"/>
                  <a:pt x="68311" y="2572072"/>
                  <a:pt x="86497" y="2669059"/>
                </a:cubicBezTo>
                <a:cubicBezTo>
                  <a:pt x="92757" y="2702443"/>
                  <a:pt x="104550" y="2734607"/>
                  <a:pt x="111211" y="2767913"/>
                </a:cubicBezTo>
                <a:cubicBezTo>
                  <a:pt x="116923" y="2796472"/>
                  <a:pt x="116503" y="2826155"/>
                  <a:pt x="123567" y="2854410"/>
                </a:cubicBezTo>
                <a:cubicBezTo>
                  <a:pt x="133044" y="2892319"/>
                  <a:pt x="149146" y="2928273"/>
                  <a:pt x="160638" y="2965621"/>
                </a:cubicBezTo>
                <a:cubicBezTo>
                  <a:pt x="174045" y="3009194"/>
                  <a:pt x="177619" y="3042792"/>
                  <a:pt x="185351" y="3089189"/>
                </a:cubicBezTo>
                <a:cubicBezTo>
                  <a:pt x="189470" y="3171567"/>
                  <a:pt x="182689" y="3255222"/>
                  <a:pt x="197708" y="3336324"/>
                </a:cubicBezTo>
                <a:cubicBezTo>
                  <a:pt x="203755" y="3368977"/>
                  <a:pt x="229731" y="3394539"/>
                  <a:pt x="247135" y="3422821"/>
                </a:cubicBezTo>
                <a:cubicBezTo>
                  <a:pt x="262702" y="3448117"/>
                  <a:pt x="276582" y="3474984"/>
                  <a:pt x="296562" y="3496962"/>
                </a:cubicBezTo>
                <a:cubicBezTo>
                  <a:pt x="338726" y="3543343"/>
                  <a:pt x="402114" y="3580630"/>
                  <a:pt x="457200" y="3608173"/>
                </a:cubicBezTo>
                <a:cubicBezTo>
                  <a:pt x="477039" y="3618093"/>
                  <a:pt x="497295" y="3628238"/>
                  <a:pt x="518984" y="3632886"/>
                </a:cubicBezTo>
                <a:cubicBezTo>
                  <a:pt x="555455" y="3640701"/>
                  <a:pt x="593125" y="3641124"/>
                  <a:pt x="630195" y="3645243"/>
                </a:cubicBezTo>
                <a:cubicBezTo>
                  <a:pt x="729049" y="3641124"/>
                  <a:pt x="828390" y="3643520"/>
                  <a:pt x="926757" y="3632886"/>
                </a:cubicBezTo>
                <a:cubicBezTo>
                  <a:pt x="981392" y="3626980"/>
                  <a:pt x="1033696" y="3607490"/>
                  <a:pt x="1087395" y="3595816"/>
                </a:cubicBezTo>
                <a:cubicBezTo>
                  <a:pt x="1128441" y="3586893"/>
                  <a:pt x="1169677" y="3578843"/>
                  <a:pt x="1210962" y="3571102"/>
                </a:cubicBezTo>
                <a:cubicBezTo>
                  <a:pt x="1321191" y="3550434"/>
                  <a:pt x="1323444" y="3557245"/>
                  <a:pt x="1470454" y="3534032"/>
                </a:cubicBezTo>
                <a:cubicBezTo>
                  <a:pt x="1487229" y="3531383"/>
                  <a:pt x="1503069" y="3524077"/>
                  <a:pt x="1519881" y="3521675"/>
                </a:cubicBezTo>
                <a:cubicBezTo>
                  <a:pt x="1560860" y="3515821"/>
                  <a:pt x="1602434" y="3514912"/>
                  <a:pt x="1643449" y="3509319"/>
                </a:cubicBezTo>
                <a:cubicBezTo>
                  <a:pt x="1693098" y="3502549"/>
                  <a:pt x="1742696" y="3494928"/>
                  <a:pt x="1791730" y="3484605"/>
                </a:cubicBezTo>
                <a:cubicBezTo>
                  <a:pt x="1821073" y="3478428"/>
                  <a:pt x="1848493" y="3463770"/>
                  <a:pt x="1878227" y="3459892"/>
                </a:cubicBezTo>
                <a:cubicBezTo>
                  <a:pt x="1943704" y="3451352"/>
                  <a:pt x="2010032" y="3451654"/>
                  <a:pt x="2075935" y="3447535"/>
                </a:cubicBezTo>
                <a:cubicBezTo>
                  <a:pt x="2154194" y="3451654"/>
                  <a:pt x="2232354" y="3458748"/>
                  <a:pt x="2310713" y="3459892"/>
                </a:cubicBezTo>
                <a:lnTo>
                  <a:pt x="3768811" y="3472248"/>
                </a:lnTo>
                <a:cubicBezTo>
                  <a:pt x="4061831" y="3481550"/>
                  <a:pt x="4353544" y="3515744"/>
                  <a:pt x="4646140" y="3534032"/>
                </a:cubicBezTo>
                <a:lnTo>
                  <a:pt x="5041557" y="3558746"/>
                </a:lnTo>
                <a:cubicBezTo>
                  <a:pt x="5132173" y="3554627"/>
                  <a:pt x="5223930" y="3561302"/>
                  <a:pt x="5313405" y="3546389"/>
                </a:cubicBezTo>
                <a:cubicBezTo>
                  <a:pt x="5328054" y="3543948"/>
                  <a:pt x="5323417" y="3511419"/>
                  <a:pt x="5338119" y="3509319"/>
                </a:cubicBezTo>
                <a:cubicBezTo>
                  <a:pt x="5472924" y="3490061"/>
                  <a:pt x="5610064" y="3494307"/>
                  <a:pt x="5745892" y="3484605"/>
                </a:cubicBezTo>
                <a:cubicBezTo>
                  <a:pt x="5783096" y="3481948"/>
                  <a:pt x="5820033" y="3476367"/>
                  <a:pt x="5857103" y="3472248"/>
                </a:cubicBezTo>
                <a:cubicBezTo>
                  <a:pt x="5890054" y="3464010"/>
                  <a:pt x="5922651" y="3454196"/>
                  <a:pt x="5955957" y="3447535"/>
                </a:cubicBezTo>
                <a:cubicBezTo>
                  <a:pt x="6463571" y="3346013"/>
                  <a:pt x="6018611" y="3444099"/>
                  <a:pt x="6413157" y="3361037"/>
                </a:cubicBezTo>
                <a:cubicBezTo>
                  <a:pt x="6466967" y="3349709"/>
                  <a:pt x="6540858" y="3324551"/>
                  <a:pt x="6586151" y="3311610"/>
                </a:cubicBezTo>
                <a:cubicBezTo>
                  <a:pt x="6602480" y="3306944"/>
                  <a:pt x="6619102" y="3303373"/>
                  <a:pt x="6635578" y="3299254"/>
                </a:cubicBezTo>
                <a:cubicBezTo>
                  <a:pt x="6656173" y="3286897"/>
                  <a:pt x="6678148" y="3276594"/>
                  <a:pt x="6697362" y="3262183"/>
                </a:cubicBezTo>
                <a:cubicBezTo>
                  <a:pt x="6711342" y="3251698"/>
                  <a:pt x="6723059" y="3238381"/>
                  <a:pt x="6734432" y="3225113"/>
                </a:cubicBezTo>
                <a:cubicBezTo>
                  <a:pt x="6836594" y="3105925"/>
                  <a:pt x="6841529" y="3098918"/>
                  <a:pt x="6919784" y="2977978"/>
                </a:cubicBezTo>
                <a:cubicBezTo>
                  <a:pt x="6940893" y="2945354"/>
                  <a:pt x="6967135" y="2915202"/>
                  <a:pt x="6981567" y="2879124"/>
                </a:cubicBezTo>
                <a:cubicBezTo>
                  <a:pt x="6989805" y="2858529"/>
                  <a:pt x="6998899" y="2838257"/>
                  <a:pt x="7006281" y="2817340"/>
                </a:cubicBezTo>
                <a:cubicBezTo>
                  <a:pt x="7023621" y="2768210"/>
                  <a:pt x="7055708" y="2669059"/>
                  <a:pt x="7055708" y="2669059"/>
                </a:cubicBezTo>
                <a:cubicBezTo>
                  <a:pt x="7075345" y="2492328"/>
                  <a:pt x="7100275" y="2430639"/>
                  <a:pt x="7055708" y="2261286"/>
                </a:cubicBezTo>
                <a:cubicBezTo>
                  <a:pt x="7049008" y="2235824"/>
                  <a:pt x="6983025" y="2178219"/>
                  <a:pt x="6969211" y="2162432"/>
                </a:cubicBezTo>
                <a:cubicBezTo>
                  <a:pt x="6955649" y="2146933"/>
                  <a:pt x="6948124" y="2125992"/>
                  <a:pt x="6932140" y="2113005"/>
                </a:cubicBezTo>
                <a:cubicBezTo>
                  <a:pt x="6756253" y="1970096"/>
                  <a:pt x="6829783" y="2036918"/>
                  <a:pt x="6722076" y="1977081"/>
                </a:cubicBezTo>
                <a:cubicBezTo>
                  <a:pt x="6701081" y="1965417"/>
                  <a:pt x="6681774" y="1950751"/>
                  <a:pt x="6660292" y="1940010"/>
                </a:cubicBezTo>
                <a:cubicBezTo>
                  <a:pt x="6617176" y="1918452"/>
                  <a:pt x="6487579" y="1861280"/>
                  <a:pt x="6437870" y="1853513"/>
                </a:cubicBezTo>
                <a:cubicBezTo>
                  <a:pt x="6343917" y="1838833"/>
                  <a:pt x="6153665" y="1828800"/>
                  <a:pt x="6153665" y="1828800"/>
                </a:cubicBezTo>
                <a:lnTo>
                  <a:pt x="5782962" y="1853513"/>
                </a:lnTo>
                <a:cubicBezTo>
                  <a:pt x="5749857" y="1856127"/>
                  <a:pt x="5717113" y="1862203"/>
                  <a:pt x="5684108" y="1865870"/>
                </a:cubicBezTo>
                <a:cubicBezTo>
                  <a:pt x="5478148" y="1888755"/>
                  <a:pt x="5639098" y="1867005"/>
                  <a:pt x="5474043" y="1890583"/>
                </a:cubicBezTo>
                <a:lnTo>
                  <a:pt x="5387546" y="1915297"/>
                </a:lnTo>
                <a:cubicBezTo>
                  <a:pt x="5371162" y="1919766"/>
                  <a:pt x="5355081" y="1928502"/>
                  <a:pt x="5338119" y="1927654"/>
                </a:cubicBezTo>
                <a:cubicBezTo>
                  <a:pt x="5271786" y="1924337"/>
                  <a:pt x="5206314" y="1911178"/>
                  <a:pt x="5140411" y="1902940"/>
                </a:cubicBezTo>
                <a:cubicBezTo>
                  <a:pt x="4984673" y="1851029"/>
                  <a:pt x="5142017" y="1905088"/>
                  <a:pt x="5004486" y="1853513"/>
                </a:cubicBezTo>
                <a:cubicBezTo>
                  <a:pt x="4950494" y="1833266"/>
                  <a:pt x="4972492" y="1847485"/>
                  <a:pt x="4905632" y="1816443"/>
                </a:cubicBezTo>
                <a:cubicBezTo>
                  <a:pt x="4810385" y="1772221"/>
                  <a:pt x="4715353" y="1727482"/>
                  <a:pt x="4621427" y="1680519"/>
                </a:cubicBezTo>
                <a:cubicBezTo>
                  <a:pt x="4616939" y="1678275"/>
                  <a:pt x="4392029" y="1555680"/>
                  <a:pt x="4374292" y="1544594"/>
                </a:cubicBezTo>
                <a:cubicBezTo>
                  <a:pt x="4341341" y="1523999"/>
                  <a:pt x="4309342" y="1501796"/>
                  <a:pt x="4275438" y="1482810"/>
                </a:cubicBezTo>
                <a:cubicBezTo>
                  <a:pt x="4206310" y="1444099"/>
                  <a:pt x="4129844" y="1417651"/>
                  <a:pt x="4065373" y="1371600"/>
                </a:cubicBezTo>
                <a:cubicBezTo>
                  <a:pt x="3917845" y="1266222"/>
                  <a:pt x="4021850" y="1343752"/>
                  <a:pt x="3830595" y="1186248"/>
                </a:cubicBezTo>
                <a:cubicBezTo>
                  <a:pt x="3810236" y="1169482"/>
                  <a:pt x="3789406" y="1153297"/>
                  <a:pt x="3768811" y="1136821"/>
                </a:cubicBezTo>
                <a:lnTo>
                  <a:pt x="3707027" y="1087394"/>
                </a:lnTo>
                <a:cubicBezTo>
                  <a:pt x="3698789" y="1070918"/>
                  <a:pt x="3689569" y="1054898"/>
                  <a:pt x="3682313" y="1037967"/>
                </a:cubicBezTo>
                <a:cubicBezTo>
                  <a:pt x="3677182" y="1025995"/>
                  <a:pt x="3680443" y="1008623"/>
                  <a:pt x="3669957" y="1000897"/>
                </a:cubicBezTo>
                <a:cubicBezTo>
                  <a:pt x="3521885" y="891792"/>
                  <a:pt x="3349469" y="815019"/>
                  <a:pt x="3212757" y="691978"/>
                </a:cubicBezTo>
                <a:cubicBezTo>
                  <a:pt x="3171568" y="654908"/>
                  <a:pt x="3131492" y="616562"/>
                  <a:pt x="3089189" y="580767"/>
                </a:cubicBezTo>
                <a:cubicBezTo>
                  <a:pt x="3077852" y="571174"/>
                  <a:pt x="3063842" y="565171"/>
                  <a:pt x="3052119" y="556054"/>
                </a:cubicBezTo>
                <a:cubicBezTo>
                  <a:pt x="2848297" y="397526"/>
                  <a:pt x="3169899" y="626143"/>
                  <a:pt x="2804984" y="370702"/>
                </a:cubicBezTo>
                <a:cubicBezTo>
                  <a:pt x="2716733" y="308926"/>
                  <a:pt x="2751563" y="335769"/>
                  <a:pt x="2669059" y="284205"/>
                </a:cubicBezTo>
                <a:cubicBezTo>
                  <a:pt x="2656466" y="276334"/>
                  <a:pt x="2646213" y="263759"/>
                  <a:pt x="2631989" y="259492"/>
                </a:cubicBezTo>
                <a:cubicBezTo>
                  <a:pt x="2604092" y="251123"/>
                  <a:pt x="2574324" y="251254"/>
                  <a:pt x="2545492" y="247135"/>
                </a:cubicBezTo>
                <a:cubicBezTo>
                  <a:pt x="2388973" y="181232"/>
                  <a:pt x="2243452" y="77347"/>
                  <a:pt x="2075935" y="49427"/>
                </a:cubicBezTo>
                <a:cubicBezTo>
                  <a:pt x="2051222" y="45308"/>
                  <a:pt x="2026003" y="43526"/>
                  <a:pt x="2001795" y="37070"/>
                </a:cubicBezTo>
                <a:cubicBezTo>
                  <a:pt x="1964039" y="27002"/>
                  <a:pt x="1890584" y="0"/>
                  <a:pt x="1890584" y="0"/>
                </a:cubicBezTo>
                <a:cubicBezTo>
                  <a:pt x="1783492" y="4119"/>
                  <a:pt x="1676064" y="2936"/>
                  <a:pt x="1569308" y="12356"/>
                </a:cubicBezTo>
                <a:cubicBezTo>
                  <a:pt x="1455910" y="22362"/>
                  <a:pt x="1497436" y="37574"/>
                  <a:pt x="1408670" y="61783"/>
                </a:cubicBezTo>
                <a:cubicBezTo>
                  <a:pt x="1384778" y="68299"/>
                  <a:pt x="1267522" y="82953"/>
                  <a:pt x="1248032" y="86497"/>
                </a:cubicBezTo>
                <a:cubicBezTo>
                  <a:pt x="1231323" y="89535"/>
                  <a:pt x="1215258" y="95523"/>
                  <a:pt x="1198605" y="98854"/>
                </a:cubicBezTo>
                <a:cubicBezTo>
                  <a:pt x="1174037" y="103767"/>
                  <a:pt x="1149178" y="107091"/>
                  <a:pt x="1124465" y="111210"/>
                </a:cubicBezTo>
                <a:cubicBezTo>
                  <a:pt x="1079157" y="98853"/>
                  <a:pt x="1034101" y="85530"/>
                  <a:pt x="988540" y="74140"/>
                </a:cubicBezTo>
                <a:cubicBezTo>
                  <a:pt x="898097" y="51530"/>
                  <a:pt x="884949" y="50697"/>
                  <a:pt x="803189" y="37070"/>
                </a:cubicBezTo>
                <a:cubicBezTo>
                  <a:pt x="724930" y="41189"/>
                  <a:pt x="645257" y="34058"/>
                  <a:pt x="568411" y="49427"/>
                </a:cubicBezTo>
                <a:cubicBezTo>
                  <a:pt x="539286" y="55252"/>
                  <a:pt x="522448" y="89462"/>
                  <a:pt x="494270" y="98854"/>
                </a:cubicBezTo>
                <a:lnTo>
                  <a:pt x="457200" y="111210"/>
                </a:lnTo>
                <a:cubicBezTo>
                  <a:pt x="444843" y="119448"/>
                  <a:pt x="433780" y="130074"/>
                  <a:pt x="420130" y="135924"/>
                </a:cubicBezTo>
                <a:cubicBezTo>
                  <a:pt x="400705" y="144249"/>
                  <a:pt x="325054" y="156237"/>
                  <a:pt x="308919" y="160637"/>
                </a:cubicBezTo>
                <a:cubicBezTo>
                  <a:pt x="283786" y="167491"/>
                  <a:pt x="259492" y="177113"/>
                  <a:pt x="234778" y="185351"/>
                </a:cubicBezTo>
                <a:lnTo>
                  <a:pt x="197708" y="197708"/>
                </a:lnTo>
                <a:cubicBezTo>
                  <a:pt x="182438" y="243515"/>
                  <a:pt x="170935" y="154459"/>
                  <a:pt x="160638" y="234778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1EA04A-AB75-6147-B71C-39E8E6A4D712}"/>
              </a:ext>
            </a:extLst>
          </p:cNvPr>
          <p:cNvSpPr txBox="1"/>
          <p:nvPr/>
        </p:nvSpPr>
        <p:spPr>
          <a:xfrm>
            <a:off x="7116763" y="4070350"/>
            <a:ext cx="1620837" cy="64611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All processing</a:t>
            </a:r>
          </a:p>
          <a:p>
            <a:pPr>
              <a:defRPr/>
            </a:pPr>
            <a:r>
              <a:rPr lang="en-US" dirty="0"/>
              <a:t>is poly-time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7" grpId="0" animBg="1"/>
      <p:bldP spid="60" grpId="0" animBg="1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7D1D7C3A-FB8B-9C4C-AED3-5488CE581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recurrence</a:t>
            </a:r>
          </a:p>
        </p:txBody>
      </p:sp>
      <p:sp>
        <p:nvSpPr>
          <p:cNvPr id="18434" name="TextBox 2">
            <a:extLst>
              <a:ext uri="{FF2B5EF4-FFF2-40B4-BE49-F238E27FC236}">
                <a16:creationId xmlns:a16="http://schemas.microsoft.com/office/drawing/2014/main" id="{D5ABD7CE-3D6C-4E4A-9791-9A6E005B9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2052638"/>
            <a:ext cx="5421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B200B2"/>
                </a:solidFill>
              </a:rPr>
              <a:t>OPT(u,i) </a:t>
            </a:r>
            <a:r>
              <a:rPr lang="en-US" altLang="en-US" sz="1800"/>
              <a:t>= shortest path from </a:t>
            </a:r>
            <a:r>
              <a:rPr lang="en-US" altLang="en-US" sz="1800">
                <a:solidFill>
                  <a:srgbClr val="B200B2"/>
                </a:solidFill>
              </a:rPr>
              <a:t>u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B200B2"/>
                </a:solidFill>
              </a:rPr>
              <a:t>t</a:t>
            </a:r>
            <a:r>
              <a:rPr lang="en-US" altLang="en-US" sz="1800"/>
              <a:t> with at most </a:t>
            </a:r>
            <a:r>
              <a:rPr lang="en-US" altLang="en-US" sz="1800">
                <a:solidFill>
                  <a:srgbClr val="B200B2"/>
                </a:solidFill>
              </a:rPr>
              <a:t>i</a:t>
            </a:r>
            <a:r>
              <a:rPr lang="en-US" altLang="en-US" sz="1800"/>
              <a:t> edges</a:t>
            </a:r>
          </a:p>
        </p:txBody>
      </p:sp>
      <p:sp>
        <p:nvSpPr>
          <p:cNvPr id="18435" name="TextBox 3">
            <a:extLst>
              <a:ext uri="{FF2B5EF4-FFF2-40B4-BE49-F238E27FC236}">
                <a16:creationId xmlns:a16="http://schemas.microsoft.com/office/drawing/2014/main" id="{8237A7D2-C5EC-6D4E-BEAF-247558757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3236913"/>
            <a:ext cx="8512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B200B2"/>
                </a:solidFill>
              </a:rPr>
              <a:t>OPT(u,i)</a:t>
            </a:r>
            <a:r>
              <a:rPr lang="en-US" altLang="en-US" sz="2700"/>
              <a:t> = min </a:t>
            </a:r>
            <a:r>
              <a:rPr lang="en-US" altLang="en-US" sz="4000">
                <a:solidFill>
                  <a:srgbClr val="0000FF"/>
                </a:solidFill>
              </a:rPr>
              <a:t>{</a:t>
            </a:r>
            <a:r>
              <a:rPr lang="en-US" altLang="en-US" sz="2700"/>
              <a:t> </a:t>
            </a:r>
            <a:r>
              <a:rPr lang="en-US" altLang="en-US" sz="2700">
                <a:solidFill>
                  <a:srgbClr val="B200B2"/>
                </a:solidFill>
              </a:rPr>
              <a:t>OPT(u,i-1)</a:t>
            </a:r>
            <a:r>
              <a:rPr lang="en-US" altLang="en-US" sz="2700"/>
              <a:t>, min</a:t>
            </a:r>
            <a:r>
              <a:rPr lang="en-US" altLang="en-US" sz="2700" baseline="-25000">
                <a:solidFill>
                  <a:srgbClr val="B200B2"/>
                </a:solidFill>
              </a:rPr>
              <a:t>(u,w) in E</a:t>
            </a:r>
            <a:r>
              <a:rPr lang="en-US" altLang="en-US" sz="2700" baseline="-25000"/>
              <a:t> </a:t>
            </a:r>
            <a:r>
              <a:rPr lang="en-US" altLang="en-US" sz="3000" b="1">
                <a:solidFill>
                  <a:srgbClr val="008000"/>
                </a:solidFill>
              </a:rPr>
              <a:t>{</a:t>
            </a:r>
            <a:r>
              <a:rPr lang="en-US" altLang="en-US" sz="2700"/>
              <a:t> </a:t>
            </a:r>
            <a:r>
              <a:rPr lang="en-US" altLang="en-US" sz="2700">
                <a:solidFill>
                  <a:srgbClr val="B200B2"/>
                </a:solidFill>
              </a:rPr>
              <a:t>c</a:t>
            </a:r>
            <a:r>
              <a:rPr lang="en-US" altLang="en-US" sz="2700" baseline="-25000">
                <a:solidFill>
                  <a:srgbClr val="B200B2"/>
                </a:solidFill>
              </a:rPr>
              <a:t>u,w</a:t>
            </a:r>
            <a:r>
              <a:rPr lang="en-US" altLang="en-US" sz="2700">
                <a:solidFill>
                  <a:srgbClr val="B200B2"/>
                </a:solidFill>
              </a:rPr>
              <a:t> + OPT(w, i-1)</a:t>
            </a:r>
            <a:r>
              <a:rPr lang="en-US" altLang="en-US" sz="3000" b="1">
                <a:solidFill>
                  <a:srgbClr val="008000"/>
                </a:solidFill>
              </a:rPr>
              <a:t>}</a:t>
            </a:r>
            <a:r>
              <a:rPr lang="en-US" altLang="en-US" sz="2700"/>
              <a:t> </a:t>
            </a:r>
            <a:r>
              <a:rPr lang="en-US" altLang="en-US" sz="4000">
                <a:solidFill>
                  <a:srgbClr val="0000FF"/>
                </a:solidFill>
              </a:rPr>
              <a:t>}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487BA17D-FCE4-C44B-A032-866EFA820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Some consequences</a:t>
            </a:r>
          </a:p>
        </p:txBody>
      </p:sp>
      <p:sp>
        <p:nvSpPr>
          <p:cNvPr id="19458" name="TextBox 2">
            <a:extLst>
              <a:ext uri="{FF2B5EF4-FFF2-40B4-BE49-F238E27FC236}">
                <a16:creationId xmlns:a16="http://schemas.microsoft.com/office/drawing/2014/main" id="{B7AD3D0E-88BF-BB47-AC28-A533CEEEB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1417638"/>
            <a:ext cx="6034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B200B2"/>
                </a:solidFill>
              </a:rPr>
              <a:t>OPT(u,i) </a:t>
            </a:r>
            <a:r>
              <a:rPr lang="en-US" altLang="en-US" sz="1800"/>
              <a:t>= cost of shortest path from </a:t>
            </a:r>
            <a:r>
              <a:rPr lang="en-US" altLang="en-US" sz="1800">
                <a:solidFill>
                  <a:srgbClr val="B200B2"/>
                </a:solidFill>
              </a:rPr>
              <a:t>u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B200B2"/>
                </a:solidFill>
              </a:rPr>
              <a:t>t</a:t>
            </a:r>
            <a:r>
              <a:rPr lang="en-US" altLang="en-US" sz="1800"/>
              <a:t> with at most </a:t>
            </a:r>
            <a:r>
              <a:rPr lang="en-US" altLang="en-US" sz="1800">
                <a:solidFill>
                  <a:srgbClr val="B200B2"/>
                </a:solidFill>
              </a:rPr>
              <a:t>i</a:t>
            </a:r>
            <a:r>
              <a:rPr lang="en-US" altLang="en-US" sz="1800"/>
              <a:t> edges</a:t>
            </a:r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C8B6E1CE-7A38-3D4C-8D8B-633E85644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2062163"/>
            <a:ext cx="8512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B200B2"/>
                </a:solidFill>
              </a:rPr>
              <a:t>OPT(u,i)</a:t>
            </a:r>
            <a:r>
              <a:rPr lang="en-US" altLang="en-US" sz="2700"/>
              <a:t> = min </a:t>
            </a:r>
            <a:r>
              <a:rPr lang="en-US" altLang="en-US" sz="4000">
                <a:solidFill>
                  <a:srgbClr val="0000FF"/>
                </a:solidFill>
              </a:rPr>
              <a:t>{</a:t>
            </a:r>
            <a:r>
              <a:rPr lang="en-US" altLang="en-US" sz="2700"/>
              <a:t> </a:t>
            </a:r>
            <a:r>
              <a:rPr lang="en-US" altLang="en-US" sz="2700">
                <a:solidFill>
                  <a:srgbClr val="B200B2"/>
                </a:solidFill>
              </a:rPr>
              <a:t>OPT(u, i-1)</a:t>
            </a:r>
            <a:r>
              <a:rPr lang="en-US" altLang="en-US" sz="2700"/>
              <a:t>, min</a:t>
            </a:r>
            <a:r>
              <a:rPr lang="en-US" altLang="en-US" sz="2700" baseline="-25000">
                <a:solidFill>
                  <a:srgbClr val="B200B2"/>
                </a:solidFill>
              </a:rPr>
              <a:t>(u,w) in E</a:t>
            </a:r>
            <a:r>
              <a:rPr lang="en-US" altLang="en-US" sz="2700" baseline="-25000"/>
              <a:t> </a:t>
            </a:r>
            <a:r>
              <a:rPr lang="en-US" altLang="en-US" sz="3000" b="1">
                <a:solidFill>
                  <a:srgbClr val="008000"/>
                </a:solidFill>
              </a:rPr>
              <a:t>{</a:t>
            </a:r>
            <a:r>
              <a:rPr lang="en-US" altLang="en-US" sz="2700"/>
              <a:t> </a:t>
            </a:r>
            <a:r>
              <a:rPr lang="en-US" altLang="en-US" sz="2700">
                <a:solidFill>
                  <a:srgbClr val="B200B2"/>
                </a:solidFill>
              </a:rPr>
              <a:t>c</a:t>
            </a:r>
            <a:r>
              <a:rPr lang="en-US" altLang="en-US" sz="2700" baseline="-25000">
                <a:solidFill>
                  <a:srgbClr val="B200B2"/>
                </a:solidFill>
              </a:rPr>
              <a:t>u,w</a:t>
            </a:r>
            <a:r>
              <a:rPr lang="en-US" altLang="en-US" sz="2700">
                <a:solidFill>
                  <a:srgbClr val="B200B2"/>
                </a:solidFill>
              </a:rPr>
              <a:t> + OPT(w,i-1)</a:t>
            </a:r>
            <a:r>
              <a:rPr lang="en-US" altLang="en-US" sz="3000" b="1">
                <a:solidFill>
                  <a:srgbClr val="008000"/>
                </a:solidFill>
              </a:rPr>
              <a:t>}</a:t>
            </a:r>
            <a:r>
              <a:rPr lang="en-US" altLang="en-US" sz="2700"/>
              <a:t> </a:t>
            </a:r>
            <a:r>
              <a:rPr lang="en-US" altLang="en-US" sz="4000">
                <a:solidFill>
                  <a:srgbClr val="0000FF"/>
                </a:solidFill>
              </a:rPr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0958EA-45A7-D44A-B0EE-5F2324C15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313" y="3213100"/>
            <a:ext cx="4694237" cy="576263"/>
          </a:xfrm>
          <a:prstGeom prst="rect">
            <a:avLst/>
          </a:prstGeom>
          <a:solidFill>
            <a:srgbClr val="E46C0A">
              <a:alpha val="72156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B200B2"/>
                </a:solidFill>
                <a:latin typeface="Calibri" charset="0"/>
                <a:ea typeface="ＭＳ Ｐゴシック" charset="0"/>
                <a:cs typeface="ＭＳ Ｐゴシック" charset="0"/>
              </a:rPr>
              <a:t>OPT(u,n-1) </a:t>
            </a:r>
            <a:r>
              <a: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is shortest path cost between </a:t>
            </a:r>
            <a:r>
              <a:rPr lang="en-US" dirty="0">
                <a:solidFill>
                  <a:srgbClr val="B200B2"/>
                </a:solidFill>
                <a:latin typeface="Calibri" charset="0"/>
                <a:ea typeface="ＭＳ Ｐゴシック" charset="0"/>
                <a:cs typeface="ＭＳ Ｐゴシック" charset="0"/>
              </a:rPr>
              <a:t>u</a:t>
            </a:r>
            <a:r>
              <a: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dirty="0">
                <a:solidFill>
                  <a:srgbClr val="B200B2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</a:p>
        </p:txBody>
      </p:sp>
      <p:sp>
        <p:nvSpPr>
          <p:cNvPr id="8" name="Cloud Callout 7">
            <a:extLst>
              <a:ext uri="{FF2B5EF4-FFF2-40B4-BE49-F238E27FC236}">
                <a16:creationId xmlns:a16="http://schemas.microsoft.com/office/drawing/2014/main" id="{7EA4C32E-87D5-A54B-BE74-BAEB549F5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3688" y="4200525"/>
            <a:ext cx="6924675" cy="2117725"/>
          </a:xfrm>
          <a:prstGeom prst="cloudCallout">
            <a:avLst>
              <a:gd name="adj1" fmla="val -18014"/>
              <a:gd name="adj2" fmla="val 51218"/>
            </a:avLst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7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Can compute the shortest path between </a:t>
            </a:r>
            <a:r>
              <a:rPr lang="en-US" sz="2700" dirty="0">
                <a:solidFill>
                  <a:srgbClr val="B200B2"/>
                </a:solidFill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7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sz="2700" dirty="0">
                <a:solidFill>
                  <a:srgbClr val="B200B2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7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given all </a:t>
            </a:r>
            <a:r>
              <a:rPr lang="en-US" sz="2700" dirty="0">
                <a:solidFill>
                  <a:srgbClr val="B200B2"/>
                </a:solidFill>
                <a:latin typeface="Calibri" charset="0"/>
                <a:ea typeface="ＭＳ Ｐゴシック" charset="0"/>
                <a:cs typeface="ＭＳ Ｐゴシック" charset="0"/>
              </a:rPr>
              <a:t>OPT(</a:t>
            </a:r>
            <a:r>
              <a:rPr lang="en-US" sz="2700" dirty="0" err="1">
                <a:solidFill>
                  <a:srgbClr val="B200B2"/>
                </a:solidFill>
                <a:latin typeface="Calibri" charset="0"/>
                <a:ea typeface="ＭＳ Ｐゴシック" charset="0"/>
                <a:cs typeface="ＭＳ Ｐゴシック" charset="0"/>
              </a:rPr>
              <a:t>u,i</a:t>
            </a:r>
            <a:r>
              <a:rPr lang="en-US" sz="2700" dirty="0">
                <a:solidFill>
                  <a:srgbClr val="B200B2"/>
                </a:solidFill>
                <a:latin typeface="Calibri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27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03D416BB-6F6A-6244-B05B-B08519CB0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Bellman-Ford Algorithm</a:t>
            </a:r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4D06BD9F-9EB1-0C47-9861-A72A3F36C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1713" y="1657350"/>
            <a:ext cx="3952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Runs in </a:t>
            </a:r>
            <a:r>
              <a:rPr lang="en-US" altLang="en-US" sz="2800">
                <a:solidFill>
                  <a:srgbClr val="7030A0"/>
                </a:solidFill>
                <a:latin typeface="Arial" panose="020B0604020202020204" pitchFamily="34" charset="0"/>
              </a:rPr>
              <a:t>O(n(m+n)) </a:t>
            </a:r>
            <a:r>
              <a:rPr lang="en-US" altLang="en-US" sz="2800">
                <a:latin typeface="Arial" panose="020B0604020202020204" pitchFamily="34" charset="0"/>
              </a:rPr>
              <a:t>time</a:t>
            </a:r>
          </a:p>
        </p:txBody>
      </p:sp>
      <p:sp>
        <p:nvSpPr>
          <p:cNvPr id="20483" name="TextBox 3">
            <a:extLst>
              <a:ext uri="{FF2B5EF4-FFF2-40B4-BE49-F238E27FC236}">
                <a16:creationId xmlns:a16="http://schemas.microsoft.com/office/drawing/2014/main" id="{BC623A8E-0FD8-4541-B702-50011F754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925" y="2557463"/>
            <a:ext cx="552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Only needs </a:t>
            </a:r>
            <a:r>
              <a:rPr lang="en-US" altLang="en-US" sz="2800">
                <a:solidFill>
                  <a:srgbClr val="7030A0"/>
                </a:solidFill>
                <a:latin typeface="Arial" panose="020B0604020202020204" pitchFamily="34" charset="0"/>
              </a:rPr>
              <a:t>O(n) </a:t>
            </a:r>
            <a:r>
              <a:rPr lang="en-US" altLang="en-US" sz="2800">
                <a:latin typeface="Arial" panose="020B0604020202020204" pitchFamily="34" charset="0"/>
              </a:rPr>
              <a:t>additional space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C40D7B57-7BF5-9345-9AE4-C6F6FACE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Reading Assignment</a:t>
            </a:r>
          </a:p>
        </p:txBody>
      </p:sp>
      <p:sp>
        <p:nvSpPr>
          <p:cNvPr id="22530" name="Title 1">
            <a:extLst>
              <a:ext uri="{FF2B5EF4-FFF2-40B4-BE49-F238E27FC236}">
                <a16:creationId xmlns:a16="http://schemas.microsoft.com/office/drawing/2014/main" id="{3B91EFFC-4E58-D848-95E2-A7D0F374F6F3}"/>
              </a:ext>
            </a:extLst>
          </p:cNvPr>
          <p:cNvSpPr txBox="1">
            <a:spLocks/>
          </p:cNvSpPr>
          <p:nvPr/>
        </p:nvSpPr>
        <p:spPr bwMode="auto">
          <a:xfrm>
            <a:off x="457200" y="736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/>
          </a:p>
        </p:txBody>
      </p:sp>
      <p:sp>
        <p:nvSpPr>
          <p:cNvPr id="22531" name="TextBox 2">
            <a:extLst>
              <a:ext uri="{FF2B5EF4-FFF2-40B4-BE49-F238E27FC236}">
                <a16:creationId xmlns:a16="http://schemas.microsoft.com/office/drawing/2014/main" id="{B86E4DEA-4D4C-FF4F-A88E-EAB3126A3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3206" y="2974295"/>
            <a:ext cx="1960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Sec 6.8 of [KT]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30BBBB93-975F-3348-BACA-8244EECF5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Longest path problem</a:t>
            </a:r>
          </a:p>
        </p:txBody>
      </p:sp>
      <p:sp>
        <p:nvSpPr>
          <p:cNvPr id="23554" name="TextBox 2">
            <a:extLst>
              <a:ext uri="{FF2B5EF4-FFF2-40B4-BE49-F238E27FC236}">
                <a16:creationId xmlns:a16="http://schemas.microsoft.com/office/drawing/2014/main" id="{8AC659A4-6DFD-D341-A1A3-A6B27096B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288" y="2557463"/>
            <a:ext cx="576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Given G, does there exist a simple path of length </a:t>
            </a:r>
            <a:r>
              <a:rPr lang="en-US" altLang="en-US" sz="1800">
                <a:solidFill>
                  <a:srgbClr val="B500B5"/>
                </a:solidFill>
                <a:latin typeface="Arial" panose="020B0604020202020204" pitchFamily="34" charset="0"/>
              </a:rPr>
              <a:t>n-1 </a:t>
            </a:r>
            <a:r>
              <a:rPr lang="en-US" altLang="en-US" sz="1800">
                <a:latin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A2996077-D518-854F-9052-A56AD1AF3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3" y="155915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Longest vs Shortest Paths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8431</TotalTime>
  <Words>749</Words>
  <Application>Microsoft Office PowerPoint</Application>
  <PresentationFormat>On-screen Show (4:3)</PresentationFormat>
  <Paragraphs>107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Lecture 35</vt:lpstr>
      <vt:lpstr>Lecture 35</vt:lpstr>
      <vt:lpstr>Shortest Path Problem</vt:lpstr>
      <vt:lpstr>The recurrence</vt:lpstr>
      <vt:lpstr>Some consequences</vt:lpstr>
      <vt:lpstr>Bellman-Ford Algorithm</vt:lpstr>
      <vt:lpstr>Reading Assignment</vt:lpstr>
      <vt:lpstr>Longest path problem</vt:lpstr>
      <vt:lpstr>Longest vs Shortest Paths</vt:lpstr>
      <vt:lpstr>Two sides of the “same” coin</vt:lpstr>
      <vt:lpstr>Poly time algo for longest path?</vt:lpstr>
      <vt:lpstr>P vs NP question</vt:lpstr>
      <vt:lpstr>P vs NP question</vt:lpstr>
      <vt:lpstr>Proving P ≠ NP</vt:lpstr>
      <vt:lpstr>Proving P = NP</vt:lpstr>
      <vt:lpstr>A book on P vs. NP</vt:lpstr>
      <vt:lpstr>The course so far…</vt:lpstr>
      <vt:lpstr>The rest of the course…</vt:lpstr>
      <vt:lpstr>No, you can’t– what does it mean?</vt:lpstr>
      <vt:lpstr>No, you can’t take- 1</vt:lpstr>
      <vt:lpstr>No, you can’t take- 2</vt:lpstr>
      <vt:lpstr>No, you can’t take- 2</vt:lpstr>
      <vt:lpstr>No, you can’t take -3</vt:lpstr>
      <vt:lpstr>So far: “Yes, we can” reductions</vt:lpstr>
      <vt:lpstr>Reduce Y to X where X is “easy”</vt:lpstr>
      <vt:lpstr>“Yes, we can” reductions (Example)</vt:lpstr>
      <vt:lpstr>Overview of the reduction</vt:lpstr>
      <vt:lpstr>Nothing special about GS algo</vt:lpstr>
      <vt:lpstr>Another observation</vt:lpstr>
      <vt:lpstr>Poly time reductions</vt:lpstr>
      <vt:lpstr> 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39</dc:title>
  <dc:creator>Atri</dc:creator>
  <cp:lastModifiedBy>Nasrin Akhter</cp:lastModifiedBy>
  <cp:revision>62</cp:revision>
  <cp:lastPrinted>2017-12-03T22:18:27Z</cp:lastPrinted>
  <dcterms:created xsi:type="dcterms:W3CDTF">2011-12-02T03:04:14Z</dcterms:created>
  <dcterms:modified xsi:type="dcterms:W3CDTF">2023-05-01T20:13:53Z</dcterms:modified>
</cp:coreProperties>
</file>