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15" r:id="rId3"/>
    <p:sldId id="259" r:id="rId4"/>
    <p:sldId id="260" r:id="rId5"/>
    <p:sldId id="403" r:id="rId6"/>
    <p:sldId id="261" r:id="rId7"/>
    <p:sldId id="401" r:id="rId8"/>
    <p:sldId id="417" r:id="rId9"/>
    <p:sldId id="418" r:id="rId10"/>
    <p:sldId id="272" r:id="rId11"/>
    <p:sldId id="382" r:id="rId12"/>
    <p:sldId id="383" r:id="rId13"/>
    <p:sldId id="402" r:id="rId14"/>
    <p:sldId id="420" r:id="rId15"/>
    <p:sldId id="295" r:id="rId16"/>
    <p:sldId id="312" r:id="rId17"/>
    <p:sldId id="385" r:id="rId18"/>
    <p:sldId id="400" r:id="rId19"/>
    <p:sldId id="404" r:id="rId20"/>
    <p:sldId id="384" r:id="rId21"/>
    <p:sldId id="419" r:id="rId22"/>
    <p:sldId id="282" r:id="rId23"/>
    <p:sldId id="348" r:id="rId24"/>
    <p:sldId id="412" r:id="rId25"/>
    <p:sldId id="273" r:id="rId26"/>
    <p:sldId id="361" r:id="rId27"/>
    <p:sldId id="413" r:id="rId28"/>
    <p:sldId id="288" r:id="rId29"/>
    <p:sldId id="405" r:id="rId30"/>
    <p:sldId id="406" r:id="rId31"/>
    <p:sldId id="407" r:id="rId32"/>
    <p:sldId id="423" r:id="rId33"/>
    <p:sldId id="424" r:id="rId34"/>
    <p:sldId id="425" r:id="rId35"/>
    <p:sldId id="422" r:id="rId36"/>
    <p:sldId id="298" r:id="rId37"/>
    <p:sldId id="362" r:id="rId38"/>
    <p:sldId id="374" r:id="rId39"/>
    <p:sldId id="375" r:id="rId40"/>
    <p:sldId id="376" r:id="rId41"/>
    <p:sldId id="377" r:id="rId42"/>
    <p:sldId id="378" r:id="rId43"/>
    <p:sldId id="379" r:id="rId44"/>
    <p:sldId id="333" r:id="rId45"/>
    <p:sldId id="334" r:id="rId46"/>
    <p:sldId id="408" r:id="rId47"/>
    <p:sldId id="409" r:id="rId48"/>
    <p:sldId id="410" r:id="rId49"/>
    <p:sldId id="300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01" autoAdjust="0"/>
    <p:restoredTop sz="9454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16" y="5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50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26CD9-7BE9-D14A-9C75-515A238B875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42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uffalo.zoom.us/j/92008530869?pwd=cEwrYi9VMkZ2YlpKall4SGhHWUtSZz09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5382" y="1612692"/>
            <a:ext cx="6419273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  <a:cs typeface="+mn-cs"/>
              </a:rPr>
              <a:t>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latin typeface="+mn-lt"/>
                <a:ea typeface="+mn-ea"/>
                <a:cs typeface="+mn-cs"/>
              </a:rPr>
              <a:t>CSE 331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871"/>
          </a:xfrm>
        </p:spPr>
        <p:txBody>
          <a:bodyPr/>
          <a:lstStyle/>
          <a:p>
            <a:r>
              <a:rPr lang="en-US" dirty="0"/>
              <a:t>One Stop Shop for the Course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0B59F0-682E-4F03-AB58-9E334C35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" y="1316300"/>
            <a:ext cx="9144000" cy="51445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788197-7B30-47D8-BDCF-8E83F623F940}"/>
              </a:ext>
            </a:extLst>
          </p:cNvPr>
          <p:cNvSpPr txBox="1"/>
          <p:nvPr/>
        </p:nvSpPr>
        <p:spPr>
          <a:xfrm>
            <a:off x="835889" y="2967335"/>
            <a:ext cx="7850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n-lt"/>
              </a:rPr>
              <a:t>https://cse.buffalo.edu/~nasrinak/cse331/spr22/index.html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14112B-D20D-4FC5-8F6D-F4ACD4EEB3B5}"/>
              </a:ext>
            </a:extLst>
          </p:cNvPr>
          <p:cNvSpPr/>
          <p:nvPr/>
        </p:nvSpPr>
        <p:spPr>
          <a:xfrm>
            <a:off x="854361" y="1344008"/>
            <a:ext cx="540329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E7B280-DF03-43BC-9B62-F96ED29BE4ED}"/>
              </a:ext>
            </a:extLst>
          </p:cNvPr>
          <p:cNvSpPr/>
          <p:nvPr/>
        </p:nvSpPr>
        <p:spPr>
          <a:xfrm>
            <a:off x="1487046" y="1348632"/>
            <a:ext cx="540329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CA022-874D-4897-8D92-73B4832F15A0}"/>
              </a:ext>
            </a:extLst>
          </p:cNvPr>
          <p:cNvSpPr/>
          <p:nvPr/>
        </p:nvSpPr>
        <p:spPr>
          <a:xfrm>
            <a:off x="2147446" y="1334777"/>
            <a:ext cx="604990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088895-D08C-4C93-A251-B930409492DB}"/>
              </a:ext>
            </a:extLst>
          </p:cNvPr>
          <p:cNvSpPr/>
          <p:nvPr/>
        </p:nvSpPr>
        <p:spPr>
          <a:xfrm>
            <a:off x="3759198" y="1339398"/>
            <a:ext cx="604990" cy="32777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3EF54A-0F71-49D2-B856-953DF28B6D1C}"/>
              </a:ext>
            </a:extLst>
          </p:cNvPr>
          <p:cNvSpPr/>
          <p:nvPr/>
        </p:nvSpPr>
        <p:spPr>
          <a:xfrm>
            <a:off x="5167741" y="1344019"/>
            <a:ext cx="845131" cy="31853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WORK HARD!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Wait.. What???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6985" y="202465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sure you follow submission instructions.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9091" y="4240704"/>
            <a:ext cx="706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sure you read problem statements carefully.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2674871" y="2806288"/>
            <a:ext cx="3794258" cy="1114449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Two most common ways of losing points</a:t>
            </a:r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E159-22FA-CA43-9B1D-96016F65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0"/>
            <a:ext cx="8229600" cy="1143000"/>
          </a:xfrm>
        </p:spPr>
        <p:txBody>
          <a:bodyPr/>
          <a:lstStyle/>
          <a:p>
            <a:r>
              <a:rPr lang="en-US" dirty="0"/>
              <a:t>Advice from 331 TAs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FBFE22-932B-4F34-AB9A-AC732C3E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359803"/>
            <a:ext cx="9144000" cy="1394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00E4C-350D-46EF-90DC-630755AD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6" y="2993573"/>
            <a:ext cx="9144000" cy="3142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74E21D-92C9-4388-979C-35DBF5FF16E7}"/>
              </a:ext>
            </a:extLst>
          </p:cNvPr>
          <p:cNvSpPr txBox="1"/>
          <p:nvPr/>
        </p:nvSpPr>
        <p:spPr>
          <a:xfrm>
            <a:off x="147839" y="2597570"/>
            <a:ext cx="836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https://cse.buffalo.edu/~nasrinak/cse331/support/advice/index.html</a:t>
            </a:r>
          </a:p>
        </p:txBody>
      </p:sp>
    </p:spTree>
    <p:extLst>
      <p:ext uri="{BB962C8B-B14F-4D97-AF65-F5344CB8AC3E}">
        <p14:creationId xmlns:p14="http://schemas.microsoft.com/office/powerpoint/2010/main" val="279611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WORK.</a:t>
            </a:r>
          </a:p>
          <a:p>
            <a:pPr eaLnBrk="1" hangingPunct="1">
              <a:buFont typeface="Arial" charset="0"/>
              <a:buNone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 FACT, NO EXCUSE OR NO AMOUNT OF ARGUMENT WILL WORK: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1319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7F198-268B-4401-AEA1-096B9EDA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0217"/>
            <a:ext cx="9144000" cy="439756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F34B08C-A4DC-4C02-B61E-A02ABFADB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667" y="4154519"/>
            <a:ext cx="42691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till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/>
              <a:t>More information on the quiz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16C19-8DBD-4A48-83DE-D1EE06DEE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5" y="1136188"/>
            <a:ext cx="9144000" cy="5229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444B8-CD0F-4EAA-836D-C62ED96D3ACB}"/>
              </a:ext>
            </a:extLst>
          </p:cNvPr>
          <p:cNvSpPr/>
          <p:nvPr/>
        </p:nvSpPr>
        <p:spPr>
          <a:xfrm>
            <a:off x="145733" y="5382170"/>
            <a:ext cx="8998267" cy="9836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339"/>
            <a:ext cx="8229600" cy="1143000"/>
          </a:xfrm>
        </p:spPr>
        <p:txBody>
          <a:bodyPr/>
          <a:lstStyle/>
          <a:p>
            <a:r>
              <a:rPr lang="en-US" dirty="0"/>
              <a:t>You can submit the following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C65CE-898A-4A49-9E1C-F070C60F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286474"/>
            <a:ext cx="4256809" cy="1012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68F16-BA30-4D38-8DDF-3819CACF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56" y="2440207"/>
            <a:ext cx="2585357" cy="39347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24B6FB-1E7E-4296-9748-BB1C8337D867}"/>
              </a:ext>
            </a:extLst>
          </p:cNvPr>
          <p:cNvSpPr/>
          <p:nvPr/>
        </p:nvSpPr>
        <p:spPr>
          <a:xfrm>
            <a:off x="1464132" y="5935717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41A2B-8072-4787-BF74-E7820B63D236}"/>
              </a:ext>
            </a:extLst>
          </p:cNvPr>
          <p:cNvSpPr/>
          <p:nvPr/>
        </p:nvSpPr>
        <p:spPr>
          <a:xfrm>
            <a:off x="1464132" y="3205907"/>
            <a:ext cx="1619598" cy="28840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EC810-9203-4809-901F-906CFB8539F5}"/>
              </a:ext>
            </a:extLst>
          </p:cNvPr>
          <p:cNvSpPr txBox="1"/>
          <p:nvPr/>
        </p:nvSpPr>
        <p:spPr>
          <a:xfrm>
            <a:off x="4572000" y="2913519"/>
            <a:ext cx="447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HW0 is out!</a:t>
            </a:r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0" y="1584325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break-down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FB7A4-443B-5441-844E-94F85D2D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8890"/>
            <a:ext cx="9144000" cy="31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68036" y="202954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337984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CSE 250, [CSE 191 or MTH 311]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At least a C- </a:t>
            </a:r>
            <a:r>
              <a:rPr lang="en-US" sz="1800" dirty="0">
                <a:latin typeface="Calibri" charset="0"/>
                <a:ea typeface="ＭＳ Ｐゴシック" charset="0"/>
              </a:rPr>
              <a:t>(this is recommended)</a:t>
            </a:r>
          </a:p>
          <a:p>
            <a:pPr eaLnBrk="1" hangingPunct="1">
              <a:buFont typeface="Arial" charset="0"/>
              <a:buNone/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176F-2F76-5541-AA87-F910CF2A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691A1-3689-AA47-BFC8-032D94FF1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742"/>
            <a:ext cx="9144000" cy="40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4901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6934653" y="5183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YOU decide!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8B89B-6466-465F-AA7F-0E562141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1072376"/>
            <a:ext cx="9144000" cy="332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8226B-8A18-4B2D-90D9-B75E2FA65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0" y="4546800"/>
            <a:ext cx="9144000" cy="231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/>
              <a:t>Are on for this week!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RECITATIONS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004B-4ACE-9E44-BC28-076F290A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92602"/>
            <a:ext cx="8229600" cy="1143000"/>
          </a:xfrm>
        </p:spPr>
        <p:txBody>
          <a:bodyPr/>
          <a:lstStyle/>
          <a:p>
            <a:r>
              <a:rPr lang="en-US" dirty="0"/>
              <a:t>Please stick to your recitation section</a:t>
            </a:r>
          </a:p>
        </p:txBody>
      </p:sp>
    </p:spTree>
    <p:extLst>
      <p:ext uri="{BB962C8B-B14F-4D97-AF65-F5344CB8AC3E}">
        <p14:creationId xmlns:p14="http://schemas.microsoft.com/office/powerpoint/2010/main" val="3367350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eaLnBrk="1" hangingPunct="1">
              <a:buFont typeface="Arial" charset="0"/>
              <a:buNone/>
            </a:pPr>
            <a:r>
              <a:rPr lang="en-US" b="1" i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Tentative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dates: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March 14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March 16</a:t>
            </a:r>
            <a:r>
              <a:rPr lang="en-US" dirty="0">
                <a:latin typeface="Calibri" charset="0"/>
                <a:ea typeface="ＭＳ Ｐゴシック" charset="0"/>
              </a:rPr>
              <a:t>, 2021. 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Wednesday, </a:t>
            </a:r>
            <a:r>
              <a:rPr lang="en-US" b="1" dirty="0">
                <a:latin typeface="Calibri" charset="0"/>
                <a:ea typeface="ＭＳ Ｐゴシック" charset="0"/>
              </a:rPr>
              <a:t>May 18</a:t>
            </a:r>
            <a:r>
              <a:rPr lang="en-US" dirty="0">
                <a:latin typeface="Calibri" charset="0"/>
                <a:ea typeface="ＭＳ Ｐゴシック" charset="0"/>
              </a:rPr>
              <a:t>, 2022. Cooke 121, </a:t>
            </a:r>
            <a:r>
              <a:rPr lang="en-US" b="1" dirty="0">
                <a:latin typeface="Calibri" charset="0"/>
                <a:ea typeface="ＭＳ Ｐゴシック" charset="0"/>
              </a:rPr>
              <a:t>3:30-6:30pm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2E54E1-3BBC-3E41-91DC-EA8B5F2C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HW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19768-A8AA-D843-B301-38EAA5516B16}"/>
              </a:ext>
            </a:extLst>
          </p:cNvPr>
          <p:cNvSpPr txBox="1"/>
          <p:nvPr/>
        </p:nvSpPr>
        <p:spPr>
          <a:xfrm>
            <a:off x="295829" y="1890793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57D4E-87CA-9C46-ABD1-934D9A0D1343}"/>
              </a:ext>
            </a:extLst>
          </p:cNvPr>
          <p:cNvSpPr txBox="1"/>
          <p:nvPr/>
        </p:nvSpPr>
        <p:spPr>
          <a:xfrm>
            <a:off x="945397" y="2820692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and Q2 are proof based while Q3 is 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2F622-F5AE-6740-964A-D4C7EC5DA462}"/>
              </a:ext>
            </a:extLst>
          </p:cNvPr>
          <p:cNvSpPr txBox="1"/>
          <p:nvPr/>
        </p:nvSpPr>
        <p:spPr>
          <a:xfrm>
            <a:off x="945397" y="347359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 worth 50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BB5E0-F444-884A-A779-FB998CE9980A}"/>
              </a:ext>
            </a:extLst>
          </p:cNvPr>
          <p:cNvSpPr txBox="1"/>
          <p:nvPr/>
        </p:nvSpPr>
        <p:spPr>
          <a:xfrm>
            <a:off x="945397" y="4233668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hard proof based Q2 and programming Q3 worth 25 points each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255DC-A856-F745-87B4-C38D525023E5}"/>
              </a:ext>
            </a:extLst>
          </p:cNvPr>
          <p:cNvSpPr txBox="1"/>
          <p:nvPr/>
        </p:nvSpPr>
        <p:spPr>
          <a:xfrm>
            <a:off x="457200" y="5269424"/>
            <a:ext cx="53206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HWs due by 8:00pm on Fridays</a:t>
            </a:r>
          </a:p>
          <a:p>
            <a:r>
              <a:rPr lang="en-US" sz="2400" dirty="0"/>
              <a:t>A few exceptional cases: HW0, HW8</a:t>
            </a:r>
          </a:p>
          <a:p>
            <a:r>
              <a:rPr lang="en-US" sz="2400" dirty="0"/>
              <a:t>Please keep an eye on the schedule </a:t>
            </a:r>
          </a:p>
          <a:p>
            <a:endParaRPr lang="en-US" sz="2400" dirty="0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625E731F-0CA6-1F4F-B81C-5E3CD9EF4A6C}"/>
              </a:ext>
            </a:extLst>
          </p:cNvPr>
          <p:cNvSpPr/>
          <p:nvPr/>
        </p:nvSpPr>
        <p:spPr>
          <a:xfrm>
            <a:off x="5517222" y="1674688"/>
            <a:ext cx="2321960" cy="1146004"/>
          </a:xfrm>
          <a:prstGeom prst="cloudCallout">
            <a:avLst>
              <a:gd name="adj1" fmla="val -34550"/>
              <a:gd name="adj2" fmla="val -11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lowest 2 HW scores</a:t>
            </a:r>
          </a:p>
        </p:txBody>
      </p:sp>
    </p:spTree>
    <p:extLst>
      <p:ext uri="{BB962C8B-B14F-4D97-AF65-F5344CB8AC3E}">
        <p14:creationId xmlns:p14="http://schemas.microsoft.com/office/powerpoint/2010/main" val="293709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457200" y="202954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7471D-020B-E74D-A3E2-1691D4A6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C6599-2D9B-4070-848D-FF01C3065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9507"/>
            <a:ext cx="9144000" cy="24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8E6A08-B1F0-4DEA-9125-2C77D3CF0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9728"/>
            <a:ext cx="9144000" cy="44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05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6C531-CC30-4665-BCC0-32E891D9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314"/>
            <a:ext cx="9144000" cy="19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90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ECA36-51DB-48FD-A66C-E8B4BDFE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0" y="2479055"/>
            <a:ext cx="9144000" cy="3879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940ED-4268-460B-90F9-2A12311B17BB}"/>
              </a:ext>
            </a:extLst>
          </p:cNvPr>
          <p:cNvSpPr txBox="1"/>
          <p:nvPr/>
        </p:nvSpPr>
        <p:spPr>
          <a:xfrm>
            <a:off x="2318658" y="1893318"/>
            <a:ext cx="468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https://cse.buffalo.edu/apps/devices/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0D0B0A-EB63-4720-93BE-2E4B646C51A2}"/>
              </a:ext>
            </a:extLst>
          </p:cNvPr>
          <p:cNvSpPr/>
          <p:nvPr/>
        </p:nvSpPr>
        <p:spPr>
          <a:xfrm>
            <a:off x="751114" y="3984170"/>
            <a:ext cx="49856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9C6B6-7BF1-4E19-949E-8EFC7A829218}"/>
              </a:ext>
            </a:extLst>
          </p:cNvPr>
          <p:cNvSpPr/>
          <p:nvPr/>
        </p:nvSpPr>
        <p:spPr>
          <a:xfrm>
            <a:off x="653142" y="5940386"/>
            <a:ext cx="49856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06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A0AF-28BA-5446-8F33-ED03CA5A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C++ vs Java/Python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E1D31-2A10-D84A-AE6B-4501911C3528}"/>
              </a:ext>
            </a:extLst>
          </p:cNvPr>
          <p:cNvSpPr txBox="1"/>
          <p:nvPr/>
        </p:nvSpPr>
        <p:spPr>
          <a:xfrm>
            <a:off x="457200" y="1231831"/>
            <a:ext cx="812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 Java/Python if as you just as comfortable with as C++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8CB39F2-B8BE-4177-BDFC-3281D3BF4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9379"/>
              </p:ext>
            </p:extLst>
          </p:nvPr>
        </p:nvGraphicFramePr>
        <p:xfrm>
          <a:off x="457200" y="2237546"/>
          <a:ext cx="8229600" cy="111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4" imgW="3429000" imgH="463680" progId="Paint.Picture">
                  <p:embed/>
                </p:oleObj>
              </mc:Choice>
              <mc:Fallback>
                <p:oleObj name="Bitmap Image" r:id="rId4" imgW="3429000" imgH="463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237546"/>
                        <a:ext cx="8229600" cy="111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E2E2E9B-12D6-4E8A-BE7C-F10DA0261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13964"/>
              </p:ext>
            </p:extLst>
          </p:nvPr>
        </p:nvGraphicFramePr>
        <p:xfrm>
          <a:off x="403768" y="3563922"/>
          <a:ext cx="8229600" cy="89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Bitmap Image" r:id="rId6" imgW="3282840" imgH="438120" progId="Paint.Picture">
                  <p:embed/>
                </p:oleObj>
              </mc:Choice>
              <mc:Fallback>
                <p:oleObj name="Bitmap Image" r:id="rId6" imgW="3282840" imgH="438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768" y="3563922"/>
                        <a:ext cx="8229600" cy="899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754B261-E23F-4A99-8DD9-8EF064A04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344065"/>
              </p:ext>
            </p:extLst>
          </p:nvPr>
        </p:nvGraphicFramePr>
        <p:xfrm>
          <a:off x="457200" y="4735254"/>
          <a:ext cx="8229600" cy="1448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Bitmap Image" r:id="rId8" imgW="3645000" imgH="641520" progId="Paint.Picture">
                  <p:embed/>
                </p:oleObj>
              </mc:Choice>
              <mc:Fallback>
                <p:oleObj name="Bitmap Image" r:id="rId8" imgW="3645000" imgH="641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4735254"/>
                        <a:ext cx="8229600" cy="1448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4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49564" y="168780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2568309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>
          <a:xfrm>
            <a:off x="457200" y="1604674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E1CFC0-1651-F04B-BB41-E5BBD219C296}"/>
              </a:ext>
            </a:extLst>
          </p:cNvPr>
          <p:cNvGrpSpPr/>
          <p:nvPr/>
        </p:nvGrpSpPr>
        <p:grpSpPr>
          <a:xfrm>
            <a:off x="685800" y="3746500"/>
            <a:ext cx="7996238" cy="3121828"/>
            <a:chOff x="685800" y="3746500"/>
            <a:chExt cx="7996238" cy="3121828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6500"/>
              <a:ext cx="1837035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02" y="3755268"/>
              <a:ext cx="1785877" cy="23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436" y="3755268"/>
              <a:ext cx="1739416" cy="233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585" y="3746500"/>
              <a:ext cx="2074453" cy="235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349" y="6144202"/>
              <a:ext cx="1490467" cy="65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4C99CA4-0942-F246-A3F6-BA19E1EF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1959" y="6113380"/>
              <a:ext cx="3102796" cy="754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 advTm="43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9100" cy="501217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614" y="240565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56592" y="242251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65695" y="24225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10678" y="242251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Snigdha</a:t>
            </a:r>
            <a:endParaRPr lang="en-US" dirty="0"/>
          </a:p>
        </p:txBody>
      </p:sp>
      <p:pic>
        <p:nvPicPr>
          <p:cNvPr id="1026" name="Picture 2" descr="Robert">
            <a:extLst>
              <a:ext uri="{FF2B5EF4-FFF2-40B4-BE49-F238E27FC236}">
                <a16:creationId xmlns:a16="http://schemas.microsoft.com/office/drawing/2014/main" id="{36CBF077-4C68-A744-AAB1-5A524578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7" y="986518"/>
            <a:ext cx="1306711" cy="13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ex">
            <a:extLst>
              <a:ext uri="{FF2B5EF4-FFF2-40B4-BE49-F238E27FC236}">
                <a16:creationId xmlns:a16="http://schemas.microsoft.com/office/drawing/2014/main" id="{4ADBF981-86AC-654A-A546-2E333A1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37" y="986518"/>
            <a:ext cx="1018227" cy="138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if">
            <a:extLst>
              <a:ext uri="{FF2B5EF4-FFF2-40B4-BE49-F238E27FC236}">
                <a16:creationId xmlns:a16="http://schemas.microsoft.com/office/drawing/2014/main" id="{C3CE4A6A-CE6C-914A-BDE9-A06D20D8F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2" y="1031158"/>
            <a:ext cx="1018227" cy="135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Snigdha">
            <a:extLst>
              <a:ext uri="{FF2B5EF4-FFF2-40B4-BE49-F238E27FC236}">
                <a16:creationId xmlns:a16="http://schemas.microsoft.com/office/drawing/2014/main" id="{1EC2DEE6-5F40-A743-86A7-DFFABEF7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82" y="1031158"/>
            <a:ext cx="1031051" cy="13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032F2AB-8205-6A40-9746-2E42A79F7049}"/>
              </a:ext>
            </a:extLst>
          </p:cNvPr>
          <p:cNvSpPr txBox="1"/>
          <p:nvPr/>
        </p:nvSpPr>
        <p:spPr>
          <a:xfrm>
            <a:off x="7745401" y="238930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8D34F9-2EF2-4548-B1F0-276DD2DA05C8}"/>
              </a:ext>
            </a:extLst>
          </p:cNvPr>
          <p:cNvSpPr txBox="1"/>
          <p:nvPr/>
        </p:nvSpPr>
        <p:spPr>
          <a:xfrm>
            <a:off x="722614" y="425067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792E58-4538-A44D-8464-11731540591F}"/>
              </a:ext>
            </a:extLst>
          </p:cNvPr>
          <p:cNvSpPr txBox="1"/>
          <p:nvPr/>
        </p:nvSpPr>
        <p:spPr>
          <a:xfrm>
            <a:off x="2518037" y="425067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04B0EC-74F7-9F4B-B509-0931F2B557A1}"/>
              </a:ext>
            </a:extLst>
          </p:cNvPr>
          <p:cNvSpPr txBox="1"/>
          <p:nvPr/>
        </p:nvSpPr>
        <p:spPr>
          <a:xfrm>
            <a:off x="4324571" y="423920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11F481-A6A5-3D41-A16A-60766DB3B016}"/>
              </a:ext>
            </a:extLst>
          </p:cNvPr>
          <p:cNvSpPr txBox="1"/>
          <p:nvPr/>
        </p:nvSpPr>
        <p:spPr>
          <a:xfrm>
            <a:off x="6054162" y="425067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Megan</a:t>
            </a:r>
          </a:p>
        </p:txBody>
      </p:sp>
      <p:pic>
        <p:nvPicPr>
          <p:cNvPr id="1036" name="Picture 12" descr="Ben">
            <a:extLst>
              <a:ext uri="{FF2B5EF4-FFF2-40B4-BE49-F238E27FC236}">
                <a16:creationId xmlns:a16="http://schemas.microsoft.com/office/drawing/2014/main" id="{725B1AE1-1160-254D-A8AD-34954B95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072" y="981976"/>
            <a:ext cx="1018228" cy="13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man">
            <a:extLst>
              <a:ext uri="{FF2B5EF4-FFF2-40B4-BE49-F238E27FC236}">
                <a16:creationId xmlns:a16="http://schemas.microsoft.com/office/drawing/2014/main" id="{4676FE5B-5013-914A-B3BF-8DE977D7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0" y="2887413"/>
            <a:ext cx="1137069" cy="13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nor">
            <a:extLst>
              <a:ext uri="{FF2B5EF4-FFF2-40B4-BE49-F238E27FC236}">
                <a16:creationId xmlns:a16="http://schemas.microsoft.com/office/drawing/2014/main" id="{31774ACE-6366-9C40-9C71-D3342D45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82" y="2887413"/>
            <a:ext cx="1809936" cy="13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Joseph">
            <a:extLst>
              <a:ext uri="{FF2B5EF4-FFF2-40B4-BE49-F238E27FC236}">
                <a16:creationId xmlns:a16="http://schemas.microsoft.com/office/drawing/2014/main" id="{44E4BDCC-371C-E543-9424-846A6BBB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2" y="2902059"/>
            <a:ext cx="1189728" cy="13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gan">
            <a:extLst>
              <a:ext uri="{FF2B5EF4-FFF2-40B4-BE49-F238E27FC236}">
                <a16:creationId xmlns:a16="http://schemas.microsoft.com/office/drawing/2014/main" id="{53103CCB-9D87-3C44-8F85-F946A3B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60" y="2875944"/>
            <a:ext cx="1031051" cy="137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8FCFF29-C138-42F0-8118-9D84BE1AE5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2346" y="2864473"/>
            <a:ext cx="1031052" cy="1374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6535E-609D-49E5-98CE-F663114153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198" y="4750360"/>
            <a:ext cx="1306712" cy="1306712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41CB1D1-9C81-4325-AC04-647EAFE2F0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3685" y="4701000"/>
            <a:ext cx="1018227" cy="1356072"/>
          </a:xfrm>
          <a:prstGeom prst="rect">
            <a:avLst/>
          </a:prstGeo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FF1299EE-3050-41F0-8EEB-73D8C89962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4284748" y="4784673"/>
            <a:ext cx="1306711" cy="1306711"/>
          </a:xfrm>
          <a:prstGeom prst="rect">
            <a:avLst/>
          </a:prstGeom>
        </p:spPr>
      </p:pic>
      <p:pic>
        <p:nvPicPr>
          <p:cNvPr id="14" name="Picture 13" descr="A person taking a selfie&#10;&#10;Description automatically generated">
            <a:extLst>
              <a:ext uri="{FF2B5EF4-FFF2-40B4-BE49-F238E27FC236}">
                <a16:creationId xmlns:a16="http://schemas.microsoft.com/office/drawing/2014/main" id="{46FB96A7-C089-486C-AF0E-58C57F19C1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740974" y="4843467"/>
            <a:ext cx="1357635" cy="1018227"/>
          </a:xfrm>
          <a:prstGeom prst="rect">
            <a:avLst/>
          </a:prstGeom>
        </p:spPr>
      </p:pic>
      <p:pic>
        <p:nvPicPr>
          <p:cNvPr id="16" name="Picture 15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0E2CD3A3-2437-4CF2-A7DA-B6D9B6B2D2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97454" y="4851870"/>
            <a:ext cx="1474410" cy="11795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E1A62C1-B010-45DA-B2BF-6F606C5C8BB5}"/>
              </a:ext>
            </a:extLst>
          </p:cNvPr>
          <p:cNvSpPr txBox="1"/>
          <p:nvPr/>
        </p:nvSpPr>
        <p:spPr>
          <a:xfrm>
            <a:off x="7462710" y="422758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4EECF5-B9A8-49AC-B930-03C56E92D637}"/>
              </a:ext>
            </a:extLst>
          </p:cNvPr>
          <p:cNvSpPr txBox="1"/>
          <p:nvPr/>
        </p:nvSpPr>
        <p:spPr>
          <a:xfrm>
            <a:off x="764177" y="60379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4556ED-3C8E-441C-89A5-BF5574CAE28D}"/>
              </a:ext>
            </a:extLst>
          </p:cNvPr>
          <p:cNvSpPr txBox="1"/>
          <p:nvPr/>
        </p:nvSpPr>
        <p:spPr>
          <a:xfrm>
            <a:off x="2641175" y="6048986"/>
            <a:ext cx="84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Trevor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7C7938-2E60-4288-B8D1-C5312FF4B690}"/>
              </a:ext>
            </a:extLst>
          </p:cNvPr>
          <p:cNvSpPr txBox="1"/>
          <p:nvPr/>
        </p:nvSpPr>
        <p:spPr>
          <a:xfrm>
            <a:off x="4469611" y="60643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9C3514-C97A-4F77-B39B-DBCDDC9FA566}"/>
              </a:ext>
            </a:extLst>
          </p:cNvPr>
          <p:cNvSpPr txBox="1"/>
          <p:nvPr/>
        </p:nvSpPr>
        <p:spPr>
          <a:xfrm>
            <a:off x="5935560" y="607957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7096BA-9E93-46D6-B039-63E1194724E5}"/>
              </a:ext>
            </a:extLst>
          </p:cNvPr>
          <p:cNvSpPr txBox="1"/>
          <p:nvPr/>
        </p:nvSpPr>
        <p:spPr>
          <a:xfrm>
            <a:off x="7259416" y="607957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Prathamesh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Conquering Shadows to Conquering the Internet</a:t>
            </a:r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spd="slow" advTm="5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detecting communities is not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17638"/>
            <a:ext cx="2373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16250"/>
            <a:ext cx="46323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421188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someone who got a Google job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970088"/>
            <a:ext cx="8229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500"/>
              <a:t>“</a:t>
            </a:r>
            <a:r>
              <a:rPr lang="en-US" altLang="ja-JP" sz="3500"/>
              <a:t>You can let your algorithms class know that the phone interviews are essentially like </a:t>
            </a:r>
            <a:r>
              <a:rPr lang="en-US" altLang="ja-JP" sz="3500" b="1"/>
              <a:t>a difficult algorithms test</a:t>
            </a:r>
            <a:r>
              <a:rPr lang="en-US" altLang="ja-JP" sz="3500"/>
              <a:t>. </a:t>
            </a:r>
            <a:endParaRPr lang="en-US" sz="2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3413" y="4108450"/>
            <a:ext cx="79279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Lots of data structures, specifying the algorithm, analyzing the </a:t>
            </a:r>
          </a:p>
          <a:p>
            <a:pPr eaLnBrk="1" hangingPunct="1"/>
            <a:r>
              <a:rPr lang="en-US" sz="2200"/>
              <a:t>run time and space requirements... And all on the phone and </a:t>
            </a:r>
          </a:p>
          <a:p>
            <a:pPr eaLnBrk="1" hangingPunct="1"/>
            <a:r>
              <a:rPr lang="en-US" sz="2200" b="1"/>
              <a:t>you're supposed to talk through your thought process</a:t>
            </a:r>
            <a:r>
              <a:rPr lang="en-US" sz="1800" b="1"/>
              <a:t>.</a:t>
            </a:r>
            <a:r>
              <a:rPr lang="ja-JP" altLang="en-US" sz="1800" b="1"/>
              <a:t>”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457200" y="162314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3182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 dirty="0">
                <a:latin typeface="Calibri" charset="0"/>
              </a:rPr>
              <a:t>Nasrin Akhter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36454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nasrinak@</a:t>
            </a:r>
            <a:r>
              <a:rPr lang="en-US" altLang="ja-JP" sz="3000" dirty="0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24505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Office: Davis 303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48772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 W 4:10-5:00PM 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7B2BC-E429-4662-9168-49BB0A1A5A35}"/>
              </a:ext>
            </a:extLst>
          </p:cNvPr>
          <p:cNvSpPr txBox="1"/>
          <p:nvPr/>
        </p:nvSpPr>
        <p:spPr>
          <a:xfrm>
            <a:off x="1570038" y="4132011"/>
            <a:ext cx="704272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+mn-lt"/>
              </a:rPr>
              <a:t>If you'd like to meet via Zoom, here is the meeting link: </a:t>
            </a:r>
            <a:r>
              <a:rPr lang="en-US" sz="1400" dirty="0">
                <a:effectLst/>
                <a:latin typeface="+mn-lt"/>
                <a:hlinkClick r:id="rId2"/>
              </a:rPr>
              <a:t>https://buffalo.zoom.us/j/92008530869?pwd=cEwrYi9VMkZ2YlpKall4SGhHWUtSZz09</a:t>
            </a:r>
            <a:r>
              <a:rPr lang="en-US" sz="1400" dirty="0">
                <a:effectLst/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 all 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TAs will not respond to individual emails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 use piazza!</a:t>
            </a:r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6C57-0CD3-7042-8D54-4948F2DB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331 in times of 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9B3CDE-3403-3540-AAB1-D8A9A8BAF155}"/>
              </a:ext>
            </a:extLst>
          </p:cNvPr>
          <p:cNvSpPr txBox="1"/>
          <p:nvPr/>
        </p:nvSpPr>
        <p:spPr>
          <a:xfrm>
            <a:off x="780836" y="1623317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Lectures and recitations will be in-person</a:t>
            </a:r>
          </a:p>
        </p:txBody>
      </p:sp>
      <p:pic>
        <p:nvPicPr>
          <p:cNvPr id="4" name="Picture 3" descr="Link to netgain webinar">
            <a:extLst>
              <a:ext uri="{FF2B5EF4-FFF2-40B4-BE49-F238E27FC236}">
                <a16:creationId xmlns:a16="http://schemas.microsoft.com/office/drawing/2014/main" id="{1911B305-725D-CF46-8472-5EEB3E1F7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7" y="15966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8FCE-4751-5A44-98D7-AFC7081A5F21}"/>
              </a:ext>
            </a:extLst>
          </p:cNvPr>
          <p:cNvSpPr txBox="1"/>
          <p:nvPr/>
        </p:nvSpPr>
        <p:spPr>
          <a:xfrm>
            <a:off x="780836" y="2774022"/>
            <a:ext cx="613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 will be a mix of in-person and virtual locations</a:t>
            </a:r>
          </a:p>
        </p:txBody>
      </p:sp>
      <p:pic>
        <p:nvPicPr>
          <p:cNvPr id="6" name="Picture 5" descr="Link to netgain webinar">
            <a:extLst>
              <a:ext uri="{FF2B5EF4-FFF2-40B4-BE49-F238E27FC236}">
                <a16:creationId xmlns:a16="http://schemas.microsoft.com/office/drawing/2014/main" id="{B4BE468E-3637-BC45-A084-2B1A7751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59" y="2740912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E3EBE-FFAD-F146-B6B8-E1043DA0B100}"/>
              </a:ext>
            </a:extLst>
          </p:cNvPr>
          <p:cNvSpPr txBox="1"/>
          <p:nvPr/>
        </p:nvSpPr>
        <p:spPr>
          <a:xfrm>
            <a:off x="863029" y="3965824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Exams and Quizzes will be in-person</a:t>
            </a:r>
          </a:p>
        </p:txBody>
      </p:sp>
      <p:pic>
        <p:nvPicPr>
          <p:cNvPr id="8" name="Picture 7" descr="Link to netgain webinar">
            <a:extLst>
              <a:ext uri="{FF2B5EF4-FFF2-40B4-BE49-F238E27FC236}">
                <a16:creationId xmlns:a16="http://schemas.microsoft.com/office/drawing/2014/main" id="{49E01CE9-553A-E241-A3B4-6FEDDC92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06" y="3918267"/>
            <a:ext cx="1994893" cy="8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752764" y="2020311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</p:spTree>
    <p:extLst>
      <p:ext uri="{BB962C8B-B14F-4D97-AF65-F5344CB8AC3E}">
        <p14:creationId xmlns:p14="http://schemas.microsoft.com/office/powerpoint/2010/main" val="56615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14692</TotalTime>
  <Words>903</Words>
  <Application>Microsoft Office PowerPoint</Application>
  <PresentationFormat>On-screen Show (4:3)</PresentationFormat>
  <Paragraphs>151</Paragraphs>
  <Slides>49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Office Theme</vt:lpstr>
      <vt:lpstr>Bitmap Image</vt:lpstr>
      <vt:lpstr>PowerPoint Presentation</vt:lpstr>
      <vt:lpstr>Please have a face mask on</vt:lpstr>
      <vt:lpstr>Let’s do some introductions</vt:lpstr>
      <vt:lpstr>TAs first</vt:lpstr>
      <vt:lpstr>Lectures will be videotaped</vt:lpstr>
      <vt:lpstr>About Me</vt:lpstr>
      <vt:lpstr>Contact us all at</vt:lpstr>
      <vt:lpstr>CSE 331 in times of COVID</vt:lpstr>
      <vt:lpstr>Questions/Comments?</vt:lpstr>
      <vt:lpstr>Handouts for today</vt:lpstr>
      <vt:lpstr>One Stop Shop for the Course</vt:lpstr>
      <vt:lpstr>Three things to remember</vt:lpstr>
      <vt:lpstr>Wait.. What???</vt:lpstr>
      <vt:lpstr>Advice from 331 TAs</vt:lpstr>
      <vt:lpstr>Academic Dishonesty</vt:lpstr>
      <vt:lpstr>Read the syllabus CAREFULLY!</vt:lpstr>
      <vt:lpstr>More information on the quiz</vt:lpstr>
      <vt:lpstr>Autolab</vt:lpstr>
      <vt:lpstr>You can submit the following now</vt:lpstr>
      <vt:lpstr>Grading break-down</vt:lpstr>
      <vt:lpstr>Questions/Comments?</vt:lpstr>
      <vt:lpstr>Pre-requisites</vt:lpstr>
      <vt:lpstr>Accessibility Resources</vt:lpstr>
      <vt:lpstr>Critical Campus Resources</vt:lpstr>
      <vt:lpstr>TA Office hours</vt:lpstr>
      <vt:lpstr>Recitations</vt:lpstr>
      <vt:lpstr>Please stick to your recitation section</vt:lpstr>
      <vt:lpstr>Exams</vt:lpstr>
      <vt:lpstr>The HW structure</vt:lpstr>
      <vt:lpstr>Project</vt:lpstr>
      <vt:lpstr>C++ vs Java/Python</vt:lpstr>
      <vt:lpstr>C++ vs Java/Python</vt:lpstr>
      <vt:lpstr>C++ vs Java/Python</vt:lpstr>
      <vt:lpstr>C++ vs Java/Python</vt:lpstr>
      <vt:lpstr>Questions/Comments?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If detecting communities is not for you</vt:lpstr>
      <vt:lpstr>From someone who got a Google job</vt:lpstr>
      <vt:lpstr>Coding jobs will be done by AI</vt:lpstr>
      <vt:lpstr>Coding jobs will be done by AI</vt:lpstr>
      <vt:lpstr>So am I doomed?</vt:lpstr>
      <vt:lpstr>Questions/Comments?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Nasrin Akhter</cp:lastModifiedBy>
  <cp:revision>154</cp:revision>
  <dcterms:created xsi:type="dcterms:W3CDTF">2011-08-29T00:52:11Z</dcterms:created>
  <dcterms:modified xsi:type="dcterms:W3CDTF">2022-01-31T18:18:17Z</dcterms:modified>
</cp:coreProperties>
</file>