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6" r:id="rId2"/>
    <p:sldId id="455" r:id="rId3"/>
    <p:sldId id="444" r:id="rId4"/>
    <p:sldId id="259" r:id="rId5"/>
    <p:sldId id="263" r:id="rId6"/>
    <p:sldId id="312" r:id="rId7"/>
    <p:sldId id="277" r:id="rId8"/>
    <p:sldId id="293" r:id="rId9"/>
    <p:sldId id="460" r:id="rId10"/>
    <p:sldId id="461" r:id="rId11"/>
    <p:sldId id="294" r:id="rId12"/>
    <p:sldId id="295" r:id="rId13"/>
    <p:sldId id="296" r:id="rId14"/>
    <p:sldId id="297" r:id="rId15"/>
    <p:sldId id="298" r:id="rId16"/>
    <p:sldId id="264" r:id="rId17"/>
    <p:sldId id="299" r:id="rId18"/>
    <p:sldId id="301" r:id="rId19"/>
    <p:sldId id="300" r:id="rId20"/>
    <p:sldId id="302" r:id="rId21"/>
    <p:sldId id="303" r:id="rId22"/>
    <p:sldId id="304" r:id="rId23"/>
    <p:sldId id="305" r:id="rId24"/>
    <p:sldId id="306" r:id="rId25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pos="575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735"/>
    <p:restoredTop sz="94696"/>
  </p:normalViewPr>
  <p:slideViewPr>
    <p:cSldViewPr snapToGrid="0" snapToObjects="1">
      <p:cViewPr varScale="1">
        <p:scale>
          <a:sx n="105" d="100"/>
          <a:sy n="105" d="100"/>
        </p:scale>
        <p:origin x="1674" y="96"/>
      </p:cViewPr>
      <p:guideLst>
        <p:guide orient="horz"/>
        <p:guide pos="575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C5473CC-280A-0F45-B754-A83E6BE2250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081577-475C-5349-97BC-D2A444BA01B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F58ACFF6-6319-F74F-B9A3-AA7C7790AFF5}" type="datetimeFigureOut">
              <a:rPr lang="en-US"/>
              <a:pPr>
                <a:defRPr/>
              </a:pPr>
              <a:t>3/6/2022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DC44F3-45E5-A54B-9F88-891CFC245D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D2C4A1-CBAE-0448-8061-BAB45436475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A53BA802-4A3D-A84A-A47D-675979BE749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66B4D34-8B19-C344-85FD-08BDD2F4EEC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4467F8-5D88-924E-9403-3ED5A4FDCF4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791018BF-582E-3145-8FE3-E761A94ECA80}" type="datetime1">
              <a:rPr lang="en-US" altLang="en-US"/>
              <a:pPr>
                <a:defRPr/>
              </a:pPr>
              <a:t>3/6/2022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C24CA98D-7F6F-5B4A-92FC-74B2076A030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67D0EC1F-78F6-4444-8CCD-5F335769A5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857FD7-F736-A346-A9E9-F706738264B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0EBCF1-3E2E-F445-A6C2-F71BB050CEB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A74B5A31-1301-AB40-94DD-795F8C7EC1D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1" charset="-128"/>
        <a:cs typeface="ＭＳ Ｐゴシック" pitchFamily="-111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1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1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1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1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294EB6-240A-F34E-A175-3E0D0A6CD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232EBE-E43C-4840-9FCE-679183FC4D72}" type="datetime1">
              <a:rPr lang="en-US" altLang="en-US"/>
              <a:pPr>
                <a:defRPr/>
              </a:pPr>
              <a:t>3/6/2022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644762-4335-B04B-A911-5F8F8927A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6CCECC-EACB-6E4A-A1FB-4DF0B366F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0B0875-6023-0B4F-A441-78161136FA5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9324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3D272B-C1CC-E941-B34D-801EC8F8A2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7E4B6D-823C-5E4B-91F9-A77F7A42C1C2}" type="datetime1">
              <a:rPr lang="en-US" altLang="en-US"/>
              <a:pPr>
                <a:defRPr/>
              </a:pPr>
              <a:t>3/6/2022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F2BE7D-6632-3843-9599-BDC0114D1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A2D804-12FA-E540-B670-EB1003B7D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A91993-FC8D-264E-B1D1-A8E381A3B08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2142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A3A4E9-4999-4A49-8541-6AAA7FA92D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D82A5-4E61-CC40-A45A-31A4198BFDC5}" type="datetime1">
              <a:rPr lang="en-US" altLang="en-US"/>
              <a:pPr>
                <a:defRPr/>
              </a:pPr>
              <a:t>3/6/2022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B6AAD6-C90E-C244-88FD-63A19B38A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BBAF90-4FE1-874E-9A4B-49E128BA6C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E568D-B124-694B-8EDF-BFBC8D67C75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5719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6AAE38-217D-9547-8D03-DF427C8E6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CCEDEA-850E-0348-85C1-C19FC30159EE}" type="datetime1">
              <a:rPr lang="en-US" altLang="en-US"/>
              <a:pPr>
                <a:defRPr/>
              </a:pPr>
              <a:t>3/6/2022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56C120-856B-9E44-AA2A-B6BF8AA37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2219E8-E55C-2A46-9E15-28E5DF93C8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18B3DE-78B0-A649-8528-C914E38D9BF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3084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BC26AE-3C97-524E-A5CF-C0B2A4680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31C98B-1BAD-F342-8694-C8622BC59250}" type="datetime1">
              <a:rPr lang="en-US" altLang="en-US"/>
              <a:pPr>
                <a:defRPr/>
              </a:pPr>
              <a:t>3/6/2022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7F3F8A-7042-5141-831F-807DF0A0A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B82235-AE6C-3F46-962E-DB5C7FE97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DC4BBC-05B3-7B4A-8851-E35347B72C6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48145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36D43E2-0619-6943-8EA8-06E0E6018C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3AC21A-7FF2-0B45-97E3-379EEC5F5571}" type="datetime1">
              <a:rPr lang="en-US" altLang="en-US"/>
              <a:pPr>
                <a:defRPr/>
              </a:pPr>
              <a:t>3/6/2022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425B837-A55D-2249-8459-4726969EF5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C96147B-C62E-4D49-8225-64F84EDE6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50EE25-CD9B-5540-A56E-69E55973789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208654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FFE31CBC-81B1-F747-8FB5-69D2942FD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6D1E7B-41D6-6C40-8A2B-7E467ACA5028}" type="datetime1">
              <a:rPr lang="en-US" altLang="en-US"/>
              <a:pPr>
                <a:defRPr/>
              </a:pPr>
              <a:t>3/6/2022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47D5984C-3CC7-4343-842B-22F265B26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3E9A3F5-DEC6-5B4B-A7D0-C55EBE8B3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E622E3-3C08-6245-ACBD-B9F3EB4E6F5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68321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AFBCDD88-33E3-1A47-BC35-A2F34DE6BE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A4C93B-AEE0-114B-A734-C665F2887D3E}" type="datetime1">
              <a:rPr lang="en-US" altLang="en-US"/>
              <a:pPr>
                <a:defRPr/>
              </a:pPr>
              <a:t>3/6/2022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34680A01-B0CF-1143-95E7-89A42268C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7E6D892-F625-0040-9EFD-F21AAB8C5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E982CC-C541-F34B-B49E-D78A154AAC6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7153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FC0B5070-A08A-9D40-B01A-3EA8BB3D46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C7D6BA-7755-8A48-BABF-01A12E92D197}" type="datetime1">
              <a:rPr lang="en-US" altLang="en-US"/>
              <a:pPr>
                <a:defRPr/>
              </a:pPr>
              <a:t>3/6/2022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9EF542B6-2D37-C949-869F-B5D3A610B3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22CF531-F181-BB4B-9D0D-A0C4F20327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6A77AA-680F-C54E-A2AC-598A2DA27C6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3114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F804B18-47C5-FA45-B67A-C3E5778038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63C6D5-B117-D74C-B91E-7281FD997EF5}" type="datetime1">
              <a:rPr lang="en-US" altLang="en-US"/>
              <a:pPr>
                <a:defRPr/>
              </a:pPr>
              <a:t>3/6/2022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DE95053-7567-804D-8D1A-199BB3E1A1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4E81598-1904-8D46-9C13-E5583D5BC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F5AA55-4BFC-5B4F-8670-9C01745F1CC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0792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938984C-755B-5742-B795-4E19F01ACE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89A6D2-7B5F-D844-A9A4-FB27B41CAD93}" type="datetime1">
              <a:rPr lang="en-US" altLang="en-US"/>
              <a:pPr>
                <a:defRPr/>
              </a:pPr>
              <a:t>3/6/2022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DABC11C-FD21-0F48-A8AC-0A1A73EF66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A606590-2013-1140-BB5D-AB54AD2B0C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1CE190-E683-7147-92DD-1A6B821A618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846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2B0EC550-5A21-B34A-BAA2-5B72905F7A6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51D3EE4B-05CA-BC4F-8783-60CF9432BFC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EF4D51-3192-044E-B9E3-E627249996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fld id="{140333BB-DF19-2E4C-A2E6-65CE8DC33159}" type="datetime1">
              <a:rPr lang="en-US" altLang="en-US"/>
              <a:pPr>
                <a:defRPr/>
              </a:pPr>
              <a:t>3/6/2022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4FE8C1-34F7-6C45-8317-EA4A747302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11E5C2-70E5-9842-8FBE-F546FA554C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9C1EBA99-1810-5A42-8C83-E1095DA2ECD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>
            <a:extLst>
              <a:ext uri="{FF2B5EF4-FFF2-40B4-BE49-F238E27FC236}">
                <a16:creationId xmlns:a16="http://schemas.microsoft.com/office/drawing/2014/main" id="{050F8D23-EF07-F64E-919F-634948B345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Lecture 15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915F3F-7CBB-B24C-B13B-7D715BC7B08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>
                <a:ea typeface="+mn-ea"/>
                <a:cs typeface="+mn-cs"/>
              </a:rPr>
              <a:t>CSE 331</a:t>
            </a:r>
            <a:endParaRPr lang="en-US" dirty="0"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0922332E-EE7D-4375-907E-2F63B7C2296E}"/>
              </a:ext>
            </a:extLst>
          </p:cNvPr>
          <p:cNvSpPr txBox="1">
            <a:spLocks/>
          </p:cNvSpPr>
          <p:nvPr/>
        </p:nvSpPr>
        <p:spPr bwMode="auto">
          <a:xfrm>
            <a:off x="2226125" y="202157"/>
            <a:ext cx="7870371" cy="4890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ＭＳ Ｐゴシック" charset="-128"/>
                <a:cs typeface="ＭＳ Ｐゴシック" charset="-128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9pPr>
          </a:lstStyle>
          <a:p>
            <a:pPr eaLnBrk="1" hangingPunct="1"/>
            <a:r>
              <a:rPr lang="en-US" altLang="en-US" sz="3600" dirty="0">
                <a:ea typeface="ＭＳ Ｐゴシック" panose="020B0600070205080204" pitchFamily="34" charset="-128"/>
              </a:rPr>
              <a:t>Interval Scheduling Problem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9BD2E74-33A7-4EC9-B98A-E33528711A2C}"/>
              </a:ext>
            </a:extLst>
          </p:cNvPr>
          <p:cNvCxnSpPr>
            <a:cxnSpLocks/>
          </p:cNvCxnSpPr>
          <p:nvPr/>
        </p:nvCxnSpPr>
        <p:spPr>
          <a:xfrm>
            <a:off x="413657" y="2362200"/>
            <a:ext cx="801188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51F7084-D2BE-4B30-83EF-D9EA0F13367D}"/>
              </a:ext>
            </a:extLst>
          </p:cNvPr>
          <p:cNvCxnSpPr/>
          <p:nvPr/>
        </p:nvCxnSpPr>
        <p:spPr>
          <a:xfrm>
            <a:off x="979714" y="1415143"/>
            <a:ext cx="0" cy="177437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F2BCE51F-1070-476A-9DD1-F1BF5BD00ABA}"/>
              </a:ext>
            </a:extLst>
          </p:cNvPr>
          <p:cNvCxnSpPr/>
          <p:nvPr/>
        </p:nvCxnSpPr>
        <p:spPr>
          <a:xfrm>
            <a:off x="1262742" y="1850572"/>
            <a:ext cx="130628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D3590D4-E66F-4395-ABA4-2F2744431D22}"/>
              </a:ext>
            </a:extLst>
          </p:cNvPr>
          <p:cNvCxnSpPr/>
          <p:nvPr/>
        </p:nvCxnSpPr>
        <p:spPr>
          <a:xfrm>
            <a:off x="1600199" y="2656114"/>
            <a:ext cx="47897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E14CBBF-3AF9-4FEE-AAB9-4C318A85BB76}"/>
              </a:ext>
            </a:extLst>
          </p:cNvPr>
          <p:cNvCxnSpPr/>
          <p:nvPr/>
        </p:nvCxnSpPr>
        <p:spPr>
          <a:xfrm>
            <a:off x="2873828" y="1284514"/>
            <a:ext cx="0" cy="1905000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6891C2E2-AF8D-4CEA-B265-2CF3DD1FBE76}"/>
              </a:ext>
            </a:extLst>
          </p:cNvPr>
          <p:cNvCxnSpPr/>
          <p:nvPr/>
        </p:nvCxnSpPr>
        <p:spPr>
          <a:xfrm>
            <a:off x="3113313" y="2656114"/>
            <a:ext cx="130628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77D229EB-B45D-4D2E-99DB-3C5D5A0DE859}"/>
              </a:ext>
            </a:extLst>
          </p:cNvPr>
          <p:cNvCxnSpPr/>
          <p:nvPr/>
        </p:nvCxnSpPr>
        <p:spPr>
          <a:xfrm>
            <a:off x="3548742" y="1970314"/>
            <a:ext cx="47897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98FED682-95A7-43B2-9EE0-6232F8168AC2}"/>
              </a:ext>
            </a:extLst>
          </p:cNvPr>
          <p:cNvCxnSpPr/>
          <p:nvPr/>
        </p:nvCxnSpPr>
        <p:spPr>
          <a:xfrm>
            <a:off x="4702628" y="1284514"/>
            <a:ext cx="0" cy="1905000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64F486E-0806-42B6-A943-2C5CE0F39F77}"/>
              </a:ext>
            </a:extLst>
          </p:cNvPr>
          <p:cNvCxnSpPr>
            <a:cxnSpLocks/>
          </p:cNvCxnSpPr>
          <p:nvPr/>
        </p:nvCxnSpPr>
        <p:spPr>
          <a:xfrm>
            <a:off x="4811485" y="1850572"/>
            <a:ext cx="762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A3241685-D368-45E9-A0CC-49B876C0D7C8}"/>
              </a:ext>
            </a:extLst>
          </p:cNvPr>
          <p:cNvCxnSpPr>
            <a:cxnSpLocks/>
          </p:cNvCxnSpPr>
          <p:nvPr/>
        </p:nvCxnSpPr>
        <p:spPr>
          <a:xfrm>
            <a:off x="5192485" y="2601686"/>
            <a:ext cx="762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940899FE-4EA1-435F-B49E-292EACA78340}"/>
              </a:ext>
            </a:extLst>
          </p:cNvPr>
          <p:cNvCxnSpPr/>
          <p:nvPr/>
        </p:nvCxnSpPr>
        <p:spPr>
          <a:xfrm>
            <a:off x="6237514" y="1284514"/>
            <a:ext cx="0" cy="1905000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B74941E4-4F57-4489-8631-DC3261EF6FF1}"/>
              </a:ext>
            </a:extLst>
          </p:cNvPr>
          <p:cNvCxnSpPr>
            <a:cxnSpLocks/>
          </p:cNvCxnSpPr>
          <p:nvPr/>
        </p:nvCxnSpPr>
        <p:spPr>
          <a:xfrm>
            <a:off x="7043057" y="1709057"/>
            <a:ext cx="762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DFE8A9F-6281-429C-9F88-8A73C0C0A105}"/>
              </a:ext>
            </a:extLst>
          </p:cNvPr>
          <p:cNvCxnSpPr>
            <a:cxnSpLocks/>
          </p:cNvCxnSpPr>
          <p:nvPr/>
        </p:nvCxnSpPr>
        <p:spPr>
          <a:xfrm>
            <a:off x="6662057" y="2612574"/>
            <a:ext cx="762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CC9F8604-0BA8-4525-956F-C4ABCF82C209}"/>
              </a:ext>
            </a:extLst>
          </p:cNvPr>
          <p:cNvSpPr txBox="1"/>
          <p:nvPr/>
        </p:nvSpPr>
        <p:spPr>
          <a:xfrm>
            <a:off x="560615" y="1796926"/>
            <a:ext cx="7511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/>
              <a:t>i</a:t>
            </a:r>
            <a:endParaRPr lang="en-US" sz="32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5213430-D579-434E-A101-61490C76A349}"/>
              </a:ext>
            </a:extLst>
          </p:cNvPr>
          <p:cNvSpPr txBox="1"/>
          <p:nvPr/>
        </p:nvSpPr>
        <p:spPr>
          <a:xfrm>
            <a:off x="522515" y="2381701"/>
            <a:ext cx="7511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j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693D2FB0-C048-46F2-9E26-31749FF5D936}"/>
              </a:ext>
            </a:extLst>
          </p:cNvPr>
          <p:cNvCxnSpPr>
            <a:cxnSpLocks/>
          </p:cNvCxnSpPr>
          <p:nvPr/>
        </p:nvCxnSpPr>
        <p:spPr>
          <a:xfrm>
            <a:off x="413653" y="5573487"/>
            <a:ext cx="801188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CBF8E87D-8FDF-4421-9C63-FBCC229E0B7C}"/>
              </a:ext>
            </a:extLst>
          </p:cNvPr>
          <p:cNvCxnSpPr/>
          <p:nvPr/>
        </p:nvCxnSpPr>
        <p:spPr>
          <a:xfrm>
            <a:off x="979710" y="4626430"/>
            <a:ext cx="0" cy="177437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E2822034-5268-4A45-91BB-561525F02C50}"/>
              </a:ext>
            </a:extLst>
          </p:cNvPr>
          <p:cNvCxnSpPr/>
          <p:nvPr/>
        </p:nvCxnSpPr>
        <p:spPr>
          <a:xfrm>
            <a:off x="1262738" y="5061859"/>
            <a:ext cx="130628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5C3ACC80-742A-48CA-BAE2-B0DED86E2365}"/>
              </a:ext>
            </a:extLst>
          </p:cNvPr>
          <p:cNvCxnSpPr/>
          <p:nvPr/>
        </p:nvCxnSpPr>
        <p:spPr>
          <a:xfrm>
            <a:off x="3113309" y="5867401"/>
            <a:ext cx="130628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41CF6E7C-CF05-4961-9060-C3D9BEE8623D}"/>
              </a:ext>
            </a:extLst>
          </p:cNvPr>
          <p:cNvCxnSpPr/>
          <p:nvPr/>
        </p:nvCxnSpPr>
        <p:spPr>
          <a:xfrm>
            <a:off x="4702624" y="4495801"/>
            <a:ext cx="0" cy="1905000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7597F049-B81E-4901-AD22-233B488FDA68}"/>
              </a:ext>
            </a:extLst>
          </p:cNvPr>
          <p:cNvCxnSpPr>
            <a:cxnSpLocks/>
          </p:cNvCxnSpPr>
          <p:nvPr/>
        </p:nvCxnSpPr>
        <p:spPr>
          <a:xfrm>
            <a:off x="5192481" y="5812973"/>
            <a:ext cx="124097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7EE32FE0-A1C5-4036-B5A6-C0C55FD4A641}"/>
              </a:ext>
            </a:extLst>
          </p:cNvPr>
          <p:cNvCxnSpPr>
            <a:cxnSpLocks/>
          </p:cNvCxnSpPr>
          <p:nvPr/>
        </p:nvCxnSpPr>
        <p:spPr>
          <a:xfrm>
            <a:off x="7043053" y="4920344"/>
            <a:ext cx="762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4D111E97-8115-4322-A1AC-0E3E10FE9097}"/>
              </a:ext>
            </a:extLst>
          </p:cNvPr>
          <p:cNvSpPr txBox="1"/>
          <p:nvPr/>
        </p:nvSpPr>
        <p:spPr>
          <a:xfrm>
            <a:off x="560611" y="5008213"/>
            <a:ext cx="7511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/>
              <a:t>i</a:t>
            </a:r>
            <a:endParaRPr lang="en-US" sz="3200" dirty="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33C3D7C9-0104-4788-9476-CFB3FDCA3927}"/>
              </a:ext>
            </a:extLst>
          </p:cNvPr>
          <p:cNvSpPr txBox="1"/>
          <p:nvPr/>
        </p:nvSpPr>
        <p:spPr>
          <a:xfrm>
            <a:off x="522511" y="5592988"/>
            <a:ext cx="7511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j</a:t>
            </a:r>
          </a:p>
        </p:txBody>
      </p: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E2829E71-23FD-4203-A2EC-6D9CA10FF919}"/>
              </a:ext>
            </a:extLst>
          </p:cNvPr>
          <p:cNvCxnSpPr/>
          <p:nvPr/>
        </p:nvCxnSpPr>
        <p:spPr>
          <a:xfrm>
            <a:off x="0" y="3870258"/>
            <a:ext cx="9144000" cy="4860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C6FF9C58-B39A-497E-A51A-3ED7E8B04576}"/>
              </a:ext>
            </a:extLst>
          </p:cNvPr>
          <p:cNvSpPr txBox="1"/>
          <p:nvPr/>
        </p:nvSpPr>
        <p:spPr>
          <a:xfrm>
            <a:off x="27214" y="947441"/>
            <a:ext cx="20791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Conflicts: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570D8C93-8888-4D9B-89C8-5A7DBBFF1441}"/>
              </a:ext>
            </a:extLst>
          </p:cNvPr>
          <p:cNvSpPr txBox="1"/>
          <p:nvPr/>
        </p:nvSpPr>
        <p:spPr>
          <a:xfrm>
            <a:off x="54428" y="4027706"/>
            <a:ext cx="20791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 conflicts:</a:t>
            </a:r>
          </a:p>
        </p:txBody>
      </p:sp>
    </p:spTree>
    <p:extLst>
      <p:ext uri="{BB962C8B-B14F-4D97-AF65-F5344CB8AC3E}">
        <p14:creationId xmlns:p14="http://schemas.microsoft.com/office/powerpoint/2010/main" val="2489835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42" grpId="0"/>
      <p:bldP spid="4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>
            <a:extLst>
              <a:ext uri="{FF2B5EF4-FFF2-40B4-BE49-F238E27FC236}">
                <a16:creationId xmlns:a16="http://schemas.microsoft.com/office/drawing/2014/main" id="{AC2C90F3-6F05-AB42-9A11-53580293C8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Example 1</a:t>
            </a:r>
          </a:p>
        </p:txBody>
      </p:sp>
      <p:sp>
        <p:nvSpPr>
          <p:cNvPr id="22530" name="TextBox 2">
            <a:extLst>
              <a:ext uri="{FF2B5EF4-FFF2-40B4-BE49-F238E27FC236}">
                <a16:creationId xmlns:a16="http://schemas.microsoft.com/office/drawing/2014/main" id="{929B232B-7F74-8C41-94A7-903FB62B3F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9250" y="1417638"/>
            <a:ext cx="33655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>
                <a:latin typeface="Arial" panose="020B0604020202020204" pitchFamily="34" charset="0"/>
              </a:rPr>
              <a:t>No intervals overlap</a:t>
            </a:r>
          </a:p>
        </p:txBody>
      </p:sp>
      <p:pic>
        <p:nvPicPr>
          <p:cNvPr id="88066" name="Picture 2">
            <a:extLst>
              <a:ext uri="{FF2B5EF4-FFF2-40B4-BE49-F238E27FC236}">
                <a16:creationId xmlns:a16="http://schemas.microsoft.com/office/drawing/2014/main" id="{F2F4BF19-B2BF-4748-B342-4C59099245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89150"/>
            <a:ext cx="9144000" cy="171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8068" name="Picture 4">
            <a:extLst>
              <a:ext uri="{FF2B5EF4-FFF2-40B4-BE49-F238E27FC236}">
                <a16:creationId xmlns:a16="http://schemas.microsoft.com/office/drawing/2014/main" id="{9D57FDDB-CFAC-1641-AF68-6F649655B9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" y="4108450"/>
            <a:ext cx="9029700" cy="184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Picture 4">
            <a:extLst>
              <a:ext uri="{FF2B5EF4-FFF2-40B4-BE49-F238E27FC236}">
                <a16:creationId xmlns:a16="http://schemas.microsoft.com/office/drawing/2014/main" id="{631B0051-0C81-6D47-86EA-44B2FEE47F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" y="1254125"/>
            <a:ext cx="493395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4" name="Title 1">
            <a:extLst>
              <a:ext uri="{FF2B5EF4-FFF2-40B4-BE49-F238E27FC236}">
                <a16:creationId xmlns:a16="http://schemas.microsoft.com/office/drawing/2014/main" id="{8D4CFD04-65B7-CF4C-89C6-F689996B65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Algorithm?</a:t>
            </a:r>
          </a:p>
        </p:txBody>
      </p:sp>
      <p:sp>
        <p:nvSpPr>
          <p:cNvPr id="23555" name="TextBox 2">
            <a:extLst>
              <a:ext uri="{FF2B5EF4-FFF2-40B4-BE49-F238E27FC236}">
                <a16:creationId xmlns:a16="http://schemas.microsoft.com/office/drawing/2014/main" id="{674AC602-EB93-DA45-8845-2478DC1B6D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33950" y="1444625"/>
            <a:ext cx="33655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>
                <a:latin typeface="Arial" panose="020B0604020202020204" pitchFamily="34" charset="0"/>
              </a:rPr>
              <a:t>No intervals overlap</a:t>
            </a:r>
          </a:p>
        </p:txBody>
      </p:sp>
      <p:sp>
        <p:nvSpPr>
          <p:cNvPr id="23556" name="TextBox 2">
            <a:extLst>
              <a:ext uri="{FF2B5EF4-FFF2-40B4-BE49-F238E27FC236}">
                <a16:creationId xmlns:a16="http://schemas.microsoft.com/office/drawing/2014/main" id="{4A5578B8-A9ED-0E45-8B0F-9BBEE507F6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8538" y="2427288"/>
            <a:ext cx="18065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660066"/>
                </a:solidFill>
              </a:rPr>
              <a:t>R</a:t>
            </a:r>
            <a:r>
              <a:rPr lang="en-US" altLang="en-US" sz="1800"/>
              <a:t>: set of requests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21D07CA5-5FFE-2B4F-86D6-900173E0EBFF}"/>
              </a:ext>
            </a:extLst>
          </p:cNvPr>
          <p:cNvGrpSpPr>
            <a:grpSpLocks/>
          </p:cNvGrpSpPr>
          <p:nvPr/>
        </p:nvGrpSpPr>
        <p:grpSpPr bwMode="auto">
          <a:xfrm>
            <a:off x="704850" y="3252788"/>
            <a:ext cx="5526088" cy="3343275"/>
            <a:chOff x="704850" y="3252788"/>
            <a:chExt cx="5526088" cy="3343275"/>
          </a:xfrm>
        </p:grpSpPr>
        <p:sp>
          <p:nvSpPr>
            <p:cNvPr id="6" name="Rounded Rectangle 5">
              <a:extLst>
                <a:ext uri="{FF2B5EF4-FFF2-40B4-BE49-F238E27FC236}">
                  <a16:creationId xmlns:a16="http://schemas.microsoft.com/office/drawing/2014/main" id="{8F846047-3C63-F847-9F0C-C8A964B94A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4850" y="3252788"/>
              <a:ext cx="5526088" cy="3343275"/>
            </a:xfrm>
            <a:prstGeom prst="roundRect">
              <a:avLst>
                <a:gd name="adj" fmla="val 16667"/>
              </a:avLst>
            </a:prstGeom>
            <a:solidFill>
              <a:srgbClr val="F79646">
                <a:alpha val="58823"/>
              </a:srgbClr>
            </a:solidFill>
            <a:ln w="9525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sp>
          <p:nvSpPr>
            <p:cNvPr id="23559" name="TextBox 3">
              <a:extLst>
                <a:ext uri="{FF2B5EF4-FFF2-40B4-BE49-F238E27FC236}">
                  <a16:creationId xmlns:a16="http://schemas.microsoft.com/office/drawing/2014/main" id="{A7C99E7D-BE76-E240-9A68-63BA79DB6E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98538" y="3328988"/>
              <a:ext cx="2535237" cy="369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Set </a:t>
              </a:r>
              <a:r>
                <a:rPr lang="en-US" altLang="en-US" sz="1800">
                  <a:solidFill>
                    <a:srgbClr val="660066"/>
                  </a:solidFill>
                </a:rPr>
                <a:t>S</a:t>
              </a:r>
              <a:r>
                <a:rPr lang="en-US" altLang="en-US" sz="1800"/>
                <a:t> to be the empty set</a:t>
              </a:r>
            </a:p>
          </p:txBody>
        </p:sp>
        <p:sp>
          <p:nvSpPr>
            <p:cNvPr id="23560" name="TextBox 4">
              <a:extLst>
                <a:ext uri="{FF2B5EF4-FFF2-40B4-BE49-F238E27FC236}">
                  <a16:creationId xmlns:a16="http://schemas.microsoft.com/office/drawing/2014/main" id="{16F22A82-3BBB-D346-BE14-AF9DF5B790A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98538" y="3892550"/>
              <a:ext cx="2133600" cy="368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While </a:t>
              </a:r>
              <a:r>
                <a:rPr lang="en-US" altLang="en-US" sz="1800">
                  <a:solidFill>
                    <a:srgbClr val="660066"/>
                  </a:solidFill>
                </a:rPr>
                <a:t>R</a:t>
              </a:r>
              <a:r>
                <a:rPr lang="en-US" altLang="en-US" sz="1800"/>
                <a:t> is not empty</a:t>
              </a:r>
            </a:p>
          </p:txBody>
        </p:sp>
        <p:sp>
          <p:nvSpPr>
            <p:cNvPr id="23561" name="TextBox 5">
              <a:extLst>
                <a:ext uri="{FF2B5EF4-FFF2-40B4-BE49-F238E27FC236}">
                  <a16:creationId xmlns:a16="http://schemas.microsoft.com/office/drawing/2014/main" id="{25C6CAD3-2EC8-164E-AABA-FEF80CECDEE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63688" y="4598988"/>
              <a:ext cx="139012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Choose </a:t>
              </a:r>
              <a:r>
                <a:rPr lang="en-US" altLang="en-US" sz="1800">
                  <a:solidFill>
                    <a:srgbClr val="660066"/>
                  </a:solidFill>
                </a:rPr>
                <a:t>i</a:t>
              </a:r>
              <a:r>
                <a:rPr lang="en-US" altLang="en-US" sz="1800"/>
                <a:t> in </a:t>
              </a:r>
              <a:r>
                <a:rPr lang="en-US" altLang="en-US" sz="1800">
                  <a:solidFill>
                    <a:srgbClr val="660066"/>
                  </a:solidFill>
                </a:rPr>
                <a:t>R</a:t>
              </a:r>
              <a:endParaRPr lang="en-US" altLang="en-US" sz="1800"/>
            </a:p>
          </p:txBody>
        </p:sp>
        <p:sp>
          <p:nvSpPr>
            <p:cNvPr id="23562" name="TextBox 6">
              <a:extLst>
                <a:ext uri="{FF2B5EF4-FFF2-40B4-BE49-F238E27FC236}">
                  <a16:creationId xmlns:a16="http://schemas.microsoft.com/office/drawing/2014/main" id="{0B21519A-8604-5746-ABB6-6D105674FDA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63688" y="5043488"/>
              <a:ext cx="1074737" cy="369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Add </a:t>
              </a:r>
              <a:r>
                <a:rPr lang="en-US" altLang="en-US" sz="1800">
                  <a:solidFill>
                    <a:srgbClr val="660066"/>
                  </a:solidFill>
                </a:rPr>
                <a:t>i</a:t>
              </a:r>
              <a:r>
                <a:rPr lang="en-US" altLang="en-US" sz="1800"/>
                <a:t> to </a:t>
              </a:r>
              <a:r>
                <a:rPr lang="en-US" altLang="en-US" sz="1800">
                  <a:solidFill>
                    <a:srgbClr val="660066"/>
                  </a:solidFill>
                </a:rPr>
                <a:t>S</a:t>
              </a:r>
            </a:p>
          </p:txBody>
        </p:sp>
        <p:sp>
          <p:nvSpPr>
            <p:cNvPr id="23563" name="TextBox 7">
              <a:extLst>
                <a:ext uri="{FF2B5EF4-FFF2-40B4-BE49-F238E27FC236}">
                  <a16:creationId xmlns:a16="http://schemas.microsoft.com/office/drawing/2014/main" id="{263E2FD9-822C-2E47-A120-0494ADA5531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63688" y="5478463"/>
              <a:ext cx="183915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Remove  </a:t>
              </a:r>
              <a:r>
                <a:rPr lang="en-US" altLang="en-US" sz="1800">
                  <a:solidFill>
                    <a:srgbClr val="660066"/>
                  </a:solidFill>
                </a:rPr>
                <a:t>i</a:t>
              </a:r>
              <a:r>
                <a:rPr lang="en-US" altLang="en-US" sz="1800"/>
                <a:t> from </a:t>
              </a:r>
              <a:r>
                <a:rPr lang="en-US" altLang="en-US" sz="1800">
                  <a:solidFill>
                    <a:srgbClr val="660066"/>
                  </a:solidFill>
                </a:rPr>
                <a:t>R</a:t>
              </a:r>
            </a:p>
          </p:txBody>
        </p:sp>
        <p:sp>
          <p:nvSpPr>
            <p:cNvPr id="23564" name="TextBox 8">
              <a:extLst>
                <a:ext uri="{FF2B5EF4-FFF2-40B4-BE49-F238E27FC236}">
                  <a16:creationId xmlns:a16="http://schemas.microsoft.com/office/drawing/2014/main" id="{17713DE1-6768-234E-B110-76458BE458A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98538" y="6053138"/>
              <a:ext cx="1330325" cy="369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Return </a:t>
              </a:r>
              <a:r>
                <a:rPr lang="en-US" altLang="en-US" sz="1800">
                  <a:solidFill>
                    <a:srgbClr val="660066"/>
                  </a:solidFill>
                </a:rPr>
                <a:t>S</a:t>
              </a:r>
              <a:r>
                <a:rPr lang="en-US" altLang="en-US" sz="1800" baseline="30000">
                  <a:solidFill>
                    <a:srgbClr val="660066"/>
                  </a:solidFill>
                </a:rPr>
                <a:t>*</a:t>
              </a:r>
              <a:r>
                <a:rPr lang="en-US" altLang="en-US" sz="1800">
                  <a:solidFill>
                    <a:srgbClr val="660066"/>
                  </a:solidFill>
                </a:rPr>
                <a:t>= S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AB7CBD79-43A3-6F4B-A0F5-BCB3BF24B3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Example 2</a:t>
            </a:r>
          </a:p>
        </p:txBody>
      </p:sp>
      <p:sp>
        <p:nvSpPr>
          <p:cNvPr id="26626" name="TextBox 2">
            <a:extLst>
              <a:ext uri="{FF2B5EF4-FFF2-40B4-BE49-F238E27FC236}">
                <a16:creationId xmlns:a16="http://schemas.microsoft.com/office/drawing/2014/main" id="{E173F459-1F91-5C41-851D-A85196D84E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8711" y="1417638"/>
            <a:ext cx="414087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dirty="0">
                <a:latin typeface="Arial" panose="020B0604020202020204" pitchFamily="34" charset="0"/>
              </a:rPr>
              <a:t>At most one overlap/task</a:t>
            </a:r>
          </a:p>
        </p:txBody>
      </p:sp>
      <p:pic>
        <p:nvPicPr>
          <p:cNvPr id="90114" name="Picture 2">
            <a:extLst>
              <a:ext uri="{FF2B5EF4-FFF2-40B4-BE49-F238E27FC236}">
                <a16:creationId xmlns:a16="http://schemas.microsoft.com/office/drawing/2014/main" id="{FD04A579-806E-D04E-B3CC-FDFC8B9202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50" y="2139950"/>
            <a:ext cx="8305800" cy="2271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0116" name="Picture 4">
            <a:extLst>
              <a:ext uri="{FF2B5EF4-FFF2-40B4-BE49-F238E27FC236}">
                <a16:creationId xmlns:a16="http://schemas.microsoft.com/office/drawing/2014/main" id="{C4DF36BE-2954-7B4A-99CE-BD2686658D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" y="4411663"/>
            <a:ext cx="9144000" cy="151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>
            <a:extLst>
              <a:ext uri="{FF2B5EF4-FFF2-40B4-BE49-F238E27FC236}">
                <a16:creationId xmlns:a16="http://schemas.microsoft.com/office/drawing/2014/main" id="{A40B6C44-5561-4A4C-BF63-DB3AD75169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Algorithm?</a:t>
            </a:r>
          </a:p>
        </p:txBody>
      </p:sp>
      <p:sp>
        <p:nvSpPr>
          <p:cNvPr id="27650" name="TextBox 2">
            <a:extLst>
              <a:ext uri="{FF2B5EF4-FFF2-40B4-BE49-F238E27FC236}">
                <a16:creationId xmlns:a16="http://schemas.microsoft.com/office/drawing/2014/main" id="{CB00D1CD-BFBD-3740-8AB0-8F6326C623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19700" y="1444625"/>
            <a:ext cx="33829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>
                <a:latin typeface="Arial" panose="020B0604020202020204" pitchFamily="34" charset="0"/>
              </a:rPr>
              <a:t>At most one overlap</a:t>
            </a:r>
          </a:p>
        </p:txBody>
      </p:sp>
      <p:sp>
        <p:nvSpPr>
          <p:cNvPr id="27651" name="TextBox 2">
            <a:extLst>
              <a:ext uri="{FF2B5EF4-FFF2-40B4-BE49-F238E27FC236}">
                <a16:creationId xmlns:a16="http://schemas.microsoft.com/office/drawing/2014/main" id="{B1C3B537-CE16-4444-AC5F-1FFFA5403B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8538" y="2427288"/>
            <a:ext cx="18065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660066"/>
                </a:solidFill>
              </a:rPr>
              <a:t>R</a:t>
            </a:r>
            <a:r>
              <a:rPr lang="en-US" altLang="en-US" sz="1800"/>
              <a:t>: set of requests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8F846047-3C63-F847-9F0C-C8A964B94A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850" y="3252788"/>
            <a:ext cx="5526088" cy="3343275"/>
          </a:xfrm>
          <a:prstGeom prst="roundRect">
            <a:avLst>
              <a:gd name="adj" fmla="val 16667"/>
            </a:avLst>
          </a:prstGeom>
          <a:solidFill>
            <a:srgbClr val="F79646">
              <a:alpha val="58823"/>
            </a:srgbClr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7653" name="TextBox 3">
            <a:extLst>
              <a:ext uri="{FF2B5EF4-FFF2-40B4-BE49-F238E27FC236}">
                <a16:creationId xmlns:a16="http://schemas.microsoft.com/office/drawing/2014/main" id="{84915C49-A635-C144-AB90-5101FF4EAD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8538" y="3328988"/>
            <a:ext cx="25352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Set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  <a:r>
              <a:rPr lang="en-US" altLang="en-US" sz="1800"/>
              <a:t> to be the empty set</a:t>
            </a:r>
          </a:p>
        </p:txBody>
      </p:sp>
      <p:sp>
        <p:nvSpPr>
          <p:cNvPr id="27654" name="TextBox 4">
            <a:extLst>
              <a:ext uri="{FF2B5EF4-FFF2-40B4-BE49-F238E27FC236}">
                <a16:creationId xmlns:a16="http://schemas.microsoft.com/office/drawing/2014/main" id="{E57813F3-A8C4-2B4F-9CA6-9282007F2B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8538" y="3892550"/>
            <a:ext cx="21336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While </a:t>
            </a:r>
            <a:r>
              <a:rPr lang="en-US" altLang="en-US" sz="1800">
                <a:solidFill>
                  <a:srgbClr val="660066"/>
                </a:solidFill>
              </a:rPr>
              <a:t>R</a:t>
            </a:r>
            <a:r>
              <a:rPr lang="en-US" altLang="en-US" sz="1800"/>
              <a:t> is not empty</a:t>
            </a:r>
          </a:p>
        </p:txBody>
      </p:sp>
      <p:sp>
        <p:nvSpPr>
          <p:cNvPr id="27655" name="TextBox 5">
            <a:extLst>
              <a:ext uri="{FF2B5EF4-FFF2-40B4-BE49-F238E27FC236}">
                <a16:creationId xmlns:a16="http://schemas.microsoft.com/office/drawing/2014/main" id="{9EAB5983-9727-FC4E-A236-F6E3CEF19B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3688" y="4598988"/>
            <a:ext cx="13906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Choose </a:t>
            </a:r>
            <a:r>
              <a:rPr lang="en-US" altLang="en-US" sz="1800">
                <a:solidFill>
                  <a:srgbClr val="660066"/>
                </a:solidFill>
              </a:rPr>
              <a:t>i</a:t>
            </a:r>
            <a:r>
              <a:rPr lang="en-US" altLang="en-US" sz="1800"/>
              <a:t> in </a:t>
            </a:r>
            <a:r>
              <a:rPr lang="en-US" altLang="en-US" sz="1800">
                <a:solidFill>
                  <a:srgbClr val="660066"/>
                </a:solidFill>
              </a:rPr>
              <a:t>R</a:t>
            </a:r>
            <a:endParaRPr lang="en-US" altLang="en-US" sz="1800"/>
          </a:p>
        </p:txBody>
      </p:sp>
      <p:sp>
        <p:nvSpPr>
          <p:cNvPr id="27656" name="TextBox 6">
            <a:extLst>
              <a:ext uri="{FF2B5EF4-FFF2-40B4-BE49-F238E27FC236}">
                <a16:creationId xmlns:a16="http://schemas.microsoft.com/office/drawing/2014/main" id="{E2D4A68E-5E06-EF4A-9D20-F7BB586C71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3688" y="5043488"/>
            <a:ext cx="10747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Add </a:t>
            </a:r>
            <a:r>
              <a:rPr lang="en-US" altLang="en-US" sz="1800">
                <a:solidFill>
                  <a:srgbClr val="660066"/>
                </a:solidFill>
              </a:rPr>
              <a:t>i</a:t>
            </a:r>
            <a:r>
              <a:rPr lang="en-US" altLang="en-US" sz="1800"/>
              <a:t> to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</a:p>
        </p:txBody>
      </p:sp>
      <p:sp>
        <p:nvSpPr>
          <p:cNvPr id="12" name="TextBox 7">
            <a:extLst>
              <a:ext uri="{FF2B5EF4-FFF2-40B4-BE49-F238E27FC236}">
                <a16:creationId xmlns:a16="http://schemas.microsoft.com/office/drawing/2014/main" id="{0CA9DE39-E761-B747-B508-B018DEE8C7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3688" y="5478463"/>
            <a:ext cx="42243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Remove all tasks that conflict with  </a:t>
            </a:r>
            <a:r>
              <a:rPr lang="en-US" altLang="en-US" sz="1800">
                <a:solidFill>
                  <a:srgbClr val="660066"/>
                </a:solidFill>
              </a:rPr>
              <a:t>i</a:t>
            </a:r>
            <a:r>
              <a:rPr lang="en-US" altLang="en-US" sz="1800"/>
              <a:t> from </a:t>
            </a:r>
            <a:r>
              <a:rPr lang="en-US" altLang="en-US" sz="1800">
                <a:solidFill>
                  <a:srgbClr val="660066"/>
                </a:solidFill>
              </a:rPr>
              <a:t>R</a:t>
            </a:r>
          </a:p>
        </p:txBody>
      </p:sp>
      <p:sp>
        <p:nvSpPr>
          <p:cNvPr id="27658" name="TextBox 8">
            <a:extLst>
              <a:ext uri="{FF2B5EF4-FFF2-40B4-BE49-F238E27FC236}">
                <a16:creationId xmlns:a16="http://schemas.microsoft.com/office/drawing/2014/main" id="{E24FA22D-9582-E549-ABD1-A4AEEF6620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8538" y="6053138"/>
            <a:ext cx="13303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Return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  <a:r>
              <a:rPr lang="en-US" altLang="en-US" sz="1800" baseline="30000">
                <a:solidFill>
                  <a:srgbClr val="660066"/>
                </a:solidFill>
              </a:rPr>
              <a:t>*</a:t>
            </a:r>
            <a:r>
              <a:rPr lang="en-US" altLang="en-US" sz="1800">
                <a:solidFill>
                  <a:srgbClr val="660066"/>
                </a:solidFill>
              </a:rPr>
              <a:t>= S</a:t>
            </a:r>
          </a:p>
        </p:txBody>
      </p:sp>
      <p:pic>
        <p:nvPicPr>
          <p:cNvPr id="27659" name="Picture 4">
            <a:extLst>
              <a:ext uri="{FF2B5EF4-FFF2-40B4-BE49-F238E27FC236}">
                <a16:creationId xmlns:a16="http://schemas.microsoft.com/office/drawing/2014/main" id="{5DD13E56-08D1-6C4D-8BB1-52BA50F73A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13" y="1228725"/>
            <a:ext cx="5133975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Box 7">
            <a:extLst>
              <a:ext uri="{FF2B5EF4-FFF2-40B4-BE49-F238E27FC236}">
                <a16:creationId xmlns:a16="http://schemas.microsoft.com/office/drawing/2014/main" id="{49216689-75A8-0846-B282-6CDCE27BD1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3688" y="5478463"/>
            <a:ext cx="18399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Remove  </a:t>
            </a:r>
            <a:r>
              <a:rPr lang="en-US" altLang="en-US" sz="1800">
                <a:solidFill>
                  <a:srgbClr val="660066"/>
                </a:solidFill>
              </a:rPr>
              <a:t>i</a:t>
            </a:r>
            <a:r>
              <a:rPr lang="en-US" altLang="en-US" sz="1800"/>
              <a:t> from </a:t>
            </a:r>
            <a:r>
              <a:rPr lang="en-US" altLang="en-US" sz="1800">
                <a:solidFill>
                  <a:srgbClr val="660066"/>
                </a:solidFill>
              </a:rPr>
              <a:t>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>
            <a:extLst>
              <a:ext uri="{FF2B5EF4-FFF2-40B4-BE49-F238E27FC236}">
                <a16:creationId xmlns:a16="http://schemas.microsoft.com/office/drawing/2014/main" id="{BF847C28-D588-1E42-831A-7CC79327F2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Example 3</a:t>
            </a: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16D0FA2B-D676-D64E-9BCB-2B9CB172CF4E}"/>
              </a:ext>
            </a:extLst>
          </p:cNvPr>
          <p:cNvGrpSpPr>
            <a:grpSpLocks/>
          </p:cNvGrpSpPr>
          <p:nvPr/>
        </p:nvGrpSpPr>
        <p:grpSpPr bwMode="auto">
          <a:xfrm>
            <a:off x="3979863" y="2592388"/>
            <a:ext cx="2771775" cy="490537"/>
            <a:chOff x="3979547" y="2592515"/>
            <a:chExt cx="2771561" cy="491066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FF0C4DE-BFEA-664E-8839-A133FEACB3CC}"/>
                </a:ext>
              </a:extLst>
            </p:cNvPr>
            <p:cNvSpPr/>
            <p:nvPr/>
          </p:nvSpPr>
          <p:spPr>
            <a:xfrm>
              <a:off x="3979547" y="2592515"/>
              <a:ext cx="2771561" cy="491066"/>
            </a:xfrm>
            <a:prstGeom prst="rect">
              <a:avLst/>
            </a:prstGeom>
            <a:solidFill>
              <a:srgbClr val="FF0000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Calibri" panose="020F0502020204030204"/>
                <a:ea typeface="+mn-ea"/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E71B7868-A83D-934F-8573-97E81E1B18E7}"/>
                </a:ext>
              </a:extLst>
            </p:cNvPr>
            <p:cNvSpPr txBox="1"/>
            <p:nvPr/>
          </p:nvSpPr>
          <p:spPr>
            <a:xfrm>
              <a:off x="4895463" y="2606817"/>
              <a:ext cx="939727" cy="46246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  <a:ea typeface="+mn-ea"/>
                </a:rPr>
                <a:t>Task 1</a:t>
              </a:r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18BF63C9-B779-DF41-A85F-A591AB8FC674}"/>
              </a:ext>
            </a:extLst>
          </p:cNvPr>
          <p:cNvGrpSpPr>
            <a:grpSpLocks/>
          </p:cNvGrpSpPr>
          <p:nvPr/>
        </p:nvGrpSpPr>
        <p:grpSpPr bwMode="auto">
          <a:xfrm>
            <a:off x="7123113" y="1984375"/>
            <a:ext cx="939800" cy="500063"/>
            <a:chOff x="7123006" y="1985031"/>
            <a:chExt cx="939801" cy="499534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1C8863B2-530C-6749-9E45-874332C5F798}"/>
                </a:ext>
              </a:extLst>
            </p:cNvPr>
            <p:cNvSpPr/>
            <p:nvPr/>
          </p:nvSpPr>
          <p:spPr>
            <a:xfrm>
              <a:off x="7170631" y="1985031"/>
              <a:ext cx="844551" cy="499534"/>
            </a:xfrm>
            <a:prstGeom prst="rect">
              <a:avLst/>
            </a:prstGeom>
            <a:solidFill>
              <a:srgbClr val="FFFF00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Calibri" panose="020F0502020204030204"/>
                <a:ea typeface="+mn-ea"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5A482146-6B05-3E45-AB6D-5137AFC1328A}"/>
                </a:ext>
              </a:extLst>
            </p:cNvPr>
            <p:cNvSpPr txBox="1"/>
            <p:nvPr/>
          </p:nvSpPr>
          <p:spPr>
            <a:xfrm>
              <a:off x="7123006" y="2004061"/>
              <a:ext cx="939801" cy="46147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  <a:ea typeface="+mn-ea"/>
                </a:rPr>
                <a:t>Task 2</a:t>
              </a: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042F2855-0EA6-7C4D-9956-1AEDAAA287FC}"/>
              </a:ext>
            </a:extLst>
          </p:cNvPr>
          <p:cNvGrpSpPr>
            <a:grpSpLocks/>
          </p:cNvGrpSpPr>
          <p:nvPr/>
        </p:nvGrpSpPr>
        <p:grpSpPr bwMode="auto">
          <a:xfrm>
            <a:off x="3979863" y="1984375"/>
            <a:ext cx="1044575" cy="500063"/>
            <a:chOff x="3979547" y="1985031"/>
            <a:chExt cx="1044363" cy="499534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A201DEFD-A3CC-714D-B422-88EBFBBFBC87}"/>
                </a:ext>
              </a:extLst>
            </p:cNvPr>
            <p:cNvSpPr/>
            <p:nvPr/>
          </p:nvSpPr>
          <p:spPr>
            <a:xfrm>
              <a:off x="3979547" y="1985031"/>
              <a:ext cx="1044363" cy="499534"/>
            </a:xfrm>
            <a:prstGeom prst="rect">
              <a:avLst/>
            </a:prstGeom>
            <a:solidFill>
              <a:srgbClr val="5B9BD5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Calibri" panose="020F0502020204030204"/>
                <a:ea typeface="+mn-ea"/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A3320A11-1F14-4A46-A18B-2C331D579CA1}"/>
                </a:ext>
              </a:extLst>
            </p:cNvPr>
            <p:cNvSpPr txBox="1"/>
            <p:nvPr/>
          </p:nvSpPr>
          <p:spPr>
            <a:xfrm>
              <a:off x="4028749" y="2004061"/>
              <a:ext cx="945958" cy="46147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  <a:ea typeface="+mn-ea"/>
                </a:rPr>
                <a:t>Task 3</a:t>
              </a:r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45A7D20D-19A9-4C40-8735-C828835D2103}"/>
              </a:ext>
            </a:extLst>
          </p:cNvPr>
          <p:cNvGrpSpPr>
            <a:grpSpLocks/>
          </p:cNvGrpSpPr>
          <p:nvPr/>
        </p:nvGrpSpPr>
        <p:grpSpPr bwMode="auto">
          <a:xfrm>
            <a:off x="6384925" y="1365250"/>
            <a:ext cx="1120775" cy="500063"/>
            <a:chOff x="6385348" y="1366002"/>
            <a:chExt cx="1120564" cy="499534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F1265886-2DC3-DB4D-9DEE-6507CCC3DEE4}"/>
                </a:ext>
              </a:extLst>
            </p:cNvPr>
            <p:cNvSpPr/>
            <p:nvPr/>
          </p:nvSpPr>
          <p:spPr>
            <a:xfrm>
              <a:off x="6385348" y="1366002"/>
              <a:ext cx="1120564" cy="499534"/>
            </a:xfrm>
            <a:prstGeom prst="rect">
              <a:avLst/>
            </a:prstGeom>
            <a:solidFill>
              <a:srgbClr val="FDA9D3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Calibri" panose="020F0502020204030204"/>
                <a:ea typeface="+mn-ea"/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D8F00C64-EDE8-5F49-897C-88FC8EF022E4}"/>
                </a:ext>
              </a:extLst>
            </p:cNvPr>
            <p:cNvSpPr txBox="1"/>
            <p:nvPr/>
          </p:nvSpPr>
          <p:spPr>
            <a:xfrm>
              <a:off x="6472645" y="1385032"/>
              <a:ext cx="945972" cy="46147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  <a:ea typeface="+mn-ea"/>
                </a:rPr>
                <a:t>Task 4</a:t>
              </a:r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B7F57765-A424-AD43-A461-A592F6A14303}"/>
              </a:ext>
            </a:extLst>
          </p:cNvPr>
          <p:cNvGrpSpPr>
            <a:grpSpLocks/>
          </p:cNvGrpSpPr>
          <p:nvPr/>
        </p:nvGrpSpPr>
        <p:grpSpPr bwMode="auto">
          <a:xfrm>
            <a:off x="7593013" y="1355725"/>
            <a:ext cx="1093787" cy="500063"/>
            <a:chOff x="7592907" y="1355494"/>
            <a:chExt cx="1093893" cy="499534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3DCCCA2E-1A89-184F-8ECB-3815202F6010}"/>
                </a:ext>
              </a:extLst>
            </p:cNvPr>
            <p:cNvSpPr/>
            <p:nvPr/>
          </p:nvSpPr>
          <p:spPr>
            <a:xfrm>
              <a:off x="7592907" y="1355494"/>
              <a:ext cx="1093893" cy="499534"/>
            </a:xfrm>
            <a:prstGeom prst="rect">
              <a:avLst/>
            </a:prstGeom>
            <a:solidFill>
              <a:srgbClr val="FFC000">
                <a:lumMod val="20000"/>
                <a:lumOff val="80000"/>
              </a:srgbClr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Calibri" panose="020F0502020204030204"/>
                <a:ea typeface="+mn-ea"/>
              </a:endParaRP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B279D78C-8CEC-174B-A389-E01A222442B9}"/>
                </a:ext>
              </a:extLst>
            </p:cNvPr>
            <p:cNvSpPr txBox="1"/>
            <p:nvPr/>
          </p:nvSpPr>
          <p:spPr>
            <a:xfrm>
              <a:off x="7665939" y="1374524"/>
              <a:ext cx="947829" cy="46147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  <a:ea typeface="+mn-ea"/>
                </a:rPr>
                <a:t>Task 5</a:t>
              </a:r>
            </a:p>
          </p:txBody>
        </p:sp>
      </p:grp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65B71373-B247-4F4F-9EC1-187EB7A7C0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850" y="3875088"/>
            <a:ext cx="5526088" cy="2720975"/>
          </a:xfrm>
          <a:prstGeom prst="roundRect">
            <a:avLst>
              <a:gd name="adj" fmla="val 16667"/>
            </a:avLst>
          </a:prstGeom>
          <a:solidFill>
            <a:srgbClr val="F79646">
              <a:alpha val="58823"/>
            </a:srgbClr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8680" name="TextBox 3">
            <a:extLst>
              <a:ext uri="{FF2B5EF4-FFF2-40B4-BE49-F238E27FC236}">
                <a16:creationId xmlns:a16="http://schemas.microsoft.com/office/drawing/2014/main" id="{99743625-9578-2F44-AEA5-8019D25776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4060825"/>
            <a:ext cx="25352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Set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  <a:r>
              <a:rPr lang="en-US" altLang="en-US" sz="1800"/>
              <a:t> to be the empty set</a:t>
            </a:r>
          </a:p>
        </p:txBody>
      </p:sp>
      <p:sp>
        <p:nvSpPr>
          <p:cNvPr id="28681" name="TextBox 4">
            <a:extLst>
              <a:ext uri="{FF2B5EF4-FFF2-40B4-BE49-F238E27FC236}">
                <a16:creationId xmlns:a16="http://schemas.microsoft.com/office/drawing/2014/main" id="{5384DABA-A9C8-4548-8A16-6E12E8FEB9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8538" y="4483100"/>
            <a:ext cx="21336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While </a:t>
            </a:r>
            <a:r>
              <a:rPr lang="en-US" altLang="en-US" sz="1800">
                <a:solidFill>
                  <a:srgbClr val="660066"/>
                </a:solidFill>
              </a:rPr>
              <a:t>R</a:t>
            </a:r>
            <a:r>
              <a:rPr lang="en-US" altLang="en-US" sz="1800"/>
              <a:t> is not empty</a:t>
            </a:r>
          </a:p>
        </p:txBody>
      </p:sp>
      <p:sp>
        <p:nvSpPr>
          <p:cNvPr id="28682" name="TextBox 5">
            <a:extLst>
              <a:ext uri="{FF2B5EF4-FFF2-40B4-BE49-F238E27FC236}">
                <a16:creationId xmlns:a16="http://schemas.microsoft.com/office/drawing/2014/main" id="{95489F7A-F5EE-0846-966E-AE1FB442D2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3688" y="4875213"/>
            <a:ext cx="13906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Choose </a:t>
            </a:r>
            <a:r>
              <a:rPr lang="en-US" altLang="en-US" sz="1800">
                <a:solidFill>
                  <a:srgbClr val="660066"/>
                </a:solidFill>
              </a:rPr>
              <a:t>i</a:t>
            </a:r>
            <a:r>
              <a:rPr lang="en-US" altLang="en-US" sz="1800"/>
              <a:t> in </a:t>
            </a:r>
            <a:r>
              <a:rPr lang="en-US" altLang="en-US" sz="1800">
                <a:solidFill>
                  <a:srgbClr val="660066"/>
                </a:solidFill>
              </a:rPr>
              <a:t>R</a:t>
            </a:r>
            <a:endParaRPr lang="en-US" altLang="en-US" sz="1800"/>
          </a:p>
        </p:txBody>
      </p:sp>
      <p:sp>
        <p:nvSpPr>
          <p:cNvPr id="28683" name="TextBox 6">
            <a:extLst>
              <a:ext uri="{FF2B5EF4-FFF2-40B4-BE49-F238E27FC236}">
                <a16:creationId xmlns:a16="http://schemas.microsoft.com/office/drawing/2014/main" id="{475494D8-3635-6E45-9208-9B9917EB13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3688" y="5216525"/>
            <a:ext cx="10747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Add </a:t>
            </a:r>
            <a:r>
              <a:rPr lang="en-US" altLang="en-US" sz="1800">
                <a:solidFill>
                  <a:srgbClr val="660066"/>
                </a:solidFill>
              </a:rPr>
              <a:t>i</a:t>
            </a:r>
            <a:r>
              <a:rPr lang="en-US" altLang="en-US" sz="1800"/>
              <a:t> to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</a:p>
        </p:txBody>
      </p:sp>
      <p:sp>
        <p:nvSpPr>
          <p:cNvPr id="28684" name="TextBox 7">
            <a:extLst>
              <a:ext uri="{FF2B5EF4-FFF2-40B4-BE49-F238E27FC236}">
                <a16:creationId xmlns:a16="http://schemas.microsoft.com/office/drawing/2014/main" id="{18E8D0CC-4985-A842-B86F-CADE024464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3688" y="5581650"/>
            <a:ext cx="42243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Remove all tasks that conflict with  </a:t>
            </a:r>
            <a:r>
              <a:rPr lang="en-US" altLang="en-US" sz="1800">
                <a:solidFill>
                  <a:srgbClr val="660066"/>
                </a:solidFill>
              </a:rPr>
              <a:t>i</a:t>
            </a:r>
            <a:r>
              <a:rPr lang="en-US" altLang="en-US" sz="1800"/>
              <a:t> from </a:t>
            </a:r>
            <a:r>
              <a:rPr lang="en-US" altLang="en-US" sz="1800">
                <a:solidFill>
                  <a:srgbClr val="660066"/>
                </a:solidFill>
              </a:rPr>
              <a:t>R</a:t>
            </a:r>
          </a:p>
        </p:txBody>
      </p:sp>
      <p:sp>
        <p:nvSpPr>
          <p:cNvPr id="28685" name="TextBox 8">
            <a:extLst>
              <a:ext uri="{FF2B5EF4-FFF2-40B4-BE49-F238E27FC236}">
                <a16:creationId xmlns:a16="http://schemas.microsoft.com/office/drawing/2014/main" id="{9374D7D2-E177-3C43-8A2B-3DFF8E7003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8538" y="6053138"/>
            <a:ext cx="13303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Return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  <a:r>
              <a:rPr lang="en-US" altLang="en-US" sz="1800" baseline="30000">
                <a:solidFill>
                  <a:srgbClr val="660066"/>
                </a:solidFill>
              </a:rPr>
              <a:t>*</a:t>
            </a:r>
            <a:r>
              <a:rPr lang="en-US" altLang="en-US" sz="1800">
                <a:solidFill>
                  <a:srgbClr val="660066"/>
                </a:solidFill>
              </a:rPr>
              <a:t>= S</a:t>
            </a:r>
          </a:p>
        </p:txBody>
      </p:sp>
      <p:sp>
        <p:nvSpPr>
          <p:cNvPr id="28686" name="TextBox 31">
            <a:extLst>
              <a:ext uri="{FF2B5EF4-FFF2-40B4-BE49-F238E27FC236}">
                <a16:creationId xmlns:a16="http://schemas.microsoft.com/office/drawing/2014/main" id="{02795822-C97B-1948-BF88-2DC1986BD2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535113"/>
            <a:ext cx="24542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More than one conflict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3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 tmFilter="0, 0; .2, .5; .8, .5; 1, 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250" autoRev="1" fill="hold"/>
                                        <p:tgtEl>
                                          <p:spTgt spid="3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>
            <a:extLst>
              <a:ext uri="{FF2B5EF4-FFF2-40B4-BE49-F238E27FC236}">
                <a16:creationId xmlns:a16="http://schemas.microsoft.com/office/drawing/2014/main" id="{0F3DEA3F-F7A5-FE4A-9239-D4EA81D98F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Greedily solve your blues!</a:t>
            </a:r>
          </a:p>
        </p:txBody>
      </p:sp>
      <p:pic>
        <p:nvPicPr>
          <p:cNvPr id="29698" name="Picture 2">
            <a:extLst>
              <a:ext uri="{FF2B5EF4-FFF2-40B4-BE49-F238E27FC236}">
                <a16:creationId xmlns:a16="http://schemas.microsoft.com/office/drawing/2014/main" id="{93348C13-5115-9D42-8D93-74D81ED60E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6563" y="1417638"/>
            <a:ext cx="1900237" cy="200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81CA18C1-2B54-CE4F-B912-01B8D6565C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2463" y="5600700"/>
            <a:ext cx="7031037" cy="401638"/>
          </a:xfrm>
          <a:prstGeom prst="rect">
            <a:avLst/>
          </a:prstGeom>
          <a:solidFill>
            <a:srgbClr val="FF0000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Project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BA6DE51-08EC-0F44-8BEB-511890A0C3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40413" y="4895850"/>
            <a:ext cx="1843087" cy="423863"/>
          </a:xfrm>
          <a:prstGeom prst="rect">
            <a:avLst/>
          </a:prstGeom>
          <a:solidFill>
            <a:srgbClr val="4F6228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331  HW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14D46D12-B031-4649-9ACA-47D3EB58FF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81225" y="4873625"/>
            <a:ext cx="1935163" cy="434975"/>
          </a:xfrm>
          <a:prstGeom prst="rect">
            <a:avLst/>
          </a:prstGeom>
          <a:solidFill>
            <a:schemeClr val="tx2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Exam study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C72F3D2-95F2-634E-AFC5-807DFE6793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4298950"/>
            <a:ext cx="1725613" cy="412750"/>
          </a:xfrm>
          <a:prstGeom prst="rect">
            <a:avLst/>
          </a:prstGeom>
          <a:solidFill>
            <a:srgbClr val="604A7B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Party!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3470F79-9C7F-874A-8FCB-282304235A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2463" y="3592513"/>
            <a:ext cx="5187950" cy="434975"/>
          </a:xfrm>
          <a:prstGeom prst="rect">
            <a:avLst/>
          </a:prstGeom>
          <a:solidFill>
            <a:srgbClr val="4A452A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Write up a term paper</a:t>
            </a:r>
          </a:p>
        </p:txBody>
      </p:sp>
      <p:sp>
        <p:nvSpPr>
          <p:cNvPr id="25" name="Rounded Rectangle 24">
            <a:extLst>
              <a:ext uri="{FF2B5EF4-FFF2-40B4-BE49-F238E27FC236}">
                <a16:creationId xmlns:a16="http://schemas.microsoft.com/office/drawing/2014/main" id="{E1E1C1E1-29DE-234E-851C-77C9887EA3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2463" y="1417638"/>
            <a:ext cx="5394325" cy="1458912"/>
          </a:xfrm>
          <a:prstGeom prst="roundRect">
            <a:avLst>
              <a:gd name="adj" fmla="val 16667"/>
            </a:avLst>
          </a:prstGeom>
          <a:solidFill>
            <a:srgbClr val="F79646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Arrange tasks in some order and iteratively pick non-overlapping tasks</a:t>
            </a:r>
          </a:p>
        </p:txBody>
      </p:sp>
      <p:grpSp>
        <p:nvGrpSpPr>
          <p:cNvPr id="26" name="Group 17">
            <a:extLst>
              <a:ext uri="{FF2B5EF4-FFF2-40B4-BE49-F238E27FC236}">
                <a16:creationId xmlns:a16="http://schemas.microsoft.com/office/drawing/2014/main" id="{CA17C288-A069-B546-A845-66EC2DAA4BD2}"/>
              </a:ext>
            </a:extLst>
          </p:cNvPr>
          <p:cNvGrpSpPr>
            <a:grpSpLocks/>
          </p:cNvGrpSpPr>
          <p:nvPr/>
        </p:nvGrpSpPr>
        <p:grpSpPr bwMode="auto">
          <a:xfrm>
            <a:off x="173038" y="6078538"/>
            <a:ext cx="8312150" cy="663575"/>
            <a:chOff x="173558" y="6079117"/>
            <a:chExt cx="8311160" cy="661208"/>
          </a:xfrm>
        </p:grpSpPr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D4656C7E-2263-DB46-8E28-29B88E71D5C0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457686" y="6208828"/>
              <a:ext cx="7661950" cy="11072"/>
            </a:xfrm>
            <a:prstGeom prst="straightConnector1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D7C96457-0F96-784F-8650-F230005165D0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525580" y="6203289"/>
              <a:ext cx="249930" cy="1587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D6235312-0D2F-6B48-818A-0D03935DF594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2055747" y="6203289"/>
              <a:ext cx="249930" cy="1587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67E6790B-125F-6449-B8F8-8A9BB7AB139B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3990679" y="6203289"/>
              <a:ext cx="249930" cy="1588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1517017A-C20B-FB46-9609-D80633CD4D30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5716086" y="6203289"/>
              <a:ext cx="249930" cy="1587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D96E75E5-285F-B547-9417-268329D152D6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7558954" y="6203289"/>
              <a:ext cx="249930" cy="1588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</p:cxnSp>
        <p:sp>
          <p:nvSpPr>
            <p:cNvPr id="33" name="TextBox 12">
              <a:extLst>
                <a:ext uri="{FF2B5EF4-FFF2-40B4-BE49-F238E27FC236}">
                  <a16:creationId xmlns:a16="http://schemas.microsoft.com/office/drawing/2014/main" id="{A3822D3D-C299-6843-B226-5CEAFA39175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3558" y="6372092"/>
              <a:ext cx="1007009" cy="368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Saturday</a:t>
              </a:r>
            </a:p>
          </p:txBody>
        </p:sp>
        <p:sp>
          <p:nvSpPr>
            <p:cNvPr id="34" name="TextBox 13">
              <a:extLst>
                <a:ext uri="{FF2B5EF4-FFF2-40B4-BE49-F238E27FC236}">
                  <a16:creationId xmlns:a16="http://schemas.microsoft.com/office/drawing/2014/main" id="{B450674B-4484-7D4C-B638-D360FEBC1D5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01733" y="6372092"/>
              <a:ext cx="866402" cy="368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Sunday</a:t>
              </a:r>
            </a:p>
          </p:txBody>
        </p:sp>
        <p:sp>
          <p:nvSpPr>
            <p:cNvPr id="35" name="TextBox 14">
              <a:extLst>
                <a:ext uri="{FF2B5EF4-FFF2-40B4-BE49-F238E27FC236}">
                  <a16:creationId xmlns:a16="http://schemas.microsoft.com/office/drawing/2014/main" id="{3B8E6C65-03DD-8446-9569-92E650C119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37105" y="6372092"/>
              <a:ext cx="957767" cy="368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Monday</a:t>
              </a:r>
            </a:p>
          </p:txBody>
        </p:sp>
        <p:sp>
          <p:nvSpPr>
            <p:cNvPr id="36" name="TextBox 15">
              <a:extLst>
                <a:ext uri="{FF2B5EF4-FFF2-40B4-BE49-F238E27FC236}">
                  <a16:creationId xmlns:a16="http://schemas.microsoft.com/office/drawing/2014/main" id="{303818DE-2B76-E143-889A-A678C0ADAA0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61464" y="6372092"/>
              <a:ext cx="941867" cy="368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Tuesday</a:t>
              </a:r>
            </a:p>
          </p:txBody>
        </p:sp>
        <p:sp>
          <p:nvSpPr>
            <p:cNvPr id="37" name="TextBox 16">
              <a:extLst>
                <a:ext uri="{FF2B5EF4-FFF2-40B4-BE49-F238E27FC236}">
                  <a16:creationId xmlns:a16="http://schemas.microsoft.com/office/drawing/2014/main" id="{63467A44-AECA-2348-9462-8CA271F90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06818" y="6372092"/>
              <a:ext cx="1277900" cy="368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Wednesday</a:t>
              </a:r>
            </a:p>
          </p:txBody>
        </p:sp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>
            <a:extLst>
              <a:ext uri="{FF2B5EF4-FFF2-40B4-BE49-F238E27FC236}">
                <a16:creationId xmlns:a16="http://schemas.microsoft.com/office/drawing/2014/main" id="{D381DB7D-A041-DD45-8CE9-F88482D360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Making it more formal</a:t>
            </a:r>
          </a:p>
        </p:txBody>
      </p:sp>
      <p:grpSp>
        <p:nvGrpSpPr>
          <p:cNvPr id="30722" name="Group 33">
            <a:extLst>
              <a:ext uri="{FF2B5EF4-FFF2-40B4-BE49-F238E27FC236}">
                <a16:creationId xmlns:a16="http://schemas.microsoft.com/office/drawing/2014/main" id="{DAB7C2CC-A551-A54B-9389-98DF6BCD4859}"/>
              </a:ext>
            </a:extLst>
          </p:cNvPr>
          <p:cNvGrpSpPr>
            <a:grpSpLocks/>
          </p:cNvGrpSpPr>
          <p:nvPr/>
        </p:nvGrpSpPr>
        <p:grpSpPr bwMode="auto">
          <a:xfrm>
            <a:off x="3979863" y="2592388"/>
            <a:ext cx="2771775" cy="490537"/>
            <a:chOff x="3979547" y="2592515"/>
            <a:chExt cx="2771561" cy="491066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FF0C4DE-BFEA-664E-8839-A133FEACB3CC}"/>
                </a:ext>
              </a:extLst>
            </p:cNvPr>
            <p:cNvSpPr/>
            <p:nvPr/>
          </p:nvSpPr>
          <p:spPr>
            <a:xfrm>
              <a:off x="3979547" y="2592515"/>
              <a:ext cx="2771561" cy="491066"/>
            </a:xfrm>
            <a:prstGeom prst="rect">
              <a:avLst/>
            </a:prstGeom>
            <a:solidFill>
              <a:srgbClr val="FF0000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Calibri" panose="020F0502020204030204"/>
                <a:ea typeface="+mn-ea"/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E71B7868-A83D-934F-8573-97E81E1B18E7}"/>
                </a:ext>
              </a:extLst>
            </p:cNvPr>
            <p:cNvSpPr txBox="1"/>
            <p:nvPr/>
          </p:nvSpPr>
          <p:spPr>
            <a:xfrm>
              <a:off x="4895463" y="2606817"/>
              <a:ext cx="939727" cy="46246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  <a:ea typeface="+mn-ea"/>
                </a:rPr>
                <a:t>Task 1</a:t>
              </a:r>
            </a:p>
          </p:txBody>
        </p:sp>
      </p:grpSp>
      <p:grpSp>
        <p:nvGrpSpPr>
          <p:cNvPr id="30723" name="Group 34">
            <a:extLst>
              <a:ext uri="{FF2B5EF4-FFF2-40B4-BE49-F238E27FC236}">
                <a16:creationId xmlns:a16="http://schemas.microsoft.com/office/drawing/2014/main" id="{7D9A39DF-6ADD-5242-9DB3-D2FE02167E88}"/>
              </a:ext>
            </a:extLst>
          </p:cNvPr>
          <p:cNvGrpSpPr>
            <a:grpSpLocks/>
          </p:cNvGrpSpPr>
          <p:nvPr/>
        </p:nvGrpSpPr>
        <p:grpSpPr bwMode="auto">
          <a:xfrm>
            <a:off x="7123113" y="1984375"/>
            <a:ext cx="939800" cy="500063"/>
            <a:chOff x="7123006" y="1985031"/>
            <a:chExt cx="939801" cy="499534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1C8863B2-530C-6749-9E45-874332C5F798}"/>
                </a:ext>
              </a:extLst>
            </p:cNvPr>
            <p:cNvSpPr/>
            <p:nvPr/>
          </p:nvSpPr>
          <p:spPr>
            <a:xfrm>
              <a:off x="7170631" y="1985031"/>
              <a:ext cx="844551" cy="499534"/>
            </a:xfrm>
            <a:prstGeom prst="rect">
              <a:avLst/>
            </a:prstGeom>
            <a:solidFill>
              <a:srgbClr val="FFFF00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Calibri" panose="020F0502020204030204"/>
                <a:ea typeface="+mn-ea"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5A482146-6B05-3E45-AB6D-5137AFC1328A}"/>
                </a:ext>
              </a:extLst>
            </p:cNvPr>
            <p:cNvSpPr txBox="1"/>
            <p:nvPr/>
          </p:nvSpPr>
          <p:spPr>
            <a:xfrm>
              <a:off x="7123006" y="2004061"/>
              <a:ext cx="939801" cy="46147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  <a:ea typeface="+mn-ea"/>
                </a:rPr>
                <a:t>Task 2</a:t>
              </a:r>
            </a:p>
          </p:txBody>
        </p:sp>
      </p:grpSp>
      <p:grpSp>
        <p:nvGrpSpPr>
          <p:cNvPr id="30724" name="Group 32">
            <a:extLst>
              <a:ext uri="{FF2B5EF4-FFF2-40B4-BE49-F238E27FC236}">
                <a16:creationId xmlns:a16="http://schemas.microsoft.com/office/drawing/2014/main" id="{5FE79C5E-5A2D-1442-925E-B0C9935AE9EB}"/>
              </a:ext>
            </a:extLst>
          </p:cNvPr>
          <p:cNvGrpSpPr>
            <a:grpSpLocks/>
          </p:cNvGrpSpPr>
          <p:nvPr/>
        </p:nvGrpSpPr>
        <p:grpSpPr bwMode="auto">
          <a:xfrm>
            <a:off x="3979863" y="1984375"/>
            <a:ext cx="1044575" cy="500063"/>
            <a:chOff x="3979547" y="1985031"/>
            <a:chExt cx="1044363" cy="499534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A201DEFD-A3CC-714D-B422-88EBFBBFBC87}"/>
                </a:ext>
              </a:extLst>
            </p:cNvPr>
            <p:cNvSpPr/>
            <p:nvPr/>
          </p:nvSpPr>
          <p:spPr>
            <a:xfrm>
              <a:off x="3979547" y="1985031"/>
              <a:ext cx="1044363" cy="499534"/>
            </a:xfrm>
            <a:prstGeom prst="rect">
              <a:avLst/>
            </a:prstGeom>
            <a:solidFill>
              <a:srgbClr val="5B9BD5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Calibri" panose="020F0502020204030204"/>
                <a:ea typeface="+mn-ea"/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A3320A11-1F14-4A46-A18B-2C331D579CA1}"/>
                </a:ext>
              </a:extLst>
            </p:cNvPr>
            <p:cNvSpPr txBox="1"/>
            <p:nvPr/>
          </p:nvSpPr>
          <p:spPr>
            <a:xfrm>
              <a:off x="4028749" y="2004061"/>
              <a:ext cx="945958" cy="46147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  <a:ea typeface="+mn-ea"/>
                </a:rPr>
                <a:t>Task 3</a:t>
              </a:r>
            </a:p>
          </p:txBody>
        </p:sp>
      </p:grpSp>
      <p:grpSp>
        <p:nvGrpSpPr>
          <p:cNvPr id="30725" name="Group 36">
            <a:extLst>
              <a:ext uri="{FF2B5EF4-FFF2-40B4-BE49-F238E27FC236}">
                <a16:creationId xmlns:a16="http://schemas.microsoft.com/office/drawing/2014/main" id="{0B60DFA3-AB42-134E-A742-B78FD37D30B6}"/>
              </a:ext>
            </a:extLst>
          </p:cNvPr>
          <p:cNvGrpSpPr>
            <a:grpSpLocks/>
          </p:cNvGrpSpPr>
          <p:nvPr/>
        </p:nvGrpSpPr>
        <p:grpSpPr bwMode="auto">
          <a:xfrm>
            <a:off x="6384925" y="1365250"/>
            <a:ext cx="1120775" cy="500063"/>
            <a:chOff x="6385348" y="1366002"/>
            <a:chExt cx="1120564" cy="499534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F1265886-2DC3-DB4D-9DEE-6507CCC3DEE4}"/>
                </a:ext>
              </a:extLst>
            </p:cNvPr>
            <p:cNvSpPr/>
            <p:nvPr/>
          </p:nvSpPr>
          <p:spPr>
            <a:xfrm>
              <a:off x="6385348" y="1366002"/>
              <a:ext cx="1120564" cy="499534"/>
            </a:xfrm>
            <a:prstGeom prst="rect">
              <a:avLst/>
            </a:prstGeom>
            <a:solidFill>
              <a:srgbClr val="FDA9D3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Calibri" panose="020F0502020204030204"/>
                <a:ea typeface="+mn-ea"/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D8F00C64-EDE8-5F49-897C-88FC8EF022E4}"/>
                </a:ext>
              </a:extLst>
            </p:cNvPr>
            <p:cNvSpPr txBox="1"/>
            <p:nvPr/>
          </p:nvSpPr>
          <p:spPr>
            <a:xfrm>
              <a:off x="6472645" y="1385032"/>
              <a:ext cx="945972" cy="46147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  <a:ea typeface="+mn-ea"/>
                </a:rPr>
                <a:t>Task 4</a:t>
              </a:r>
            </a:p>
          </p:txBody>
        </p:sp>
      </p:grpSp>
      <p:grpSp>
        <p:nvGrpSpPr>
          <p:cNvPr id="30726" name="Group 35">
            <a:extLst>
              <a:ext uri="{FF2B5EF4-FFF2-40B4-BE49-F238E27FC236}">
                <a16:creationId xmlns:a16="http://schemas.microsoft.com/office/drawing/2014/main" id="{C919C817-EE12-A648-924F-5C7E1C4DAE8E}"/>
              </a:ext>
            </a:extLst>
          </p:cNvPr>
          <p:cNvGrpSpPr>
            <a:grpSpLocks/>
          </p:cNvGrpSpPr>
          <p:nvPr/>
        </p:nvGrpSpPr>
        <p:grpSpPr bwMode="auto">
          <a:xfrm>
            <a:off x="7593013" y="1355725"/>
            <a:ext cx="1093787" cy="500063"/>
            <a:chOff x="7592907" y="1355494"/>
            <a:chExt cx="1093893" cy="499534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3DCCCA2E-1A89-184F-8ECB-3815202F6010}"/>
                </a:ext>
              </a:extLst>
            </p:cNvPr>
            <p:cNvSpPr/>
            <p:nvPr/>
          </p:nvSpPr>
          <p:spPr>
            <a:xfrm>
              <a:off x="7592907" y="1355494"/>
              <a:ext cx="1093893" cy="499534"/>
            </a:xfrm>
            <a:prstGeom prst="rect">
              <a:avLst/>
            </a:prstGeom>
            <a:solidFill>
              <a:srgbClr val="FFC000">
                <a:lumMod val="20000"/>
                <a:lumOff val="80000"/>
              </a:srgbClr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Calibri" panose="020F0502020204030204"/>
                <a:ea typeface="+mn-ea"/>
              </a:endParaRP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B279D78C-8CEC-174B-A389-E01A222442B9}"/>
                </a:ext>
              </a:extLst>
            </p:cNvPr>
            <p:cNvSpPr txBox="1"/>
            <p:nvPr/>
          </p:nvSpPr>
          <p:spPr>
            <a:xfrm>
              <a:off x="7665939" y="1374524"/>
              <a:ext cx="947829" cy="46147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  <a:ea typeface="+mn-ea"/>
                </a:rPr>
                <a:t>Task 5</a:t>
              </a:r>
            </a:p>
          </p:txBody>
        </p:sp>
      </p:grp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65B71373-B247-4F4F-9EC1-187EB7A7C0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850" y="3875088"/>
            <a:ext cx="5526088" cy="2720975"/>
          </a:xfrm>
          <a:prstGeom prst="roundRect">
            <a:avLst>
              <a:gd name="adj" fmla="val 16667"/>
            </a:avLst>
          </a:prstGeom>
          <a:solidFill>
            <a:srgbClr val="F79646">
              <a:alpha val="58823"/>
            </a:srgbClr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30728" name="TextBox 3">
            <a:extLst>
              <a:ext uri="{FF2B5EF4-FFF2-40B4-BE49-F238E27FC236}">
                <a16:creationId xmlns:a16="http://schemas.microsoft.com/office/drawing/2014/main" id="{0FD7CB96-30D0-5D45-B721-75E3B4E19C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4060825"/>
            <a:ext cx="25352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Set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  <a:r>
              <a:rPr lang="en-US" altLang="en-US" sz="1800"/>
              <a:t> to be the empty set</a:t>
            </a:r>
          </a:p>
        </p:txBody>
      </p:sp>
      <p:sp>
        <p:nvSpPr>
          <p:cNvPr id="30729" name="TextBox 4">
            <a:extLst>
              <a:ext uri="{FF2B5EF4-FFF2-40B4-BE49-F238E27FC236}">
                <a16:creationId xmlns:a16="http://schemas.microsoft.com/office/drawing/2014/main" id="{77891623-33AF-C142-929C-8AF8E55D18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8538" y="4483100"/>
            <a:ext cx="21336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While </a:t>
            </a:r>
            <a:r>
              <a:rPr lang="en-US" altLang="en-US" sz="1800">
                <a:solidFill>
                  <a:srgbClr val="660066"/>
                </a:solidFill>
              </a:rPr>
              <a:t>R</a:t>
            </a:r>
            <a:r>
              <a:rPr lang="en-US" altLang="en-US" sz="1800"/>
              <a:t> is not empty</a:t>
            </a:r>
          </a:p>
        </p:txBody>
      </p:sp>
      <p:sp>
        <p:nvSpPr>
          <p:cNvPr id="27" name="TextBox 5">
            <a:extLst>
              <a:ext uri="{FF2B5EF4-FFF2-40B4-BE49-F238E27FC236}">
                <a16:creationId xmlns:a16="http://schemas.microsoft.com/office/drawing/2014/main" id="{0B5ED538-5BCE-8047-8912-E2CEC8EB6C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3688" y="4875213"/>
            <a:ext cx="13906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Choose </a:t>
            </a:r>
            <a:r>
              <a:rPr lang="en-US" altLang="en-US" sz="1800">
                <a:solidFill>
                  <a:srgbClr val="660066"/>
                </a:solidFill>
              </a:rPr>
              <a:t>i</a:t>
            </a:r>
            <a:r>
              <a:rPr lang="en-US" altLang="en-US" sz="1800"/>
              <a:t> in </a:t>
            </a:r>
            <a:r>
              <a:rPr lang="en-US" altLang="en-US" sz="1800">
                <a:solidFill>
                  <a:srgbClr val="660066"/>
                </a:solidFill>
              </a:rPr>
              <a:t>R</a:t>
            </a:r>
            <a:endParaRPr lang="en-US" altLang="en-US" sz="1800"/>
          </a:p>
        </p:txBody>
      </p:sp>
      <p:sp>
        <p:nvSpPr>
          <p:cNvPr id="30731" name="TextBox 6">
            <a:extLst>
              <a:ext uri="{FF2B5EF4-FFF2-40B4-BE49-F238E27FC236}">
                <a16:creationId xmlns:a16="http://schemas.microsoft.com/office/drawing/2014/main" id="{859BCCB2-D993-6C4A-9430-171A361A55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3688" y="5216525"/>
            <a:ext cx="10747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Add </a:t>
            </a:r>
            <a:r>
              <a:rPr lang="en-US" altLang="en-US" sz="1800">
                <a:solidFill>
                  <a:srgbClr val="660066"/>
                </a:solidFill>
              </a:rPr>
              <a:t>i</a:t>
            </a:r>
            <a:r>
              <a:rPr lang="en-US" altLang="en-US" sz="1800"/>
              <a:t> to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</a:p>
        </p:txBody>
      </p:sp>
      <p:sp>
        <p:nvSpPr>
          <p:cNvPr id="30732" name="TextBox 7">
            <a:extLst>
              <a:ext uri="{FF2B5EF4-FFF2-40B4-BE49-F238E27FC236}">
                <a16:creationId xmlns:a16="http://schemas.microsoft.com/office/drawing/2014/main" id="{C3FBFA39-960B-4D44-B340-98446F11DC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3688" y="5581650"/>
            <a:ext cx="42243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Remove all tasks that conflict with  </a:t>
            </a:r>
            <a:r>
              <a:rPr lang="en-US" altLang="en-US" sz="1800">
                <a:solidFill>
                  <a:srgbClr val="660066"/>
                </a:solidFill>
              </a:rPr>
              <a:t>i</a:t>
            </a:r>
            <a:r>
              <a:rPr lang="en-US" altLang="en-US" sz="1800"/>
              <a:t> from </a:t>
            </a:r>
            <a:r>
              <a:rPr lang="en-US" altLang="en-US" sz="1800">
                <a:solidFill>
                  <a:srgbClr val="660066"/>
                </a:solidFill>
              </a:rPr>
              <a:t>R</a:t>
            </a:r>
          </a:p>
        </p:txBody>
      </p:sp>
      <p:sp>
        <p:nvSpPr>
          <p:cNvPr id="30733" name="TextBox 8">
            <a:extLst>
              <a:ext uri="{FF2B5EF4-FFF2-40B4-BE49-F238E27FC236}">
                <a16:creationId xmlns:a16="http://schemas.microsoft.com/office/drawing/2014/main" id="{A7E485A4-1E5A-AB4A-ADD9-B821812E87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8538" y="6053138"/>
            <a:ext cx="13303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Return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  <a:r>
              <a:rPr lang="en-US" altLang="en-US" sz="1800" baseline="30000">
                <a:solidFill>
                  <a:srgbClr val="660066"/>
                </a:solidFill>
              </a:rPr>
              <a:t>*</a:t>
            </a:r>
            <a:r>
              <a:rPr lang="en-US" altLang="en-US" sz="1800">
                <a:solidFill>
                  <a:srgbClr val="660066"/>
                </a:solidFill>
              </a:rPr>
              <a:t>= S</a:t>
            </a:r>
          </a:p>
        </p:txBody>
      </p:sp>
      <p:sp>
        <p:nvSpPr>
          <p:cNvPr id="30734" name="TextBox 31">
            <a:extLst>
              <a:ext uri="{FF2B5EF4-FFF2-40B4-BE49-F238E27FC236}">
                <a16:creationId xmlns:a16="http://schemas.microsoft.com/office/drawing/2014/main" id="{B855C63F-505C-5B4A-918E-190DC7A8BA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535113"/>
            <a:ext cx="24542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More than one conflict</a:t>
            </a:r>
          </a:p>
        </p:txBody>
      </p:sp>
      <p:sp>
        <p:nvSpPr>
          <p:cNvPr id="3" name="Cloud Callout 2">
            <a:extLst>
              <a:ext uri="{FF2B5EF4-FFF2-40B4-BE49-F238E27FC236}">
                <a16:creationId xmlns:a16="http://schemas.microsoft.com/office/drawing/2014/main" id="{30909D59-3D91-6D47-A21B-FA7F9B675426}"/>
              </a:ext>
            </a:extLst>
          </p:cNvPr>
          <p:cNvSpPr/>
          <p:nvPr/>
        </p:nvSpPr>
        <p:spPr>
          <a:xfrm>
            <a:off x="6865938" y="4168775"/>
            <a:ext cx="2278062" cy="1781175"/>
          </a:xfrm>
          <a:prstGeom prst="cloudCallout">
            <a:avLst>
              <a:gd name="adj1" fmla="val -68452"/>
              <a:gd name="adj2" fmla="val -105433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Associate a value </a:t>
            </a:r>
            <a:r>
              <a:rPr lang="en-US" dirty="0">
                <a:solidFill>
                  <a:srgbClr val="7030A0"/>
                </a:solidFill>
              </a:rPr>
              <a:t>v(</a:t>
            </a:r>
            <a:r>
              <a:rPr lang="en-US" dirty="0" err="1">
                <a:solidFill>
                  <a:srgbClr val="7030A0"/>
                </a:solidFill>
              </a:rPr>
              <a:t>i</a:t>
            </a:r>
            <a:r>
              <a:rPr lang="en-US" dirty="0">
                <a:solidFill>
                  <a:srgbClr val="7030A0"/>
                </a:solidFill>
              </a:rPr>
              <a:t>)</a:t>
            </a:r>
            <a:r>
              <a:rPr lang="en-US" dirty="0"/>
              <a:t> with task </a:t>
            </a:r>
            <a:r>
              <a:rPr lang="en-US" dirty="0" err="1">
                <a:solidFill>
                  <a:srgbClr val="7030A0"/>
                </a:solidFill>
              </a:rPr>
              <a:t>i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31" name="TextBox 5">
            <a:extLst>
              <a:ext uri="{FF2B5EF4-FFF2-40B4-BE49-F238E27FC236}">
                <a16:creationId xmlns:a16="http://schemas.microsoft.com/office/drawing/2014/main" id="{03BED94B-1D01-4F4E-8D06-A9E8C2B170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7338" y="4889500"/>
            <a:ext cx="31718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Choose </a:t>
            </a:r>
            <a:r>
              <a:rPr lang="en-US" altLang="en-US" sz="1800">
                <a:solidFill>
                  <a:srgbClr val="660066"/>
                </a:solidFill>
              </a:rPr>
              <a:t>i</a:t>
            </a:r>
            <a:r>
              <a:rPr lang="en-US" altLang="en-US" sz="1800"/>
              <a:t> in </a:t>
            </a:r>
            <a:r>
              <a:rPr lang="en-US" altLang="en-US" sz="1800">
                <a:solidFill>
                  <a:srgbClr val="660066"/>
                </a:solidFill>
              </a:rPr>
              <a:t>R </a:t>
            </a:r>
            <a:r>
              <a:rPr lang="en-US" altLang="en-US" sz="1800"/>
              <a:t>that minimizes </a:t>
            </a:r>
            <a:r>
              <a:rPr lang="en-US" altLang="en-US" sz="1800">
                <a:solidFill>
                  <a:srgbClr val="660066"/>
                </a:solidFill>
              </a:rPr>
              <a:t>v(i)</a:t>
            </a:r>
            <a:endParaRPr lang="en-US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3" grpId="0" animBg="1"/>
      <p:bldP spid="3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>
            <a:extLst>
              <a:ext uri="{FF2B5EF4-FFF2-40B4-BE49-F238E27FC236}">
                <a16:creationId xmlns:a16="http://schemas.microsoft.com/office/drawing/2014/main" id="{FB6E2F85-234A-B045-9FA7-E3C2176EB2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What is a good choice for v(i)?</a:t>
            </a:r>
          </a:p>
        </p:txBody>
      </p:sp>
      <p:grpSp>
        <p:nvGrpSpPr>
          <p:cNvPr id="31746" name="Group 33">
            <a:extLst>
              <a:ext uri="{FF2B5EF4-FFF2-40B4-BE49-F238E27FC236}">
                <a16:creationId xmlns:a16="http://schemas.microsoft.com/office/drawing/2014/main" id="{015C01BB-A326-E440-81BB-55479B6C5B9E}"/>
              </a:ext>
            </a:extLst>
          </p:cNvPr>
          <p:cNvGrpSpPr>
            <a:grpSpLocks/>
          </p:cNvGrpSpPr>
          <p:nvPr/>
        </p:nvGrpSpPr>
        <p:grpSpPr bwMode="auto">
          <a:xfrm>
            <a:off x="3979863" y="2592388"/>
            <a:ext cx="2771775" cy="490537"/>
            <a:chOff x="3979547" y="2592515"/>
            <a:chExt cx="2771561" cy="491066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FF0C4DE-BFEA-664E-8839-A133FEACB3CC}"/>
                </a:ext>
              </a:extLst>
            </p:cNvPr>
            <p:cNvSpPr/>
            <p:nvPr/>
          </p:nvSpPr>
          <p:spPr>
            <a:xfrm>
              <a:off x="3979547" y="2592515"/>
              <a:ext cx="2771561" cy="491066"/>
            </a:xfrm>
            <a:prstGeom prst="rect">
              <a:avLst/>
            </a:prstGeom>
            <a:solidFill>
              <a:srgbClr val="FF0000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Calibri" panose="020F0502020204030204"/>
                <a:ea typeface="+mn-ea"/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E71B7868-A83D-934F-8573-97E81E1B18E7}"/>
                </a:ext>
              </a:extLst>
            </p:cNvPr>
            <p:cNvSpPr txBox="1"/>
            <p:nvPr/>
          </p:nvSpPr>
          <p:spPr>
            <a:xfrm>
              <a:off x="4895463" y="2606817"/>
              <a:ext cx="939727" cy="46246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  <a:ea typeface="+mn-ea"/>
                </a:rPr>
                <a:t>Task 1</a:t>
              </a:r>
            </a:p>
          </p:txBody>
        </p:sp>
      </p:grpSp>
      <p:grpSp>
        <p:nvGrpSpPr>
          <p:cNvPr id="31747" name="Group 34">
            <a:extLst>
              <a:ext uri="{FF2B5EF4-FFF2-40B4-BE49-F238E27FC236}">
                <a16:creationId xmlns:a16="http://schemas.microsoft.com/office/drawing/2014/main" id="{B4532620-B9BF-E542-9166-9156C539767A}"/>
              </a:ext>
            </a:extLst>
          </p:cNvPr>
          <p:cNvGrpSpPr>
            <a:grpSpLocks/>
          </p:cNvGrpSpPr>
          <p:nvPr/>
        </p:nvGrpSpPr>
        <p:grpSpPr bwMode="auto">
          <a:xfrm>
            <a:off x="7123113" y="1984375"/>
            <a:ext cx="939800" cy="500063"/>
            <a:chOff x="7123006" y="1985031"/>
            <a:chExt cx="939801" cy="499534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1C8863B2-530C-6749-9E45-874332C5F798}"/>
                </a:ext>
              </a:extLst>
            </p:cNvPr>
            <p:cNvSpPr/>
            <p:nvPr/>
          </p:nvSpPr>
          <p:spPr>
            <a:xfrm>
              <a:off x="7170631" y="1985031"/>
              <a:ext cx="844551" cy="499534"/>
            </a:xfrm>
            <a:prstGeom prst="rect">
              <a:avLst/>
            </a:prstGeom>
            <a:solidFill>
              <a:srgbClr val="FFFF00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Calibri" panose="020F0502020204030204"/>
                <a:ea typeface="+mn-ea"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5A482146-6B05-3E45-AB6D-5137AFC1328A}"/>
                </a:ext>
              </a:extLst>
            </p:cNvPr>
            <p:cNvSpPr txBox="1"/>
            <p:nvPr/>
          </p:nvSpPr>
          <p:spPr>
            <a:xfrm>
              <a:off x="7123006" y="2004061"/>
              <a:ext cx="939801" cy="46147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  <a:ea typeface="+mn-ea"/>
                </a:rPr>
                <a:t>Task 2</a:t>
              </a:r>
            </a:p>
          </p:txBody>
        </p:sp>
      </p:grpSp>
      <p:grpSp>
        <p:nvGrpSpPr>
          <p:cNvPr id="31748" name="Group 32">
            <a:extLst>
              <a:ext uri="{FF2B5EF4-FFF2-40B4-BE49-F238E27FC236}">
                <a16:creationId xmlns:a16="http://schemas.microsoft.com/office/drawing/2014/main" id="{05D0C1D7-9599-D946-B6F0-25FF13FE001F}"/>
              </a:ext>
            </a:extLst>
          </p:cNvPr>
          <p:cNvGrpSpPr>
            <a:grpSpLocks/>
          </p:cNvGrpSpPr>
          <p:nvPr/>
        </p:nvGrpSpPr>
        <p:grpSpPr bwMode="auto">
          <a:xfrm>
            <a:off x="3979863" y="1984375"/>
            <a:ext cx="1044575" cy="500063"/>
            <a:chOff x="3979547" y="1985031"/>
            <a:chExt cx="1044363" cy="499534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A201DEFD-A3CC-714D-B422-88EBFBBFBC87}"/>
                </a:ext>
              </a:extLst>
            </p:cNvPr>
            <p:cNvSpPr/>
            <p:nvPr/>
          </p:nvSpPr>
          <p:spPr>
            <a:xfrm>
              <a:off x="3979547" y="1985031"/>
              <a:ext cx="1044363" cy="499534"/>
            </a:xfrm>
            <a:prstGeom prst="rect">
              <a:avLst/>
            </a:prstGeom>
            <a:solidFill>
              <a:srgbClr val="5B9BD5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Calibri" panose="020F0502020204030204"/>
                <a:ea typeface="+mn-ea"/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A3320A11-1F14-4A46-A18B-2C331D579CA1}"/>
                </a:ext>
              </a:extLst>
            </p:cNvPr>
            <p:cNvSpPr txBox="1"/>
            <p:nvPr/>
          </p:nvSpPr>
          <p:spPr>
            <a:xfrm>
              <a:off x="4028749" y="2004061"/>
              <a:ext cx="945958" cy="46147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  <a:ea typeface="+mn-ea"/>
                </a:rPr>
                <a:t>Task 3</a:t>
              </a:r>
            </a:p>
          </p:txBody>
        </p:sp>
      </p:grpSp>
      <p:grpSp>
        <p:nvGrpSpPr>
          <p:cNvPr id="31749" name="Group 36">
            <a:extLst>
              <a:ext uri="{FF2B5EF4-FFF2-40B4-BE49-F238E27FC236}">
                <a16:creationId xmlns:a16="http://schemas.microsoft.com/office/drawing/2014/main" id="{FA6EFDB9-52CE-524B-8205-F4634D1A75EB}"/>
              </a:ext>
            </a:extLst>
          </p:cNvPr>
          <p:cNvGrpSpPr>
            <a:grpSpLocks/>
          </p:cNvGrpSpPr>
          <p:nvPr/>
        </p:nvGrpSpPr>
        <p:grpSpPr bwMode="auto">
          <a:xfrm>
            <a:off x="6384925" y="1365250"/>
            <a:ext cx="1120775" cy="500063"/>
            <a:chOff x="6385348" y="1366002"/>
            <a:chExt cx="1120564" cy="499534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F1265886-2DC3-DB4D-9DEE-6507CCC3DEE4}"/>
                </a:ext>
              </a:extLst>
            </p:cNvPr>
            <p:cNvSpPr/>
            <p:nvPr/>
          </p:nvSpPr>
          <p:spPr>
            <a:xfrm>
              <a:off x="6385348" y="1366002"/>
              <a:ext cx="1120564" cy="499534"/>
            </a:xfrm>
            <a:prstGeom prst="rect">
              <a:avLst/>
            </a:prstGeom>
            <a:solidFill>
              <a:srgbClr val="FDA9D3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Calibri" panose="020F0502020204030204"/>
                <a:ea typeface="+mn-ea"/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D8F00C64-EDE8-5F49-897C-88FC8EF022E4}"/>
                </a:ext>
              </a:extLst>
            </p:cNvPr>
            <p:cNvSpPr txBox="1"/>
            <p:nvPr/>
          </p:nvSpPr>
          <p:spPr>
            <a:xfrm>
              <a:off x="6472645" y="1385032"/>
              <a:ext cx="945972" cy="46147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  <a:ea typeface="+mn-ea"/>
                </a:rPr>
                <a:t>Task 4</a:t>
              </a:r>
            </a:p>
          </p:txBody>
        </p:sp>
      </p:grpSp>
      <p:grpSp>
        <p:nvGrpSpPr>
          <p:cNvPr id="31750" name="Group 35">
            <a:extLst>
              <a:ext uri="{FF2B5EF4-FFF2-40B4-BE49-F238E27FC236}">
                <a16:creationId xmlns:a16="http://schemas.microsoft.com/office/drawing/2014/main" id="{A87503D8-08D6-3F4D-9F24-F8AF1DC8432E}"/>
              </a:ext>
            </a:extLst>
          </p:cNvPr>
          <p:cNvGrpSpPr>
            <a:grpSpLocks/>
          </p:cNvGrpSpPr>
          <p:nvPr/>
        </p:nvGrpSpPr>
        <p:grpSpPr bwMode="auto">
          <a:xfrm>
            <a:off x="7593013" y="1355725"/>
            <a:ext cx="1093787" cy="500063"/>
            <a:chOff x="7592907" y="1355494"/>
            <a:chExt cx="1093893" cy="499534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3DCCCA2E-1A89-184F-8ECB-3815202F6010}"/>
                </a:ext>
              </a:extLst>
            </p:cNvPr>
            <p:cNvSpPr/>
            <p:nvPr/>
          </p:nvSpPr>
          <p:spPr>
            <a:xfrm>
              <a:off x="7592907" y="1355494"/>
              <a:ext cx="1093893" cy="499534"/>
            </a:xfrm>
            <a:prstGeom prst="rect">
              <a:avLst/>
            </a:prstGeom>
            <a:solidFill>
              <a:srgbClr val="FFC000">
                <a:lumMod val="20000"/>
                <a:lumOff val="80000"/>
              </a:srgbClr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Calibri" panose="020F0502020204030204"/>
                <a:ea typeface="+mn-ea"/>
              </a:endParaRP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B279D78C-8CEC-174B-A389-E01A222442B9}"/>
                </a:ext>
              </a:extLst>
            </p:cNvPr>
            <p:cNvSpPr txBox="1"/>
            <p:nvPr/>
          </p:nvSpPr>
          <p:spPr>
            <a:xfrm>
              <a:off x="7665939" y="1374524"/>
              <a:ext cx="947829" cy="46147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  <a:ea typeface="+mn-ea"/>
                </a:rPr>
                <a:t>Task 5</a:t>
              </a:r>
            </a:p>
          </p:txBody>
        </p:sp>
      </p:grp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65B71373-B247-4F4F-9EC1-187EB7A7C0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850" y="3875088"/>
            <a:ext cx="5526088" cy="2720975"/>
          </a:xfrm>
          <a:prstGeom prst="roundRect">
            <a:avLst>
              <a:gd name="adj" fmla="val 16667"/>
            </a:avLst>
          </a:prstGeom>
          <a:solidFill>
            <a:srgbClr val="F79646">
              <a:alpha val="58823"/>
            </a:srgbClr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31752" name="TextBox 3">
            <a:extLst>
              <a:ext uri="{FF2B5EF4-FFF2-40B4-BE49-F238E27FC236}">
                <a16:creationId xmlns:a16="http://schemas.microsoft.com/office/drawing/2014/main" id="{33956E08-AF14-8945-A0F4-7FDCD797E0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4060825"/>
            <a:ext cx="25352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Set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  <a:r>
              <a:rPr lang="en-US" altLang="en-US" sz="1800"/>
              <a:t> to be the empty set</a:t>
            </a:r>
          </a:p>
        </p:txBody>
      </p:sp>
      <p:sp>
        <p:nvSpPr>
          <p:cNvPr id="31753" name="TextBox 4">
            <a:extLst>
              <a:ext uri="{FF2B5EF4-FFF2-40B4-BE49-F238E27FC236}">
                <a16:creationId xmlns:a16="http://schemas.microsoft.com/office/drawing/2014/main" id="{3D4CDE43-DCED-7B4E-B05C-E7EC200317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8538" y="4483100"/>
            <a:ext cx="21336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While </a:t>
            </a:r>
            <a:r>
              <a:rPr lang="en-US" altLang="en-US" sz="1800">
                <a:solidFill>
                  <a:srgbClr val="660066"/>
                </a:solidFill>
              </a:rPr>
              <a:t>R</a:t>
            </a:r>
            <a:r>
              <a:rPr lang="en-US" altLang="en-US" sz="1800"/>
              <a:t> is not empty</a:t>
            </a:r>
          </a:p>
        </p:txBody>
      </p:sp>
      <p:sp>
        <p:nvSpPr>
          <p:cNvPr id="31754" name="TextBox 6">
            <a:extLst>
              <a:ext uri="{FF2B5EF4-FFF2-40B4-BE49-F238E27FC236}">
                <a16:creationId xmlns:a16="http://schemas.microsoft.com/office/drawing/2014/main" id="{6FB33FAE-814C-9842-8027-21F70AF09D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3688" y="5216525"/>
            <a:ext cx="10747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Add </a:t>
            </a:r>
            <a:r>
              <a:rPr lang="en-US" altLang="en-US" sz="1800">
                <a:solidFill>
                  <a:srgbClr val="660066"/>
                </a:solidFill>
              </a:rPr>
              <a:t>i</a:t>
            </a:r>
            <a:r>
              <a:rPr lang="en-US" altLang="en-US" sz="1800"/>
              <a:t> to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</a:p>
        </p:txBody>
      </p:sp>
      <p:sp>
        <p:nvSpPr>
          <p:cNvPr id="31755" name="TextBox 7">
            <a:extLst>
              <a:ext uri="{FF2B5EF4-FFF2-40B4-BE49-F238E27FC236}">
                <a16:creationId xmlns:a16="http://schemas.microsoft.com/office/drawing/2014/main" id="{B443BB30-D64E-3C4E-87D7-A71C3E6F10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3688" y="5581650"/>
            <a:ext cx="42243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Remove all tasks that conflict with  </a:t>
            </a:r>
            <a:r>
              <a:rPr lang="en-US" altLang="en-US" sz="1800">
                <a:solidFill>
                  <a:srgbClr val="660066"/>
                </a:solidFill>
              </a:rPr>
              <a:t>i</a:t>
            </a:r>
            <a:r>
              <a:rPr lang="en-US" altLang="en-US" sz="1800"/>
              <a:t> from </a:t>
            </a:r>
            <a:r>
              <a:rPr lang="en-US" altLang="en-US" sz="1800">
                <a:solidFill>
                  <a:srgbClr val="660066"/>
                </a:solidFill>
              </a:rPr>
              <a:t>R</a:t>
            </a:r>
          </a:p>
        </p:txBody>
      </p:sp>
      <p:sp>
        <p:nvSpPr>
          <p:cNvPr id="31756" name="TextBox 8">
            <a:extLst>
              <a:ext uri="{FF2B5EF4-FFF2-40B4-BE49-F238E27FC236}">
                <a16:creationId xmlns:a16="http://schemas.microsoft.com/office/drawing/2014/main" id="{7DDDC955-D876-E343-BD6F-0BFAE4156A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8538" y="6053138"/>
            <a:ext cx="13303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Return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  <a:r>
              <a:rPr lang="en-US" altLang="en-US" sz="1800" baseline="30000">
                <a:solidFill>
                  <a:srgbClr val="660066"/>
                </a:solidFill>
              </a:rPr>
              <a:t>*</a:t>
            </a:r>
            <a:r>
              <a:rPr lang="en-US" altLang="en-US" sz="1800">
                <a:solidFill>
                  <a:srgbClr val="660066"/>
                </a:solidFill>
              </a:rPr>
              <a:t>= S</a:t>
            </a:r>
          </a:p>
        </p:txBody>
      </p:sp>
      <p:sp>
        <p:nvSpPr>
          <p:cNvPr id="31757" name="TextBox 31">
            <a:extLst>
              <a:ext uri="{FF2B5EF4-FFF2-40B4-BE49-F238E27FC236}">
                <a16:creationId xmlns:a16="http://schemas.microsoft.com/office/drawing/2014/main" id="{F37DBB98-ADD5-D648-86EF-D9BEA9C674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535113"/>
            <a:ext cx="24542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More than one conflict</a:t>
            </a:r>
          </a:p>
        </p:txBody>
      </p:sp>
      <p:sp>
        <p:nvSpPr>
          <p:cNvPr id="3" name="Cloud Callout 2">
            <a:extLst>
              <a:ext uri="{FF2B5EF4-FFF2-40B4-BE49-F238E27FC236}">
                <a16:creationId xmlns:a16="http://schemas.microsoft.com/office/drawing/2014/main" id="{30909D59-3D91-6D47-A21B-FA7F9B675426}"/>
              </a:ext>
            </a:extLst>
          </p:cNvPr>
          <p:cNvSpPr/>
          <p:nvPr/>
        </p:nvSpPr>
        <p:spPr>
          <a:xfrm>
            <a:off x="6865938" y="4168775"/>
            <a:ext cx="2278062" cy="1781175"/>
          </a:xfrm>
          <a:prstGeom prst="cloudCallout">
            <a:avLst>
              <a:gd name="adj1" fmla="val -68452"/>
              <a:gd name="adj2" fmla="val -105433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Associate a value </a:t>
            </a:r>
            <a:r>
              <a:rPr lang="en-US" dirty="0">
                <a:solidFill>
                  <a:srgbClr val="7030A0"/>
                </a:solidFill>
              </a:rPr>
              <a:t>v(</a:t>
            </a:r>
            <a:r>
              <a:rPr lang="en-US" dirty="0" err="1">
                <a:solidFill>
                  <a:srgbClr val="7030A0"/>
                </a:solidFill>
              </a:rPr>
              <a:t>i</a:t>
            </a:r>
            <a:r>
              <a:rPr lang="en-US" dirty="0">
                <a:solidFill>
                  <a:srgbClr val="7030A0"/>
                </a:solidFill>
              </a:rPr>
              <a:t>)</a:t>
            </a:r>
            <a:r>
              <a:rPr lang="en-US" dirty="0"/>
              <a:t> with task </a:t>
            </a:r>
            <a:r>
              <a:rPr lang="en-US" dirty="0" err="1">
                <a:solidFill>
                  <a:srgbClr val="7030A0"/>
                </a:solidFill>
              </a:rPr>
              <a:t>i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31759" name="TextBox 5">
            <a:extLst>
              <a:ext uri="{FF2B5EF4-FFF2-40B4-BE49-F238E27FC236}">
                <a16:creationId xmlns:a16="http://schemas.microsoft.com/office/drawing/2014/main" id="{F401AC89-2893-EB4A-A904-1816F3901A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7338" y="4843463"/>
            <a:ext cx="31718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Choose </a:t>
            </a:r>
            <a:r>
              <a:rPr lang="en-US" altLang="en-US" sz="1800">
                <a:solidFill>
                  <a:srgbClr val="660066"/>
                </a:solidFill>
              </a:rPr>
              <a:t>i</a:t>
            </a:r>
            <a:r>
              <a:rPr lang="en-US" altLang="en-US" sz="1800"/>
              <a:t> in </a:t>
            </a:r>
            <a:r>
              <a:rPr lang="en-US" altLang="en-US" sz="1800">
                <a:solidFill>
                  <a:srgbClr val="660066"/>
                </a:solidFill>
              </a:rPr>
              <a:t>R </a:t>
            </a:r>
            <a:r>
              <a:rPr lang="en-US" altLang="en-US" sz="1800"/>
              <a:t>that minimizes </a:t>
            </a:r>
            <a:r>
              <a:rPr lang="en-US" altLang="en-US" sz="1800">
                <a:solidFill>
                  <a:srgbClr val="660066"/>
                </a:solidFill>
              </a:rPr>
              <a:t>v(i)</a:t>
            </a:r>
            <a:endParaRPr lang="en-US" altLang="en-US" sz="180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>
            <a:extLst>
              <a:ext uri="{FF2B5EF4-FFF2-40B4-BE49-F238E27FC236}">
                <a16:creationId xmlns:a16="http://schemas.microsoft.com/office/drawing/2014/main" id="{9CA34F4A-18EF-C34D-9554-3E584D3457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solidFill>
                  <a:srgbClr val="7030A0"/>
                </a:solidFill>
                <a:ea typeface="ＭＳ Ｐゴシック" panose="020B0600070205080204" pitchFamily="34" charset="-128"/>
              </a:rPr>
              <a:t>v(i) </a:t>
            </a:r>
            <a:r>
              <a:rPr lang="en-US" altLang="en-US">
                <a:ea typeface="ＭＳ Ｐゴシック" panose="020B0600070205080204" pitchFamily="34" charset="-128"/>
              </a:rPr>
              <a:t>= </a:t>
            </a:r>
            <a:r>
              <a:rPr lang="en-US" altLang="en-US">
                <a:solidFill>
                  <a:srgbClr val="7030A0"/>
                </a:solidFill>
                <a:ea typeface="ＭＳ Ｐゴシック" panose="020B0600070205080204" pitchFamily="34" charset="-128"/>
              </a:rPr>
              <a:t>f(i)</a:t>
            </a:r>
            <a:r>
              <a:rPr lang="en-US" altLang="en-US">
                <a:ea typeface="ＭＳ Ｐゴシック" panose="020B0600070205080204" pitchFamily="34" charset="-128"/>
              </a:rPr>
              <a:t> – </a:t>
            </a:r>
            <a:r>
              <a:rPr lang="en-US" altLang="en-US">
                <a:solidFill>
                  <a:srgbClr val="7030A0"/>
                </a:solidFill>
                <a:ea typeface="ＭＳ Ｐゴシック" panose="020B0600070205080204" pitchFamily="34" charset="-128"/>
              </a:rPr>
              <a:t>s(i)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E665957D-5D8C-8D4A-A867-4C63901DAC04}"/>
              </a:ext>
            </a:extLst>
          </p:cNvPr>
          <p:cNvGrpSpPr>
            <a:grpSpLocks/>
          </p:cNvGrpSpPr>
          <p:nvPr/>
        </p:nvGrpSpPr>
        <p:grpSpPr bwMode="auto">
          <a:xfrm>
            <a:off x="3979863" y="2592388"/>
            <a:ext cx="2771775" cy="490537"/>
            <a:chOff x="3979547" y="2592515"/>
            <a:chExt cx="2771561" cy="491066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FF0C4DE-BFEA-664E-8839-A133FEACB3CC}"/>
                </a:ext>
              </a:extLst>
            </p:cNvPr>
            <p:cNvSpPr/>
            <p:nvPr/>
          </p:nvSpPr>
          <p:spPr>
            <a:xfrm>
              <a:off x="3979547" y="2592515"/>
              <a:ext cx="2771561" cy="491066"/>
            </a:xfrm>
            <a:prstGeom prst="rect">
              <a:avLst/>
            </a:prstGeom>
            <a:solidFill>
              <a:srgbClr val="FF0000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Calibri" panose="020F0502020204030204"/>
                <a:ea typeface="+mn-ea"/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E71B7868-A83D-934F-8573-97E81E1B18E7}"/>
                </a:ext>
              </a:extLst>
            </p:cNvPr>
            <p:cNvSpPr txBox="1"/>
            <p:nvPr/>
          </p:nvSpPr>
          <p:spPr>
            <a:xfrm>
              <a:off x="4895463" y="2606817"/>
              <a:ext cx="939727" cy="46246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  <a:ea typeface="+mn-ea"/>
                </a:rPr>
                <a:t>Task 1</a:t>
              </a:r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B0E4C72B-5E1D-3546-9F26-6A7FFD35948F}"/>
              </a:ext>
            </a:extLst>
          </p:cNvPr>
          <p:cNvGrpSpPr>
            <a:grpSpLocks/>
          </p:cNvGrpSpPr>
          <p:nvPr/>
        </p:nvGrpSpPr>
        <p:grpSpPr bwMode="auto">
          <a:xfrm>
            <a:off x="7123113" y="1984375"/>
            <a:ext cx="939800" cy="500063"/>
            <a:chOff x="7123006" y="1985031"/>
            <a:chExt cx="939801" cy="499534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1C8863B2-530C-6749-9E45-874332C5F798}"/>
                </a:ext>
              </a:extLst>
            </p:cNvPr>
            <p:cNvSpPr/>
            <p:nvPr/>
          </p:nvSpPr>
          <p:spPr>
            <a:xfrm>
              <a:off x="7170631" y="1985031"/>
              <a:ext cx="844551" cy="499534"/>
            </a:xfrm>
            <a:prstGeom prst="rect">
              <a:avLst/>
            </a:prstGeom>
            <a:solidFill>
              <a:srgbClr val="FFFF00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Calibri" panose="020F0502020204030204"/>
                <a:ea typeface="+mn-ea"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5A482146-6B05-3E45-AB6D-5137AFC1328A}"/>
                </a:ext>
              </a:extLst>
            </p:cNvPr>
            <p:cNvSpPr txBox="1"/>
            <p:nvPr/>
          </p:nvSpPr>
          <p:spPr>
            <a:xfrm>
              <a:off x="7123006" y="2004061"/>
              <a:ext cx="939801" cy="46147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  <a:ea typeface="+mn-ea"/>
                </a:rPr>
                <a:t>Task 2</a:t>
              </a: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BF1DD9A2-8F88-6C4D-A4B5-A20C34A36B0E}"/>
              </a:ext>
            </a:extLst>
          </p:cNvPr>
          <p:cNvGrpSpPr>
            <a:grpSpLocks/>
          </p:cNvGrpSpPr>
          <p:nvPr/>
        </p:nvGrpSpPr>
        <p:grpSpPr bwMode="auto">
          <a:xfrm>
            <a:off x="3979863" y="1984375"/>
            <a:ext cx="1044575" cy="500063"/>
            <a:chOff x="3979547" y="1985031"/>
            <a:chExt cx="1044363" cy="499534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A201DEFD-A3CC-714D-B422-88EBFBBFBC87}"/>
                </a:ext>
              </a:extLst>
            </p:cNvPr>
            <p:cNvSpPr/>
            <p:nvPr/>
          </p:nvSpPr>
          <p:spPr>
            <a:xfrm>
              <a:off x="3979547" y="1985031"/>
              <a:ext cx="1044363" cy="499534"/>
            </a:xfrm>
            <a:prstGeom prst="rect">
              <a:avLst/>
            </a:prstGeom>
            <a:solidFill>
              <a:srgbClr val="5B9BD5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Calibri" panose="020F0502020204030204"/>
                <a:ea typeface="+mn-ea"/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A3320A11-1F14-4A46-A18B-2C331D579CA1}"/>
                </a:ext>
              </a:extLst>
            </p:cNvPr>
            <p:cNvSpPr txBox="1"/>
            <p:nvPr/>
          </p:nvSpPr>
          <p:spPr>
            <a:xfrm>
              <a:off x="4028749" y="2004061"/>
              <a:ext cx="945958" cy="46147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  <a:ea typeface="+mn-ea"/>
                </a:rPr>
                <a:t>Task 3</a:t>
              </a:r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0E965B16-0936-434C-BDD3-31744B9B1A2A}"/>
              </a:ext>
            </a:extLst>
          </p:cNvPr>
          <p:cNvGrpSpPr>
            <a:grpSpLocks/>
          </p:cNvGrpSpPr>
          <p:nvPr/>
        </p:nvGrpSpPr>
        <p:grpSpPr bwMode="auto">
          <a:xfrm>
            <a:off x="6384925" y="1365250"/>
            <a:ext cx="1120775" cy="500063"/>
            <a:chOff x="6385348" y="1366002"/>
            <a:chExt cx="1120564" cy="499534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F1265886-2DC3-DB4D-9DEE-6507CCC3DEE4}"/>
                </a:ext>
              </a:extLst>
            </p:cNvPr>
            <p:cNvSpPr/>
            <p:nvPr/>
          </p:nvSpPr>
          <p:spPr>
            <a:xfrm>
              <a:off x="6385348" y="1366002"/>
              <a:ext cx="1120564" cy="499534"/>
            </a:xfrm>
            <a:prstGeom prst="rect">
              <a:avLst/>
            </a:prstGeom>
            <a:solidFill>
              <a:srgbClr val="FDA9D3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Calibri" panose="020F0502020204030204"/>
                <a:ea typeface="+mn-ea"/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D8F00C64-EDE8-5F49-897C-88FC8EF022E4}"/>
                </a:ext>
              </a:extLst>
            </p:cNvPr>
            <p:cNvSpPr txBox="1"/>
            <p:nvPr/>
          </p:nvSpPr>
          <p:spPr>
            <a:xfrm>
              <a:off x="6472645" y="1385032"/>
              <a:ext cx="945972" cy="46147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  <a:ea typeface="+mn-ea"/>
                </a:rPr>
                <a:t>Task 4</a:t>
              </a:r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4688AA0C-F95C-9049-8281-D9BE22E5286F}"/>
              </a:ext>
            </a:extLst>
          </p:cNvPr>
          <p:cNvGrpSpPr>
            <a:grpSpLocks/>
          </p:cNvGrpSpPr>
          <p:nvPr/>
        </p:nvGrpSpPr>
        <p:grpSpPr bwMode="auto">
          <a:xfrm>
            <a:off x="7593013" y="1355725"/>
            <a:ext cx="1093787" cy="500063"/>
            <a:chOff x="7592907" y="1355494"/>
            <a:chExt cx="1093893" cy="499534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3DCCCA2E-1A89-184F-8ECB-3815202F6010}"/>
                </a:ext>
              </a:extLst>
            </p:cNvPr>
            <p:cNvSpPr/>
            <p:nvPr/>
          </p:nvSpPr>
          <p:spPr>
            <a:xfrm>
              <a:off x="7592907" y="1355494"/>
              <a:ext cx="1093893" cy="499534"/>
            </a:xfrm>
            <a:prstGeom prst="rect">
              <a:avLst/>
            </a:prstGeom>
            <a:solidFill>
              <a:srgbClr val="FFC000">
                <a:lumMod val="20000"/>
                <a:lumOff val="80000"/>
              </a:srgbClr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Calibri" panose="020F0502020204030204"/>
                <a:ea typeface="+mn-ea"/>
              </a:endParaRP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B279D78C-8CEC-174B-A389-E01A222442B9}"/>
                </a:ext>
              </a:extLst>
            </p:cNvPr>
            <p:cNvSpPr txBox="1"/>
            <p:nvPr/>
          </p:nvSpPr>
          <p:spPr>
            <a:xfrm>
              <a:off x="7665939" y="1374524"/>
              <a:ext cx="947829" cy="46147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  <a:ea typeface="+mn-ea"/>
                </a:rPr>
                <a:t>Task 5</a:t>
              </a:r>
            </a:p>
          </p:txBody>
        </p:sp>
      </p:grp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65B71373-B247-4F4F-9EC1-187EB7A7C0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850" y="3875088"/>
            <a:ext cx="5526088" cy="2720975"/>
          </a:xfrm>
          <a:prstGeom prst="roundRect">
            <a:avLst>
              <a:gd name="adj" fmla="val 16667"/>
            </a:avLst>
          </a:prstGeom>
          <a:solidFill>
            <a:srgbClr val="F79646">
              <a:alpha val="58823"/>
            </a:srgbClr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32776" name="TextBox 3">
            <a:extLst>
              <a:ext uri="{FF2B5EF4-FFF2-40B4-BE49-F238E27FC236}">
                <a16:creationId xmlns:a16="http://schemas.microsoft.com/office/drawing/2014/main" id="{165E7020-5171-D24D-AF3F-7FBEC02C6B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4060825"/>
            <a:ext cx="25352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Set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  <a:r>
              <a:rPr lang="en-US" altLang="en-US" sz="1800"/>
              <a:t> to be the empty set</a:t>
            </a:r>
          </a:p>
        </p:txBody>
      </p:sp>
      <p:sp>
        <p:nvSpPr>
          <p:cNvPr id="32777" name="TextBox 4">
            <a:extLst>
              <a:ext uri="{FF2B5EF4-FFF2-40B4-BE49-F238E27FC236}">
                <a16:creationId xmlns:a16="http://schemas.microsoft.com/office/drawing/2014/main" id="{E75FFA69-265A-544C-BEB8-A98961430B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8538" y="4483100"/>
            <a:ext cx="21336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While </a:t>
            </a:r>
            <a:r>
              <a:rPr lang="en-US" altLang="en-US" sz="1800">
                <a:solidFill>
                  <a:srgbClr val="660066"/>
                </a:solidFill>
              </a:rPr>
              <a:t>R</a:t>
            </a:r>
            <a:r>
              <a:rPr lang="en-US" altLang="en-US" sz="1800"/>
              <a:t> is not empty</a:t>
            </a:r>
          </a:p>
        </p:txBody>
      </p:sp>
      <p:sp>
        <p:nvSpPr>
          <p:cNvPr id="32778" name="TextBox 6">
            <a:extLst>
              <a:ext uri="{FF2B5EF4-FFF2-40B4-BE49-F238E27FC236}">
                <a16:creationId xmlns:a16="http://schemas.microsoft.com/office/drawing/2014/main" id="{C614D76B-6240-6B4E-BC47-FC24E7D8DD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3688" y="5216525"/>
            <a:ext cx="10747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Add </a:t>
            </a:r>
            <a:r>
              <a:rPr lang="en-US" altLang="en-US" sz="1800">
                <a:solidFill>
                  <a:srgbClr val="660066"/>
                </a:solidFill>
              </a:rPr>
              <a:t>i</a:t>
            </a:r>
            <a:r>
              <a:rPr lang="en-US" altLang="en-US" sz="1800"/>
              <a:t> to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</a:p>
        </p:txBody>
      </p:sp>
      <p:sp>
        <p:nvSpPr>
          <p:cNvPr id="32779" name="TextBox 7">
            <a:extLst>
              <a:ext uri="{FF2B5EF4-FFF2-40B4-BE49-F238E27FC236}">
                <a16:creationId xmlns:a16="http://schemas.microsoft.com/office/drawing/2014/main" id="{4091621B-ED6B-E24D-B289-42C2F7A30D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3688" y="5581650"/>
            <a:ext cx="42243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Remove all tasks that conflict with  </a:t>
            </a:r>
            <a:r>
              <a:rPr lang="en-US" altLang="en-US" sz="1800">
                <a:solidFill>
                  <a:srgbClr val="660066"/>
                </a:solidFill>
              </a:rPr>
              <a:t>i</a:t>
            </a:r>
            <a:r>
              <a:rPr lang="en-US" altLang="en-US" sz="1800"/>
              <a:t> from </a:t>
            </a:r>
            <a:r>
              <a:rPr lang="en-US" altLang="en-US" sz="1800">
                <a:solidFill>
                  <a:srgbClr val="660066"/>
                </a:solidFill>
              </a:rPr>
              <a:t>R</a:t>
            </a:r>
          </a:p>
        </p:txBody>
      </p:sp>
      <p:sp>
        <p:nvSpPr>
          <p:cNvPr id="32780" name="TextBox 8">
            <a:extLst>
              <a:ext uri="{FF2B5EF4-FFF2-40B4-BE49-F238E27FC236}">
                <a16:creationId xmlns:a16="http://schemas.microsoft.com/office/drawing/2014/main" id="{BAF4C9BA-11EF-F247-995B-FB6C503647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8538" y="6053138"/>
            <a:ext cx="13303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Return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  <a:r>
              <a:rPr lang="en-US" altLang="en-US" sz="1800" baseline="30000">
                <a:solidFill>
                  <a:srgbClr val="660066"/>
                </a:solidFill>
              </a:rPr>
              <a:t>*</a:t>
            </a:r>
            <a:r>
              <a:rPr lang="en-US" altLang="en-US" sz="1800">
                <a:solidFill>
                  <a:srgbClr val="660066"/>
                </a:solidFill>
              </a:rPr>
              <a:t>= S</a:t>
            </a:r>
          </a:p>
        </p:txBody>
      </p:sp>
      <p:sp>
        <p:nvSpPr>
          <p:cNvPr id="32781" name="TextBox 31">
            <a:extLst>
              <a:ext uri="{FF2B5EF4-FFF2-40B4-BE49-F238E27FC236}">
                <a16:creationId xmlns:a16="http://schemas.microsoft.com/office/drawing/2014/main" id="{47B2A14B-249F-1048-BE4D-2673191D68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535113"/>
            <a:ext cx="24034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Smallest duration first</a:t>
            </a:r>
          </a:p>
        </p:txBody>
      </p:sp>
      <p:sp>
        <p:nvSpPr>
          <p:cNvPr id="32782" name="TextBox 5">
            <a:extLst>
              <a:ext uri="{FF2B5EF4-FFF2-40B4-BE49-F238E27FC236}">
                <a16:creationId xmlns:a16="http://schemas.microsoft.com/office/drawing/2014/main" id="{333CCBBD-5314-0A43-9E47-7B710FA2B9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4963" y="4873625"/>
            <a:ext cx="36417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Choose </a:t>
            </a:r>
            <a:r>
              <a:rPr lang="en-US" altLang="en-US" sz="1800">
                <a:solidFill>
                  <a:srgbClr val="660066"/>
                </a:solidFill>
              </a:rPr>
              <a:t>i</a:t>
            </a:r>
            <a:r>
              <a:rPr lang="en-US" altLang="en-US" sz="1800"/>
              <a:t> in </a:t>
            </a:r>
            <a:r>
              <a:rPr lang="en-US" altLang="en-US" sz="1800">
                <a:solidFill>
                  <a:srgbClr val="660066"/>
                </a:solidFill>
              </a:rPr>
              <a:t>R </a:t>
            </a:r>
            <a:r>
              <a:rPr lang="en-US" altLang="en-US" sz="1800"/>
              <a:t>that minimizes </a:t>
            </a:r>
            <a:r>
              <a:rPr lang="en-US" altLang="en-US" sz="1800">
                <a:solidFill>
                  <a:srgbClr val="660066"/>
                </a:solidFill>
              </a:rPr>
              <a:t>f(i) – s(i)</a:t>
            </a:r>
            <a:endParaRPr lang="en-US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 tmFilter="0, 0; .2, .5; .8, .5; 1, 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250" autoRev="1" fill="hold"/>
                                        <p:tgtEl>
                                          <p:spTgt spid="3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DD94-25A4-904F-B1C5-4F7EE3D765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4448"/>
          </a:xfrm>
        </p:spPr>
        <p:txBody>
          <a:bodyPr/>
          <a:lstStyle/>
          <a:p>
            <a:r>
              <a:rPr lang="en-US" dirty="0"/>
              <a:t>Few points…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55B867-3DDB-4304-B863-F90B25069C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085" y="884238"/>
            <a:ext cx="8773885" cy="5331505"/>
          </a:xfrm>
        </p:spPr>
        <p:txBody>
          <a:bodyPr/>
          <a:lstStyle/>
          <a:p>
            <a:r>
              <a:rPr lang="en-US" sz="2600" dirty="0"/>
              <a:t>Project group signups</a:t>
            </a:r>
          </a:p>
          <a:p>
            <a:pPr lvl="1"/>
            <a:r>
              <a:rPr lang="en-US" sz="2400" dirty="0"/>
              <a:t>Your UBIT ID is XXX if XXX@buffalo.edu is the email ID</a:t>
            </a:r>
          </a:p>
          <a:p>
            <a:pPr lvl="2"/>
            <a:r>
              <a:rPr lang="en-US" sz="2000" dirty="0"/>
              <a:t>Please don’t enter your person number!</a:t>
            </a:r>
          </a:p>
          <a:p>
            <a:r>
              <a:rPr lang="en-US" sz="2600" dirty="0"/>
              <a:t>HWs</a:t>
            </a:r>
          </a:p>
          <a:p>
            <a:pPr lvl="1"/>
            <a:r>
              <a:rPr lang="en-US" sz="1800" dirty="0"/>
              <a:t>Cite your sources</a:t>
            </a:r>
          </a:p>
          <a:p>
            <a:pPr lvl="1"/>
            <a:r>
              <a:rPr lang="en-US" sz="1800" dirty="0"/>
              <a:t>Answers should be self-contained</a:t>
            </a:r>
          </a:p>
          <a:p>
            <a:pPr lvl="1"/>
            <a:r>
              <a:rPr lang="en-US" sz="1800" dirty="0"/>
              <a:t>Separate out proof idea and proof details</a:t>
            </a:r>
          </a:p>
          <a:p>
            <a:pPr lvl="2"/>
            <a:r>
              <a:rPr lang="en-US" sz="1800" dirty="0"/>
              <a:t>Summary in idea and detailed proof in details.</a:t>
            </a:r>
          </a:p>
          <a:p>
            <a:pPr lvl="1"/>
            <a:r>
              <a:rPr lang="en-US" sz="1800" dirty="0"/>
              <a:t>Upload a legible PDF file. If </a:t>
            </a:r>
            <a:r>
              <a:rPr lang="en-US" sz="1800" dirty="0" err="1"/>
              <a:t>Autograder</a:t>
            </a:r>
            <a:r>
              <a:rPr lang="en-US" sz="1800" dirty="0"/>
              <a:t> can’t open it, we can’t grade it.</a:t>
            </a:r>
          </a:p>
          <a:p>
            <a:pPr lvl="1"/>
            <a:r>
              <a:rPr lang="en-US" sz="1800" dirty="0"/>
              <a:t>Please don’t cheat!</a:t>
            </a:r>
          </a:p>
          <a:p>
            <a:r>
              <a:rPr lang="en-US" sz="2600" dirty="0"/>
              <a:t>Recitations in week 6 and 7</a:t>
            </a:r>
          </a:p>
          <a:p>
            <a:pPr lvl="1"/>
            <a:r>
              <a:rPr lang="en-US" sz="2400" dirty="0"/>
              <a:t>Week 6: TAs will briefly go over the sample midterm, suggest studying tips, etc.</a:t>
            </a:r>
          </a:p>
          <a:p>
            <a:pPr lvl="1"/>
            <a:r>
              <a:rPr lang="en-US" sz="2400" dirty="0"/>
              <a:t>Week 7: (this is the midterm week!) Q/A with the </a:t>
            </a:r>
            <a:r>
              <a:rPr lang="en-US" sz="2400" dirty="0" err="1"/>
              <a:t>TAs.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38169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>
            <a:extLst>
              <a:ext uri="{FF2B5EF4-FFF2-40B4-BE49-F238E27FC236}">
                <a16:creationId xmlns:a16="http://schemas.microsoft.com/office/drawing/2014/main" id="{4B1A97E8-E7C5-9041-A514-9B79EEE0FC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solidFill>
                  <a:srgbClr val="7030A0"/>
                </a:solidFill>
                <a:ea typeface="ＭＳ Ｐゴシック" panose="020B0600070205080204" pitchFamily="34" charset="-128"/>
              </a:rPr>
              <a:t>v(i) </a:t>
            </a:r>
            <a:r>
              <a:rPr lang="en-US" altLang="en-US">
                <a:ea typeface="ＭＳ Ｐゴシック" panose="020B0600070205080204" pitchFamily="34" charset="-128"/>
              </a:rPr>
              <a:t>=  </a:t>
            </a:r>
            <a:r>
              <a:rPr lang="en-US" altLang="en-US">
                <a:solidFill>
                  <a:srgbClr val="7030A0"/>
                </a:solidFill>
                <a:ea typeface="ＭＳ Ｐゴシック" panose="020B0600070205080204" pitchFamily="34" charset="-128"/>
              </a:rPr>
              <a:t>s(i)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274F352F-5FBD-9045-8E85-882C4867AB9C}"/>
              </a:ext>
            </a:extLst>
          </p:cNvPr>
          <p:cNvGrpSpPr>
            <a:grpSpLocks/>
          </p:cNvGrpSpPr>
          <p:nvPr/>
        </p:nvGrpSpPr>
        <p:grpSpPr bwMode="auto">
          <a:xfrm>
            <a:off x="3979863" y="2592388"/>
            <a:ext cx="2771775" cy="490537"/>
            <a:chOff x="3979547" y="2592515"/>
            <a:chExt cx="2771561" cy="491066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FF0C4DE-BFEA-664E-8839-A133FEACB3CC}"/>
                </a:ext>
              </a:extLst>
            </p:cNvPr>
            <p:cNvSpPr/>
            <p:nvPr/>
          </p:nvSpPr>
          <p:spPr>
            <a:xfrm>
              <a:off x="3979547" y="2592515"/>
              <a:ext cx="2771561" cy="491066"/>
            </a:xfrm>
            <a:prstGeom prst="rect">
              <a:avLst/>
            </a:prstGeom>
            <a:solidFill>
              <a:srgbClr val="FF0000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Calibri" panose="020F0502020204030204"/>
                <a:ea typeface="+mn-ea"/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E71B7868-A83D-934F-8573-97E81E1B18E7}"/>
                </a:ext>
              </a:extLst>
            </p:cNvPr>
            <p:cNvSpPr txBox="1"/>
            <p:nvPr/>
          </p:nvSpPr>
          <p:spPr>
            <a:xfrm>
              <a:off x="4895463" y="2606817"/>
              <a:ext cx="939727" cy="46246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  <a:ea typeface="+mn-ea"/>
                </a:rPr>
                <a:t>Task 1</a:t>
              </a:r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98AC0942-7E7F-E24B-8D1D-5DC45A303203}"/>
              </a:ext>
            </a:extLst>
          </p:cNvPr>
          <p:cNvGrpSpPr>
            <a:grpSpLocks/>
          </p:cNvGrpSpPr>
          <p:nvPr/>
        </p:nvGrpSpPr>
        <p:grpSpPr bwMode="auto">
          <a:xfrm>
            <a:off x="7123113" y="1984375"/>
            <a:ext cx="939800" cy="500063"/>
            <a:chOff x="7123006" y="1985031"/>
            <a:chExt cx="939801" cy="499534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1C8863B2-530C-6749-9E45-874332C5F798}"/>
                </a:ext>
              </a:extLst>
            </p:cNvPr>
            <p:cNvSpPr/>
            <p:nvPr/>
          </p:nvSpPr>
          <p:spPr>
            <a:xfrm>
              <a:off x="7170631" y="1985031"/>
              <a:ext cx="844551" cy="499534"/>
            </a:xfrm>
            <a:prstGeom prst="rect">
              <a:avLst/>
            </a:prstGeom>
            <a:solidFill>
              <a:srgbClr val="FFFF00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Calibri" panose="020F0502020204030204"/>
                <a:ea typeface="+mn-ea"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5A482146-6B05-3E45-AB6D-5137AFC1328A}"/>
                </a:ext>
              </a:extLst>
            </p:cNvPr>
            <p:cNvSpPr txBox="1"/>
            <p:nvPr/>
          </p:nvSpPr>
          <p:spPr>
            <a:xfrm>
              <a:off x="7123006" y="2004061"/>
              <a:ext cx="939801" cy="46147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  <a:ea typeface="+mn-ea"/>
                </a:rPr>
                <a:t>Task 2</a:t>
              </a: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76775AB5-1C13-484F-BD1A-9D36DE828A49}"/>
              </a:ext>
            </a:extLst>
          </p:cNvPr>
          <p:cNvGrpSpPr>
            <a:grpSpLocks/>
          </p:cNvGrpSpPr>
          <p:nvPr/>
        </p:nvGrpSpPr>
        <p:grpSpPr bwMode="auto">
          <a:xfrm>
            <a:off x="3979863" y="1984375"/>
            <a:ext cx="1044575" cy="500063"/>
            <a:chOff x="3979547" y="1985031"/>
            <a:chExt cx="1044363" cy="499534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A201DEFD-A3CC-714D-B422-88EBFBBFBC87}"/>
                </a:ext>
              </a:extLst>
            </p:cNvPr>
            <p:cNvSpPr/>
            <p:nvPr/>
          </p:nvSpPr>
          <p:spPr>
            <a:xfrm>
              <a:off x="3979547" y="1985031"/>
              <a:ext cx="1044363" cy="499534"/>
            </a:xfrm>
            <a:prstGeom prst="rect">
              <a:avLst/>
            </a:prstGeom>
            <a:solidFill>
              <a:srgbClr val="5B9BD5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Calibri" panose="020F0502020204030204"/>
                <a:ea typeface="+mn-ea"/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A3320A11-1F14-4A46-A18B-2C331D579CA1}"/>
                </a:ext>
              </a:extLst>
            </p:cNvPr>
            <p:cNvSpPr txBox="1"/>
            <p:nvPr/>
          </p:nvSpPr>
          <p:spPr>
            <a:xfrm>
              <a:off x="4028749" y="2004061"/>
              <a:ext cx="945958" cy="46147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  <a:ea typeface="+mn-ea"/>
                </a:rPr>
                <a:t>Task 3</a:t>
              </a:r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C27353DB-227F-CC4A-AB72-AAFBD3B0B9F9}"/>
              </a:ext>
            </a:extLst>
          </p:cNvPr>
          <p:cNvGrpSpPr>
            <a:grpSpLocks/>
          </p:cNvGrpSpPr>
          <p:nvPr/>
        </p:nvGrpSpPr>
        <p:grpSpPr bwMode="auto">
          <a:xfrm>
            <a:off x="6384925" y="1365250"/>
            <a:ext cx="1120775" cy="500063"/>
            <a:chOff x="6385348" y="1366002"/>
            <a:chExt cx="1120564" cy="499534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F1265886-2DC3-DB4D-9DEE-6507CCC3DEE4}"/>
                </a:ext>
              </a:extLst>
            </p:cNvPr>
            <p:cNvSpPr/>
            <p:nvPr/>
          </p:nvSpPr>
          <p:spPr>
            <a:xfrm>
              <a:off x="6385348" y="1366002"/>
              <a:ext cx="1120564" cy="499534"/>
            </a:xfrm>
            <a:prstGeom prst="rect">
              <a:avLst/>
            </a:prstGeom>
            <a:solidFill>
              <a:srgbClr val="FDA9D3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Calibri" panose="020F0502020204030204"/>
                <a:ea typeface="+mn-ea"/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D8F00C64-EDE8-5F49-897C-88FC8EF022E4}"/>
                </a:ext>
              </a:extLst>
            </p:cNvPr>
            <p:cNvSpPr txBox="1"/>
            <p:nvPr/>
          </p:nvSpPr>
          <p:spPr>
            <a:xfrm>
              <a:off x="6472645" y="1385032"/>
              <a:ext cx="945972" cy="46147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  <a:ea typeface="+mn-ea"/>
                </a:rPr>
                <a:t>Task 4</a:t>
              </a:r>
            </a:p>
          </p:txBody>
        </p:sp>
      </p:grpSp>
      <p:grpSp>
        <p:nvGrpSpPr>
          <p:cNvPr id="33798" name="Group 35">
            <a:extLst>
              <a:ext uri="{FF2B5EF4-FFF2-40B4-BE49-F238E27FC236}">
                <a16:creationId xmlns:a16="http://schemas.microsoft.com/office/drawing/2014/main" id="{1C3412DD-86F3-784B-82C4-1FAE3E840186}"/>
              </a:ext>
            </a:extLst>
          </p:cNvPr>
          <p:cNvGrpSpPr>
            <a:grpSpLocks/>
          </p:cNvGrpSpPr>
          <p:nvPr/>
        </p:nvGrpSpPr>
        <p:grpSpPr bwMode="auto">
          <a:xfrm>
            <a:off x="7593013" y="1355725"/>
            <a:ext cx="1093787" cy="500063"/>
            <a:chOff x="7592907" y="1355494"/>
            <a:chExt cx="1093893" cy="499534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3DCCCA2E-1A89-184F-8ECB-3815202F6010}"/>
                </a:ext>
              </a:extLst>
            </p:cNvPr>
            <p:cNvSpPr/>
            <p:nvPr/>
          </p:nvSpPr>
          <p:spPr>
            <a:xfrm>
              <a:off x="7592907" y="1355494"/>
              <a:ext cx="1093893" cy="499534"/>
            </a:xfrm>
            <a:prstGeom prst="rect">
              <a:avLst/>
            </a:prstGeom>
            <a:solidFill>
              <a:srgbClr val="FFC000">
                <a:lumMod val="20000"/>
                <a:lumOff val="80000"/>
              </a:srgbClr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Calibri" panose="020F0502020204030204"/>
                <a:ea typeface="+mn-ea"/>
              </a:endParaRP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B279D78C-8CEC-174B-A389-E01A222442B9}"/>
                </a:ext>
              </a:extLst>
            </p:cNvPr>
            <p:cNvSpPr txBox="1"/>
            <p:nvPr/>
          </p:nvSpPr>
          <p:spPr>
            <a:xfrm>
              <a:off x="7665939" y="1374524"/>
              <a:ext cx="947829" cy="46147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  <a:ea typeface="+mn-ea"/>
                </a:rPr>
                <a:t>Task 5</a:t>
              </a:r>
            </a:p>
          </p:txBody>
        </p:sp>
      </p:grp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65B71373-B247-4F4F-9EC1-187EB7A7C0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850" y="3875088"/>
            <a:ext cx="5526088" cy="2720975"/>
          </a:xfrm>
          <a:prstGeom prst="roundRect">
            <a:avLst>
              <a:gd name="adj" fmla="val 16667"/>
            </a:avLst>
          </a:prstGeom>
          <a:solidFill>
            <a:srgbClr val="F79646">
              <a:alpha val="58823"/>
            </a:srgbClr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33800" name="TextBox 3">
            <a:extLst>
              <a:ext uri="{FF2B5EF4-FFF2-40B4-BE49-F238E27FC236}">
                <a16:creationId xmlns:a16="http://schemas.microsoft.com/office/drawing/2014/main" id="{D78DC3C4-51AB-4948-B2FC-3F902B71D6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4060825"/>
            <a:ext cx="25352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Set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  <a:r>
              <a:rPr lang="en-US" altLang="en-US" sz="1800"/>
              <a:t> to be the empty set</a:t>
            </a:r>
          </a:p>
        </p:txBody>
      </p:sp>
      <p:sp>
        <p:nvSpPr>
          <p:cNvPr id="33801" name="TextBox 4">
            <a:extLst>
              <a:ext uri="{FF2B5EF4-FFF2-40B4-BE49-F238E27FC236}">
                <a16:creationId xmlns:a16="http://schemas.microsoft.com/office/drawing/2014/main" id="{41B9D403-6C02-2349-AABA-FEF8FB486A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8538" y="4483100"/>
            <a:ext cx="21336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While </a:t>
            </a:r>
            <a:r>
              <a:rPr lang="en-US" altLang="en-US" sz="1800">
                <a:solidFill>
                  <a:srgbClr val="660066"/>
                </a:solidFill>
              </a:rPr>
              <a:t>R</a:t>
            </a:r>
            <a:r>
              <a:rPr lang="en-US" altLang="en-US" sz="1800"/>
              <a:t> is not empty</a:t>
            </a:r>
          </a:p>
        </p:txBody>
      </p:sp>
      <p:sp>
        <p:nvSpPr>
          <p:cNvPr id="33802" name="TextBox 6">
            <a:extLst>
              <a:ext uri="{FF2B5EF4-FFF2-40B4-BE49-F238E27FC236}">
                <a16:creationId xmlns:a16="http://schemas.microsoft.com/office/drawing/2014/main" id="{9AECE09A-42D3-9641-85CF-E197B0C98F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3688" y="5216525"/>
            <a:ext cx="10747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Add </a:t>
            </a:r>
            <a:r>
              <a:rPr lang="en-US" altLang="en-US" sz="1800">
                <a:solidFill>
                  <a:srgbClr val="660066"/>
                </a:solidFill>
              </a:rPr>
              <a:t>i</a:t>
            </a:r>
            <a:r>
              <a:rPr lang="en-US" altLang="en-US" sz="1800"/>
              <a:t> to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</a:p>
        </p:txBody>
      </p:sp>
      <p:sp>
        <p:nvSpPr>
          <p:cNvPr id="33803" name="TextBox 7">
            <a:extLst>
              <a:ext uri="{FF2B5EF4-FFF2-40B4-BE49-F238E27FC236}">
                <a16:creationId xmlns:a16="http://schemas.microsoft.com/office/drawing/2014/main" id="{502A5725-0A8C-984D-89DA-3A69AA4651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3688" y="5581650"/>
            <a:ext cx="42243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Remove all tasks that conflict with  </a:t>
            </a:r>
            <a:r>
              <a:rPr lang="en-US" altLang="en-US" sz="1800">
                <a:solidFill>
                  <a:srgbClr val="660066"/>
                </a:solidFill>
              </a:rPr>
              <a:t>i</a:t>
            </a:r>
            <a:r>
              <a:rPr lang="en-US" altLang="en-US" sz="1800"/>
              <a:t> from </a:t>
            </a:r>
            <a:r>
              <a:rPr lang="en-US" altLang="en-US" sz="1800">
                <a:solidFill>
                  <a:srgbClr val="660066"/>
                </a:solidFill>
              </a:rPr>
              <a:t>R</a:t>
            </a:r>
          </a:p>
        </p:txBody>
      </p:sp>
      <p:sp>
        <p:nvSpPr>
          <p:cNvPr id="33804" name="TextBox 8">
            <a:extLst>
              <a:ext uri="{FF2B5EF4-FFF2-40B4-BE49-F238E27FC236}">
                <a16:creationId xmlns:a16="http://schemas.microsoft.com/office/drawing/2014/main" id="{1CD164EE-3800-7C48-A1F8-AC4AA2A0F2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8538" y="6053138"/>
            <a:ext cx="13303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Return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  <a:r>
              <a:rPr lang="en-US" altLang="en-US" sz="1800" baseline="30000">
                <a:solidFill>
                  <a:srgbClr val="660066"/>
                </a:solidFill>
              </a:rPr>
              <a:t>*</a:t>
            </a:r>
            <a:r>
              <a:rPr lang="en-US" altLang="en-US" sz="1800">
                <a:solidFill>
                  <a:srgbClr val="660066"/>
                </a:solidFill>
              </a:rPr>
              <a:t>= S</a:t>
            </a:r>
          </a:p>
        </p:txBody>
      </p:sp>
      <p:sp>
        <p:nvSpPr>
          <p:cNvPr id="33805" name="TextBox 31">
            <a:extLst>
              <a:ext uri="{FF2B5EF4-FFF2-40B4-BE49-F238E27FC236}">
                <a16:creationId xmlns:a16="http://schemas.microsoft.com/office/drawing/2014/main" id="{DF0BA896-8FF4-E240-B674-FEBF6F54CE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535113"/>
            <a:ext cx="201771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Earliest time first?</a:t>
            </a:r>
          </a:p>
        </p:txBody>
      </p:sp>
      <p:sp>
        <p:nvSpPr>
          <p:cNvPr id="33806" name="TextBox 5">
            <a:extLst>
              <a:ext uri="{FF2B5EF4-FFF2-40B4-BE49-F238E27FC236}">
                <a16:creationId xmlns:a16="http://schemas.microsoft.com/office/drawing/2014/main" id="{FFAC602F-2E4A-DD4C-849E-84BC505350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4963" y="4873625"/>
            <a:ext cx="31559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Choose </a:t>
            </a:r>
            <a:r>
              <a:rPr lang="en-US" altLang="en-US" sz="1800">
                <a:solidFill>
                  <a:srgbClr val="660066"/>
                </a:solidFill>
              </a:rPr>
              <a:t>i</a:t>
            </a:r>
            <a:r>
              <a:rPr lang="en-US" altLang="en-US" sz="1800"/>
              <a:t> in </a:t>
            </a:r>
            <a:r>
              <a:rPr lang="en-US" altLang="en-US" sz="1800">
                <a:solidFill>
                  <a:srgbClr val="660066"/>
                </a:solidFill>
              </a:rPr>
              <a:t>R </a:t>
            </a:r>
            <a:r>
              <a:rPr lang="en-US" altLang="en-US" sz="1800"/>
              <a:t>that minimizes </a:t>
            </a:r>
            <a:r>
              <a:rPr lang="en-US" altLang="en-US" sz="1800">
                <a:solidFill>
                  <a:srgbClr val="660066"/>
                </a:solidFill>
              </a:rPr>
              <a:t>s(i)</a:t>
            </a:r>
            <a:endParaRPr lang="en-US" altLang="en-US" sz="1800"/>
          </a:p>
        </p:txBody>
      </p:sp>
      <p:sp>
        <p:nvSpPr>
          <p:cNvPr id="3" name="Cloud Callout 2">
            <a:extLst>
              <a:ext uri="{FF2B5EF4-FFF2-40B4-BE49-F238E27FC236}">
                <a16:creationId xmlns:a16="http://schemas.microsoft.com/office/drawing/2014/main" id="{5330244D-3C42-7E40-8805-FB9850EC127E}"/>
              </a:ext>
            </a:extLst>
          </p:cNvPr>
          <p:cNvSpPr/>
          <p:nvPr/>
        </p:nvSpPr>
        <p:spPr>
          <a:xfrm>
            <a:off x="6472238" y="3735388"/>
            <a:ext cx="2486025" cy="1846262"/>
          </a:xfrm>
          <a:prstGeom prst="cloudCallout">
            <a:avLst>
              <a:gd name="adj1" fmla="val -11480"/>
              <a:gd name="adj2" fmla="val 49066"/>
            </a:avLst>
          </a:prstGeom>
          <a:solidFill>
            <a:srgbClr val="00B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dirty="0"/>
              <a:t>So are we done?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 tmFilter="0, 0; .2, .5; .8, .5; 1, 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250" autoRev="1" fill="hold"/>
                                        <p:tgtEl>
                                          <p:spTgt spid="3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>
            <a:extLst>
              <a:ext uri="{FF2B5EF4-FFF2-40B4-BE49-F238E27FC236}">
                <a16:creationId xmlns:a16="http://schemas.microsoft.com/office/drawing/2014/main" id="{0604AE52-4409-FB4E-B822-4D0654E6D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Not so fast….</a:t>
            </a:r>
          </a:p>
        </p:txBody>
      </p: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65B71373-B247-4F4F-9EC1-187EB7A7C0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850" y="3875088"/>
            <a:ext cx="5526088" cy="2720975"/>
          </a:xfrm>
          <a:prstGeom prst="roundRect">
            <a:avLst>
              <a:gd name="adj" fmla="val 16667"/>
            </a:avLst>
          </a:prstGeom>
          <a:solidFill>
            <a:srgbClr val="F79646">
              <a:alpha val="58823"/>
            </a:srgbClr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34819" name="TextBox 3">
            <a:extLst>
              <a:ext uri="{FF2B5EF4-FFF2-40B4-BE49-F238E27FC236}">
                <a16:creationId xmlns:a16="http://schemas.microsoft.com/office/drawing/2014/main" id="{616D96FC-F96B-1046-A2FE-2405138242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4060825"/>
            <a:ext cx="25352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Set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  <a:r>
              <a:rPr lang="en-US" altLang="en-US" sz="1800"/>
              <a:t> to be the empty set</a:t>
            </a:r>
          </a:p>
        </p:txBody>
      </p:sp>
      <p:sp>
        <p:nvSpPr>
          <p:cNvPr id="34820" name="TextBox 4">
            <a:extLst>
              <a:ext uri="{FF2B5EF4-FFF2-40B4-BE49-F238E27FC236}">
                <a16:creationId xmlns:a16="http://schemas.microsoft.com/office/drawing/2014/main" id="{7D2ED323-9358-564D-9C51-9169AD0A1D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8538" y="4483100"/>
            <a:ext cx="21336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While </a:t>
            </a:r>
            <a:r>
              <a:rPr lang="en-US" altLang="en-US" sz="1800">
                <a:solidFill>
                  <a:srgbClr val="660066"/>
                </a:solidFill>
              </a:rPr>
              <a:t>R</a:t>
            </a:r>
            <a:r>
              <a:rPr lang="en-US" altLang="en-US" sz="1800"/>
              <a:t> is not empty</a:t>
            </a:r>
          </a:p>
        </p:txBody>
      </p:sp>
      <p:sp>
        <p:nvSpPr>
          <p:cNvPr id="34821" name="TextBox 6">
            <a:extLst>
              <a:ext uri="{FF2B5EF4-FFF2-40B4-BE49-F238E27FC236}">
                <a16:creationId xmlns:a16="http://schemas.microsoft.com/office/drawing/2014/main" id="{1DB34561-E285-4546-A18B-2824A866A8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3688" y="5216525"/>
            <a:ext cx="10747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Add </a:t>
            </a:r>
            <a:r>
              <a:rPr lang="en-US" altLang="en-US" sz="1800">
                <a:solidFill>
                  <a:srgbClr val="660066"/>
                </a:solidFill>
              </a:rPr>
              <a:t>i</a:t>
            </a:r>
            <a:r>
              <a:rPr lang="en-US" altLang="en-US" sz="1800"/>
              <a:t> to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</a:p>
        </p:txBody>
      </p:sp>
      <p:sp>
        <p:nvSpPr>
          <p:cNvPr id="34822" name="TextBox 7">
            <a:extLst>
              <a:ext uri="{FF2B5EF4-FFF2-40B4-BE49-F238E27FC236}">
                <a16:creationId xmlns:a16="http://schemas.microsoft.com/office/drawing/2014/main" id="{F2E9F7EB-139C-FA40-ABAF-A46617FB33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3688" y="5581650"/>
            <a:ext cx="42243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Remove all tasks that conflict with  </a:t>
            </a:r>
            <a:r>
              <a:rPr lang="en-US" altLang="en-US" sz="1800">
                <a:solidFill>
                  <a:srgbClr val="660066"/>
                </a:solidFill>
              </a:rPr>
              <a:t>i</a:t>
            </a:r>
            <a:r>
              <a:rPr lang="en-US" altLang="en-US" sz="1800"/>
              <a:t> from </a:t>
            </a:r>
            <a:r>
              <a:rPr lang="en-US" altLang="en-US" sz="1800">
                <a:solidFill>
                  <a:srgbClr val="660066"/>
                </a:solidFill>
              </a:rPr>
              <a:t>R</a:t>
            </a:r>
          </a:p>
        </p:txBody>
      </p:sp>
      <p:sp>
        <p:nvSpPr>
          <p:cNvPr id="34823" name="TextBox 8">
            <a:extLst>
              <a:ext uri="{FF2B5EF4-FFF2-40B4-BE49-F238E27FC236}">
                <a16:creationId xmlns:a16="http://schemas.microsoft.com/office/drawing/2014/main" id="{10A5B4DD-0240-2F4A-B37C-F249C114BB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8538" y="6053138"/>
            <a:ext cx="13303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Return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  <a:r>
              <a:rPr lang="en-US" altLang="en-US" sz="1800" baseline="30000">
                <a:solidFill>
                  <a:srgbClr val="660066"/>
                </a:solidFill>
              </a:rPr>
              <a:t>*</a:t>
            </a:r>
            <a:r>
              <a:rPr lang="en-US" altLang="en-US" sz="1800">
                <a:solidFill>
                  <a:srgbClr val="660066"/>
                </a:solidFill>
              </a:rPr>
              <a:t>= S</a:t>
            </a:r>
          </a:p>
        </p:txBody>
      </p:sp>
      <p:sp>
        <p:nvSpPr>
          <p:cNvPr id="34824" name="TextBox 31">
            <a:extLst>
              <a:ext uri="{FF2B5EF4-FFF2-40B4-BE49-F238E27FC236}">
                <a16:creationId xmlns:a16="http://schemas.microsoft.com/office/drawing/2014/main" id="{1C2BAF37-2B01-804A-8530-4E22A3A4C9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535113"/>
            <a:ext cx="201771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Earliest time first?</a:t>
            </a:r>
          </a:p>
        </p:txBody>
      </p:sp>
      <p:sp>
        <p:nvSpPr>
          <p:cNvPr id="34825" name="TextBox 5">
            <a:extLst>
              <a:ext uri="{FF2B5EF4-FFF2-40B4-BE49-F238E27FC236}">
                <a16:creationId xmlns:a16="http://schemas.microsoft.com/office/drawing/2014/main" id="{B43BA6A8-1558-B440-B57C-A5FC2F7BD6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1938" y="4905375"/>
            <a:ext cx="31575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Choose </a:t>
            </a:r>
            <a:r>
              <a:rPr lang="en-US" altLang="en-US" sz="1800">
                <a:solidFill>
                  <a:srgbClr val="660066"/>
                </a:solidFill>
              </a:rPr>
              <a:t>i</a:t>
            </a:r>
            <a:r>
              <a:rPr lang="en-US" altLang="en-US" sz="1800"/>
              <a:t> in </a:t>
            </a:r>
            <a:r>
              <a:rPr lang="en-US" altLang="en-US" sz="1800">
                <a:solidFill>
                  <a:srgbClr val="660066"/>
                </a:solidFill>
              </a:rPr>
              <a:t>R </a:t>
            </a:r>
            <a:r>
              <a:rPr lang="en-US" altLang="en-US" sz="1800"/>
              <a:t>that minimizes </a:t>
            </a:r>
            <a:r>
              <a:rPr lang="en-US" altLang="en-US" sz="1800">
                <a:solidFill>
                  <a:srgbClr val="660066"/>
                </a:solidFill>
              </a:rPr>
              <a:t>s(i)</a:t>
            </a:r>
            <a:endParaRPr lang="en-US" altLang="en-US" sz="180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85A486D1-B2E4-244E-A9CD-6A99E91065D3}"/>
              </a:ext>
            </a:extLst>
          </p:cNvPr>
          <p:cNvGrpSpPr>
            <a:grpSpLocks/>
          </p:cNvGrpSpPr>
          <p:nvPr/>
        </p:nvGrpSpPr>
        <p:grpSpPr bwMode="auto">
          <a:xfrm>
            <a:off x="3725863" y="2251075"/>
            <a:ext cx="2771775" cy="492125"/>
            <a:chOff x="3726182" y="2251347"/>
            <a:chExt cx="2771561" cy="491066"/>
          </a:xfrm>
        </p:grpSpPr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8FF646E1-BF6D-9C4E-8AAA-D6516D0E19BB}"/>
                </a:ext>
              </a:extLst>
            </p:cNvPr>
            <p:cNvSpPr/>
            <p:nvPr/>
          </p:nvSpPr>
          <p:spPr>
            <a:xfrm>
              <a:off x="3726182" y="2251347"/>
              <a:ext cx="2771561" cy="491066"/>
            </a:xfrm>
            <a:prstGeom prst="rect">
              <a:avLst/>
            </a:prstGeom>
            <a:solidFill>
              <a:srgbClr val="FF0000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Calibri" panose="020F0502020204030204"/>
                <a:ea typeface="+mn-ea"/>
              </a:endParaRP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9EAC2A6F-F7D5-4C44-A239-AA230CD19672}"/>
                </a:ext>
              </a:extLst>
            </p:cNvPr>
            <p:cNvSpPr txBox="1"/>
            <p:nvPr/>
          </p:nvSpPr>
          <p:spPr>
            <a:xfrm>
              <a:off x="4642098" y="2265604"/>
              <a:ext cx="939727" cy="462552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  <a:ea typeface="+mn-ea"/>
                </a:rPr>
                <a:t>Task 1</a:t>
              </a: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84A1F1D-45E3-4C49-8A5D-97DB4AA39A60}"/>
              </a:ext>
            </a:extLst>
          </p:cNvPr>
          <p:cNvGrpSpPr>
            <a:grpSpLocks/>
          </p:cNvGrpSpPr>
          <p:nvPr/>
        </p:nvGrpSpPr>
        <p:grpSpPr bwMode="auto">
          <a:xfrm>
            <a:off x="6869113" y="1644650"/>
            <a:ext cx="939800" cy="498475"/>
            <a:chOff x="6869641" y="1643863"/>
            <a:chExt cx="939801" cy="499534"/>
          </a:xfrm>
        </p:grpSpPr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BB82987D-3562-EA46-A254-653D2486E85F}"/>
                </a:ext>
              </a:extLst>
            </p:cNvPr>
            <p:cNvSpPr/>
            <p:nvPr/>
          </p:nvSpPr>
          <p:spPr>
            <a:xfrm>
              <a:off x="6917266" y="1643863"/>
              <a:ext cx="844551" cy="499534"/>
            </a:xfrm>
            <a:prstGeom prst="rect">
              <a:avLst/>
            </a:prstGeom>
            <a:solidFill>
              <a:srgbClr val="FFFF00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Calibri" panose="020F0502020204030204"/>
                <a:ea typeface="+mn-ea"/>
              </a:endParaRP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39C40B0D-C35D-AB4E-8CB0-0DA19169E00A}"/>
                </a:ext>
              </a:extLst>
            </p:cNvPr>
            <p:cNvSpPr txBox="1"/>
            <p:nvPr/>
          </p:nvSpPr>
          <p:spPr>
            <a:xfrm>
              <a:off x="6869641" y="1662953"/>
              <a:ext cx="939801" cy="46135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  <a:ea typeface="+mn-ea"/>
                </a:rPr>
                <a:t>Task 2</a:t>
              </a: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441B1F8C-93DD-8B48-ACB4-F5A358252C01}"/>
              </a:ext>
            </a:extLst>
          </p:cNvPr>
          <p:cNvGrpSpPr>
            <a:grpSpLocks/>
          </p:cNvGrpSpPr>
          <p:nvPr/>
        </p:nvGrpSpPr>
        <p:grpSpPr bwMode="auto">
          <a:xfrm>
            <a:off x="3725863" y="1644650"/>
            <a:ext cx="1044575" cy="498475"/>
            <a:chOff x="3726182" y="1643863"/>
            <a:chExt cx="1044363" cy="499534"/>
          </a:xfrm>
        </p:grpSpPr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6339F81E-5841-D74B-8303-D1B4DE01FB83}"/>
                </a:ext>
              </a:extLst>
            </p:cNvPr>
            <p:cNvSpPr/>
            <p:nvPr/>
          </p:nvSpPr>
          <p:spPr>
            <a:xfrm>
              <a:off x="3726182" y="1643863"/>
              <a:ext cx="1044363" cy="499534"/>
            </a:xfrm>
            <a:prstGeom prst="rect">
              <a:avLst/>
            </a:prstGeom>
            <a:solidFill>
              <a:srgbClr val="5B9BD5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Calibri" panose="020F0502020204030204"/>
                <a:ea typeface="+mn-ea"/>
              </a:endParaRPr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A1BF5EEA-3B63-6948-989D-9D357D12A60D}"/>
                </a:ext>
              </a:extLst>
            </p:cNvPr>
            <p:cNvSpPr txBox="1"/>
            <p:nvPr/>
          </p:nvSpPr>
          <p:spPr>
            <a:xfrm>
              <a:off x="3775384" y="1662953"/>
              <a:ext cx="945958" cy="46135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  <a:ea typeface="+mn-ea"/>
                </a:rPr>
                <a:t>Task 3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841AA332-350E-4346-89AF-502FE7B08AAC}"/>
              </a:ext>
            </a:extLst>
          </p:cNvPr>
          <p:cNvGrpSpPr>
            <a:grpSpLocks/>
          </p:cNvGrpSpPr>
          <p:nvPr/>
        </p:nvGrpSpPr>
        <p:grpSpPr bwMode="auto">
          <a:xfrm>
            <a:off x="6132513" y="1025525"/>
            <a:ext cx="1120775" cy="498475"/>
            <a:chOff x="6131983" y="1024834"/>
            <a:chExt cx="1120564" cy="499534"/>
          </a:xfrm>
        </p:grpSpPr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8B68A51F-F9CB-424B-AC8D-33462AF00603}"/>
                </a:ext>
              </a:extLst>
            </p:cNvPr>
            <p:cNvSpPr/>
            <p:nvPr/>
          </p:nvSpPr>
          <p:spPr>
            <a:xfrm>
              <a:off x="6131983" y="1024834"/>
              <a:ext cx="1120564" cy="499534"/>
            </a:xfrm>
            <a:prstGeom prst="rect">
              <a:avLst/>
            </a:prstGeom>
            <a:solidFill>
              <a:srgbClr val="FDA9D3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Calibri" panose="020F0502020204030204"/>
                <a:ea typeface="+mn-ea"/>
              </a:endParaRPr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BE273906-3DF5-884F-9A0F-C4AEB511B4A8}"/>
                </a:ext>
              </a:extLst>
            </p:cNvPr>
            <p:cNvSpPr txBox="1"/>
            <p:nvPr/>
          </p:nvSpPr>
          <p:spPr>
            <a:xfrm>
              <a:off x="6219279" y="1043924"/>
              <a:ext cx="945972" cy="46135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  <a:ea typeface="+mn-ea"/>
                </a:rPr>
                <a:t>Task 4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B7FB9C1F-A7AE-1346-994F-E9B039D837B6}"/>
              </a:ext>
            </a:extLst>
          </p:cNvPr>
          <p:cNvGrpSpPr>
            <a:grpSpLocks/>
          </p:cNvGrpSpPr>
          <p:nvPr/>
        </p:nvGrpSpPr>
        <p:grpSpPr bwMode="auto">
          <a:xfrm>
            <a:off x="7339013" y="1014413"/>
            <a:ext cx="1093787" cy="500062"/>
            <a:chOff x="7339542" y="1014326"/>
            <a:chExt cx="1093893" cy="499534"/>
          </a:xfrm>
        </p:grpSpPr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CEDE3858-F2A9-1C48-8457-3EF05E969819}"/>
                </a:ext>
              </a:extLst>
            </p:cNvPr>
            <p:cNvSpPr/>
            <p:nvPr/>
          </p:nvSpPr>
          <p:spPr>
            <a:xfrm>
              <a:off x="7339542" y="1014326"/>
              <a:ext cx="1093893" cy="499534"/>
            </a:xfrm>
            <a:prstGeom prst="rect">
              <a:avLst/>
            </a:prstGeom>
            <a:solidFill>
              <a:srgbClr val="FFC000">
                <a:lumMod val="20000"/>
                <a:lumOff val="80000"/>
              </a:srgbClr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Calibri" panose="020F0502020204030204"/>
                <a:ea typeface="+mn-ea"/>
              </a:endParaRP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D4C8A74B-18BA-4444-8C44-6B15D155D95C}"/>
                </a:ext>
              </a:extLst>
            </p:cNvPr>
            <p:cNvSpPr txBox="1"/>
            <p:nvPr/>
          </p:nvSpPr>
          <p:spPr>
            <a:xfrm>
              <a:off x="7412574" y="1033356"/>
              <a:ext cx="947829" cy="46147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  <a:ea typeface="+mn-ea"/>
                </a:rPr>
                <a:t>Task 5</a:t>
              </a: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B5262EC2-3AEA-2C4E-A426-C0A81EF2A670}"/>
              </a:ext>
            </a:extLst>
          </p:cNvPr>
          <p:cNvGrpSpPr>
            <a:grpSpLocks/>
          </p:cNvGrpSpPr>
          <p:nvPr/>
        </p:nvGrpSpPr>
        <p:grpSpPr bwMode="auto">
          <a:xfrm>
            <a:off x="3360738" y="2873375"/>
            <a:ext cx="5326062" cy="490538"/>
            <a:chOff x="3360421" y="2873223"/>
            <a:chExt cx="5326379" cy="491066"/>
          </a:xfrm>
        </p:grpSpPr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8C49F54C-0418-4C46-8084-DAECECC71886}"/>
                </a:ext>
              </a:extLst>
            </p:cNvPr>
            <p:cNvSpPr/>
            <p:nvPr/>
          </p:nvSpPr>
          <p:spPr>
            <a:xfrm>
              <a:off x="3360421" y="2873223"/>
              <a:ext cx="5326379" cy="491066"/>
            </a:xfrm>
            <a:prstGeom prst="rect">
              <a:avLst/>
            </a:prstGeom>
            <a:solidFill>
              <a:srgbClr val="92D050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Calibri" panose="020F0502020204030204"/>
                <a:ea typeface="+mn-ea"/>
              </a:endParaRPr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FF3E2B4A-9354-9A44-982C-83A37ADF1CF8}"/>
                </a:ext>
              </a:extLst>
            </p:cNvPr>
            <p:cNvSpPr txBox="1"/>
            <p:nvPr/>
          </p:nvSpPr>
          <p:spPr>
            <a:xfrm>
              <a:off x="5549713" y="2887526"/>
              <a:ext cx="947794" cy="462459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  <a:ea typeface="+mn-ea"/>
                </a:rPr>
                <a:t>Task 6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>
            <a:extLst>
              <a:ext uri="{FF2B5EF4-FFF2-40B4-BE49-F238E27FC236}">
                <a16:creationId xmlns:a16="http://schemas.microsoft.com/office/drawing/2014/main" id="{C7A82A8C-0054-894F-9F5D-9217993964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Pick job with minimum conflicts</a:t>
            </a:r>
          </a:p>
        </p:txBody>
      </p: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65B71373-B247-4F4F-9EC1-187EB7A7C0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850" y="3875088"/>
            <a:ext cx="5727700" cy="2720975"/>
          </a:xfrm>
          <a:prstGeom prst="roundRect">
            <a:avLst>
              <a:gd name="adj" fmla="val 16667"/>
            </a:avLst>
          </a:prstGeom>
          <a:solidFill>
            <a:srgbClr val="F79646">
              <a:alpha val="58823"/>
            </a:srgbClr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35843" name="TextBox 3">
            <a:extLst>
              <a:ext uri="{FF2B5EF4-FFF2-40B4-BE49-F238E27FC236}">
                <a16:creationId xmlns:a16="http://schemas.microsoft.com/office/drawing/2014/main" id="{1EB64811-0038-6A47-9BB0-7481E1C1E7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4060825"/>
            <a:ext cx="25352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Set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  <a:r>
              <a:rPr lang="en-US" altLang="en-US" sz="1800"/>
              <a:t> to be the empty set</a:t>
            </a:r>
          </a:p>
        </p:txBody>
      </p:sp>
      <p:sp>
        <p:nvSpPr>
          <p:cNvPr id="35844" name="TextBox 4">
            <a:extLst>
              <a:ext uri="{FF2B5EF4-FFF2-40B4-BE49-F238E27FC236}">
                <a16:creationId xmlns:a16="http://schemas.microsoft.com/office/drawing/2014/main" id="{C471AFD5-DDB4-B74F-857D-18F468E99D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8538" y="4483100"/>
            <a:ext cx="21336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While </a:t>
            </a:r>
            <a:r>
              <a:rPr lang="en-US" altLang="en-US" sz="1800">
                <a:solidFill>
                  <a:srgbClr val="660066"/>
                </a:solidFill>
              </a:rPr>
              <a:t>R</a:t>
            </a:r>
            <a:r>
              <a:rPr lang="en-US" altLang="en-US" sz="1800"/>
              <a:t> is not empty</a:t>
            </a:r>
          </a:p>
        </p:txBody>
      </p:sp>
      <p:sp>
        <p:nvSpPr>
          <p:cNvPr id="35845" name="TextBox 6">
            <a:extLst>
              <a:ext uri="{FF2B5EF4-FFF2-40B4-BE49-F238E27FC236}">
                <a16:creationId xmlns:a16="http://schemas.microsoft.com/office/drawing/2014/main" id="{26B3EAAF-43E5-4345-8E29-EB0A1FB7BE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3688" y="5216525"/>
            <a:ext cx="10747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Add </a:t>
            </a:r>
            <a:r>
              <a:rPr lang="en-US" altLang="en-US" sz="1800">
                <a:solidFill>
                  <a:srgbClr val="660066"/>
                </a:solidFill>
              </a:rPr>
              <a:t>i</a:t>
            </a:r>
            <a:r>
              <a:rPr lang="en-US" altLang="en-US" sz="1800"/>
              <a:t> to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</a:p>
        </p:txBody>
      </p:sp>
      <p:sp>
        <p:nvSpPr>
          <p:cNvPr id="35846" name="TextBox 7">
            <a:extLst>
              <a:ext uri="{FF2B5EF4-FFF2-40B4-BE49-F238E27FC236}">
                <a16:creationId xmlns:a16="http://schemas.microsoft.com/office/drawing/2014/main" id="{5C126D0B-AC0B-DF45-A169-5E04D47D5D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3688" y="5581650"/>
            <a:ext cx="42243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Remove all tasks that conflict with  </a:t>
            </a:r>
            <a:r>
              <a:rPr lang="en-US" altLang="en-US" sz="1800">
                <a:solidFill>
                  <a:srgbClr val="660066"/>
                </a:solidFill>
              </a:rPr>
              <a:t>i</a:t>
            </a:r>
            <a:r>
              <a:rPr lang="en-US" altLang="en-US" sz="1800"/>
              <a:t> from </a:t>
            </a:r>
            <a:r>
              <a:rPr lang="en-US" altLang="en-US" sz="1800">
                <a:solidFill>
                  <a:srgbClr val="660066"/>
                </a:solidFill>
              </a:rPr>
              <a:t>R</a:t>
            </a:r>
          </a:p>
        </p:txBody>
      </p:sp>
      <p:sp>
        <p:nvSpPr>
          <p:cNvPr id="35847" name="TextBox 8">
            <a:extLst>
              <a:ext uri="{FF2B5EF4-FFF2-40B4-BE49-F238E27FC236}">
                <a16:creationId xmlns:a16="http://schemas.microsoft.com/office/drawing/2014/main" id="{54E37E23-810D-3E4A-91E8-600FFA639E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8538" y="6053138"/>
            <a:ext cx="13303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Return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  <a:r>
              <a:rPr lang="en-US" altLang="en-US" sz="1800" baseline="30000">
                <a:solidFill>
                  <a:srgbClr val="660066"/>
                </a:solidFill>
              </a:rPr>
              <a:t>*</a:t>
            </a:r>
            <a:r>
              <a:rPr lang="en-US" altLang="en-US" sz="1800">
                <a:solidFill>
                  <a:srgbClr val="660066"/>
                </a:solidFill>
              </a:rPr>
              <a:t>= S</a:t>
            </a:r>
          </a:p>
        </p:txBody>
      </p:sp>
      <p:sp>
        <p:nvSpPr>
          <p:cNvPr id="35848" name="TextBox 5">
            <a:extLst>
              <a:ext uri="{FF2B5EF4-FFF2-40B4-BE49-F238E27FC236}">
                <a16:creationId xmlns:a16="http://schemas.microsoft.com/office/drawing/2014/main" id="{435B20B4-10AB-3944-ACF5-D33801576A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1938" y="4905375"/>
            <a:ext cx="49006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Choose </a:t>
            </a:r>
            <a:r>
              <a:rPr lang="en-US" altLang="en-US" sz="1800">
                <a:solidFill>
                  <a:srgbClr val="660066"/>
                </a:solidFill>
              </a:rPr>
              <a:t>i</a:t>
            </a:r>
            <a:r>
              <a:rPr lang="en-US" altLang="en-US" sz="1800"/>
              <a:t> in </a:t>
            </a:r>
            <a:r>
              <a:rPr lang="en-US" altLang="en-US" sz="1800">
                <a:solidFill>
                  <a:srgbClr val="660066"/>
                </a:solidFill>
              </a:rPr>
              <a:t>R </a:t>
            </a:r>
            <a:r>
              <a:rPr lang="en-US" altLang="en-US" sz="1800"/>
              <a:t>that has smallest number of conflicts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CFBC2052-4DE0-8340-8A86-C16A23C35873}"/>
              </a:ext>
            </a:extLst>
          </p:cNvPr>
          <p:cNvGrpSpPr>
            <a:grpSpLocks/>
          </p:cNvGrpSpPr>
          <p:nvPr/>
        </p:nvGrpSpPr>
        <p:grpSpPr bwMode="auto">
          <a:xfrm>
            <a:off x="3725863" y="2484438"/>
            <a:ext cx="2771775" cy="490537"/>
            <a:chOff x="3726182" y="2251347"/>
            <a:chExt cx="2771561" cy="491066"/>
          </a:xfrm>
        </p:grpSpPr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8FF646E1-BF6D-9C4E-8AAA-D6516D0E19BB}"/>
                </a:ext>
              </a:extLst>
            </p:cNvPr>
            <p:cNvSpPr/>
            <p:nvPr/>
          </p:nvSpPr>
          <p:spPr>
            <a:xfrm>
              <a:off x="3726182" y="2251347"/>
              <a:ext cx="2771561" cy="491066"/>
            </a:xfrm>
            <a:prstGeom prst="rect">
              <a:avLst/>
            </a:prstGeom>
            <a:solidFill>
              <a:srgbClr val="FF0000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Calibri" panose="020F0502020204030204"/>
                <a:ea typeface="+mn-ea"/>
              </a:endParaRP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9EAC2A6F-F7D5-4C44-A239-AA230CD19672}"/>
                </a:ext>
              </a:extLst>
            </p:cNvPr>
            <p:cNvSpPr txBox="1"/>
            <p:nvPr/>
          </p:nvSpPr>
          <p:spPr>
            <a:xfrm>
              <a:off x="4642098" y="2265649"/>
              <a:ext cx="939727" cy="46246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  <a:ea typeface="+mn-ea"/>
                </a:rPr>
                <a:t>Task 1</a:t>
              </a: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CA7C9594-0602-4245-8C1A-9FD284209A13}"/>
              </a:ext>
            </a:extLst>
          </p:cNvPr>
          <p:cNvGrpSpPr>
            <a:grpSpLocks/>
          </p:cNvGrpSpPr>
          <p:nvPr/>
        </p:nvGrpSpPr>
        <p:grpSpPr bwMode="auto">
          <a:xfrm>
            <a:off x="6869113" y="1876425"/>
            <a:ext cx="939800" cy="500063"/>
            <a:chOff x="6869641" y="1643863"/>
            <a:chExt cx="939801" cy="499534"/>
          </a:xfrm>
        </p:grpSpPr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BB82987D-3562-EA46-A254-653D2486E85F}"/>
                </a:ext>
              </a:extLst>
            </p:cNvPr>
            <p:cNvSpPr/>
            <p:nvPr/>
          </p:nvSpPr>
          <p:spPr>
            <a:xfrm>
              <a:off x="6917266" y="1643863"/>
              <a:ext cx="844551" cy="499534"/>
            </a:xfrm>
            <a:prstGeom prst="rect">
              <a:avLst/>
            </a:prstGeom>
            <a:solidFill>
              <a:srgbClr val="FFFF00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Calibri" panose="020F0502020204030204"/>
                <a:ea typeface="+mn-ea"/>
              </a:endParaRP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39C40B0D-C35D-AB4E-8CB0-0DA19169E00A}"/>
                </a:ext>
              </a:extLst>
            </p:cNvPr>
            <p:cNvSpPr txBox="1"/>
            <p:nvPr/>
          </p:nvSpPr>
          <p:spPr>
            <a:xfrm>
              <a:off x="6869641" y="1662893"/>
              <a:ext cx="939801" cy="46147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  <a:ea typeface="+mn-ea"/>
                </a:rPr>
                <a:t>Task 2</a:t>
              </a:r>
            </a:p>
          </p:txBody>
        </p:sp>
      </p:grpSp>
      <p:grpSp>
        <p:nvGrpSpPr>
          <p:cNvPr id="35851" name="Group 6">
            <a:extLst>
              <a:ext uri="{FF2B5EF4-FFF2-40B4-BE49-F238E27FC236}">
                <a16:creationId xmlns:a16="http://schemas.microsoft.com/office/drawing/2014/main" id="{55002C8A-FFD4-1B4B-BC81-545A7415D9BE}"/>
              </a:ext>
            </a:extLst>
          </p:cNvPr>
          <p:cNvGrpSpPr>
            <a:grpSpLocks/>
          </p:cNvGrpSpPr>
          <p:nvPr/>
        </p:nvGrpSpPr>
        <p:grpSpPr bwMode="auto">
          <a:xfrm>
            <a:off x="3725863" y="1876425"/>
            <a:ext cx="1044575" cy="500063"/>
            <a:chOff x="3726182" y="1643863"/>
            <a:chExt cx="1044363" cy="499534"/>
          </a:xfrm>
        </p:grpSpPr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6339F81E-5841-D74B-8303-D1B4DE01FB83}"/>
                </a:ext>
              </a:extLst>
            </p:cNvPr>
            <p:cNvSpPr/>
            <p:nvPr/>
          </p:nvSpPr>
          <p:spPr>
            <a:xfrm>
              <a:off x="3726182" y="1643863"/>
              <a:ext cx="1044363" cy="499534"/>
            </a:xfrm>
            <a:prstGeom prst="rect">
              <a:avLst/>
            </a:prstGeom>
            <a:solidFill>
              <a:srgbClr val="5B9BD5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Calibri" panose="020F0502020204030204"/>
                <a:ea typeface="+mn-ea"/>
              </a:endParaRPr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A1BF5EEA-3B63-6948-989D-9D357D12A60D}"/>
                </a:ext>
              </a:extLst>
            </p:cNvPr>
            <p:cNvSpPr txBox="1"/>
            <p:nvPr/>
          </p:nvSpPr>
          <p:spPr>
            <a:xfrm>
              <a:off x="3775384" y="1662893"/>
              <a:ext cx="945958" cy="46147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  <a:ea typeface="+mn-ea"/>
                </a:rPr>
                <a:t>Task 3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91056ED6-5FEE-7843-B78F-4672428E235F}"/>
              </a:ext>
            </a:extLst>
          </p:cNvPr>
          <p:cNvGrpSpPr>
            <a:grpSpLocks/>
          </p:cNvGrpSpPr>
          <p:nvPr/>
        </p:nvGrpSpPr>
        <p:grpSpPr bwMode="auto">
          <a:xfrm>
            <a:off x="6132513" y="1257300"/>
            <a:ext cx="1120775" cy="500063"/>
            <a:chOff x="6131983" y="1024834"/>
            <a:chExt cx="1120564" cy="499534"/>
          </a:xfrm>
        </p:grpSpPr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8B68A51F-F9CB-424B-AC8D-33462AF00603}"/>
                </a:ext>
              </a:extLst>
            </p:cNvPr>
            <p:cNvSpPr/>
            <p:nvPr/>
          </p:nvSpPr>
          <p:spPr>
            <a:xfrm>
              <a:off x="6131983" y="1024834"/>
              <a:ext cx="1120564" cy="499534"/>
            </a:xfrm>
            <a:prstGeom prst="rect">
              <a:avLst/>
            </a:prstGeom>
            <a:solidFill>
              <a:srgbClr val="FDA9D3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Calibri" panose="020F0502020204030204"/>
                <a:ea typeface="+mn-ea"/>
              </a:endParaRPr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BE273906-3DF5-884F-9A0F-C4AEB511B4A8}"/>
                </a:ext>
              </a:extLst>
            </p:cNvPr>
            <p:cNvSpPr txBox="1"/>
            <p:nvPr/>
          </p:nvSpPr>
          <p:spPr>
            <a:xfrm>
              <a:off x="6219279" y="1043864"/>
              <a:ext cx="945972" cy="46147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  <a:ea typeface="+mn-ea"/>
                </a:rPr>
                <a:t>Task 4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B95F4E66-5CAE-774A-BC08-C43E910CA493}"/>
              </a:ext>
            </a:extLst>
          </p:cNvPr>
          <p:cNvGrpSpPr>
            <a:grpSpLocks/>
          </p:cNvGrpSpPr>
          <p:nvPr/>
        </p:nvGrpSpPr>
        <p:grpSpPr bwMode="auto">
          <a:xfrm>
            <a:off x="7339013" y="1246188"/>
            <a:ext cx="1093787" cy="500062"/>
            <a:chOff x="7339542" y="1014326"/>
            <a:chExt cx="1093893" cy="499534"/>
          </a:xfrm>
        </p:grpSpPr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CEDE3858-F2A9-1C48-8457-3EF05E969819}"/>
                </a:ext>
              </a:extLst>
            </p:cNvPr>
            <p:cNvSpPr/>
            <p:nvPr/>
          </p:nvSpPr>
          <p:spPr>
            <a:xfrm>
              <a:off x="7339542" y="1014326"/>
              <a:ext cx="1093893" cy="499534"/>
            </a:xfrm>
            <a:prstGeom prst="rect">
              <a:avLst/>
            </a:prstGeom>
            <a:solidFill>
              <a:srgbClr val="FFC000">
                <a:lumMod val="20000"/>
                <a:lumOff val="80000"/>
              </a:srgbClr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Calibri" panose="020F0502020204030204"/>
                <a:ea typeface="+mn-ea"/>
              </a:endParaRP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D4C8A74B-18BA-4444-8C44-6B15D155D95C}"/>
                </a:ext>
              </a:extLst>
            </p:cNvPr>
            <p:cNvSpPr txBox="1"/>
            <p:nvPr/>
          </p:nvSpPr>
          <p:spPr>
            <a:xfrm>
              <a:off x="7412574" y="1033356"/>
              <a:ext cx="947829" cy="46147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  <a:ea typeface="+mn-ea"/>
                </a:rPr>
                <a:t>Task 5</a:t>
              </a: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818F1911-1B29-AB46-A8E4-41AC19AD4EA8}"/>
              </a:ext>
            </a:extLst>
          </p:cNvPr>
          <p:cNvGrpSpPr>
            <a:grpSpLocks/>
          </p:cNvGrpSpPr>
          <p:nvPr/>
        </p:nvGrpSpPr>
        <p:grpSpPr bwMode="auto">
          <a:xfrm>
            <a:off x="3360738" y="3105150"/>
            <a:ext cx="5326062" cy="492125"/>
            <a:chOff x="3360421" y="2873223"/>
            <a:chExt cx="5326379" cy="491066"/>
          </a:xfrm>
        </p:grpSpPr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8C49F54C-0418-4C46-8084-DAECECC71886}"/>
                </a:ext>
              </a:extLst>
            </p:cNvPr>
            <p:cNvSpPr/>
            <p:nvPr/>
          </p:nvSpPr>
          <p:spPr>
            <a:xfrm>
              <a:off x="3360421" y="2873223"/>
              <a:ext cx="5326379" cy="491066"/>
            </a:xfrm>
            <a:prstGeom prst="rect">
              <a:avLst/>
            </a:prstGeom>
            <a:solidFill>
              <a:srgbClr val="92D050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Calibri" panose="020F0502020204030204"/>
                <a:ea typeface="+mn-ea"/>
              </a:endParaRPr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FF3E2B4A-9354-9A44-982C-83A37ADF1CF8}"/>
                </a:ext>
              </a:extLst>
            </p:cNvPr>
            <p:cNvSpPr txBox="1"/>
            <p:nvPr/>
          </p:nvSpPr>
          <p:spPr>
            <a:xfrm>
              <a:off x="5549713" y="2887480"/>
              <a:ext cx="947794" cy="462552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  <a:ea typeface="+mn-ea"/>
                </a:rPr>
                <a:t>Task 6</a:t>
              </a:r>
            </a:p>
          </p:txBody>
        </p:sp>
      </p:grpSp>
      <p:sp>
        <p:nvSpPr>
          <p:cNvPr id="33" name="Cloud Callout 32">
            <a:extLst>
              <a:ext uri="{FF2B5EF4-FFF2-40B4-BE49-F238E27FC236}">
                <a16:creationId xmlns:a16="http://schemas.microsoft.com/office/drawing/2014/main" id="{72424C07-BAD7-6D4E-8370-3533CAF6749C}"/>
              </a:ext>
            </a:extLst>
          </p:cNvPr>
          <p:cNvSpPr/>
          <p:nvPr/>
        </p:nvSpPr>
        <p:spPr>
          <a:xfrm>
            <a:off x="6470650" y="4149725"/>
            <a:ext cx="2486025" cy="1846263"/>
          </a:xfrm>
          <a:prstGeom prst="cloudCallout">
            <a:avLst>
              <a:gd name="adj1" fmla="val -11480"/>
              <a:gd name="adj2" fmla="val 49066"/>
            </a:avLst>
          </a:prstGeom>
          <a:solidFill>
            <a:srgbClr val="00B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dirty="0"/>
              <a:t>So are we done?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>
            <a:extLst>
              <a:ext uri="{FF2B5EF4-FFF2-40B4-BE49-F238E27FC236}">
                <a16:creationId xmlns:a16="http://schemas.microsoft.com/office/drawing/2014/main" id="{E576B774-0429-B341-96B3-9745934CB9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Nope (but harder to show)</a:t>
            </a:r>
          </a:p>
        </p:txBody>
      </p: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65B71373-B247-4F4F-9EC1-187EB7A7C0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850" y="3937000"/>
            <a:ext cx="5727700" cy="2720975"/>
          </a:xfrm>
          <a:prstGeom prst="roundRect">
            <a:avLst>
              <a:gd name="adj" fmla="val 16667"/>
            </a:avLst>
          </a:prstGeom>
          <a:solidFill>
            <a:srgbClr val="F79646">
              <a:alpha val="58823"/>
            </a:srgbClr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36867" name="TextBox 3">
            <a:extLst>
              <a:ext uri="{FF2B5EF4-FFF2-40B4-BE49-F238E27FC236}">
                <a16:creationId xmlns:a16="http://schemas.microsoft.com/office/drawing/2014/main" id="{35F9043C-1798-2C4E-9D2E-0F77025936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4060825"/>
            <a:ext cx="25352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Set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  <a:r>
              <a:rPr lang="en-US" altLang="en-US" sz="1800"/>
              <a:t> to be the empty set</a:t>
            </a:r>
          </a:p>
        </p:txBody>
      </p:sp>
      <p:sp>
        <p:nvSpPr>
          <p:cNvPr id="36868" name="TextBox 4">
            <a:extLst>
              <a:ext uri="{FF2B5EF4-FFF2-40B4-BE49-F238E27FC236}">
                <a16:creationId xmlns:a16="http://schemas.microsoft.com/office/drawing/2014/main" id="{1CF0F47C-ECED-EB4C-866C-62E80E99D6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8538" y="4483100"/>
            <a:ext cx="21336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While </a:t>
            </a:r>
            <a:r>
              <a:rPr lang="en-US" altLang="en-US" sz="1800">
                <a:solidFill>
                  <a:srgbClr val="660066"/>
                </a:solidFill>
              </a:rPr>
              <a:t>R</a:t>
            </a:r>
            <a:r>
              <a:rPr lang="en-US" altLang="en-US" sz="1800"/>
              <a:t> is not empty</a:t>
            </a:r>
          </a:p>
        </p:txBody>
      </p:sp>
      <p:sp>
        <p:nvSpPr>
          <p:cNvPr id="36869" name="TextBox 6">
            <a:extLst>
              <a:ext uri="{FF2B5EF4-FFF2-40B4-BE49-F238E27FC236}">
                <a16:creationId xmlns:a16="http://schemas.microsoft.com/office/drawing/2014/main" id="{FBD63931-A979-E246-8C92-29A874D6E3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3688" y="5216525"/>
            <a:ext cx="10747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Add </a:t>
            </a:r>
            <a:r>
              <a:rPr lang="en-US" altLang="en-US" sz="1800">
                <a:solidFill>
                  <a:srgbClr val="660066"/>
                </a:solidFill>
              </a:rPr>
              <a:t>i</a:t>
            </a:r>
            <a:r>
              <a:rPr lang="en-US" altLang="en-US" sz="1800"/>
              <a:t> to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</a:p>
        </p:txBody>
      </p:sp>
      <p:sp>
        <p:nvSpPr>
          <p:cNvPr id="36870" name="TextBox 7">
            <a:extLst>
              <a:ext uri="{FF2B5EF4-FFF2-40B4-BE49-F238E27FC236}">
                <a16:creationId xmlns:a16="http://schemas.microsoft.com/office/drawing/2014/main" id="{BD2A39BF-5391-BB43-8818-0BD55A1CC4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3688" y="5581650"/>
            <a:ext cx="42243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Remove all tasks that conflict with  </a:t>
            </a:r>
            <a:r>
              <a:rPr lang="en-US" altLang="en-US" sz="1800">
                <a:solidFill>
                  <a:srgbClr val="660066"/>
                </a:solidFill>
              </a:rPr>
              <a:t>i</a:t>
            </a:r>
            <a:r>
              <a:rPr lang="en-US" altLang="en-US" sz="1800"/>
              <a:t> from </a:t>
            </a:r>
            <a:r>
              <a:rPr lang="en-US" altLang="en-US" sz="1800">
                <a:solidFill>
                  <a:srgbClr val="660066"/>
                </a:solidFill>
              </a:rPr>
              <a:t>R</a:t>
            </a:r>
          </a:p>
        </p:txBody>
      </p:sp>
      <p:sp>
        <p:nvSpPr>
          <p:cNvPr id="36871" name="TextBox 8">
            <a:extLst>
              <a:ext uri="{FF2B5EF4-FFF2-40B4-BE49-F238E27FC236}">
                <a16:creationId xmlns:a16="http://schemas.microsoft.com/office/drawing/2014/main" id="{37CEFFCF-475D-F544-83AC-4716CAD612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8538" y="6053138"/>
            <a:ext cx="13303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Return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  <a:r>
              <a:rPr lang="en-US" altLang="en-US" sz="1800" baseline="30000">
                <a:solidFill>
                  <a:srgbClr val="660066"/>
                </a:solidFill>
              </a:rPr>
              <a:t>*</a:t>
            </a:r>
            <a:r>
              <a:rPr lang="en-US" altLang="en-US" sz="1800">
                <a:solidFill>
                  <a:srgbClr val="660066"/>
                </a:solidFill>
              </a:rPr>
              <a:t>= S</a:t>
            </a:r>
          </a:p>
        </p:txBody>
      </p:sp>
      <p:sp>
        <p:nvSpPr>
          <p:cNvPr id="36872" name="TextBox 5">
            <a:extLst>
              <a:ext uri="{FF2B5EF4-FFF2-40B4-BE49-F238E27FC236}">
                <a16:creationId xmlns:a16="http://schemas.microsoft.com/office/drawing/2014/main" id="{E6F8EF9B-0000-9F41-BFA1-4AFB3D16BB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1938" y="4905375"/>
            <a:ext cx="49006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Choose </a:t>
            </a:r>
            <a:r>
              <a:rPr lang="en-US" altLang="en-US" sz="1800">
                <a:solidFill>
                  <a:srgbClr val="660066"/>
                </a:solidFill>
              </a:rPr>
              <a:t>i</a:t>
            </a:r>
            <a:r>
              <a:rPr lang="en-US" altLang="en-US" sz="1800"/>
              <a:t> in </a:t>
            </a:r>
            <a:r>
              <a:rPr lang="en-US" altLang="en-US" sz="1800">
                <a:solidFill>
                  <a:srgbClr val="660066"/>
                </a:solidFill>
              </a:rPr>
              <a:t>R </a:t>
            </a:r>
            <a:r>
              <a:rPr lang="en-US" altLang="en-US" sz="1800"/>
              <a:t>that has smallest number of conflicts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3F555764-4DCC-E747-AE62-3F7387C77C75}"/>
              </a:ext>
            </a:extLst>
          </p:cNvPr>
          <p:cNvGrpSpPr>
            <a:grpSpLocks/>
          </p:cNvGrpSpPr>
          <p:nvPr/>
        </p:nvGrpSpPr>
        <p:grpSpPr bwMode="auto">
          <a:xfrm>
            <a:off x="1079500" y="2363788"/>
            <a:ext cx="2079625" cy="368300"/>
            <a:chOff x="1080254" y="2363303"/>
            <a:chExt cx="2078671" cy="368300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C984D4CC-8FE7-B747-A6F0-F60772E29598}"/>
                </a:ext>
              </a:extLst>
            </p:cNvPr>
            <p:cNvSpPr/>
            <p:nvPr/>
          </p:nvSpPr>
          <p:spPr>
            <a:xfrm>
              <a:off x="1080254" y="2363303"/>
              <a:ext cx="2078671" cy="36830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7949" name="TextBox 10">
              <a:extLst>
                <a:ext uri="{FF2B5EF4-FFF2-40B4-BE49-F238E27FC236}">
                  <a16:creationId xmlns:a16="http://schemas.microsoft.com/office/drawing/2014/main" id="{63C1C75A-5661-3549-9042-60AF4F3281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67163" y="2374328"/>
              <a:ext cx="704851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1</a:t>
              </a: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AD8EBAC3-6BB9-024A-A9AD-392AA044BA7F}"/>
              </a:ext>
            </a:extLst>
          </p:cNvPr>
          <p:cNvGrpSpPr>
            <a:grpSpLocks/>
          </p:cNvGrpSpPr>
          <p:nvPr/>
        </p:nvGrpSpPr>
        <p:grpSpPr bwMode="auto">
          <a:xfrm>
            <a:off x="3438525" y="1908175"/>
            <a:ext cx="704850" cy="374650"/>
            <a:chOff x="3437848" y="1907690"/>
            <a:chExt cx="704851" cy="374651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9C7BB78A-2195-2648-ADC8-A1A293942384}"/>
                </a:ext>
              </a:extLst>
            </p:cNvPr>
            <p:cNvSpPr/>
            <p:nvPr/>
          </p:nvSpPr>
          <p:spPr>
            <a:xfrm>
              <a:off x="3474361" y="1907690"/>
              <a:ext cx="631826" cy="374651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7947" name="TextBox 11">
              <a:extLst>
                <a:ext uri="{FF2B5EF4-FFF2-40B4-BE49-F238E27FC236}">
                  <a16:creationId xmlns:a16="http://schemas.microsoft.com/office/drawing/2014/main" id="{7E16983F-9437-7C4A-A155-1DF75AD40A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37848" y="1921890"/>
              <a:ext cx="704851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2</a:t>
              </a: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02CD3C95-D149-9143-90ED-BBBFDD56D306}"/>
              </a:ext>
            </a:extLst>
          </p:cNvPr>
          <p:cNvGrpSpPr>
            <a:grpSpLocks/>
          </p:cNvGrpSpPr>
          <p:nvPr/>
        </p:nvGrpSpPr>
        <p:grpSpPr bwMode="auto">
          <a:xfrm>
            <a:off x="1079500" y="1908175"/>
            <a:ext cx="784225" cy="374650"/>
            <a:chOff x="1080254" y="1907690"/>
            <a:chExt cx="783272" cy="374651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A4AA976F-6CE1-E04F-BC4A-937594D38486}"/>
                </a:ext>
              </a:extLst>
            </p:cNvPr>
            <p:cNvSpPr/>
            <p:nvPr/>
          </p:nvSpPr>
          <p:spPr>
            <a:xfrm>
              <a:off x="1080254" y="1907690"/>
              <a:ext cx="783272" cy="374651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7945" name="TextBox 13">
              <a:extLst>
                <a:ext uri="{FF2B5EF4-FFF2-40B4-BE49-F238E27FC236}">
                  <a16:creationId xmlns:a16="http://schemas.microsoft.com/office/drawing/2014/main" id="{B33BE72E-364D-2043-80CC-02BB68076CA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6924" y="1921890"/>
              <a:ext cx="709931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3</a:t>
              </a: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AB6FDFC9-4D75-EA4A-9BC9-D447B386277A}"/>
              </a:ext>
            </a:extLst>
          </p:cNvPr>
          <p:cNvGrpSpPr>
            <a:grpSpLocks/>
          </p:cNvGrpSpPr>
          <p:nvPr/>
        </p:nvGrpSpPr>
        <p:grpSpPr bwMode="auto">
          <a:xfrm>
            <a:off x="2884488" y="1443038"/>
            <a:ext cx="839787" cy="374650"/>
            <a:chOff x="2884604" y="1443418"/>
            <a:chExt cx="840423" cy="374651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9007EC27-D107-AC45-BD14-F58259CAA59F}"/>
                </a:ext>
              </a:extLst>
            </p:cNvPr>
            <p:cNvSpPr/>
            <p:nvPr/>
          </p:nvSpPr>
          <p:spPr>
            <a:xfrm>
              <a:off x="2884604" y="1443418"/>
              <a:ext cx="840423" cy="374651"/>
            </a:xfrm>
            <a:prstGeom prst="rect">
              <a:avLst/>
            </a:prstGeom>
            <a:solidFill>
              <a:srgbClr val="FDA9D3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7943" name="TextBox 15">
              <a:extLst>
                <a:ext uri="{FF2B5EF4-FFF2-40B4-BE49-F238E27FC236}">
                  <a16:creationId xmlns:a16="http://schemas.microsoft.com/office/drawing/2014/main" id="{08053F56-1332-F143-8F30-8466CF67401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49850" y="1457618"/>
              <a:ext cx="709931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4</a:t>
              </a:r>
            </a:p>
          </p:txBody>
        </p:sp>
      </p:grpSp>
      <p:grpSp>
        <p:nvGrpSpPr>
          <p:cNvPr id="37893" name="Group 7">
            <a:extLst>
              <a:ext uri="{FF2B5EF4-FFF2-40B4-BE49-F238E27FC236}">
                <a16:creationId xmlns:a16="http://schemas.microsoft.com/office/drawing/2014/main" id="{09EF8482-78B0-484E-ACE5-E5AEC30970CD}"/>
              </a:ext>
            </a:extLst>
          </p:cNvPr>
          <p:cNvGrpSpPr>
            <a:grpSpLocks/>
          </p:cNvGrpSpPr>
          <p:nvPr/>
        </p:nvGrpSpPr>
        <p:grpSpPr bwMode="auto">
          <a:xfrm>
            <a:off x="3790950" y="1435100"/>
            <a:ext cx="819150" cy="374650"/>
            <a:chOff x="3790274" y="1435537"/>
            <a:chExt cx="820420" cy="374651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69FF8E76-A748-4744-8A26-FB5AA92CCC56}"/>
                </a:ext>
              </a:extLst>
            </p:cNvPr>
            <p:cNvSpPr/>
            <p:nvPr/>
          </p:nvSpPr>
          <p:spPr>
            <a:xfrm>
              <a:off x="3790274" y="1435537"/>
              <a:ext cx="820420" cy="374651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7941" name="TextBox 17">
              <a:extLst>
                <a:ext uri="{FF2B5EF4-FFF2-40B4-BE49-F238E27FC236}">
                  <a16:creationId xmlns:a16="http://schemas.microsoft.com/office/drawing/2014/main" id="{1DC90FBF-5B9B-C44D-B5E5-DD9459CC2F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5517" y="1449737"/>
              <a:ext cx="709931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5</a:t>
              </a: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DA6B5416-A386-8A4A-B23C-84EB935D2D72}"/>
              </a:ext>
            </a:extLst>
          </p:cNvPr>
          <p:cNvGrpSpPr>
            <a:grpSpLocks/>
          </p:cNvGrpSpPr>
          <p:nvPr/>
        </p:nvGrpSpPr>
        <p:grpSpPr bwMode="auto">
          <a:xfrm>
            <a:off x="806450" y="2828925"/>
            <a:ext cx="3994150" cy="368300"/>
            <a:chOff x="805933" y="2829710"/>
            <a:chExt cx="3994784" cy="368300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E4B13A03-FCCA-1D4A-8279-D5C7A44BC1CA}"/>
                </a:ext>
              </a:extLst>
            </p:cNvPr>
            <p:cNvSpPr/>
            <p:nvPr/>
          </p:nvSpPr>
          <p:spPr>
            <a:xfrm>
              <a:off x="805933" y="2829710"/>
              <a:ext cx="3994784" cy="368300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7939" name="TextBox 21">
              <a:extLst>
                <a:ext uri="{FF2B5EF4-FFF2-40B4-BE49-F238E27FC236}">
                  <a16:creationId xmlns:a16="http://schemas.microsoft.com/office/drawing/2014/main" id="{3FD03DD8-A22B-4841-ABB3-A1E2F0504D6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47724" y="2840735"/>
              <a:ext cx="71120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6</a:t>
              </a:r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3759112B-9FBA-CD43-BE9B-A960EF827166}"/>
              </a:ext>
            </a:extLst>
          </p:cNvPr>
          <p:cNvGrpSpPr>
            <a:grpSpLocks/>
          </p:cNvGrpSpPr>
          <p:nvPr/>
        </p:nvGrpSpPr>
        <p:grpSpPr bwMode="auto">
          <a:xfrm>
            <a:off x="806450" y="968375"/>
            <a:ext cx="3994150" cy="368300"/>
            <a:chOff x="805933" y="968352"/>
            <a:chExt cx="3994784" cy="368300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22CCB716-6F6E-3D4B-A234-26E7A57120D3}"/>
                </a:ext>
              </a:extLst>
            </p:cNvPr>
            <p:cNvSpPr/>
            <p:nvPr/>
          </p:nvSpPr>
          <p:spPr>
            <a:xfrm>
              <a:off x="805933" y="968352"/>
              <a:ext cx="3994784" cy="368300"/>
            </a:xfrm>
            <a:prstGeom prst="rect">
              <a:avLst/>
            </a:prstGeom>
            <a:solidFill>
              <a:srgbClr val="B381D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7937" name="TextBox 23">
              <a:extLst>
                <a:ext uri="{FF2B5EF4-FFF2-40B4-BE49-F238E27FC236}">
                  <a16:creationId xmlns:a16="http://schemas.microsoft.com/office/drawing/2014/main" id="{35075C57-BE8C-164C-AD7F-77A144039C8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47724" y="979377"/>
              <a:ext cx="71120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7</a:t>
              </a:r>
            </a:p>
          </p:txBody>
        </p:sp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8FA4D4C2-1E92-8F40-8BC7-077555AA19B1}"/>
              </a:ext>
            </a:extLst>
          </p:cNvPr>
          <p:cNvGrpSpPr>
            <a:grpSpLocks/>
          </p:cNvGrpSpPr>
          <p:nvPr/>
        </p:nvGrpSpPr>
        <p:grpSpPr bwMode="auto">
          <a:xfrm>
            <a:off x="4911725" y="2825750"/>
            <a:ext cx="801688" cy="374650"/>
            <a:chOff x="4911525" y="2826533"/>
            <a:chExt cx="802323" cy="374651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35E422BC-870F-0148-AB94-5B1153B94790}"/>
                </a:ext>
              </a:extLst>
            </p:cNvPr>
            <p:cNvSpPr/>
            <p:nvPr/>
          </p:nvSpPr>
          <p:spPr>
            <a:xfrm>
              <a:off x="4911525" y="2826533"/>
              <a:ext cx="802323" cy="374651"/>
            </a:xfrm>
            <a:prstGeom prst="rect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7935" name="TextBox 25">
              <a:extLst>
                <a:ext uri="{FF2B5EF4-FFF2-40B4-BE49-F238E27FC236}">
                  <a16:creationId xmlns:a16="http://schemas.microsoft.com/office/drawing/2014/main" id="{DFC45E6B-8C75-A848-8CC4-3F0CFA6E65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52322" y="2834298"/>
              <a:ext cx="709931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8</a:t>
              </a:r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AAAC933E-1823-DB47-8CE0-135C8BA7D67A}"/>
              </a:ext>
            </a:extLst>
          </p:cNvPr>
          <p:cNvGrpSpPr>
            <a:grpSpLocks/>
          </p:cNvGrpSpPr>
          <p:nvPr/>
        </p:nvGrpSpPr>
        <p:grpSpPr bwMode="auto">
          <a:xfrm>
            <a:off x="5824538" y="2819400"/>
            <a:ext cx="757237" cy="374650"/>
            <a:chOff x="5824656" y="2820096"/>
            <a:chExt cx="756601" cy="374651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7C899CCA-39D4-974F-B044-4A0138A9347B}"/>
                </a:ext>
              </a:extLst>
            </p:cNvPr>
            <p:cNvSpPr/>
            <p:nvPr/>
          </p:nvSpPr>
          <p:spPr>
            <a:xfrm>
              <a:off x="5824656" y="2820096"/>
              <a:ext cx="756601" cy="374651"/>
            </a:xfrm>
            <a:prstGeom prst="rect">
              <a:avLst/>
            </a:prstGeom>
            <a:solidFill>
              <a:srgbClr val="BC00B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7933" name="TextBox 27">
              <a:extLst>
                <a:ext uri="{FF2B5EF4-FFF2-40B4-BE49-F238E27FC236}">
                  <a16:creationId xmlns:a16="http://schemas.microsoft.com/office/drawing/2014/main" id="{ACCDF839-9613-9345-AD8F-D8325CCE3EF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45213" y="2832447"/>
              <a:ext cx="709931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9</a:t>
              </a:r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DE93A054-AA87-4849-AEDA-17056F828D26}"/>
              </a:ext>
            </a:extLst>
          </p:cNvPr>
          <p:cNvGrpSpPr>
            <a:grpSpLocks/>
          </p:cNvGrpSpPr>
          <p:nvPr/>
        </p:nvGrpSpPr>
        <p:grpSpPr bwMode="auto">
          <a:xfrm>
            <a:off x="6635750" y="2817813"/>
            <a:ext cx="822325" cy="374650"/>
            <a:chOff x="6635194" y="2818246"/>
            <a:chExt cx="822325" cy="374651"/>
          </a:xfrm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7E3C270C-5059-684F-9C76-5373772FF118}"/>
                </a:ext>
              </a:extLst>
            </p:cNvPr>
            <p:cNvSpPr/>
            <p:nvPr/>
          </p:nvSpPr>
          <p:spPr>
            <a:xfrm>
              <a:off x="6692344" y="2818246"/>
              <a:ext cx="708025" cy="374651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7931" name="TextBox 29">
              <a:extLst>
                <a:ext uri="{FF2B5EF4-FFF2-40B4-BE49-F238E27FC236}">
                  <a16:creationId xmlns:a16="http://schemas.microsoft.com/office/drawing/2014/main" id="{11E0509E-D179-9E4F-A762-F7239C78C3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35194" y="2823819"/>
              <a:ext cx="822325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10</a:t>
              </a:r>
            </a:p>
          </p:txBody>
        </p: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6ED44C6C-CC8F-BB43-AB40-740D6619C69B}"/>
              </a:ext>
            </a:extLst>
          </p:cNvPr>
          <p:cNvGrpSpPr>
            <a:grpSpLocks/>
          </p:cNvGrpSpPr>
          <p:nvPr/>
        </p:nvGrpSpPr>
        <p:grpSpPr bwMode="auto">
          <a:xfrm>
            <a:off x="7458075" y="2817813"/>
            <a:ext cx="819150" cy="374650"/>
            <a:chOff x="7457518" y="2818246"/>
            <a:chExt cx="820419" cy="374651"/>
          </a:xfrm>
        </p:grpSpPr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27A2C6D6-9C60-E643-841E-39D9F6EA984E}"/>
                </a:ext>
              </a:extLst>
            </p:cNvPr>
            <p:cNvSpPr/>
            <p:nvPr/>
          </p:nvSpPr>
          <p:spPr>
            <a:xfrm>
              <a:off x="7511577" y="2818246"/>
              <a:ext cx="704352" cy="374651"/>
            </a:xfrm>
            <a:prstGeom prst="rect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7929" name="TextBox 31">
              <a:extLst>
                <a:ext uri="{FF2B5EF4-FFF2-40B4-BE49-F238E27FC236}">
                  <a16:creationId xmlns:a16="http://schemas.microsoft.com/office/drawing/2014/main" id="{0691CE08-DE16-8649-B832-886F2FF772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457518" y="2823818"/>
              <a:ext cx="820419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11</a:t>
              </a:r>
            </a:p>
          </p:txBody>
        </p:sp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id="{5C5A74FA-170B-B44A-8712-BE2E03F0C8AB}"/>
              </a:ext>
            </a:extLst>
          </p:cNvPr>
          <p:cNvGrpSpPr>
            <a:grpSpLocks/>
          </p:cNvGrpSpPr>
          <p:nvPr/>
        </p:nvGrpSpPr>
        <p:grpSpPr bwMode="auto">
          <a:xfrm>
            <a:off x="6297613" y="2374900"/>
            <a:ext cx="819150" cy="374650"/>
            <a:chOff x="6296926" y="2374328"/>
            <a:chExt cx="819270" cy="374651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09238859-C07A-AE47-8778-88D71F6FB45B}"/>
                </a:ext>
              </a:extLst>
            </p:cNvPr>
            <p:cNvSpPr/>
            <p:nvPr/>
          </p:nvSpPr>
          <p:spPr>
            <a:xfrm>
              <a:off x="6296926" y="2374328"/>
              <a:ext cx="795454" cy="374651"/>
            </a:xfrm>
            <a:prstGeom prst="rect">
              <a:avLst/>
            </a:prstGeom>
            <a:solidFill>
              <a:srgbClr val="AC003A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7927" name="TextBox 33">
              <a:extLst>
                <a:ext uri="{FF2B5EF4-FFF2-40B4-BE49-F238E27FC236}">
                  <a16:creationId xmlns:a16="http://schemas.microsoft.com/office/drawing/2014/main" id="{CF61F51C-CC87-AC4A-9791-079D0919AB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96926" y="2400676"/>
              <a:ext cx="81927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13</a:t>
              </a:r>
            </a:p>
          </p:txBody>
        </p: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563177D8-06F2-3546-8FCD-B8A16FAABF43}"/>
              </a:ext>
            </a:extLst>
          </p:cNvPr>
          <p:cNvGrpSpPr>
            <a:grpSpLocks/>
          </p:cNvGrpSpPr>
          <p:nvPr/>
        </p:nvGrpSpPr>
        <p:grpSpPr bwMode="auto">
          <a:xfrm>
            <a:off x="7172325" y="2371725"/>
            <a:ext cx="868363" cy="374650"/>
            <a:chOff x="7172699" y="2372274"/>
            <a:chExt cx="867323" cy="374651"/>
          </a:xfrm>
        </p:grpSpPr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D88AB3B0-54BA-7045-859A-779F02B6CFA1}"/>
                </a:ext>
              </a:extLst>
            </p:cNvPr>
            <p:cNvSpPr/>
            <p:nvPr/>
          </p:nvSpPr>
          <p:spPr>
            <a:xfrm>
              <a:off x="7210753" y="2372274"/>
              <a:ext cx="730962" cy="374651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7925" name="TextBox 35">
              <a:extLst>
                <a:ext uri="{FF2B5EF4-FFF2-40B4-BE49-F238E27FC236}">
                  <a16:creationId xmlns:a16="http://schemas.microsoft.com/office/drawing/2014/main" id="{5F17197E-907D-7042-94AC-ACDF8D1688D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72699" y="2395678"/>
              <a:ext cx="867323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14</a:t>
              </a: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AB818200-5EAC-C44F-98F5-802F08DBF088}"/>
              </a:ext>
            </a:extLst>
          </p:cNvPr>
          <p:cNvGrpSpPr>
            <a:grpSpLocks/>
          </p:cNvGrpSpPr>
          <p:nvPr/>
        </p:nvGrpSpPr>
        <p:grpSpPr bwMode="auto">
          <a:xfrm>
            <a:off x="5356225" y="1443038"/>
            <a:ext cx="820738" cy="374650"/>
            <a:chOff x="5356501" y="1442720"/>
            <a:chExt cx="820182" cy="374651"/>
          </a:xfrm>
        </p:grpSpPr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73E8EFE5-15E9-2F45-8DCA-F8F340979096}"/>
                </a:ext>
              </a:extLst>
            </p:cNvPr>
            <p:cNvSpPr/>
            <p:nvPr/>
          </p:nvSpPr>
          <p:spPr>
            <a:xfrm>
              <a:off x="5386644" y="1442720"/>
              <a:ext cx="778934" cy="374651"/>
            </a:xfrm>
            <a:prstGeom prst="rect">
              <a:avLst/>
            </a:prstGeom>
            <a:solidFill>
              <a:srgbClr val="FF57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7923" name="TextBox 37">
              <a:extLst>
                <a:ext uri="{FF2B5EF4-FFF2-40B4-BE49-F238E27FC236}">
                  <a16:creationId xmlns:a16="http://schemas.microsoft.com/office/drawing/2014/main" id="{EF2A3763-26F6-BB41-BA77-FDA183CFAED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56501" y="1456920"/>
              <a:ext cx="820182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17</a:t>
              </a:r>
            </a:p>
          </p:txBody>
        </p:sp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1FB1FFB7-FC22-D846-8A3B-EE323B4ECC3E}"/>
              </a:ext>
            </a:extLst>
          </p:cNvPr>
          <p:cNvGrpSpPr>
            <a:grpSpLocks/>
          </p:cNvGrpSpPr>
          <p:nvPr/>
        </p:nvGrpSpPr>
        <p:grpSpPr bwMode="auto">
          <a:xfrm>
            <a:off x="7161213" y="1916113"/>
            <a:ext cx="881062" cy="374650"/>
            <a:chOff x="7161861" y="1915609"/>
            <a:chExt cx="880427" cy="374651"/>
          </a:xfrm>
        </p:grpSpPr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5E83B276-39B5-6A4B-BFF8-77C12B228EEE}"/>
                </a:ext>
              </a:extLst>
            </p:cNvPr>
            <p:cNvSpPr/>
            <p:nvPr/>
          </p:nvSpPr>
          <p:spPr>
            <a:xfrm>
              <a:off x="7211038" y="1915609"/>
              <a:ext cx="729724" cy="374651"/>
            </a:xfrm>
            <a:prstGeom prst="rect">
              <a:avLst/>
            </a:prstGeom>
            <a:solidFill>
              <a:srgbClr val="00BCB3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7921" name="TextBox 39">
              <a:extLst>
                <a:ext uri="{FF2B5EF4-FFF2-40B4-BE49-F238E27FC236}">
                  <a16:creationId xmlns:a16="http://schemas.microsoft.com/office/drawing/2014/main" id="{8E92106B-00C1-E64E-AB28-24793A4D21E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61861" y="1929810"/>
              <a:ext cx="880427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16</a:t>
              </a:r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2CE14DF5-81C7-4D43-8758-71222B0B8347}"/>
              </a:ext>
            </a:extLst>
          </p:cNvPr>
          <p:cNvGrpSpPr>
            <a:grpSpLocks/>
          </p:cNvGrpSpPr>
          <p:nvPr/>
        </p:nvGrpSpPr>
        <p:grpSpPr bwMode="auto">
          <a:xfrm>
            <a:off x="5353050" y="2374900"/>
            <a:ext cx="825500" cy="374650"/>
            <a:chOff x="5352770" y="2374328"/>
            <a:chExt cx="825621" cy="374651"/>
          </a:xfrm>
        </p:grpSpPr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FDE877D5-F1F9-FF4B-B8E8-78983D7CEA46}"/>
                </a:ext>
              </a:extLst>
            </p:cNvPr>
            <p:cNvSpPr/>
            <p:nvPr/>
          </p:nvSpPr>
          <p:spPr>
            <a:xfrm>
              <a:off x="5373411" y="2374328"/>
              <a:ext cx="804980" cy="374651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7919" name="TextBox 41">
              <a:extLst>
                <a:ext uri="{FF2B5EF4-FFF2-40B4-BE49-F238E27FC236}">
                  <a16:creationId xmlns:a16="http://schemas.microsoft.com/office/drawing/2014/main" id="{89237DC2-A12A-4646-8BF1-242290B04B6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52770" y="2388528"/>
              <a:ext cx="81927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12</a:t>
              </a:r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31349416-74FB-D14C-9875-D135A79FF500}"/>
              </a:ext>
            </a:extLst>
          </p:cNvPr>
          <p:cNvGrpSpPr>
            <a:grpSpLocks/>
          </p:cNvGrpSpPr>
          <p:nvPr/>
        </p:nvGrpSpPr>
        <p:grpSpPr bwMode="auto">
          <a:xfrm>
            <a:off x="5365750" y="1917700"/>
            <a:ext cx="819150" cy="374650"/>
            <a:chOff x="5366285" y="1917682"/>
            <a:chExt cx="819270" cy="374651"/>
          </a:xfrm>
        </p:grpSpPr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9227F901-9367-9A44-ABF0-ED8958C55320}"/>
                </a:ext>
              </a:extLst>
            </p:cNvPr>
            <p:cNvSpPr/>
            <p:nvPr/>
          </p:nvSpPr>
          <p:spPr>
            <a:xfrm>
              <a:off x="5374224" y="1917682"/>
              <a:ext cx="803393" cy="374651"/>
            </a:xfrm>
            <a:prstGeom prst="rect">
              <a:avLst/>
            </a:prstGeom>
            <a:solidFill>
              <a:srgbClr val="649B3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7917" name="TextBox 43">
              <a:extLst>
                <a:ext uri="{FF2B5EF4-FFF2-40B4-BE49-F238E27FC236}">
                  <a16:creationId xmlns:a16="http://schemas.microsoft.com/office/drawing/2014/main" id="{1081E75F-682C-1544-8D27-0850E70DB57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66285" y="1923348"/>
              <a:ext cx="81927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15</a:t>
              </a:r>
            </a:p>
          </p:txBody>
        </p:sp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E5CDD774-2C17-6744-9EFB-91DB7CA633CC}"/>
              </a:ext>
            </a:extLst>
          </p:cNvPr>
          <p:cNvGrpSpPr>
            <a:grpSpLocks/>
          </p:cNvGrpSpPr>
          <p:nvPr/>
        </p:nvGrpSpPr>
        <p:grpSpPr bwMode="auto">
          <a:xfrm>
            <a:off x="7153275" y="1462088"/>
            <a:ext cx="820738" cy="374650"/>
            <a:chOff x="7153288" y="1462528"/>
            <a:chExt cx="820182" cy="374651"/>
          </a:xfrm>
        </p:grpSpPr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6FA08661-DF20-8E49-BE99-C64FBEB6545E}"/>
                </a:ext>
              </a:extLst>
            </p:cNvPr>
            <p:cNvSpPr/>
            <p:nvPr/>
          </p:nvSpPr>
          <p:spPr>
            <a:xfrm>
              <a:off x="7211986" y="1462528"/>
              <a:ext cx="729755" cy="374651"/>
            </a:xfrm>
            <a:prstGeom prst="rect">
              <a:avLst/>
            </a:prstGeom>
            <a:solidFill>
              <a:srgbClr val="7D69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7915" name="TextBox 45">
              <a:extLst>
                <a:ext uri="{FF2B5EF4-FFF2-40B4-BE49-F238E27FC236}">
                  <a16:creationId xmlns:a16="http://schemas.microsoft.com/office/drawing/2014/main" id="{21C5ACB1-0E67-2347-A4B3-BB72977D611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53288" y="1471122"/>
              <a:ext cx="820182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18</a:t>
              </a:r>
            </a:p>
          </p:txBody>
        </p:sp>
      </p:grpSp>
      <p:sp>
        <p:nvSpPr>
          <p:cNvPr id="48" name="Rounded Rectangle 47">
            <a:extLst>
              <a:ext uri="{FF2B5EF4-FFF2-40B4-BE49-F238E27FC236}">
                <a16:creationId xmlns:a16="http://schemas.microsoft.com/office/drawing/2014/main" id="{F9FBE32E-8E32-4B40-9D31-CC17886557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1150" y="3808413"/>
            <a:ext cx="5729288" cy="2722562"/>
          </a:xfrm>
          <a:prstGeom prst="roundRect">
            <a:avLst>
              <a:gd name="adj" fmla="val 16667"/>
            </a:avLst>
          </a:prstGeom>
          <a:solidFill>
            <a:srgbClr val="F79646">
              <a:alpha val="58823"/>
            </a:srgbClr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37908" name="TextBox 3">
            <a:extLst>
              <a:ext uri="{FF2B5EF4-FFF2-40B4-BE49-F238E27FC236}">
                <a16:creationId xmlns:a16="http://schemas.microsoft.com/office/drawing/2014/main" id="{55DFDC6B-1FDD-254D-99EE-0B8345920E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8488" y="3932238"/>
            <a:ext cx="25352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Set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  <a:r>
              <a:rPr lang="en-US" altLang="en-US" sz="1800"/>
              <a:t> to be the empty set</a:t>
            </a:r>
          </a:p>
        </p:txBody>
      </p:sp>
      <p:sp>
        <p:nvSpPr>
          <p:cNvPr id="37909" name="TextBox 4">
            <a:extLst>
              <a:ext uri="{FF2B5EF4-FFF2-40B4-BE49-F238E27FC236}">
                <a16:creationId xmlns:a16="http://schemas.microsoft.com/office/drawing/2014/main" id="{060B3400-BDA3-B542-BC0E-54C834436D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74838" y="4356100"/>
            <a:ext cx="21336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While </a:t>
            </a:r>
            <a:r>
              <a:rPr lang="en-US" altLang="en-US" sz="1800">
                <a:solidFill>
                  <a:srgbClr val="660066"/>
                </a:solidFill>
              </a:rPr>
              <a:t>R</a:t>
            </a:r>
            <a:r>
              <a:rPr lang="en-US" altLang="en-US" sz="1800"/>
              <a:t> is not empty</a:t>
            </a:r>
          </a:p>
        </p:txBody>
      </p:sp>
      <p:sp>
        <p:nvSpPr>
          <p:cNvPr id="37910" name="TextBox 6">
            <a:extLst>
              <a:ext uri="{FF2B5EF4-FFF2-40B4-BE49-F238E27FC236}">
                <a16:creationId xmlns:a16="http://schemas.microsoft.com/office/drawing/2014/main" id="{F428CDBD-EE95-3D4F-9E25-81340E0BB6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9988" y="5087938"/>
            <a:ext cx="10747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Add </a:t>
            </a:r>
            <a:r>
              <a:rPr lang="en-US" altLang="en-US" sz="1800">
                <a:solidFill>
                  <a:srgbClr val="660066"/>
                </a:solidFill>
              </a:rPr>
              <a:t>i</a:t>
            </a:r>
            <a:r>
              <a:rPr lang="en-US" altLang="en-US" sz="1800"/>
              <a:t> to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</a:p>
        </p:txBody>
      </p:sp>
      <p:sp>
        <p:nvSpPr>
          <p:cNvPr id="37911" name="TextBox 7">
            <a:extLst>
              <a:ext uri="{FF2B5EF4-FFF2-40B4-BE49-F238E27FC236}">
                <a16:creationId xmlns:a16="http://schemas.microsoft.com/office/drawing/2014/main" id="{9AA7AF91-2E36-844A-8376-DC3BCFC61F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9988" y="5453063"/>
            <a:ext cx="42243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Remove all tasks that conflict with  </a:t>
            </a:r>
            <a:r>
              <a:rPr lang="en-US" altLang="en-US" sz="1800">
                <a:solidFill>
                  <a:srgbClr val="660066"/>
                </a:solidFill>
              </a:rPr>
              <a:t>i</a:t>
            </a:r>
            <a:r>
              <a:rPr lang="en-US" altLang="en-US" sz="1800"/>
              <a:t> from </a:t>
            </a:r>
            <a:r>
              <a:rPr lang="en-US" altLang="en-US" sz="1800">
                <a:solidFill>
                  <a:srgbClr val="660066"/>
                </a:solidFill>
              </a:rPr>
              <a:t>R</a:t>
            </a:r>
          </a:p>
        </p:txBody>
      </p:sp>
      <p:sp>
        <p:nvSpPr>
          <p:cNvPr id="37912" name="TextBox 8">
            <a:extLst>
              <a:ext uri="{FF2B5EF4-FFF2-40B4-BE49-F238E27FC236}">
                <a16:creationId xmlns:a16="http://schemas.microsoft.com/office/drawing/2014/main" id="{2B756C3D-863D-1D40-8A62-65E38D826E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74838" y="5924550"/>
            <a:ext cx="13303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Return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  <a:r>
              <a:rPr lang="en-US" altLang="en-US" sz="1800" baseline="30000">
                <a:solidFill>
                  <a:srgbClr val="660066"/>
                </a:solidFill>
              </a:rPr>
              <a:t>*</a:t>
            </a:r>
            <a:r>
              <a:rPr lang="en-US" altLang="en-US" sz="1800">
                <a:solidFill>
                  <a:srgbClr val="660066"/>
                </a:solidFill>
              </a:rPr>
              <a:t>= S</a:t>
            </a:r>
          </a:p>
        </p:txBody>
      </p:sp>
      <p:sp>
        <p:nvSpPr>
          <p:cNvPr id="37913" name="TextBox 5">
            <a:extLst>
              <a:ext uri="{FF2B5EF4-FFF2-40B4-BE49-F238E27FC236}">
                <a16:creationId xmlns:a16="http://schemas.microsoft.com/office/drawing/2014/main" id="{43A42CD8-C031-6449-BE6E-08FF39B4F9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9825" y="4776788"/>
            <a:ext cx="49006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Choose </a:t>
            </a:r>
            <a:r>
              <a:rPr lang="en-US" altLang="en-US" sz="1800">
                <a:solidFill>
                  <a:srgbClr val="660066"/>
                </a:solidFill>
              </a:rPr>
              <a:t>i</a:t>
            </a:r>
            <a:r>
              <a:rPr lang="en-US" altLang="en-US" sz="1800"/>
              <a:t> in </a:t>
            </a:r>
            <a:r>
              <a:rPr lang="en-US" altLang="en-US" sz="1800">
                <a:solidFill>
                  <a:srgbClr val="660066"/>
                </a:solidFill>
              </a:rPr>
              <a:t>R </a:t>
            </a:r>
            <a:r>
              <a:rPr lang="en-US" altLang="en-US" sz="1800"/>
              <a:t>that has smallest number of conflicts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6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 tmFilter="0, 0; .2, .5; .8, .5; 1, 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250" autoRev="1" fill="hold"/>
                                        <p:tgtEl>
                                          <p:spTgt spid="5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 tmFilter="0, 0; .2, .5; .8, .5; 1, 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250" autoRev="1" fill="hold"/>
                                        <p:tgtEl>
                                          <p:spTgt spid="6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4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7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DA37DC75-FB73-41D8-BE94-53B3010709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Project groups due </a:t>
            </a:r>
            <a:r>
              <a:rPr lang="en-US" altLang="en-US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TODAY!</a:t>
            </a:r>
          </a:p>
        </p:txBody>
      </p:sp>
      <p:sp>
        <p:nvSpPr>
          <p:cNvPr id="6147" name="TextBox 1">
            <a:extLst>
              <a:ext uri="{FF2B5EF4-FFF2-40B4-BE49-F238E27FC236}">
                <a16:creationId xmlns:a16="http://schemas.microsoft.com/office/drawing/2014/main" id="{8D30FAF2-7480-43A3-8790-10F3E2E87C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1213" y="957263"/>
            <a:ext cx="53768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FF0000"/>
                </a:solidFill>
                <a:latin typeface="Arial" panose="020B0604020202020204" pitchFamily="34" charset="0"/>
              </a:rPr>
              <a:t>Deadline: Friday, March 4, 11:59pm </a:t>
            </a:r>
          </a:p>
        </p:txBody>
      </p:sp>
      <p:pic>
        <p:nvPicPr>
          <p:cNvPr id="6148" name="Picture 4">
            <a:extLst>
              <a:ext uri="{FF2B5EF4-FFF2-40B4-BE49-F238E27FC236}">
                <a16:creationId xmlns:a16="http://schemas.microsoft.com/office/drawing/2014/main" id="{6A4F63C8-26A2-405C-A4DB-5635D4D619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60500"/>
            <a:ext cx="9144000" cy="523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EF9142BC-1E09-44B2-9B64-6F8E58DADA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Greedy algorithms</a:t>
            </a:r>
          </a:p>
        </p:txBody>
      </p:sp>
      <p:sp>
        <p:nvSpPr>
          <p:cNvPr id="25603" name="TextBox 2">
            <a:extLst>
              <a:ext uri="{FF2B5EF4-FFF2-40B4-BE49-F238E27FC236}">
                <a16:creationId xmlns:a16="http://schemas.microsoft.com/office/drawing/2014/main" id="{EAF40B01-363E-442F-BEAE-2B4EA030B8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413" y="1976438"/>
            <a:ext cx="5424487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700"/>
              <a:t>Build the final solution piece by piece</a:t>
            </a:r>
          </a:p>
        </p:txBody>
      </p:sp>
      <p:grpSp>
        <p:nvGrpSpPr>
          <p:cNvPr id="2" name="Group 7">
            <a:extLst>
              <a:ext uri="{FF2B5EF4-FFF2-40B4-BE49-F238E27FC236}">
                <a16:creationId xmlns:a16="http://schemas.microsoft.com/office/drawing/2014/main" id="{1E6A969E-550A-4452-96EF-5B9F3F5DDC7B}"/>
              </a:ext>
            </a:extLst>
          </p:cNvPr>
          <p:cNvGrpSpPr>
            <a:grpSpLocks/>
          </p:cNvGrpSpPr>
          <p:nvPr/>
        </p:nvGrpSpPr>
        <p:grpSpPr bwMode="auto">
          <a:xfrm>
            <a:off x="760413" y="2482850"/>
            <a:ext cx="7396162" cy="3263900"/>
            <a:chOff x="759852" y="2483543"/>
            <a:chExt cx="7396852" cy="3263414"/>
          </a:xfrm>
        </p:grpSpPr>
        <p:sp>
          <p:nvSpPr>
            <p:cNvPr id="25607" name="TextBox 3">
              <a:extLst>
                <a:ext uri="{FF2B5EF4-FFF2-40B4-BE49-F238E27FC236}">
                  <a16:creationId xmlns:a16="http://schemas.microsoft.com/office/drawing/2014/main" id="{6D3FDE24-D93B-4E07-B468-C7DEEE67F43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59852" y="3429000"/>
              <a:ext cx="4554415" cy="477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500"/>
                <a:t>Being short sighted on each piece</a:t>
              </a:r>
            </a:p>
          </p:txBody>
        </p:sp>
        <p:pic>
          <p:nvPicPr>
            <p:cNvPr id="25608" name="Picture 4">
              <a:extLst>
                <a:ext uri="{FF2B5EF4-FFF2-40B4-BE49-F238E27FC236}">
                  <a16:creationId xmlns:a16="http://schemas.microsoft.com/office/drawing/2014/main" id="{A9ADA871-B1A8-4696-B93C-FD014085182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91973" y="2483543"/>
              <a:ext cx="2164731" cy="32634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0867BD5B-9A30-403D-A86A-FB05DE1E26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413" y="4679950"/>
            <a:ext cx="273367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200"/>
              <a:t>Never undo a decision</a:t>
            </a:r>
          </a:p>
        </p:txBody>
      </p:sp>
      <p:sp>
        <p:nvSpPr>
          <p:cNvPr id="7" name="Cloud Callout 6">
            <a:extLst>
              <a:ext uri="{FF2B5EF4-FFF2-40B4-BE49-F238E27FC236}">
                <a16:creationId xmlns:a16="http://schemas.microsoft.com/office/drawing/2014/main" id="{1109F700-3507-41AE-B535-5D53E25F74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0413" y="5535613"/>
            <a:ext cx="4960937" cy="858837"/>
          </a:xfrm>
          <a:prstGeom prst="cloudCallout">
            <a:avLst>
              <a:gd name="adj1" fmla="val -16019"/>
              <a:gd name="adj2" fmla="val 46046"/>
            </a:avLst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300" dirty="0">
                <a:solidFill>
                  <a:schemeClr val="lt1"/>
                </a:solidFill>
                <a:latin typeface="+mn-lt"/>
                <a:ea typeface="+mn-ea"/>
              </a:rPr>
              <a:t>Know when you see it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>
            <a:extLst>
              <a:ext uri="{FF2B5EF4-FFF2-40B4-BE49-F238E27FC236}">
                <a16:creationId xmlns:a16="http://schemas.microsoft.com/office/drawing/2014/main" id="{408F140F-AAC2-48E4-AE87-5B94D78D4D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End of Semester blues</a:t>
            </a:r>
          </a:p>
        </p:txBody>
      </p:sp>
      <p:pic>
        <p:nvPicPr>
          <p:cNvPr id="26627" name="Picture 2">
            <a:extLst>
              <a:ext uri="{FF2B5EF4-FFF2-40B4-BE49-F238E27FC236}">
                <a16:creationId xmlns:a16="http://schemas.microsoft.com/office/drawing/2014/main" id="{CC9C6C26-E860-4648-A5F7-1A8F0973D2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6563" y="1417638"/>
            <a:ext cx="1900237" cy="200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17">
            <a:extLst>
              <a:ext uri="{FF2B5EF4-FFF2-40B4-BE49-F238E27FC236}">
                <a16:creationId xmlns:a16="http://schemas.microsoft.com/office/drawing/2014/main" id="{F9EDAD33-A3FD-476F-95B4-B7E98384D6F0}"/>
              </a:ext>
            </a:extLst>
          </p:cNvPr>
          <p:cNvGrpSpPr>
            <a:grpSpLocks/>
          </p:cNvGrpSpPr>
          <p:nvPr/>
        </p:nvGrpSpPr>
        <p:grpSpPr bwMode="auto">
          <a:xfrm>
            <a:off x="173038" y="6078538"/>
            <a:ext cx="8312150" cy="663575"/>
            <a:chOff x="173558" y="6079117"/>
            <a:chExt cx="8311160" cy="661208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12F8C65C-73CA-4DE4-95EF-8D95CDA6CD9A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457686" y="6208828"/>
              <a:ext cx="7661950" cy="11072"/>
            </a:xfrm>
            <a:prstGeom prst="straightConnector1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33AF2300-821B-44C0-92F2-B8A63A370C93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525580" y="6203289"/>
              <a:ext cx="249930" cy="1587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A02AAAE2-2B6E-4CB4-890E-99A528224373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2055747" y="6203289"/>
              <a:ext cx="249930" cy="1587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D4E09EC-28BE-4F83-BA9A-660152AA5485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3990679" y="6203289"/>
              <a:ext cx="249930" cy="1588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1EA7E30A-73B6-4243-BDE0-0670EECB0B83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5716086" y="6203289"/>
              <a:ext cx="249930" cy="1587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BAFA08E2-E059-4323-B2FF-B8E3C4BF0064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7558954" y="6203289"/>
              <a:ext cx="249930" cy="1588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</p:cxnSp>
        <p:sp>
          <p:nvSpPr>
            <p:cNvPr id="26642" name="TextBox 12">
              <a:extLst>
                <a:ext uri="{FF2B5EF4-FFF2-40B4-BE49-F238E27FC236}">
                  <a16:creationId xmlns:a16="http://schemas.microsoft.com/office/drawing/2014/main" id="{A2DAFBC3-FCA2-4267-AC1B-F19CEA5E37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3558" y="6372092"/>
              <a:ext cx="1007009" cy="368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Saturday</a:t>
              </a:r>
            </a:p>
          </p:txBody>
        </p:sp>
        <p:sp>
          <p:nvSpPr>
            <p:cNvPr id="26643" name="TextBox 13">
              <a:extLst>
                <a:ext uri="{FF2B5EF4-FFF2-40B4-BE49-F238E27FC236}">
                  <a16:creationId xmlns:a16="http://schemas.microsoft.com/office/drawing/2014/main" id="{2AE44247-A9DE-4838-B010-5F73770B20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01733" y="6372092"/>
              <a:ext cx="866402" cy="368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Sunday</a:t>
              </a:r>
            </a:p>
          </p:txBody>
        </p:sp>
        <p:sp>
          <p:nvSpPr>
            <p:cNvPr id="26644" name="TextBox 14">
              <a:extLst>
                <a:ext uri="{FF2B5EF4-FFF2-40B4-BE49-F238E27FC236}">
                  <a16:creationId xmlns:a16="http://schemas.microsoft.com/office/drawing/2014/main" id="{E87AF6E0-324C-4BB2-9C77-44D41A3E179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37105" y="6372092"/>
              <a:ext cx="957767" cy="368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Monday</a:t>
              </a:r>
            </a:p>
          </p:txBody>
        </p:sp>
        <p:sp>
          <p:nvSpPr>
            <p:cNvPr id="26645" name="TextBox 15">
              <a:extLst>
                <a:ext uri="{FF2B5EF4-FFF2-40B4-BE49-F238E27FC236}">
                  <a16:creationId xmlns:a16="http://schemas.microsoft.com/office/drawing/2014/main" id="{EACAA8B3-AE64-47DC-ABFC-797406EE526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61464" y="6372092"/>
              <a:ext cx="941867" cy="368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Tuesday</a:t>
              </a:r>
            </a:p>
          </p:txBody>
        </p:sp>
        <p:sp>
          <p:nvSpPr>
            <p:cNvPr id="26646" name="TextBox 16">
              <a:extLst>
                <a:ext uri="{FF2B5EF4-FFF2-40B4-BE49-F238E27FC236}">
                  <a16:creationId xmlns:a16="http://schemas.microsoft.com/office/drawing/2014/main" id="{B7E7061F-AD01-4B7D-A206-291E8C82623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06818" y="6372092"/>
              <a:ext cx="1277900" cy="368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Wednesday</a:t>
              </a:r>
            </a:p>
          </p:txBody>
        </p:sp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68E3D2FC-0C81-443C-B141-CD865521B4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2463" y="5600700"/>
            <a:ext cx="7031037" cy="401638"/>
          </a:xfrm>
          <a:prstGeom prst="rect">
            <a:avLst/>
          </a:prstGeom>
          <a:solidFill>
            <a:srgbClr val="FF0000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Project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404FDDD-9265-4B28-9CA2-0F125E3A6A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0875" y="4895850"/>
            <a:ext cx="7032625" cy="423863"/>
          </a:xfrm>
          <a:prstGeom prst="rect">
            <a:avLst/>
          </a:prstGeom>
          <a:solidFill>
            <a:srgbClr val="4F6228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331 homework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6C3D480-01C5-4CD9-85B6-1CEB832109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40413" y="4895850"/>
            <a:ext cx="1843087" cy="423863"/>
          </a:xfrm>
          <a:prstGeom prst="rect">
            <a:avLst/>
          </a:prstGeom>
          <a:solidFill>
            <a:srgbClr val="4F6228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331  HW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DA35B18-E338-4D77-AE4C-A3FE6A7425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81225" y="4873625"/>
            <a:ext cx="1935163" cy="434975"/>
          </a:xfrm>
          <a:prstGeom prst="rect">
            <a:avLst/>
          </a:prstGeom>
          <a:solidFill>
            <a:schemeClr val="tx2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Exam study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68F1BD43-CF16-437F-99A4-71C2551993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4298950"/>
            <a:ext cx="1725613" cy="412750"/>
          </a:xfrm>
          <a:prstGeom prst="rect">
            <a:avLst/>
          </a:prstGeom>
          <a:solidFill>
            <a:srgbClr val="604A7B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Party!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6A4A38D-1B2D-4028-8AB4-88671E04CE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2463" y="3592513"/>
            <a:ext cx="5187950" cy="434975"/>
          </a:xfrm>
          <a:prstGeom prst="rect">
            <a:avLst/>
          </a:prstGeom>
          <a:solidFill>
            <a:srgbClr val="4A452A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Write up a term paper</a:t>
            </a:r>
          </a:p>
        </p:txBody>
      </p:sp>
      <p:sp>
        <p:nvSpPr>
          <p:cNvPr id="25" name="Rounded Rectangle 24">
            <a:extLst>
              <a:ext uri="{FF2B5EF4-FFF2-40B4-BE49-F238E27FC236}">
                <a16:creationId xmlns:a16="http://schemas.microsoft.com/office/drawing/2014/main" id="{CEDE052C-3B16-4BF1-AE52-DD15D841B0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2463" y="1417638"/>
            <a:ext cx="5394325" cy="1458912"/>
          </a:xfrm>
          <a:prstGeom prst="roundRect">
            <a:avLst>
              <a:gd name="adj" fmla="val 16667"/>
            </a:avLst>
          </a:prstGeom>
          <a:solidFill>
            <a:srgbClr val="F79646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Can only do one thing at any day: what is the maximum number of tasks that you can do?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0" grpId="1" animBg="1"/>
      <p:bldP spid="21" grpId="0" animBg="1"/>
      <p:bldP spid="22" grpId="0" animBg="1"/>
      <p:bldP spid="23" grpId="0" animBg="1"/>
      <p:bldP spid="24" grpId="0" animBg="1"/>
      <p:bldP spid="2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>
            <a:extLst>
              <a:ext uri="{FF2B5EF4-FFF2-40B4-BE49-F238E27FC236}">
                <a16:creationId xmlns:a16="http://schemas.microsoft.com/office/drawing/2014/main" id="{498E1C41-A4A0-43F9-9501-EE46817EE7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The optimal solution</a:t>
            </a:r>
          </a:p>
        </p:txBody>
      </p:sp>
      <p:pic>
        <p:nvPicPr>
          <p:cNvPr id="27651" name="Picture 2">
            <a:extLst>
              <a:ext uri="{FF2B5EF4-FFF2-40B4-BE49-F238E27FC236}">
                <a16:creationId xmlns:a16="http://schemas.microsoft.com/office/drawing/2014/main" id="{6CC4A1C0-47E7-4966-A4F8-2F2FAB0BB9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6563" y="1417638"/>
            <a:ext cx="1900237" cy="200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0B28390B-B306-4EE7-B685-86DD903716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40413" y="4895850"/>
            <a:ext cx="1843087" cy="423863"/>
          </a:xfrm>
          <a:prstGeom prst="rect">
            <a:avLst/>
          </a:prstGeom>
          <a:solidFill>
            <a:srgbClr val="4F6228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331  HW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4EB5AC0-6183-4353-AC80-17954CC259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81225" y="4873625"/>
            <a:ext cx="1935163" cy="434975"/>
          </a:xfrm>
          <a:prstGeom prst="rect">
            <a:avLst/>
          </a:prstGeom>
          <a:solidFill>
            <a:schemeClr val="tx2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Exam study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C2307D6-5515-4B05-90EC-44C0AC189A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4298950"/>
            <a:ext cx="1725613" cy="412750"/>
          </a:xfrm>
          <a:prstGeom prst="rect">
            <a:avLst/>
          </a:prstGeom>
          <a:solidFill>
            <a:srgbClr val="604A7B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Party!</a:t>
            </a:r>
          </a:p>
        </p:txBody>
      </p:sp>
      <p:sp>
        <p:nvSpPr>
          <p:cNvPr id="20" name="Rounded Rectangle 19">
            <a:extLst>
              <a:ext uri="{FF2B5EF4-FFF2-40B4-BE49-F238E27FC236}">
                <a16:creationId xmlns:a16="http://schemas.microsoft.com/office/drawing/2014/main" id="{C744A14A-2265-4311-9E6F-16D3F22D24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2463" y="1417638"/>
            <a:ext cx="5394325" cy="1458912"/>
          </a:xfrm>
          <a:prstGeom prst="roundRect">
            <a:avLst>
              <a:gd name="adj" fmla="val 16667"/>
            </a:avLst>
          </a:prstGeom>
          <a:solidFill>
            <a:srgbClr val="F79646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Can only do one thing at any day: what is the maximum number of tasks that you can do?</a:t>
            </a:r>
          </a:p>
        </p:txBody>
      </p:sp>
      <p:grpSp>
        <p:nvGrpSpPr>
          <p:cNvPr id="27656" name="Group 17">
            <a:extLst>
              <a:ext uri="{FF2B5EF4-FFF2-40B4-BE49-F238E27FC236}">
                <a16:creationId xmlns:a16="http://schemas.microsoft.com/office/drawing/2014/main" id="{D8325594-65CC-43ED-87CA-2B1699DCF9EC}"/>
              </a:ext>
            </a:extLst>
          </p:cNvPr>
          <p:cNvGrpSpPr>
            <a:grpSpLocks/>
          </p:cNvGrpSpPr>
          <p:nvPr/>
        </p:nvGrpSpPr>
        <p:grpSpPr bwMode="auto">
          <a:xfrm>
            <a:off x="173038" y="6078538"/>
            <a:ext cx="8312150" cy="663575"/>
            <a:chOff x="173558" y="6079117"/>
            <a:chExt cx="8311160" cy="661208"/>
          </a:xfrm>
        </p:grpSpPr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ACDB4784-7A8A-4372-B835-2F8BDBEAD3A2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457686" y="6208828"/>
              <a:ext cx="7661950" cy="11072"/>
            </a:xfrm>
            <a:prstGeom prst="straightConnector1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B89FAF78-0AA8-445C-9DBC-BF649DD7E8B9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525580" y="6203289"/>
              <a:ext cx="249930" cy="1587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F8C3C88C-D954-4DB0-B587-85F4EAF38052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2055747" y="6203289"/>
              <a:ext cx="249930" cy="1587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2FEF09A-5A53-4D08-A1C9-A33CB61A097C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3990679" y="6203289"/>
              <a:ext cx="249930" cy="1588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16C3642A-A674-424E-9443-C4F0538C4EE7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5716086" y="6203289"/>
              <a:ext cx="249930" cy="1587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EF34DC7E-1E0F-4A9E-B23D-AC4752E46A56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7558954" y="6203289"/>
              <a:ext cx="249930" cy="1588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</p:cxnSp>
        <p:sp>
          <p:nvSpPr>
            <p:cNvPr id="27663" name="TextBox 12">
              <a:extLst>
                <a:ext uri="{FF2B5EF4-FFF2-40B4-BE49-F238E27FC236}">
                  <a16:creationId xmlns:a16="http://schemas.microsoft.com/office/drawing/2014/main" id="{FBD9B7C7-B229-42DE-8514-C3AA8B2154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3558" y="6372092"/>
              <a:ext cx="1007009" cy="368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Saturday</a:t>
              </a:r>
            </a:p>
          </p:txBody>
        </p:sp>
        <p:sp>
          <p:nvSpPr>
            <p:cNvPr id="27664" name="TextBox 13">
              <a:extLst>
                <a:ext uri="{FF2B5EF4-FFF2-40B4-BE49-F238E27FC236}">
                  <a16:creationId xmlns:a16="http://schemas.microsoft.com/office/drawing/2014/main" id="{3C421A7F-5D51-41F9-AC96-E4572C60D55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01733" y="6372092"/>
              <a:ext cx="866402" cy="368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Sunday</a:t>
              </a:r>
            </a:p>
          </p:txBody>
        </p:sp>
        <p:sp>
          <p:nvSpPr>
            <p:cNvPr id="27665" name="TextBox 14">
              <a:extLst>
                <a:ext uri="{FF2B5EF4-FFF2-40B4-BE49-F238E27FC236}">
                  <a16:creationId xmlns:a16="http://schemas.microsoft.com/office/drawing/2014/main" id="{BEF09C9D-E036-400A-8A31-411DEF5BB0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37105" y="6372092"/>
              <a:ext cx="957767" cy="368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Monday</a:t>
              </a:r>
            </a:p>
          </p:txBody>
        </p:sp>
        <p:sp>
          <p:nvSpPr>
            <p:cNvPr id="27666" name="TextBox 15">
              <a:extLst>
                <a:ext uri="{FF2B5EF4-FFF2-40B4-BE49-F238E27FC236}">
                  <a16:creationId xmlns:a16="http://schemas.microsoft.com/office/drawing/2014/main" id="{242E2D3E-704B-418F-A57A-434F0590668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61464" y="6372092"/>
              <a:ext cx="941867" cy="368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Tuesday</a:t>
              </a:r>
            </a:p>
          </p:txBody>
        </p:sp>
        <p:sp>
          <p:nvSpPr>
            <p:cNvPr id="27667" name="TextBox 16">
              <a:extLst>
                <a:ext uri="{FF2B5EF4-FFF2-40B4-BE49-F238E27FC236}">
                  <a16:creationId xmlns:a16="http://schemas.microsoft.com/office/drawing/2014/main" id="{70ECF49B-8597-41C9-907F-9C765BD1A4A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06818" y="6372092"/>
              <a:ext cx="1277900" cy="368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Wednesday</a:t>
              </a: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>
            <a:extLst>
              <a:ext uri="{FF2B5EF4-FFF2-40B4-BE49-F238E27FC236}">
                <a16:creationId xmlns:a16="http://schemas.microsoft.com/office/drawing/2014/main" id="{A6903B89-50D6-D349-BBAC-6DAA8B10C5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Interval Scheduling Problem</a:t>
            </a:r>
          </a:p>
        </p:txBody>
      </p:sp>
      <p:sp>
        <p:nvSpPr>
          <p:cNvPr id="20482" name="TextBox 2">
            <a:extLst>
              <a:ext uri="{FF2B5EF4-FFF2-40B4-BE49-F238E27FC236}">
                <a16:creationId xmlns:a16="http://schemas.microsoft.com/office/drawing/2014/main" id="{0BDD8876-3BA6-DE4A-9F6F-6CC0B89271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0150" y="2187575"/>
            <a:ext cx="5634038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500" b="1">
                <a:latin typeface="Arial" panose="020B0604020202020204" pitchFamily="34" charset="0"/>
              </a:rPr>
              <a:t>Input: </a:t>
            </a:r>
            <a:r>
              <a:rPr lang="en-US" altLang="en-US" sz="2500">
                <a:solidFill>
                  <a:srgbClr val="960096"/>
                </a:solidFill>
                <a:latin typeface="Arial" panose="020B0604020202020204" pitchFamily="34" charset="0"/>
              </a:rPr>
              <a:t>n</a:t>
            </a:r>
            <a:r>
              <a:rPr lang="en-US" altLang="en-US" sz="2500">
                <a:latin typeface="Arial" panose="020B0604020202020204" pitchFamily="34" charset="0"/>
              </a:rPr>
              <a:t> intervals  </a:t>
            </a:r>
            <a:r>
              <a:rPr lang="en-US" altLang="en-US" sz="3000">
                <a:latin typeface="Arial" panose="020B0604020202020204" pitchFamily="34" charset="0"/>
              </a:rPr>
              <a:t>[</a:t>
            </a:r>
            <a:r>
              <a:rPr lang="en-US" altLang="en-US" sz="2500">
                <a:solidFill>
                  <a:srgbClr val="960096"/>
                </a:solidFill>
                <a:latin typeface="Arial" panose="020B0604020202020204" pitchFamily="34" charset="0"/>
              </a:rPr>
              <a:t>s(i), f(i)</a:t>
            </a:r>
            <a:r>
              <a:rPr lang="en-US" altLang="en-US" sz="3000">
                <a:latin typeface="Arial" panose="020B0604020202020204" pitchFamily="34" charset="0"/>
              </a:rPr>
              <a:t>)</a:t>
            </a:r>
            <a:r>
              <a:rPr lang="en-US" altLang="en-US" sz="2500">
                <a:latin typeface="Arial" panose="020B0604020202020204" pitchFamily="34" charset="0"/>
              </a:rPr>
              <a:t> for </a:t>
            </a:r>
            <a:r>
              <a:rPr lang="en-US" altLang="en-US" sz="2500">
                <a:solidFill>
                  <a:srgbClr val="960096"/>
                </a:solidFill>
                <a:latin typeface="Arial" panose="020B0604020202020204" pitchFamily="34" charset="0"/>
              </a:rPr>
              <a:t>1≤ i ≤ n</a:t>
            </a:r>
          </a:p>
        </p:txBody>
      </p:sp>
      <p:grpSp>
        <p:nvGrpSpPr>
          <p:cNvPr id="20483" name="Group 2">
            <a:extLst>
              <a:ext uri="{FF2B5EF4-FFF2-40B4-BE49-F238E27FC236}">
                <a16:creationId xmlns:a16="http://schemas.microsoft.com/office/drawing/2014/main" id="{641B1EB5-4D6D-FC4D-A062-AA7A23DA8877}"/>
              </a:ext>
            </a:extLst>
          </p:cNvPr>
          <p:cNvGrpSpPr>
            <a:grpSpLocks/>
          </p:cNvGrpSpPr>
          <p:nvPr/>
        </p:nvGrpSpPr>
        <p:grpSpPr bwMode="auto">
          <a:xfrm>
            <a:off x="1200150" y="3457575"/>
            <a:ext cx="5743575" cy="1844675"/>
            <a:chOff x="1200150" y="3457575"/>
            <a:chExt cx="5743575" cy="1844675"/>
          </a:xfrm>
        </p:grpSpPr>
        <p:sp>
          <p:nvSpPr>
            <p:cNvPr id="20485" name="TextBox 3">
              <a:extLst>
                <a:ext uri="{FF2B5EF4-FFF2-40B4-BE49-F238E27FC236}">
                  <a16:creationId xmlns:a16="http://schemas.microsoft.com/office/drawing/2014/main" id="{B91B6D37-7FEE-6F4D-8649-1E81573150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00150" y="3457575"/>
              <a:ext cx="5743575" cy="476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500" b="1">
                  <a:latin typeface="Arial" panose="020B0604020202020204" pitchFamily="34" charset="0"/>
                </a:rPr>
                <a:t>Output: </a:t>
              </a:r>
              <a:r>
                <a:rPr lang="en-US" altLang="en-US" sz="2500">
                  <a:latin typeface="Arial" panose="020B0604020202020204" pitchFamily="34" charset="0"/>
                </a:rPr>
                <a:t>A </a:t>
              </a:r>
              <a:r>
                <a:rPr lang="en-US" altLang="en-US" sz="2500" i="1">
                  <a:latin typeface="Arial" panose="020B0604020202020204" pitchFamily="34" charset="0"/>
                </a:rPr>
                <a:t>schedule</a:t>
              </a:r>
              <a:r>
                <a:rPr lang="en-US" altLang="en-US" sz="2500">
                  <a:latin typeface="Arial" panose="020B0604020202020204" pitchFamily="34" charset="0"/>
                </a:rPr>
                <a:t> </a:t>
              </a:r>
              <a:r>
                <a:rPr lang="en-US" altLang="en-US" sz="2500">
                  <a:solidFill>
                    <a:srgbClr val="960096"/>
                  </a:solidFill>
                  <a:latin typeface="Arial" panose="020B0604020202020204" pitchFamily="34" charset="0"/>
                </a:rPr>
                <a:t>S</a:t>
              </a:r>
              <a:r>
                <a:rPr lang="en-US" altLang="en-US" sz="2500">
                  <a:latin typeface="Arial" panose="020B0604020202020204" pitchFamily="34" charset="0"/>
                </a:rPr>
                <a:t> of the </a:t>
              </a:r>
              <a:r>
                <a:rPr lang="en-US" altLang="en-US" sz="2500">
                  <a:solidFill>
                    <a:srgbClr val="960096"/>
                  </a:solidFill>
                  <a:latin typeface="Arial" panose="020B0604020202020204" pitchFamily="34" charset="0"/>
                </a:rPr>
                <a:t>n</a:t>
              </a:r>
              <a:r>
                <a:rPr lang="en-US" altLang="en-US" sz="2500">
                  <a:latin typeface="Arial" panose="020B0604020202020204" pitchFamily="34" charset="0"/>
                </a:rPr>
                <a:t> intervals</a:t>
              </a:r>
            </a:p>
          </p:txBody>
        </p:sp>
        <p:sp>
          <p:nvSpPr>
            <p:cNvPr id="20486" name="TextBox 4">
              <a:extLst>
                <a:ext uri="{FF2B5EF4-FFF2-40B4-BE49-F238E27FC236}">
                  <a16:creationId xmlns:a16="http://schemas.microsoft.com/office/drawing/2014/main" id="{744D741F-71D8-B54F-89D1-940B576878F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89213" y="4271963"/>
              <a:ext cx="3070225" cy="368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No two intervals in </a:t>
              </a:r>
              <a:r>
                <a:rPr lang="en-US" altLang="en-US" sz="1800">
                  <a:solidFill>
                    <a:srgbClr val="960096"/>
                  </a:solidFill>
                  <a:latin typeface="Arial" panose="020B0604020202020204" pitchFamily="34" charset="0"/>
                </a:rPr>
                <a:t>S</a:t>
              </a:r>
              <a:r>
                <a:rPr lang="en-US" altLang="en-US" sz="1800">
                  <a:latin typeface="Arial" panose="020B0604020202020204" pitchFamily="34" charset="0"/>
                </a:rPr>
                <a:t> conflict</a:t>
              </a:r>
            </a:p>
          </p:txBody>
        </p:sp>
        <p:sp>
          <p:nvSpPr>
            <p:cNvPr id="20487" name="TextBox 5">
              <a:extLst>
                <a:ext uri="{FF2B5EF4-FFF2-40B4-BE49-F238E27FC236}">
                  <a16:creationId xmlns:a16="http://schemas.microsoft.com/office/drawing/2014/main" id="{F5CF687D-6B65-144A-BAD7-9074BBA1A81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89213" y="4933950"/>
              <a:ext cx="1855787" cy="368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960096"/>
                  </a:solidFill>
                  <a:latin typeface="Arial" panose="020B0604020202020204" pitchFamily="34" charset="0"/>
                </a:rPr>
                <a:t>|S| </a:t>
              </a:r>
              <a:r>
                <a:rPr lang="en-US" altLang="en-US" sz="1800">
                  <a:latin typeface="Arial" panose="020B0604020202020204" pitchFamily="34" charset="0"/>
                </a:rPr>
                <a:t>is maximized</a:t>
              </a:r>
            </a:p>
          </p:txBody>
        </p:sp>
      </p:grpSp>
      <p:sp>
        <p:nvSpPr>
          <p:cNvPr id="2" name="Rounded Rectangular Callout 1">
            <a:extLst>
              <a:ext uri="{FF2B5EF4-FFF2-40B4-BE49-F238E27FC236}">
                <a16:creationId xmlns:a16="http://schemas.microsoft.com/office/drawing/2014/main" id="{3591D062-FF7E-4E47-B8C5-59F45C0AD8F4}"/>
              </a:ext>
            </a:extLst>
          </p:cNvPr>
          <p:cNvSpPr/>
          <p:nvPr/>
        </p:nvSpPr>
        <p:spPr>
          <a:xfrm>
            <a:off x="5470525" y="2851150"/>
            <a:ext cx="3216275" cy="606425"/>
          </a:xfrm>
          <a:prstGeom prst="wedgeRoundRectCallout">
            <a:avLst>
              <a:gd name="adj1" fmla="val -82038"/>
              <a:gd name="adj2" fmla="val -57724"/>
              <a:gd name="adj3" fmla="val 166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dirty="0"/>
              <a:t>{ s(</a:t>
            </a:r>
            <a:r>
              <a:rPr lang="en-US" sz="2800" dirty="0" err="1"/>
              <a:t>i</a:t>
            </a:r>
            <a:r>
              <a:rPr lang="en-US" sz="2800" dirty="0"/>
              <a:t>), … ,f(</a:t>
            </a:r>
            <a:r>
              <a:rPr lang="en-US" sz="2800" dirty="0" err="1"/>
              <a:t>i</a:t>
            </a:r>
            <a:r>
              <a:rPr lang="en-US" sz="2800" dirty="0"/>
              <a:t>)-1 }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>
            <a:extLst>
              <a:ext uri="{FF2B5EF4-FFF2-40B4-BE49-F238E27FC236}">
                <a16:creationId xmlns:a16="http://schemas.microsoft.com/office/drawing/2014/main" id="{67435A8C-3C35-2843-97CD-A61B7C43A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Algorithm with examples</a:t>
            </a:r>
          </a:p>
        </p:txBody>
      </p:sp>
      <p:pic>
        <p:nvPicPr>
          <p:cNvPr id="21506" name="Picture 3">
            <a:extLst>
              <a:ext uri="{FF2B5EF4-FFF2-40B4-BE49-F238E27FC236}">
                <a16:creationId xmlns:a16="http://schemas.microsoft.com/office/drawing/2014/main" id="{AA693A32-D177-9D4D-B489-26C87D7DFA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04963"/>
            <a:ext cx="9144000" cy="439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0922332E-EE7D-4375-907E-2F63B7C2296E}"/>
              </a:ext>
            </a:extLst>
          </p:cNvPr>
          <p:cNvSpPr txBox="1">
            <a:spLocks/>
          </p:cNvSpPr>
          <p:nvPr/>
        </p:nvSpPr>
        <p:spPr bwMode="auto">
          <a:xfrm>
            <a:off x="468085" y="487293"/>
            <a:ext cx="7870371" cy="4890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ＭＳ Ｐゴシック" charset="-128"/>
                <a:cs typeface="ＭＳ Ｐゴシック" charset="-128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9pPr>
          </a:lstStyle>
          <a:p>
            <a:pPr eaLnBrk="1" hangingPunct="1"/>
            <a:r>
              <a:rPr lang="en-US" altLang="en-US" sz="3600" dirty="0">
                <a:ea typeface="ＭＳ Ｐゴシック" panose="020B0600070205080204" pitchFamily="34" charset="-128"/>
              </a:rPr>
              <a:t>Interval Scheduling Problem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9C930E-4841-440A-8E5A-B94BECCB29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727" y="1420201"/>
            <a:ext cx="8469086" cy="4950506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400" b="1" u="sng" dirty="0">
                <a:cs typeface="Arial" panose="020B0604020202020204" pitchFamily="34" charset="0"/>
              </a:rPr>
              <a:t>Input</a:t>
            </a:r>
            <a:r>
              <a:rPr lang="en-US" sz="2400" dirty="0">
                <a:cs typeface="Arial" panose="020B0604020202020204" pitchFamily="34" charset="0"/>
              </a:rPr>
              <a:t>: n intervals; </a:t>
            </a:r>
            <a:r>
              <a:rPr lang="en-US" sz="2400" dirty="0" err="1">
                <a:cs typeface="Arial" panose="020B0604020202020204" pitchFamily="34" charset="0"/>
              </a:rPr>
              <a:t>ith</a:t>
            </a:r>
            <a:r>
              <a:rPr lang="en-US" sz="2400" dirty="0">
                <a:cs typeface="Arial" panose="020B0604020202020204" pitchFamily="34" charset="0"/>
              </a:rPr>
              <a:t> interval: [s(</a:t>
            </a:r>
            <a:r>
              <a:rPr lang="en-US" sz="2400" dirty="0" err="1">
                <a:cs typeface="Arial" panose="020B0604020202020204" pitchFamily="34" charset="0"/>
              </a:rPr>
              <a:t>i</a:t>
            </a:r>
            <a:r>
              <a:rPr lang="en-US" sz="2400" dirty="0">
                <a:cs typeface="Arial" panose="020B0604020202020204" pitchFamily="34" charset="0"/>
              </a:rPr>
              <a:t>), f(</a:t>
            </a:r>
            <a:r>
              <a:rPr lang="en-US" sz="2400" dirty="0" err="1">
                <a:cs typeface="Arial" panose="020B0604020202020204" pitchFamily="34" charset="0"/>
              </a:rPr>
              <a:t>i</a:t>
            </a:r>
            <a:r>
              <a:rPr lang="en-US" sz="2400" dirty="0">
                <a:cs typeface="Arial" panose="020B0604020202020204" pitchFamily="34" charset="0"/>
              </a:rPr>
              <a:t>)).</a:t>
            </a:r>
          </a:p>
          <a:p>
            <a:pPr>
              <a:lnSpc>
                <a:spcPct val="150000"/>
              </a:lnSpc>
            </a:pPr>
            <a:r>
              <a:rPr lang="en-US" sz="2400" b="1" u="sng" dirty="0">
                <a:cs typeface="Arial" panose="020B0604020202020204" pitchFamily="34" charset="0"/>
              </a:rPr>
              <a:t>Output</a:t>
            </a:r>
            <a:r>
              <a:rPr lang="en-US" sz="2400" dirty="0">
                <a:cs typeface="Arial" panose="020B0604020202020204" pitchFamily="34" charset="0"/>
              </a:rPr>
              <a:t>: A valid schedule with maximum number of intervals in it (over all valid schedules).</a:t>
            </a:r>
          </a:p>
          <a:p>
            <a:pPr>
              <a:lnSpc>
                <a:spcPct val="150000"/>
              </a:lnSpc>
            </a:pPr>
            <a:r>
              <a:rPr lang="en-US" sz="2400" b="1" u="sng" dirty="0">
                <a:cs typeface="Arial" panose="020B0604020202020204" pitchFamily="34" charset="0"/>
              </a:rPr>
              <a:t>Def</a:t>
            </a:r>
            <a:r>
              <a:rPr lang="en-US" sz="2400" dirty="0">
                <a:cs typeface="Arial" panose="020B0604020202020204" pitchFamily="34" charset="0"/>
              </a:rPr>
              <a:t>: A schedule S </a:t>
            </a:r>
            <a:r>
              <a:rPr lang="en-US" sz="2400" spc="-75" dirty="0">
                <a:cs typeface="Arial" panose="020B0604020202020204" pitchFamily="34" charset="0"/>
              </a:rPr>
              <a:t>⊆</a:t>
            </a:r>
            <a:r>
              <a:rPr lang="en-US" sz="2400" i="1" spc="-110" dirty="0">
                <a:cs typeface="Arial" panose="020B0604020202020204" pitchFamily="34" charset="0"/>
              </a:rPr>
              <a:t> </a:t>
            </a:r>
            <a:r>
              <a:rPr lang="en-US" sz="2400" spc="-110" dirty="0">
                <a:cs typeface="Arial" panose="020B0604020202020204" pitchFamily="34" charset="0"/>
              </a:rPr>
              <a:t>[n]                            ([n] = {1, 2, …, n})</a:t>
            </a:r>
          </a:p>
          <a:p>
            <a:pPr>
              <a:lnSpc>
                <a:spcPct val="150000"/>
              </a:lnSpc>
            </a:pPr>
            <a:r>
              <a:rPr lang="en-US" sz="2400" b="1" u="sng" spc="-110" dirty="0">
                <a:cs typeface="Arial" panose="020B0604020202020204" pitchFamily="34" charset="0"/>
              </a:rPr>
              <a:t>Def</a:t>
            </a:r>
            <a:r>
              <a:rPr lang="en-US" sz="2400" spc="-110" dirty="0">
                <a:cs typeface="Arial" panose="020B0604020202020204" pitchFamily="34" charset="0"/>
              </a:rPr>
              <a:t>: A valid schedule S has no </a:t>
            </a:r>
            <a:r>
              <a:rPr lang="en-US" sz="2400" b="1" spc="-110" dirty="0">
                <a:cs typeface="Arial" panose="020B0604020202020204" pitchFamily="34" charset="0"/>
              </a:rPr>
              <a:t>conflicts</a:t>
            </a:r>
            <a:r>
              <a:rPr lang="en-US" sz="2400" spc="-110" dirty="0">
                <a:cs typeface="Arial" panose="020B0604020202020204" pitchFamily="34" charset="0"/>
              </a:rPr>
              <a:t>. </a:t>
            </a:r>
          </a:p>
          <a:p>
            <a:pPr>
              <a:lnSpc>
                <a:spcPct val="150000"/>
              </a:lnSpc>
            </a:pPr>
            <a:r>
              <a:rPr lang="en-US" sz="2400" b="1" u="sng" spc="-110" dirty="0">
                <a:cs typeface="Arial" panose="020B0604020202020204" pitchFamily="34" charset="0"/>
              </a:rPr>
              <a:t>Def</a:t>
            </a:r>
            <a:r>
              <a:rPr lang="en-US" sz="2400" spc="-110" dirty="0">
                <a:cs typeface="Arial" panose="020B0604020202020204" pitchFamily="34" charset="0"/>
              </a:rPr>
              <a:t>: intervals i and j conflict if they overlap.</a:t>
            </a:r>
            <a:endParaRPr lang="en-US" sz="2400" dirty="0"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5169</TotalTime>
  <Words>1087</Words>
  <Application>Microsoft Office PowerPoint</Application>
  <PresentationFormat>On-screen Show (4:3)</PresentationFormat>
  <Paragraphs>229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7" baseType="lpstr">
      <vt:lpstr>Arial</vt:lpstr>
      <vt:lpstr>Calibri</vt:lpstr>
      <vt:lpstr>Office Theme</vt:lpstr>
      <vt:lpstr>Lecture 15</vt:lpstr>
      <vt:lpstr>Few points…</vt:lpstr>
      <vt:lpstr>Project groups due TODAY!</vt:lpstr>
      <vt:lpstr>Greedy algorithms</vt:lpstr>
      <vt:lpstr>End of Semester blues</vt:lpstr>
      <vt:lpstr>The optimal solution</vt:lpstr>
      <vt:lpstr>Interval Scheduling Problem</vt:lpstr>
      <vt:lpstr>Algorithm with examples</vt:lpstr>
      <vt:lpstr>PowerPoint Presentation</vt:lpstr>
      <vt:lpstr>PowerPoint Presentation</vt:lpstr>
      <vt:lpstr>Example 1</vt:lpstr>
      <vt:lpstr>Algorithm?</vt:lpstr>
      <vt:lpstr>Example 2</vt:lpstr>
      <vt:lpstr>Algorithm?</vt:lpstr>
      <vt:lpstr>Example 3</vt:lpstr>
      <vt:lpstr>Greedily solve your blues!</vt:lpstr>
      <vt:lpstr>Making it more formal</vt:lpstr>
      <vt:lpstr>What is a good choice for v(i)?</vt:lpstr>
      <vt:lpstr>v(i) = f(i) – s(i) </vt:lpstr>
      <vt:lpstr>v(i) =  s(i) </vt:lpstr>
      <vt:lpstr>Not so fast….</vt:lpstr>
      <vt:lpstr>Pick job with minimum conflicts</vt:lpstr>
      <vt:lpstr>Nope (but harder to show)</vt:lpstr>
      <vt:lpstr>PowerPoint Presentation</vt:lpstr>
    </vt:vector>
  </TitlesOfParts>
  <Company>UB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19</dc:title>
  <dc:creator>Atri</dc:creator>
  <cp:lastModifiedBy>Nasrin Akhter</cp:lastModifiedBy>
  <cp:revision>49</cp:revision>
  <cp:lastPrinted>2017-10-05T12:13:44Z</cp:lastPrinted>
  <dcterms:created xsi:type="dcterms:W3CDTF">2010-10-20T13:48:21Z</dcterms:created>
  <dcterms:modified xsi:type="dcterms:W3CDTF">2022-03-06T17:54:30Z</dcterms:modified>
</cp:coreProperties>
</file>