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90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88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2AD4D8-91F2-FB4B-9C02-E0C768DE2C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238433-749F-A44E-A8B6-EA146A9B37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36043CA-C670-6E4C-9BB5-4A2737642CDD}" type="datetimeFigureOut">
              <a:rPr lang="en-US"/>
              <a:pPr>
                <a:defRPr/>
              </a:pPr>
              <a:t>3/15/2022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62B87-7D1D-B044-8B22-0AFA0032BB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96C2D-667C-ED49-9682-5E0B00A1F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189A50-B474-AA4D-B40D-E6BD62C6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C69DC2-6FBB-6247-AF3B-28DAF8199A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5729D2-A651-7646-B767-3E54E97C86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DBF1024-CD5C-D440-8AAA-DAD7352BAAD6}" type="datetimeFigureOut">
              <a:rPr lang="en-US"/>
              <a:pPr>
                <a:defRPr/>
              </a:pPr>
              <a:t>3/15/2022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92399FA-2945-6A40-8550-18D49916C6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CE0013-EC16-2449-A323-F3A96DC30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4BBAA-9104-534E-BCB1-4485F985DD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E079A-ABA2-FF49-B71D-7296FE767E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D4A8AC6-BF4B-E748-852C-200E760314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E4467-5567-1D40-A4D8-12F8C672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13BD8-0DF5-1548-B00B-0B6E7B61623F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4C433-968A-2240-8015-AF3E68A7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E525-80C2-2348-B406-00749C24E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74FE2-E992-CC47-BD78-2104BFD18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55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E5878-A87F-0C41-AF50-1A894F09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0502-EED1-BF4C-8C55-88B223499B9E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A463F-00E9-8E44-A63B-FD3E2CE1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9CAA-CFA3-DC4D-B56B-04BBBF5D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622AA-6B6F-8B4E-8DC8-2FA003AC7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30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32991-E2E6-C847-9FED-D285677E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00776-7DC8-9148-A433-EDB40FDDD3E2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9F3F7-3426-E64D-A35B-9F59D884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3840-77F8-F24A-A3D1-D14F990E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4C0D2-8439-A84D-BCF0-0FF3E1A266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1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8CEB2-CCD5-F548-BA78-F0ACDA9AA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2B367-FD7C-FE40-A677-03FF7045F2C1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4CB3-FD94-134F-B920-D3DA42A1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3DB1E-31C5-5B4F-9799-FAED9E546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6DF13-CB37-CB43-9814-E71F11958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31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8399-9C41-F344-AAE9-14DC9691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5E88-5250-A84B-882D-B2C14212C806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AD746-2FEC-BD42-80D9-4DC7DE2A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05D2-B1CB-6E4D-A856-C085F4A9E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815FE-3A19-B147-8FF6-0B05AF7B68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48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CD4C08-2522-734C-8DFD-42749072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59352-1B0F-D947-9020-3DA4E37E66E1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5640C9-C083-6D49-B913-CDE9AD3E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8F0E97-BD06-0742-A781-B4D4A4A5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E607-7732-BF4F-8452-731D8516C8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8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216DBAE-1011-3E48-B97D-33D0DA8D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812F-D913-BB44-BB4E-5DE8660EB0E7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2F6301-3F10-EA4B-AEE4-8C058989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057A803-E2F0-6248-B4EC-90083C94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F7881-744D-7E46-9133-8644D121F9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75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B69683-3440-ED4F-80C7-9E9B59F67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F43D-0881-C14C-AF2A-220499DC7B46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7BF9CFB-6FD8-B447-B53A-D7E7809D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2018314-F72B-EA45-A8FE-82771857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2BB55-B0C7-2D47-A51B-2C04131E0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87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148366-A9C3-5C4F-B365-4F717F05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34B8D-BA65-9440-A89A-3FC905B8F46D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5EBEA0-19B9-E44F-8891-A364EF2C1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962306-4EBF-B04D-ACBC-5F86A9C9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3206D-9D80-AB47-9465-870FB1BDC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23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2F7B6-8CE9-4348-B839-772ADE3F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4B11-DBB5-C94B-8CA9-1A4D2F0A034A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681AD3-D49C-4344-9425-4AD8E92E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5389E3-F709-214C-B197-817D4A98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B4C87-8705-EE48-AA73-8ADE2D70AE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98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96EEA8-ED7F-D742-BCDF-08774C51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B4AD8-8EF1-2A48-A62A-E3458BB24514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73A6FA-DD0D-B245-918E-687821BAF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DF1B22-A7C9-524C-8315-24F1C418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03429-D6A7-AB4A-9EE5-195C93ACA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39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54CC4DE-A5D7-7F4F-80F5-1A602151D40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34CDAAC-D9B7-6249-A2DB-FC7FB7630C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2F8A4-0EB0-FC42-862B-CFAA07694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2F7F8C1-BB3D-9C4C-A632-4314DA748841}" type="datetime1">
              <a:rPr lang="en-US" altLang="en-US"/>
              <a:pPr>
                <a:defRPr/>
              </a:pPr>
              <a:t>3/15/2022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EED33-AFBF-0D43-8E9F-26490B548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6F47A-F741-1740-A1DE-A6932F348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2A1DD03-7519-2B49-95EE-FD48C314C5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70C3E045-572E-B848-A1B7-E520967DC7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F41B4-1844-914C-8710-5A9036348A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E2C0EFE-D9ED-544C-8D51-D4B032E80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605088"/>
            <a:ext cx="5526088" cy="33432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id="{0318094E-1856-3140-99F4-F51F7BD39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Runtime analysis of Greedy Algo.</a:t>
            </a:r>
          </a:p>
        </p:txBody>
      </p:sp>
      <p:sp>
        <p:nvSpPr>
          <p:cNvPr id="17411" name="TextBox 2">
            <a:extLst>
              <a:ext uri="{FF2B5EF4-FFF2-40B4-BE49-F238E27FC236}">
                <a16:creationId xmlns:a16="http://schemas.microsoft.com/office/drawing/2014/main" id="{F76F79A1-28CA-044A-B852-4F0E7F3A8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17795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: set of requests</a:t>
            </a:r>
          </a:p>
        </p:txBody>
      </p:sp>
      <p:sp>
        <p:nvSpPr>
          <p:cNvPr id="17412" name="TextBox 3">
            <a:extLst>
              <a:ext uri="{FF2B5EF4-FFF2-40B4-BE49-F238E27FC236}">
                <a16:creationId xmlns:a16="http://schemas.microsoft.com/office/drawing/2014/main" id="{AF2F4B1C-CD3F-DE42-81B5-3F2145D93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268128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17413" name="TextBox 4">
            <a:extLst>
              <a:ext uri="{FF2B5EF4-FFF2-40B4-BE49-F238E27FC236}">
                <a16:creationId xmlns:a16="http://schemas.microsoft.com/office/drawing/2014/main" id="{EDF415BA-5BEF-FC42-9778-B0F6499DC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324485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17414" name="TextBox 5">
            <a:extLst>
              <a:ext uri="{FF2B5EF4-FFF2-40B4-BE49-F238E27FC236}">
                <a16:creationId xmlns:a16="http://schemas.microsoft.com/office/drawing/2014/main" id="{C702CDFF-CB2F-514C-81EB-CAAD41EA9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3951288"/>
            <a:ext cx="4005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the earliest finish time</a:t>
            </a:r>
          </a:p>
        </p:txBody>
      </p:sp>
      <p:sp>
        <p:nvSpPr>
          <p:cNvPr id="17415" name="TextBox 6">
            <a:extLst>
              <a:ext uri="{FF2B5EF4-FFF2-40B4-BE49-F238E27FC236}">
                <a16:creationId xmlns:a16="http://schemas.microsoft.com/office/drawing/2014/main" id="{08828D82-755C-FA48-B8EA-E3F52B93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39578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:a16="http://schemas.microsoft.com/office/drawing/2014/main" id="{D5B9055D-685A-CC4D-8629-148781DF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30763"/>
            <a:ext cx="450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requests that conflict with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17417" name="TextBox 8">
            <a:extLst>
              <a:ext uri="{FF2B5EF4-FFF2-40B4-BE49-F238E27FC236}">
                <a16:creationId xmlns:a16="http://schemas.microsoft.com/office/drawing/2014/main" id="{5FA7A346-A4AA-0C4B-8DA9-CE545C6FD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5405438"/>
            <a:ext cx="1423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S* = S</a:t>
            </a:r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97C85B4B-5A0C-424F-9215-7BE8068E118C}"/>
              </a:ext>
            </a:extLst>
          </p:cNvPr>
          <p:cNvSpPr/>
          <p:nvPr/>
        </p:nvSpPr>
        <p:spPr>
          <a:xfrm>
            <a:off x="3688422" y="1962364"/>
            <a:ext cx="708917" cy="390418"/>
          </a:xfrm>
          <a:prstGeom prst="wedgeRectCallout">
            <a:avLst>
              <a:gd name="adj1" fmla="val -86050"/>
              <a:gd name="adj2" fmla="val 188816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O(1)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6201A461-21B6-A448-BE85-0DF04FBAF572}"/>
              </a:ext>
            </a:extLst>
          </p:cNvPr>
          <p:cNvSpPr/>
          <p:nvPr/>
        </p:nvSpPr>
        <p:spPr>
          <a:xfrm>
            <a:off x="4860033" y="2643242"/>
            <a:ext cx="2866133" cy="390418"/>
          </a:xfrm>
          <a:prstGeom prst="wedgeRectCallout">
            <a:avLst>
              <a:gd name="adj1" fmla="val -111977"/>
              <a:gd name="adj2" fmla="val 151974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Repeated at most n times</a:t>
            </a: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DBAB5909-E2A7-A245-8FF4-AD3B052DFF5A}"/>
              </a:ext>
            </a:extLst>
          </p:cNvPr>
          <p:cNvSpPr/>
          <p:nvPr/>
        </p:nvSpPr>
        <p:spPr>
          <a:xfrm>
            <a:off x="547241" y="3862495"/>
            <a:ext cx="708917" cy="390418"/>
          </a:xfrm>
          <a:prstGeom prst="wedgeRectCallout">
            <a:avLst>
              <a:gd name="adj1" fmla="val 102356"/>
              <a:gd name="adj2" fmla="val 144079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O(1)</a:t>
            </a:r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F23B5F46-D1B5-9D42-A521-886980740EC8}"/>
              </a:ext>
            </a:extLst>
          </p:cNvPr>
          <p:cNvSpPr/>
          <p:nvPr/>
        </p:nvSpPr>
        <p:spPr>
          <a:xfrm>
            <a:off x="6293099" y="3429000"/>
            <a:ext cx="708917" cy="390418"/>
          </a:xfrm>
          <a:prstGeom prst="wedgeRectCallout">
            <a:avLst>
              <a:gd name="adj1" fmla="val -162862"/>
              <a:gd name="adj2" fmla="val 146711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O(n)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1EFB8318-3C8D-BD45-BAB9-41A4B46810C3}"/>
              </a:ext>
            </a:extLst>
          </p:cNvPr>
          <p:cNvSpPr/>
          <p:nvPr/>
        </p:nvSpPr>
        <p:spPr>
          <a:xfrm>
            <a:off x="6735317" y="4277244"/>
            <a:ext cx="708917" cy="390418"/>
          </a:xfrm>
          <a:prstGeom prst="wedgeRectCallout">
            <a:avLst>
              <a:gd name="adj1" fmla="val -162862"/>
              <a:gd name="adj2" fmla="val 146711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O(n)</a:t>
            </a:r>
          </a:p>
        </p:txBody>
      </p:sp>
      <p:sp>
        <p:nvSpPr>
          <p:cNvPr id="18" name="Rectangular Callout 17">
            <a:extLst>
              <a:ext uri="{FF2B5EF4-FFF2-40B4-BE49-F238E27FC236}">
                <a16:creationId xmlns:a16="http://schemas.microsoft.com/office/drawing/2014/main" id="{3EA6E63C-EC9A-474F-AB61-96C95737772C}"/>
              </a:ext>
            </a:extLst>
          </p:cNvPr>
          <p:cNvSpPr/>
          <p:nvPr/>
        </p:nvSpPr>
        <p:spPr>
          <a:xfrm>
            <a:off x="3848279" y="5923069"/>
            <a:ext cx="708917" cy="390418"/>
          </a:xfrm>
          <a:prstGeom prst="wedgeRectCallout">
            <a:avLst>
              <a:gd name="adj1" fmla="val -246920"/>
              <a:gd name="adj2" fmla="val -124342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O(n)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9B32604B-E7C4-7543-A949-AB6129AFD92E}"/>
              </a:ext>
            </a:extLst>
          </p:cNvPr>
          <p:cNvSpPr/>
          <p:nvPr/>
        </p:nvSpPr>
        <p:spPr>
          <a:xfrm>
            <a:off x="6927851" y="4667662"/>
            <a:ext cx="1951483" cy="1731411"/>
          </a:xfrm>
          <a:prstGeom prst="cloudCallout">
            <a:avLst>
              <a:gd name="adj1" fmla="val -83484"/>
              <a:gd name="adj2" fmla="val -36343"/>
            </a:avLst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Overall: O(n) + n*O(n)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C0FFB71-3DDA-F547-84DA-8349C1FC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Algorithm implementation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42E9F8F2-7644-5848-BA78-9A74DE037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113" y="1943100"/>
            <a:ext cx="6127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/>
              <a:t>Go through the intervals in order of their finish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676D45-F694-434B-8A30-F9A88BEB9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3408363"/>
            <a:ext cx="1236663" cy="381000"/>
          </a:xfrm>
          <a:prstGeom prst="rect">
            <a:avLst/>
          </a:prstGeom>
          <a:solidFill>
            <a:srgbClr val="4F6228"/>
          </a:solidFill>
          <a:ln w="76200">
            <a:solidFill>
              <a:srgbClr val="4F6228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A131F5-C059-8046-8DE6-6A65A76DE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63" y="2968625"/>
            <a:ext cx="1498600" cy="293688"/>
          </a:xfrm>
          <a:prstGeom prst="rect">
            <a:avLst/>
          </a:prstGeom>
          <a:solidFill>
            <a:srgbClr val="37609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7ACB1-BCC5-3644-94B0-980A9006F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400" y="2505075"/>
            <a:ext cx="3397250" cy="295275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75A2A4-854D-BD45-9D74-54FC74915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038" y="3429000"/>
            <a:ext cx="1725612" cy="360363"/>
          </a:xfrm>
          <a:prstGeom prst="rect">
            <a:avLst/>
          </a:prstGeom>
          <a:solidFill>
            <a:srgbClr val="98480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4</a:t>
            </a:r>
          </a:p>
        </p:txBody>
      </p:sp>
      <p:sp>
        <p:nvSpPr>
          <p:cNvPr id="9" name="Cloud Callout 8">
            <a:extLst>
              <a:ext uri="{FF2B5EF4-FFF2-40B4-BE49-F238E27FC236}">
                <a16:creationId xmlns:a16="http://schemas.microsoft.com/office/drawing/2014/main" id="{21199327-816C-2441-B806-72774AC9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2505075"/>
            <a:ext cx="2943225" cy="2000250"/>
          </a:xfrm>
          <a:prstGeom prst="cloudCallout">
            <a:avLst>
              <a:gd name="adj1" fmla="val -14931"/>
              <a:gd name="adj2" fmla="val 45139"/>
            </a:avLst>
          </a:prstGeom>
          <a:solidFill>
            <a:srgbClr val="31859C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How can you tell in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O(1)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time if any of 2,3 or 4 conflict with 1?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5EF1AC4-16F5-E443-9724-8C8ED9454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2627313"/>
            <a:ext cx="2943225" cy="1270000"/>
          </a:xfrm>
          <a:prstGeom prst="roundRect">
            <a:avLst>
              <a:gd name="adj" fmla="val 16667"/>
            </a:avLst>
          </a:prstGeom>
          <a:solidFill>
            <a:srgbClr val="D99694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Check if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s[i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] &lt; f(1)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3E7841EA-77F8-BB44-A68E-5B181DBCB25E}"/>
              </a:ext>
            </a:extLst>
          </p:cNvPr>
          <p:cNvGrpSpPr>
            <a:grpSpLocks/>
          </p:cNvGrpSpPr>
          <p:nvPr/>
        </p:nvGrpSpPr>
        <p:grpSpPr bwMode="auto">
          <a:xfrm>
            <a:off x="1422400" y="5210175"/>
            <a:ext cx="4541838" cy="771525"/>
            <a:chOff x="1422008" y="5210669"/>
            <a:chExt cx="4542191" cy="770866"/>
          </a:xfrm>
        </p:grpSpPr>
        <p:sp>
          <p:nvSpPr>
            <p:cNvPr id="20491" name="TextBox 10">
              <a:extLst>
                <a:ext uri="{FF2B5EF4-FFF2-40B4-BE49-F238E27FC236}">
                  <a16:creationId xmlns:a16="http://schemas.microsoft.com/office/drawing/2014/main" id="{89DA5366-638A-9640-B267-FD47D384CC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2008" y="5210669"/>
              <a:ext cx="45421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In general, if </a:t>
              </a:r>
              <a:r>
                <a:rPr lang="en-US" altLang="en-US" sz="1800">
                  <a:solidFill>
                    <a:srgbClr val="660066"/>
                  </a:solidFill>
                </a:rPr>
                <a:t>j</a:t>
              </a:r>
              <a:r>
                <a:rPr lang="en-US" altLang="en-US" sz="1800"/>
                <a:t>th interval is the last one chosen</a:t>
              </a:r>
            </a:p>
          </p:txBody>
        </p:sp>
        <p:sp>
          <p:nvSpPr>
            <p:cNvPr id="20492" name="TextBox 11">
              <a:extLst>
                <a:ext uri="{FF2B5EF4-FFF2-40B4-BE49-F238E27FC236}">
                  <a16:creationId xmlns:a16="http://schemas.microsoft.com/office/drawing/2014/main" id="{A092A6DB-C7EF-914B-A3B9-10900B482F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7303" y="5612203"/>
              <a:ext cx="340628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Pick smallest </a:t>
              </a:r>
              <a:r>
                <a:rPr lang="en-US" altLang="en-US" sz="1800">
                  <a:solidFill>
                    <a:srgbClr val="660066"/>
                  </a:solidFill>
                </a:rPr>
                <a:t>i&gt;j</a:t>
              </a:r>
              <a:r>
                <a:rPr lang="en-US" altLang="en-US" sz="1800"/>
                <a:t> such that </a:t>
              </a:r>
              <a:r>
                <a:rPr lang="en-US" altLang="en-US" sz="1800">
                  <a:solidFill>
                    <a:srgbClr val="660066"/>
                  </a:solidFill>
                </a:rPr>
                <a:t>s[i] ≥ f(j)</a:t>
              </a:r>
            </a:p>
          </p:txBody>
        </p:sp>
      </p:grp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A49FC22E-4276-464B-AAB8-58C84F7B9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8" y="5026025"/>
            <a:ext cx="2532062" cy="1258888"/>
          </a:xfrm>
          <a:prstGeom prst="cloudCallout">
            <a:avLst>
              <a:gd name="adj1" fmla="val -79565"/>
              <a:gd name="adj2" fmla="val 14222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 log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run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142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9" grpId="1" animBg="1"/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01CC2BE-1D40-8A4A-991B-8076313A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final algo</a:t>
            </a:r>
          </a:p>
        </p:txBody>
      </p:sp>
      <p:grpSp>
        <p:nvGrpSpPr>
          <p:cNvPr id="21506" name="Group 12">
            <a:extLst>
              <a:ext uri="{FF2B5EF4-FFF2-40B4-BE49-F238E27FC236}">
                <a16:creationId xmlns:a16="http://schemas.microsoft.com/office/drawing/2014/main" id="{4A7D1F0F-1891-F94D-B14E-326120307FD8}"/>
              </a:ext>
            </a:extLst>
          </p:cNvPr>
          <p:cNvGrpSpPr>
            <a:grpSpLocks/>
          </p:cNvGrpSpPr>
          <p:nvPr/>
        </p:nvGrpSpPr>
        <p:grpSpPr bwMode="auto">
          <a:xfrm>
            <a:off x="704850" y="3267075"/>
            <a:ext cx="5526088" cy="3343275"/>
            <a:chOff x="704850" y="2605088"/>
            <a:chExt cx="5526088" cy="3343275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34D86DC6-BBD8-CD43-87B5-C9A16E70F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850" y="2605088"/>
              <a:ext cx="5526088" cy="3343275"/>
            </a:xfrm>
            <a:prstGeom prst="roundRect">
              <a:avLst>
                <a:gd name="adj" fmla="val 16667"/>
              </a:avLst>
            </a:prstGeom>
            <a:solidFill>
              <a:srgbClr val="F79646">
                <a:alpha val="58823"/>
              </a:srgb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1510" name="TextBox 3">
              <a:extLst>
                <a:ext uri="{FF2B5EF4-FFF2-40B4-BE49-F238E27FC236}">
                  <a16:creationId xmlns:a16="http://schemas.microsoft.com/office/drawing/2014/main" id="{CAC3D576-842E-614B-B20B-3A721E04D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2681288"/>
              <a:ext cx="257279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Add </a:t>
              </a:r>
              <a:r>
                <a:rPr lang="en-US" altLang="en-US" sz="1800">
                  <a:solidFill>
                    <a:srgbClr val="660066"/>
                  </a:solidFill>
                </a:rPr>
                <a:t>1</a:t>
              </a:r>
              <a:r>
                <a:rPr lang="en-US" altLang="en-US" sz="1800"/>
                <a:t> to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  <a:r>
                <a:rPr lang="en-US" altLang="en-US" sz="1800"/>
                <a:t> and set </a:t>
              </a:r>
              <a:r>
                <a:rPr lang="en-US" altLang="en-US" sz="1800">
                  <a:solidFill>
                    <a:srgbClr val="660066"/>
                  </a:solidFill>
                </a:rPr>
                <a:t>f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660066"/>
                  </a:solidFill>
                </a:rPr>
                <a:t>f(1)</a:t>
              </a:r>
            </a:p>
          </p:txBody>
        </p:sp>
        <p:sp>
          <p:nvSpPr>
            <p:cNvPr id="21511" name="TextBox 4">
              <a:extLst>
                <a:ext uri="{FF2B5EF4-FFF2-40B4-BE49-F238E27FC236}">
                  <a16:creationId xmlns:a16="http://schemas.microsoft.com/office/drawing/2014/main" id="{E73A206E-C427-DE46-8ECE-256E37D90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3244850"/>
              <a:ext cx="12734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For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660066"/>
                  </a:solidFill>
                </a:rPr>
                <a:t>2 .. n</a:t>
              </a:r>
            </a:p>
          </p:txBody>
        </p:sp>
        <p:sp>
          <p:nvSpPr>
            <p:cNvPr id="21512" name="TextBox 5">
              <a:extLst>
                <a:ext uri="{FF2B5EF4-FFF2-40B4-BE49-F238E27FC236}">
                  <a16:creationId xmlns:a16="http://schemas.microsoft.com/office/drawing/2014/main" id="{AA704637-92A9-6845-83A2-FA92368B49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3951288"/>
              <a:ext cx="94128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If </a:t>
              </a:r>
              <a:r>
                <a:rPr lang="en-US" altLang="en-US" sz="1800">
                  <a:solidFill>
                    <a:srgbClr val="660066"/>
                  </a:solidFill>
                </a:rPr>
                <a:t>s[i] ≥ f</a:t>
              </a:r>
            </a:p>
          </p:txBody>
        </p:sp>
        <p:sp>
          <p:nvSpPr>
            <p:cNvPr id="21513" name="TextBox 6">
              <a:extLst>
                <a:ext uri="{FF2B5EF4-FFF2-40B4-BE49-F238E27FC236}">
                  <a16:creationId xmlns:a16="http://schemas.microsoft.com/office/drawing/2014/main" id="{6B66D11E-C44D-5141-994D-8BB5EE2752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4395788"/>
              <a:ext cx="13615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Add </a:t>
              </a:r>
              <a:r>
                <a:rPr lang="en-US" altLang="en-US" sz="1800">
                  <a:solidFill>
                    <a:srgbClr val="660066"/>
                  </a:solidFill>
                </a:rPr>
                <a:t>i</a:t>
              </a:r>
              <a:r>
                <a:rPr lang="en-US" altLang="en-US" sz="1800"/>
                <a:t> to </a:t>
              </a:r>
              <a:r>
                <a:rPr lang="en-US" altLang="en-US" sz="1800">
                  <a:solidFill>
                    <a:srgbClr val="660066"/>
                  </a:solidFill>
                </a:rPr>
                <a:t>A</a:t>
              </a:r>
            </a:p>
          </p:txBody>
        </p:sp>
        <p:sp>
          <p:nvSpPr>
            <p:cNvPr id="21514" name="TextBox 7">
              <a:extLst>
                <a:ext uri="{FF2B5EF4-FFF2-40B4-BE49-F238E27FC236}">
                  <a16:creationId xmlns:a16="http://schemas.microsoft.com/office/drawing/2014/main" id="{6B8B101E-898F-C340-9030-FDA3CFD9D6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3688" y="4830763"/>
              <a:ext cx="12957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Set </a:t>
              </a:r>
              <a:r>
                <a:rPr lang="en-US" altLang="en-US" sz="1800">
                  <a:solidFill>
                    <a:srgbClr val="660066"/>
                  </a:solidFill>
                </a:rPr>
                <a:t>f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660066"/>
                  </a:solidFill>
                </a:rPr>
                <a:t>f(i)</a:t>
              </a:r>
            </a:p>
          </p:txBody>
        </p:sp>
        <p:sp>
          <p:nvSpPr>
            <p:cNvPr id="21515" name="TextBox 8">
              <a:extLst>
                <a:ext uri="{FF2B5EF4-FFF2-40B4-BE49-F238E27FC236}">
                  <a16:creationId xmlns:a16="http://schemas.microsoft.com/office/drawing/2014/main" id="{BB5FB46D-1938-7F42-A668-BF22F3BC3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8538" y="5405438"/>
              <a:ext cx="14735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Return </a:t>
              </a:r>
              <a:r>
                <a:rPr lang="en-US" altLang="en-US" sz="1800">
                  <a:solidFill>
                    <a:srgbClr val="660066"/>
                  </a:solidFill>
                </a:rPr>
                <a:t>A* = A</a:t>
              </a:r>
            </a:p>
          </p:txBody>
        </p:sp>
      </p:grp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FE750F7-40CF-F847-803F-50A419A6D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1547813"/>
            <a:ext cx="5438775" cy="6016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800">
                <a:solidFill>
                  <a:srgbClr val="660066"/>
                </a:solidFill>
                <a:latin typeface="Calibri" charset="0"/>
              </a:rPr>
              <a:t>O(n log n) </a:t>
            </a:r>
            <a:r>
              <a:rPr lang="en-US" altLang="en-US" sz="1800">
                <a:solidFill>
                  <a:srgbClr val="FFFFFF"/>
                </a:solidFill>
                <a:latin typeface="Calibri" charset="0"/>
              </a:rPr>
              <a:t>time sort intervals such that </a:t>
            </a:r>
            <a:r>
              <a:rPr lang="en-US" altLang="en-US" sz="1800">
                <a:solidFill>
                  <a:srgbClr val="660066"/>
                </a:solidFill>
                <a:latin typeface="Calibri" charset="0"/>
              </a:rPr>
              <a:t>f(i) ≤ f(i+1)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41AC860-4FA9-4A45-846F-3B98A32B3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463800"/>
            <a:ext cx="5364163" cy="5429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O(n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) 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time build array 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s[1..n]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+mn-lt"/>
                <a:ea typeface="+mn-ea"/>
              </a:rPr>
              <a:t>s.t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.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s[i</a:t>
            </a:r>
            <a:r>
              <a:rPr lang="en-US" dirty="0">
                <a:solidFill>
                  <a:srgbClr val="660066"/>
                </a:solidFill>
                <a:latin typeface="+mn-lt"/>
                <a:ea typeface="+mn-ea"/>
              </a:rPr>
              <a:t>]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= start time for </a:t>
            </a: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i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CD79BA9-DEE1-7B43-8AD9-4025AD5E2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Reading Assignment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D78D38F0-956D-D24D-AF71-EA3070840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027" y="2756580"/>
            <a:ext cx="19607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Sec 4.1 of [KT]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4932</TotalTime>
  <Words>281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Lecture 17</vt:lpstr>
      <vt:lpstr>Runtime analysis of Greedy Algo.</vt:lpstr>
      <vt:lpstr>Algorithm implementation</vt:lpstr>
      <vt:lpstr>The final algo</vt:lpstr>
      <vt:lpstr>Reading Assignment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23</dc:title>
  <dc:creator>Atri</dc:creator>
  <cp:lastModifiedBy>Nasrin Akhter</cp:lastModifiedBy>
  <cp:revision>32</cp:revision>
  <dcterms:created xsi:type="dcterms:W3CDTF">2011-10-24T01:14:33Z</dcterms:created>
  <dcterms:modified xsi:type="dcterms:W3CDTF">2022-03-15T20:44:57Z</dcterms:modified>
</cp:coreProperties>
</file>