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67" r:id="rId3"/>
    <p:sldId id="456" r:id="rId4"/>
    <p:sldId id="457" r:id="rId5"/>
    <p:sldId id="458" r:id="rId6"/>
    <p:sldId id="260" r:id="rId7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pos="575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951"/>
    <p:restoredTop sz="94618"/>
  </p:normalViewPr>
  <p:slideViewPr>
    <p:cSldViewPr snapToGrid="0" snapToObjects="1">
      <p:cViewPr varScale="1">
        <p:scale>
          <a:sx n="59" d="100"/>
          <a:sy n="59" d="100"/>
        </p:scale>
        <p:origin x="1256" y="52"/>
      </p:cViewPr>
      <p:guideLst>
        <p:guide orient="horz"/>
        <p:guide pos="575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A3D04D8-44C5-6D42-9792-77F2745D342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B748849-5921-E746-BBC3-BD8B13CD24A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E473AB77-0E23-5F45-A445-2E8BD01B9B4A}" type="datetimeFigureOut">
              <a:rPr lang="en-US"/>
              <a:pPr>
                <a:defRPr/>
              </a:pPr>
              <a:t>3/18/2022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1F41A6-9130-1B49-AF86-E1CB0E9F74B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4E266A-17F4-164A-9752-D4E2333BAD1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BC2303F9-75ED-AE43-84FD-9C81FE7DA22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602D315-09F0-3C4F-92B5-4828D8396FE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FE03936-2451-BA43-A728-4C5296B7BDA5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056661BF-71E4-DB4E-B7E9-1FC97F4378FD}" type="datetimeFigureOut">
              <a:rPr lang="en-US"/>
              <a:pPr>
                <a:defRPr/>
              </a:pPr>
              <a:t>3/18/2022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B71C9B19-0782-384E-8BFE-D2DF77F6186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25159F02-FF89-464C-87E3-4C7AE0835C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CF5271-2662-7D4F-8D3C-AC3E776A27D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B79E30-8319-4B47-B283-BACBB5F3C2B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1B276B1A-8C87-4B4B-AF09-5DB4A7D752B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56443C-A059-DB43-975F-1275221DAD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D8566B-AAD8-7541-A5D2-AB1832DD37E2}" type="datetime1">
              <a:rPr lang="en-US" altLang="en-US"/>
              <a:pPr>
                <a:defRPr/>
              </a:pPr>
              <a:t>3/18/2022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EB3880-B8DF-2649-B9B8-2696D29781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32DC36-C186-6741-AE2B-5E5FFEB40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EBD843-C238-FD4F-8A3B-69C101B2019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05455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AC875E-6470-D941-B919-E91E0D5A24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B3A50B-9955-464D-9586-0214D2CA8A30}" type="datetime1">
              <a:rPr lang="en-US" altLang="en-US"/>
              <a:pPr>
                <a:defRPr/>
              </a:pPr>
              <a:t>3/18/2022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FA42AA-732C-6049-8922-BA41B2F02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1A0585-2D36-0C4E-8835-01D139D03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1F3002-69C1-3043-9518-009F7B39CD6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5960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4CC0E8-EEEA-4B43-ADFD-4D540EB0BA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3D29F5-36DC-F54A-8CB9-87AC8FAA8DE2}" type="datetime1">
              <a:rPr lang="en-US" altLang="en-US"/>
              <a:pPr>
                <a:defRPr/>
              </a:pPr>
              <a:t>3/18/2022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941D25-A39E-2A4E-BBEF-5670CBEBCF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CFEC5E-BCE5-8D41-9F14-9F2340DBD6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09FC7B-F802-3044-B7BE-DD6AF1C7524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1595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DE1D40-E50C-AD4A-B236-EC3F71F9D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6C68B0-214C-F143-93C4-83B4C981F420}" type="datetime1">
              <a:rPr lang="en-US" altLang="en-US"/>
              <a:pPr>
                <a:defRPr/>
              </a:pPr>
              <a:t>3/18/2022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792F18-195E-9642-A7C1-AF18932A1E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F44D33-9C94-4542-A940-80BAD066C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CEBEEF-85E4-6446-A364-8465898361F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4929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06CA62-2D7B-8642-9706-7534718A84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38F8E8-F869-9E41-BA3E-6587ACD1A0A1}" type="datetime1">
              <a:rPr lang="en-US" altLang="en-US"/>
              <a:pPr>
                <a:defRPr/>
              </a:pPr>
              <a:t>3/18/2022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8B2506-C65F-FD49-B1F3-5DD9623DF0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3F44CA-6FBB-DE4C-B5C3-D947D7C487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AB36D7-5335-2240-840F-0DC1097E260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4809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07A72A-EA45-504B-BF7E-605D5E796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B31430-915F-9B41-AD3A-B059DF8BFBC5}" type="datetime1">
              <a:rPr lang="en-US" altLang="en-US"/>
              <a:pPr>
                <a:defRPr/>
              </a:pPr>
              <a:t>3/18/2022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490A3C6-E7FF-2D40-837F-7C12D2ABF4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C76815F-8EC7-BF4C-AC6E-61E899F2D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F0E600-E9A5-CD4C-BB66-A4CE2B72BD7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926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36FFF070-AA6F-D84E-89E9-E166AF87C2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BA601B-9A73-D34F-8468-A6C220F6FA9F}" type="datetime1">
              <a:rPr lang="en-US" altLang="en-US"/>
              <a:pPr>
                <a:defRPr/>
              </a:pPr>
              <a:t>3/18/2022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2B83C8F1-97D8-3541-BE15-AB37B6FCBF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C701940-8374-374D-A442-489FB1B99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55A48D-7702-D148-A8F1-982CBC45A1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2581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011DF4E2-C592-6B40-969B-9EEB2BF46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46E319-60CD-5B4B-BDE9-5EEC4BFBC361}" type="datetime1">
              <a:rPr lang="en-US" altLang="en-US"/>
              <a:pPr>
                <a:defRPr/>
              </a:pPr>
              <a:t>3/18/2022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5CF45A0-6B30-A94E-AFBA-FB03019E2D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FD4F5619-0CDB-CD4E-B0CD-EA9A0251E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2CBAFE-D117-AC49-9F00-1BF7731FD02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1586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C4290309-2759-F24D-94AC-C7FDF87204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D2DB2C-317B-074A-9E18-ECF84AE3EB34}" type="datetime1">
              <a:rPr lang="en-US" altLang="en-US"/>
              <a:pPr>
                <a:defRPr/>
              </a:pPr>
              <a:t>3/18/2022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E3FB4558-7B9E-D14B-8741-8BA6A94E92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7A47E42-725F-5642-B2BE-252C9E827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2B4878-C988-0C4D-A14E-CCAB08E5987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18442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D08EEE0-592E-524E-A663-450D93B21B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04B179-1885-2040-AF9C-F8A5CE26BF13}" type="datetime1">
              <a:rPr lang="en-US" altLang="en-US"/>
              <a:pPr>
                <a:defRPr/>
              </a:pPr>
              <a:t>3/18/2022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80D0077-010F-6F46-8790-FD1F06C5C1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A0C01DF-6AC7-2140-A50A-804CA5165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976E27-3312-0B49-A7B3-89D66685297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02638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4A8240A-54ED-2C46-A33E-64EB99F82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BE0CAA-D4B1-CB4F-B8C8-0CEB410857CA}" type="datetime1">
              <a:rPr lang="en-US" altLang="en-US"/>
              <a:pPr>
                <a:defRPr/>
              </a:pPr>
              <a:t>3/18/2022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0452279-841F-494B-826A-0AA510B0A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73C104F-8E8A-C941-A3CE-EE1EE6FDD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57A82E-CFFD-304D-8330-D334D3500AD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6803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902E7EC5-11FB-4C42-9DCC-96286E6ECF5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78AED8D-B5B2-F948-8B96-CE51BFBC145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6F75F0-4568-764D-B7E3-1CF07BB018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fld id="{9126323A-EC2B-6C47-B1B3-5E8DEFBB54B0}" type="datetime1">
              <a:rPr lang="en-US" altLang="en-US"/>
              <a:pPr>
                <a:defRPr/>
              </a:pPr>
              <a:t>3/18/2022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7BDC76-BB17-064C-8F04-A2506B1D3D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58050A-67A2-5A45-96CD-2E685097A3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D1AF391F-CA80-114D-A52E-84E7070592D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108" charset="-128"/>
          <a:cs typeface="ＭＳ Ｐゴシック" pitchFamily="-108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pitchFamily="-108" charset="-128"/>
          <a:cs typeface="ＭＳ Ｐゴシック" pitchFamily="-108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pitchFamily="-108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pitchFamily="-108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pitchFamily="-108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pitchFamily="-108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>
            <a:extLst>
              <a:ext uri="{FF2B5EF4-FFF2-40B4-BE49-F238E27FC236}">
                <a16:creationId xmlns:a16="http://schemas.microsoft.com/office/drawing/2014/main" id="{36BA5D9E-9C12-4940-95AE-1E66023C832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Lecture 19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49D8DA-407B-2642-B784-EC27C2241A4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dirty="0">
                <a:ea typeface="+mn-ea"/>
                <a:cs typeface="+mn-cs"/>
              </a:rPr>
              <a:t>CSE 331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>
            <a:extLst>
              <a:ext uri="{FF2B5EF4-FFF2-40B4-BE49-F238E27FC236}">
                <a16:creationId xmlns:a16="http://schemas.microsoft.com/office/drawing/2014/main" id="{1ED32E04-05C2-BB4D-8914-D4278469D3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Shortest Path problem</a:t>
            </a:r>
          </a:p>
        </p:txBody>
      </p:sp>
      <p:sp>
        <p:nvSpPr>
          <p:cNvPr id="20482" name="TextBox 2">
            <a:extLst>
              <a:ext uri="{FF2B5EF4-FFF2-40B4-BE49-F238E27FC236}">
                <a16:creationId xmlns:a16="http://schemas.microsoft.com/office/drawing/2014/main" id="{BD53C8A3-CA84-364C-B206-0F404402DF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3275" y="2019300"/>
            <a:ext cx="3425825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Arial" panose="020B0604020202020204" pitchFamily="34" charset="0"/>
              </a:rPr>
              <a:t>Input: </a:t>
            </a:r>
            <a:r>
              <a:rPr lang="en-US" altLang="en-US" sz="1800" i="1">
                <a:latin typeface="Arial" panose="020B0604020202020204" pitchFamily="34" charset="0"/>
              </a:rPr>
              <a:t>Directed</a:t>
            </a:r>
            <a:r>
              <a:rPr lang="en-US" altLang="en-US" sz="1800">
                <a:latin typeface="Arial" panose="020B0604020202020204" pitchFamily="34" charset="0"/>
              </a:rPr>
              <a:t> graph </a:t>
            </a:r>
            <a:r>
              <a:rPr lang="en-US" altLang="en-US" sz="1800">
                <a:solidFill>
                  <a:srgbClr val="9C009C"/>
                </a:solidFill>
                <a:latin typeface="Arial" panose="020B0604020202020204" pitchFamily="34" charset="0"/>
              </a:rPr>
              <a:t>G=(V,E)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          Edge lengths, </a:t>
            </a:r>
            <a:r>
              <a:rPr lang="en-US" altLang="en-US" sz="1800">
                <a:solidFill>
                  <a:srgbClr val="9C009C"/>
                </a:solidFill>
                <a:latin typeface="Arial" panose="020B0604020202020204" pitchFamily="34" charset="0"/>
              </a:rPr>
              <a:t>l</a:t>
            </a:r>
            <a:r>
              <a:rPr lang="en-US" altLang="en-US" sz="1800" baseline="-25000">
                <a:solidFill>
                  <a:srgbClr val="9C009C"/>
                </a:solidFill>
                <a:latin typeface="Arial" panose="020B0604020202020204" pitchFamily="34" charset="0"/>
              </a:rPr>
              <a:t>e</a:t>
            </a:r>
            <a:r>
              <a:rPr lang="en-US" altLang="en-US" sz="1800">
                <a:latin typeface="Arial" panose="020B0604020202020204" pitchFamily="34" charset="0"/>
              </a:rPr>
              <a:t> for </a:t>
            </a:r>
            <a:r>
              <a:rPr lang="en-US" altLang="en-US" sz="1800">
                <a:solidFill>
                  <a:srgbClr val="9C009C"/>
                </a:solidFill>
                <a:latin typeface="Arial" panose="020B0604020202020204" pitchFamily="34" charset="0"/>
              </a:rPr>
              <a:t>e</a:t>
            </a:r>
            <a:r>
              <a:rPr lang="en-US" altLang="en-US" sz="1800">
                <a:latin typeface="Arial" panose="020B0604020202020204" pitchFamily="34" charset="0"/>
              </a:rPr>
              <a:t> in </a:t>
            </a:r>
            <a:r>
              <a:rPr lang="en-US" altLang="en-US" sz="1800">
                <a:solidFill>
                  <a:srgbClr val="9C009C"/>
                </a:solidFill>
                <a:latin typeface="Arial" panose="020B0604020202020204" pitchFamily="34" charset="0"/>
              </a:rPr>
              <a:t>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          </a:t>
            </a:r>
            <a:r>
              <a:rPr lang="ja-JP" altLang="en-US" sz="1800">
                <a:latin typeface="Arial" panose="020B0604020202020204" pitchFamily="34" charset="0"/>
              </a:rPr>
              <a:t>“</a:t>
            </a:r>
            <a:r>
              <a:rPr lang="en-US" altLang="ja-JP" sz="1800">
                <a:latin typeface="Arial" panose="020B0604020202020204" pitchFamily="34" charset="0"/>
              </a:rPr>
              <a:t>start</a:t>
            </a:r>
            <a:r>
              <a:rPr lang="ja-JP" altLang="en-US" sz="1800">
                <a:latin typeface="Arial" panose="020B0604020202020204" pitchFamily="34" charset="0"/>
              </a:rPr>
              <a:t>”</a:t>
            </a:r>
            <a:r>
              <a:rPr lang="en-US" altLang="ja-JP" sz="1800">
                <a:latin typeface="Arial" panose="020B0604020202020204" pitchFamily="34" charset="0"/>
              </a:rPr>
              <a:t> vertex </a:t>
            </a:r>
            <a:r>
              <a:rPr lang="en-US" altLang="ja-JP" sz="1800">
                <a:solidFill>
                  <a:srgbClr val="9C009C"/>
                </a:solidFill>
                <a:latin typeface="Arial" panose="020B0604020202020204" pitchFamily="34" charset="0"/>
              </a:rPr>
              <a:t>s</a:t>
            </a:r>
            <a:r>
              <a:rPr lang="en-US" altLang="ja-JP" sz="1800">
                <a:latin typeface="Arial" panose="020B0604020202020204" pitchFamily="34" charset="0"/>
              </a:rPr>
              <a:t> in </a:t>
            </a:r>
            <a:r>
              <a:rPr lang="en-US" altLang="ja-JP" sz="1800">
                <a:solidFill>
                  <a:srgbClr val="9C009C"/>
                </a:solidFill>
                <a:latin typeface="Arial" panose="020B0604020202020204" pitchFamily="34" charset="0"/>
              </a:rPr>
              <a:t>V</a:t>
            </a:r>
            <a:endParaRPr lang="en-US" altLang="en-US" sz="1800">
              <a:solidFill>
                <a:srgbClr val="9C009C"/>
              </a:solidFill>
              <a:latin typeface="Arial" panose="020B0604020202020204" pitchFamily="34" charset="0"/>
            </a:endParaRPr>
          </a:p>
        </p:txBody>
      </p:sp>
      <p:sp>
        <p:nvSpPr>
          <p:cNvPr id="20483" name="TextBox 3">
            <a:extLst>
              <a:ext uri="{FF2B5EF4-FFF2-40B4-BE49-F238E27FC236}">
                <a16:creationId xmlns:a16="http://schemas.microsoft.com/office/drawing/2014/main" id="{C15D4517-3F0A-6946-871A-9242F62638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3275" y="5311775"/>
            <a:ext cx="6032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Arial" panose="020B0604020202020204" pitchFamily="34" charset="0"/>
              </a:rPr>
              <a:t>Output: </a:t>
            </a:r>
            <a:r>
              <a:rPr lang="en-US" altLang="en-US" sz="1800">
                <a:latin typeface="Arial" panose="020B0604020202020204" pitchFamily="34" charset="0"/>
              </a:rPr>
              <a:t>Length of  shortest paths from </a:t>
            </a:r>
            <a:r>
              <a:rPr lang="en-US" altLang="en-US" sz="1800">
                <a:solidFill>
                  <a:srgbClr val="9C009C"/>
                </a:solidFill>
                <a:latin typeface="Arial" panose="020B0604020202020204" pitchFamily="34" charset="0"/>
              </a:rPr>
              <a:t>s</a:t>
            </a:r>
            <a:r>
              <a:rPr lang="en-US" altLang="en-US" sz="1800">
                <a:latin typeface="Arial" panose="020B0604020202020204" pitchFamily="34" charset="0"/>
              </a:rPr>
              <a:t> to all nodes in </a:t>
            </a:r>
            <a:r>
              <a:rPr lang="en-US" altLang="en-US" sz="1800">
                <a:solidFill>
                  <a:srgbClr val="9C009C"/>
                </a:solidFill>
                <a:latin typeface="Arial" panose="020B0604020202020204" pitchFamily="34" charset="0"/>
              </a:rPr>
              <a:t>V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323E2800-0348-3945-B6FE-F3E67FC65888}"/>
              </a:ext>
            </a:extLst>
          </p:cNvPr>
          <p:cNvCxnSpPr>
            <a:cxnSpLocks noChangeShapeType="1"/>
            <a:stCxn id="5" idx="7"/>
            <a:endCxn id="6" idx="2"/>
          </p:cNvCxnSpPr>
          <p:nvPr/>
        </p:nvCxnSpPr>
        <p:spPr bwMode="auto">
          <a:xfrm rot="16200000" flipH="1">
            <a:off x="6281737" y="1566863"/>
            <a:ext cx="187325" cy="1403350"/>
          </a:xfrm>
          <a:prstGeom prst="straightConnector1">
            <a:avLst/>
          </a:prstGeom>
          <a:noFill/>
          <a:ln w="38100">
            <a:solidFill>
              <a:srgbClr val="008000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485" name="TextBox 13">
            <a:extLst>
              <a:ext uri="{FF2B5EF4-FFF2-40B4-BE49-F238E27FC236}">
                <a16:creationId xmlns:a16="http://schemas.microsoft.com/office/drawing/2014/main" id="{E786F62D-286C-A347-9B77-9B7ECF3887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97600" y="1943100"/>
            <a:ext cx="5699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9C009C"/>
                </a:solidFill>
                <a:latin typeface="Arial" panose="020B0604020202020204" pitchFamily="34" charset="0"/>
              </a:rPr>
              <a:t>100</a:t>
            </a:r>
          </a:p>
        </p:txBody>
      </p:sp>
      <p:grpSp>
        <p:nvGrpSpPr>
          <p:cNvPr id="20486" name="Group 27">
            <a:extLst>
              <a:ext uri="{FF2B5EF4-FFF2-40B4-BE49-F238E27FC236}">
                <a16:creationId xmlns:a16="http://schemas.microsoft.com/office/drawing/2014/main" id="{D6CF820B-D60A-E543-A4E9-CDF6312E478F}"/>
              </a:ext>
            </a:extLst>
          </p:cNvPr>
          <p:cNvGrpSpPr>
            <a:grpSpLocks/>
          </p:cNvGrpSpPr>
          <p:nvPr/>
        </p:nvGrpSpPr>
        <p:grpSpPr bwMode="auto">
          <a:xfrm>
            <a:off x="5373688" y="1874838"/>
            <a:ext cx="2144712" cy="1295400"/>
            <a:chOff x="5373643" y="1874315"/>
            <a:chExt cx="2145621" cy="1295748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5BCC8611-7F6E-8446-8868-AF430208BB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77752" y="2312583"/>
              <a:ext cx="96879" cy="98451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99FF7D8D-AD52-914C-B1A6-33E858086B9A}"/>
                </a:ext>
              </a:extLst>
            </p:cNvPr>
            <p:cNvCxnSpPr>
              <a:cxnSpLocks noChangeShapeType="1"/>
              <a:stCxn id="7" idx="6"/>
              <a:endCxn id="6" idx="3"/>
            </p:cNvCxnSpPr>
            <p:nvPr/>
          </p:nvCxnSpPr>
          <p:spPr bwMode="auto">
            <a:xfrm flipV="1">
              <a:off x="6372603" y="2396742"/>
              <a:ext cx="719443" cy="441444"/>
            </a:xfrm>
            <a:prstGeom prst="straightConnector1">
              <a:avLst/>
            </a:prstGeom>
            <a:noFill/>
            <a:ln w="38100">
              <a:solidFill>
                <a:srgbClr val="008000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0508" name="TextBox 15">
              <a:extLst>
                <a:ext uri="{FF2B5EF4-FFF2-40B4-BE49-F238E27FC236}">
                  <a16:creationId xmlns:a16="http://schemas.microsoft.com/office/drawing/2014/main" id="{AC486FF9-A247-EC41-B4B6-90ECC94A154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11496" y="2562319"/>
              <a:ext cx="44142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9C009C"/>
                  </a:solidFill>
                  <a:latin typeface="Arial" panose="020B0604020202020204" pitchFamily="34" charset="0"/>
                </a:rPr>
                <a:t>15</a:t>
              </a:r>
            </a:p>
          </p:txBody>
        </p:sp>
        <p:grpSp>
          <p:nvGrpSpPr>
            <p:cNvPr id="20509" name="Group 19">
              <a:extLst>
                <a:ext uri="{FF2B5EF4-FFF2-40B4-BE49-F238E27FC236}">
                  <a16:creationId xmlns:a16="http://schemas.microsoft.com/office/drawing/2014/main" id="{D3FD1440-DE1C-6440-B51F-815520516AC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373643" y="1874315"/>
              <a:ext cx="1106984" cy="1295748"/>
              <a:chOff x="5373643" y="1874315"/>
              <a:chExt cx="1106984" cy="1295748"/>
            </a:xfrm>
          </p:grpSpPr>
          <p:sp>
            <p:nvSpPr>
              <p:cNvPr id="5" name="Oval 4">
                <a:extLst>
                  <a:ext uri="{FF2B5EF4-FFF2-40B4-BE49-F238E27FC236}">
                    <a16:creationId xmlns:a16="http://schemas.microsoft.com/office/drawing/2014/main" id="{37EA8DD4-F8A9-FC46-B820-B25FEBDD8E0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89635" y="2160142"/>
                <a:ext cx="98467" cy="98451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4A7EBB"/>
                </a:solidFill>
                <a:round/>
                <a:headEnd/>
                <a:tailEnd/>
              </a:ln>
              <a:effectLst>
                <a:outerShdw blurRad="40000" dist="23000" dir="5400000" rotWithShape="0">
                  <a:srgbClr val="808080">
                    <a:alpha val="34998"/>
                  </a:srgbClr>
                </a:outerShdw>
              </a:effectLst>
            </p:spPr>
            <p:txBody>
              <a:bodyPr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 hangingPunct="1">
                  <a:defRPr/>
                </a:pPr>
                <a:endParaRPr lang="en-US" altLang="en-US" sz="1800">
                  <a:solidFill>
                    <a:srgbClr val="FFFFFF"/>
                  </a:solidFill>
                  <a:latin typeface="Calibri" charset="0"/>
                </a:endParaRPr>
              </a:p>
            </p:txBody>
          </p:sp>
          <p:sp>
            <p:nvSpPr>
              <p:cNvPr id="7" name="Oval 6">
                <a:extLst>
                  <a:ext uri="{FF2B5EF4-FFF2-40B4-BE49-F238E27FC236}">
                    <a16:creationId xmlns:a16="http://schemas.microsoft.com/office/drawing/2014/main" id="{8CFE9F47-92FE-F848-A5AD-1DF243A6CAA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74137" y="2790548"/>
                <a:ext cx="98467" cy="9686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4A7EBB"/>
                </a:solidFill>
                <a:round/>
                <a:headEnd/>
                <a:tailEnd/>
              </a:ln>
              <a:effectLst>
                <a:outerShdw blurRad="40000" dist="23000" dir="5400000" rotWithShape="0">
                  <a:srgbClr val="808080">
                    <a:alpha val="34998"/>
                  </a:srgbClr>
                </a:outerShdw>
              </a:effectLst>
            </p:spPr>
            <p:txBody>
              <a:bodyPr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 hangingPunct="1">
                  <a:defRPr/>
                </a:pPr>
                <a:endParaRPr lang="en-US" altLang="en-US" sz="1800">
                  <a:solidFill>
                    <a:srgbClr val="FFFFFF"/>
                  </a:solidFill>
                  <a:latin typeface="Calibri" charset="0"/>
                </a:endParaRPr>
              </a:p>
            </p:txBody>
          </p:sp>
          <p:cxnSp>
            <p:nvCxnSpPr>
              <p:cNvPr id="11" name="Straight Arrow Connector 10">
                <a:extLst>
                  <a:ext uri="{FF2B5EF4-FFF2-40B4-BE49-F238E27FC236}">
                    <a16:creationId xmlns:a16="http://schemas.microsoft.com/office/drawing/2014/main" id="{FBB4E4DB-358B-9149-8AE6-A42C3DEEF3A0}"/>
                  </a:ext>
                </a:extLst>
              </p:cNvPr>
              <p:cNvCxnSpPr>
                <a:cxnSpLocks noChangeShapeType="1"/>
                <a:stCxn id="5" idx="5"/>
                <a:endCxn id="7" idx="2"/>
              </p:cNvCxnSpPr>
              <p:nvPr/>
            </p:nvCxnSpPr>
            <p:spPr bwMode="auto">
              <a:xfrm rot="16200000" flipH="1">
                <a:off x="5677030" y="2241079"/>
                <a:ext cx="593885" cy="600329"/>
              </a:xfrm>
              <a:prstGeom prst="straightConnector1">
                <a:avLst/>
              </a:prstGeom>
              <a:noFill/>
              <a:ln w="38100">
                <a:solidFill>
                  <a:srgbClr val="008000"/>
                </a:solidFill>
                <a:round/>
                <a:headEnd/>
                <a:tailEnd type="arrow" w="med" len="med"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20514" name="TextBox 14">
                <a:extLst>
                  <a:ext uri="{FF2B5EF4-FFF2-40B4-BE49-F238E27FC236}">
                    <a16:creationId xmlns:a16="http://schemas.microsoft.com/office/drawing/2014/main" id="{B20D5F59-16BB-6542-A7B8-0047C1F2870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706290" y="2409920"/>
                <a:ext cx="285683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>
                    <a:solidFill>
                      <a:srgbClr val="9C009C"/>
                    </a:solidFill>
                    <a:latin typeface="Arial" panose="020B0604020202020204" pitchFamily="34" charset="0"/>
                  </a:rPr>
                  <a:t>5</a:t>
                </a:r>
              </a:p>
            </p:txBody>
          </p:sp>
          <p:sp>
            <p:nvSpPr>
              <p:cNvPr id="20515" name="TextBox 16">
                <a:extLst>
                  <a:ext uri="{FF2B5EF4-FFF2-40B4-BE49-F238E27FC236}">
                    <a16:creationId xmlns:a16="http://schemas.microsoft.com/office/drawing/2014/main" id="{EC100E6D-869D-2540-B8AF-6A84E2990AE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373643" y="1874315"/>
                <a:ext cx="300082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>
                    <a:latin typeface="Arial" panose="020B0604020202020204" pitchFamily="34" charset="0"/>
                  </a:rPr>
                  <a:t>s</a:t>
                </a:r>
              </a:p>
            </p:txBody>
          </p:sp>
          <p:sp>
            <p:nvSpPr>
              <p:cNvPr id="20516" name="TextBox 17">
                <a:extLst>
                  <a:ext uri="{FF2B5EF4-FFF2-40B4-BE49-F238E27FC236}">
                    <a16:creationId xmlns:a16="http://schemas.microsoft.com/office/drawing/2014/main" id="{B59602A9-C3B0-C94D-82B2-7B6FAFA2BB1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167583" y="2800731"/>
                <a:ext cx="313044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>
                    <a:latin typeface="Arial" panose="020B0604020202020204" pitchFamily="34" charset="0"/>
                  </a:rPr>
                  <a:t>u</a:t>
                </a:r>
              </a:p>
            </p:txBody>
          </p:sp>
        </p:grpSp>
        <p:sp>
          <p:nvSpPr>
            <p:cNvPr id="20510" name="TextBox 18">
              <a:extLst>
                <a:ext uri="{FF2B5EF4-FFF2-40B4-BE49-F238E27FC236}">
                  <a16:creationId xmlns:a16="http://schemas.microsoft.com/office/drawing/2014/main" id="{945409CB-14B7-AA41-B38D-FA472FE442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42175" y="2116714"/>
              <a:ext cx="377089" cy="3694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w</a:t>
              </a:r>
            </a:p>
          </p:txBody>
        </p:sp>
      </p:grpSp>
      <p:grpSp>
        <p:nvGrpSpPr>
          <p:cNvPr id="20487" name="Group 20">
            <a:extLst>
              <a:ext uri="{FF2B5EF4-FFF2-40B4-BE49-F238E27FC236}">
                <a16:creationId xmlns:a16="http://schemas.microsoft.com/office/drawing/2014/main" id="{3841EF5A-2406-534C-99F1-6BA8B27C3A4B}"/>
              </a:ext>
            </a:extLst>
          </p:cNvPr>
          <p:cNvGrpSpPr>
            <a:grpSpLocks/>
          </p:cNvGrpSpPr>
          <p:nvPr/>
        </p:nvGrpSpPr>
        <p:grpSpPr bwMode="auto">
          <a:xfrm>
            <a:off x="5591175" y="4016375"/>
            <a:ext cx="1106488" cy="1295400"/>
            <a:chOff x="5373643" y="1874315"/>
            <a:chExt cx="1106984" cy="1295748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7BD67C3B-63DB-304C-B35F-DFBB83354E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89640" y="2160142"/>
              <a:ext cx="98469" cy="98451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8CC4D080-29E4-874F-933D-48D2FF37E9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74159" y="2790549"/>
              <a:ext cx="98469" cy="96863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id="{F7C8E2A7-F878-0A42-BAB4-6E8B3C697E6E}"/>
                </a:ext>
              </a:extLst>
            </p:cNvPr>
            <p:cNvCxnSpPr>
              <a:cxnSpLocks noChangeShapeType="1"/>
              <a:stCxn id="22" idx="5"/>
              <a:endCxn id="23" idx="2"/>
            </p:cNvCxnSpPr>
            <p:nvPr/>
          </p:nvCxnSpPr>
          <p:spPr bwMode="auto">
            <a:xfrm rot="16200000" flipH="1">
              <a:off x="5677045" y="2241073"/>
              <a:ext cx="593885" cy="600344"/>
            </a:xfrm>
            <a:prstGeom prst="straightConnector1">
              <a:avLst/>
            </a:prstGeom>
            <a:noFill/>
            <a:ln w="38100">
              <a:solidFill>
                <a:srgbClr val="008000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0503" name="TextBox 24">
              <a:extLst>
                <a:ext uri="{FF2B5EF4-FFF2-40B4-BE49-F238E27FC236}">
                  <a16:creationId xmlns:a16="http://schemas.microsoft.com/office/drawing/2014/main" id="{7DFAA31D-27C8-4040-BB8E-BE422F6922A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06290" y="2409920"/>
              <a:ext cx="285683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9C009C"/>
                  </a:solidFill>
                  <a:latin typeface="Arial" panose="020B0604020202020204" pitchFamily="34" charset="0"/>
                </a:rPr>
                <a:t>5</a:t>
              </a:r>
            </a:p>
          </p:txBody>
        </p:sp>
        <p:sp>
          <p:nvSpPr>
            <p:cNvPr id="20504" name="TextBox 25">
              <a:extLst>
                <a:ext uri="{FF2B5EF4-FFF2-40B4-BE49-F238E27FC236}">
                  <a16:creationId xmlns:a16="http://schemas.microsoft.com/office/drawing/2014/main" id="{C8B9F63C-85FA-8443-8D1B-E177657AAE4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73643" y="1874315"/>
              <a:ext cx="30008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s</a:t>
              </a:r>
            </a:p>
          </p:txBody>
        </p:sp>
        <p:sp>
          <p:nvSpPr>
            <p:cNvPr id="20505" name="TextBox 26">
              <a:extLst>
                <a:ext uri="{FF2B5EF4-FFF2-40B4-BE49-F238E27FC236}">
                  <a16:creationId xmlns:a16="http://schemas.microsoft.com/office/drawing/2014/main" id="{7BB08B7C-1BE8-0441-9125-B9129A99F4D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67583" y="2800731"/>
              <a:ext cx="31304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u</a:t>
              </a:r>
            </a:p>
          </p:txBody>
        </p:sp>
      </p:grpSp>
      <p:grpSp>
        <p:nvGrpSpPr>
          <p:cNvPr id="20488" name="Group 28">
            <a:extLst>
              <a:ext uri="{FF2B5EF4-FFF2-40B4-BE49-F238E27FC236}">
                <a16:creationId xmlns:a16="http://schemas.microsoft.com/office/drawing/2014/main" id="{C356850B-3C27-8F45-9F2D-4C4CF29D344E}"/>
              </a:ext>
            </a:extLst>
          </p:cNvPr>
          <p:cNvGrpSpPr>
            <a:grpSpLocks/>
          </p:cNvGrpSpPr>
          <p:nvPr/>
        </p:nvGrpSpPr>
        <p:grpSpPr bwMode="auto">
          <a:xfrm>
            <a:off x="6764338" y="3903663"/>
            <a:ext cx="2144712" cy="1296987"/>
            <a:chOff x="5373643" y="1874315"/>
            <a:chExt cx="2145621" cy="1295748"/>
          </a:xfrm>
        </p:grpSpPr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0E7853EF-F0E2-C645-B0CB-CDCB35DF92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77752" y="2312046"/>
              <a:ext cx="96879" cy="98331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cxnSp>
          <p:nvCxnSpPr>
            <p:cNvPr id="31" name="Straight Arrow Connector 30">
              <a:extLst>
                <a:ext uri="{FF2B5EF4-FFF2-40B4-BE49-F238E27FC236}">
                  <a16:creationId xmlns:a16="http://schemas.microsoft.com/office/drawing/2014/main" id="{124813CD-5F38-D14F-BC9F-0405403255BE}"/>
                </a:ext>
              </a:extLst>
            </p:cNvPr>
            <p:cNvCxnSpPr>
              <a:cxnSpLocks noChangeShapeType="1"/>
              <a:endCxn id="30" idx="3"/>
            </p:cNvCxnSpPr>
            <p:nvPr/>
          </p:nvCxnSpPr>
          <p:spPr bwMode="auto">
            <a:xfrm flipV="1">
              <a:off x="6372603" y="2396103"/>
              <a:ext cx="719443" cy="442490"/>
            </a:xfrm>
            <a:prstGeom prst="straightConnector1">
              <a:avLst/>
            </a:prstGeom>
            <a:noFill/>
            <a:ln w="38100">
              <a:solidFill>
                <a:srgbClr val="008000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0491" name="TextBox 31">
              <a:extLst>
                <a:ext uri="{FF2B5EF4-FFF2-40B4-BE49-F238E27FC236}">
                  <a16:creationId xmlns:a16="http://schemas.microsoft.com/office/drawing/2014/main" id="{6FB71F97-0856-1D4E-B9EE-CCDF95A926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11496" y="2562319"/>
              <a:ext cx="44142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9C009C"/>
                  </a:solidFill>
                  <a:latin typeface="Arial" panose="020B0604020202020204" pitchFamily="34" charset="0"/>
                </a:rPr>
                <a:t>15</a:t>
              </a:r>
            </a:p>
          </p:txBody>
        </p:sp>
        <p:grpSp>
          <p:nvGrpSpPr>
            <p:cNvPr id="20492" name="Group 19">
              <a:extLst>
                <a:ext uri="{FF2B5EF4-FFF2-40B4-BE49-F238E27FC236}">
                  <a16:creationId xmlns:a16="http://schemas.microsoft.com/office/drawing/2014/main" id="{CA370488-4695-4648-BBCB-A70E73F6480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373643" y="1874315"/>
              <a:ext cx="1106984" cy="1295748"/>
              <a:chOff x="5373643" y="1874315"/>
              <a:chExt cx="1106984" cy="1295748"/>
            </a:xfrm>
          </p:grpSpPr>
          <p:sp>
            <p:nvSpPr>
              <p:cNvPr id="35" name="Oval 34">
                <a:extLst>
                  <a:ext uri="{FF2B5EF4-FFF2-40B4-BE49-F238E27FC236}">
                    <a16:creationId xmlns:a16="http://schemas.microsoft.com/office/drawing/2014/main" id="{6D7BBB9F-B76F-9143-AF1F-CCABC59957D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89635" y="2159792"/>
                <a:ext cx="98467" cy="98331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4A7EBB"/>
                </a:solidFill>
                <a:round/>
                <a:headEnd/>
                <a:tailEnd/>
              </a:ln>
              <a:effectLst>
                <a:outerShdw blurRad="40000" dist="23000" dir="5400000" rotWithShape="0">
                  <a:srgbClr val="808080">
                    <a:alpha val="34998"/>
                  </a:srgbClr>
                </a:outerShdw>
              </a:effectLst>
            </p:spPr>
            <p:txBody>
              <a:bodyPr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 hangingPunct="1">
                  <a:defRPr/>
                </a:pPr>
                <a:endParaRPr lang="en-US" altLang="en-US" sz="1800">
                  <a:solidFill>
                    <a:srgbClr val="FFFFFF"/>
                  </a:solidFill>
                  <a:latin typeface="Calibri" charset="0"/>
                </a:endParaRPr>
              </a:p>
            </p:txBody>
          </p:sp>
          <p:sp>
            <p:nvSpPr>
              <p:cNvPr id="36" name="Oval 6">
                <a:extLst>
                  <a:ext uri="{FF2B5EF4-FFF2-40B4-BE49-F238E27FC236}">
                    <a16:creationId xmlns:a16="http://schemas.microsoft.com/office/drawing/2014/main" id="{F505F11E-C7A9-CD40-8352-15BED5C0EDB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74137" y="2789427"/>
                <a:ext cx="98467" cy="98331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4A7EBB"/>
                </a:solidFill>
                <a:round/>
                <a:headEnd/>
                <a:tailEnd/>
              </a:ln>
              <a:effectLst>
                <a:outerShdw blurRad="40000" dist="23000" dir="5400000" rotWithShape="0">
                  <a:srgbClr val="808080">
                    <a:alpha val="34998"/>
                  </a:srgbClr>
                </a:outerShdw>
              </a:effectLst>
            </p:spPr>
            <p:txBody>
              <a:bodyPr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 hangingPunct="1">
                  <a:defRPr/>
                </a:pPr>
                <a:endParaRPr lang="en-US" altLang="en-US" sz="1800">
                  <a:solidFill>
                    <a:srgbClr val="FFFFFF"/>
                  </a:solidFill>
                  <a:latin typeface="Calibri" charset="0"/>
                </a:endParaRPr>
              </a:p>
            </p:txBody>
          </p:sp>
          <p:cxnSp>
            <p:nvCxnSpPr>
              <p:cNvPr id="37" name="Straight Arrow Connector 36">
                <a:extLst>
                  <a:ext uri="{FF2B5EF4-FFF2-40B4-BE49-F238E27FC236}">
                    <a16:creationId xmlns:a16="http://schemas.microsoft.com/office/drawing/2014/main" id="{AC93DBFC-5E91-5747-8B9C-C6A782196892}"/>
                  </a:ext>
                </a:extLst>
              </p:cNvPr>
              <p:cNvCxnSpPr>
                <a:cxnSpLocks noChangeShapeType="1"/>
                <a:stCxn id="35" idx="5"/>
              </p:cNvCxnSpPr>
              <p:nvPr/>
            </p:nvCxnSpPr>
            <p:spPr bwMode="auto">
              <a:xfrm rot="16200000" flipH="1">
                <a:off x="5676600" y="2241056"/>
                <a:ext cx="594744" cy="600329"/>
              </a:xfrm>
              <a:prstGeom prst="straightConnector1">
                <a:avLst/>
              </a:prstGeom>
              <a:noFill/>
              <a:ln w="38100">
                <a:solidFill>
                  <a:srgbClr val="008000"/>
                </a:solidFill>
                <a:round/>
                <a:headEnd/>
                <a:tailEnd type="arrow" w="med" len="med"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20497" name="TextBox 37">
                <a:extLst>
                  <a:ext uri="{FF2B5EF4-FFF2-40B4-BE49-F238E27FC236}">
                    <a16:creationId xmlns:a16="http://schemas.microsoft.com/office/drawing/2014/main" id="{CB9EFEC9-01A0-0E42-885E-3B31CFCA6B2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706290" y="2409920"/>
                <a:ext cx="285683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>
                    <a:solidFill>
                      <a:srgbClr val="9C009C"/>
                    </a:solidFill>
                    <a:latin typeface="Arial" panose="020B0604020202020204" pitchFamily="34" charset="0"/>
                  </a:rPr>
                  <a:t>5</a:t>
                </a:r>
              </a:p>
            </p:txBody>
          </p:sp>
          <p:sp>
            <p:nvSpPr>
              <p:cNvPr id="20498" name="TextBox 38">
                <a:extLst>
                  <a:ext uri="{FF2B5EF4-FFF2-40B4-BE49-F238E27FC236}">
                    <a16:creationId xmlns:a16="http://schemas.microsoft.com/office/drawing/2014/main" id="{569352E9-F3C0-1943-A10F-500F94CD5DA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373643" y="1874315"/>
                <a:ext cx="300082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>
                    <a:latin typeface="Arial" panose="020B0604020202020204" pitchFamily="34" charset="0"/>
                  </a:rPr>
                  <a:t>s</a:t>
                </a:r>
              </a:p>
            </p:txBody>
          </p:sp>
          <p:sp>
            <p:nvSpPr>
              <p:cNvPr id="20499" name="TextBox 39">
                <a:extLst>
                  <a:ext uri="{FF2B5EF4-FFF2-40B4-BE49-F238E27FC236}">
                    <a16:creationId xmlns:a16="http://schemas.microsoft.com/office/drawing/2014/main" id="{B351B462-BB99-B140-9C0F-C3370CF8C00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167583" y="2800731"/>
                <a:ext cx="313044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>
                    <a:latin typeface="Arial" panose="020B0604020202020204" pitchFamily="34" charset="0"/>
                  </a:rPr>
                  <a:t>u</a:t>
                </a:r>
              </a:p>
            </p:txBody>
          </p:sp>
        </p:grpSp>
        <p:sp>
          <p:nvSpPr>
            <p:cNvPr id="20493" name="TextBox 33">
              <a:extLst>
                <a:ext uri="{FF2B5EF4-FFF2-40B4-BE49-F238E27FC236}">
                  <a16:creationId xmlns:a16="http://schemas.microsoft.com/office/drawing/2014/main" id="{1F43B229-17CF-7343-8069-5E1E97BBA96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42175" y="2116714"/>
              <a:ext cx="377089" cy="3689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w</a:t>
              </a: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>
            <a:extLst>
              <a:ext uri="{FF2B5EF4-FFF2-40B4-BE49-F238E27FC236}">
                <a16:creationId xmlns:a16="http://schemas.microsoft.com/office/drawing/2014/main" id="{42DB6342-BCB0-4941-A15D-22D120D3AD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Towards Dijkstra’s algo: part one</a:t>
            </a:r>
          </a:p>
        </p:txBody>
      </p:sp>
      <p:sp>
        <p:nvSpPr>
          <p:cNvPr id="22530" name="TextBox 2">
            <a:extLst>
              <a:ext uri="{FF2B5EF4-FFF2-40B4-BE49-F238E27FC236}">
                <a16:creationId xmlns:a16="http://schemas.microsoft.com/office/drawing/2014/main" id="{C029E44B-2827-F849-A4BA-7107217CC0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3113" y="1579563"/>
            <a:ext cx="4943475" cy="584200"/>
          </a:xfrm>
          <a:prstGeom prst="rect">
            <a:avLst/>
          </a:prstGeom>
          <a:noFill/>
          <a:ln w="3810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>
                <a:latin typeface="Arial" panose="020B0604020202020204" pitchFamily="34" charset="0"/>
              </a:rPr>
              <a:t>Determine </a:t>
            </a:r>
            <a:r>
              <a:rPr lang="en-US" altLang="en-US">
                <a:solidFill>
                  <a:srgbClr val="7030A0"/>
                </a:solidFill>
                <a:latin typeface="Arial" panose="020B0604020202020204" pitchFamily="34" charset="0"/>
              </a:rPr>
              <a:t>d(t)</a:t>
            </a:r>
            <a:r>
              <a:rPr lang="en-US" altLang="en-US">
                <a:latin typeface="Arial" panose="020B0604020202020204" pitchFamily="34" charset="0"/>
              </a:rPr>
              <a:t> one by one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58C2CD50-6BE8-EF4C-9B9D-FAB665E6764E}"/>
              </a:ext>
            </a:extLst>
          </p:cNvPr>
          <p:cNvSpPr/>
          <p:nvPr/>
        </p:nvSpPr>
        <p:spPr>
          <a:xfrm>
            <a:off x="6919913" y="2909888"/>
            <a:ext cx="360362" cy="36036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rgbClr val="7030A0"/>
                </a:solidFill>
              </a:rPr>
              <a:t>s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D3553A89-5F01-1142-B52F-3A656A3EB3BA}"/>
              </a:ext>
            </a:extLst>
          </p:cNvPr>
          <p:cNvSpPr/>
          <p:nvPr/>
        </p:nvSpPr>
        <p:spPr>
          <a:xfrm>
            <a:off x="6351588" y="3768725"/>
            <a:ext cx="360362" cy="360363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rgbClr val="7030A0"/>
                </a:solidFill>
              </a:rPr>
              <a:t>u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F247C553-746B-FE44-8ED6-A46E7DE169C2}"/>
              </a:ext>
            </a:extLst>
          </p:cNvPr>
          <p:cNvSpPr/>
          <p:nvPr/>
        </p:nvSpPr>
        <p:spPr>
          <a:xfrm>
            <a:off x="7100888" y="3768725"/>
            <a:ext cx="358775" cy="360363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rgbClr val="7030A0"/>
                </a:solidFill>
              </a:rPr>
              <a:t>x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98652FC-E2FF-374F-AF78-A273362F4EE8}"/>
              </a:ext>
            </a:extLst>
          </p:cNvPr>
          <p:cNvSpPr/>
          <p:nvPr/>
        </p:nvSpPr>
        <p:spPr>
          <a:xfrm>
            <a:off x="8194675" y="3768725"/>
            <a:ext cx="360363" cy="360363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rgbClr val="7030A0"/>
                </a:solidFill>
              </a:rPr>
              <a:t>y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C988FDB7-3E00-6542-A8B6-9BCEE982AD7C}"/>
              </a:ext>
            </a:extLst>
          </p:cNvPr>
          <p:cNvCxnSpPr>
            <a:stCxn id="4" idx="3"/>
            <a:endCxn id="7" idx="7"/>
          </p:cNvCxnSpPr>
          <p:nvPr/>
        </p:nvCxnSpPr>
        <p:spPr>
          <a:xfrm flipH="1">
            <a:off x="6659563" y="3216275"/>
            <a:ext cx="312737" cy="60483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C303DA66-5ABD-E342-9F42-E360C85F4E9B}"/>
              </a:ext>
            </a:extLst>
          </p:cNvPr>
          <p:cNvCxnSpPr>
            <a:stCxn id="4" idx="4"/>
            <a:endCxn id="8" idx="0"/>
          </p:cNvCxnSpPr>
          <p:nvPr/>
        </p:nvCxnSpPr>
        <p:spPr>
          <a:xfrm>
            <a:off x="7100888" y="3270250"/>
            <a:ext cx="179387" cy="49847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731CC598-1217-1943-9AB2-4F71CE0DC4F8}"/>
              </a:ext>
            </a:extLst>
          </p:cNvPr>
          <p:cNvCxnSpPr>
            <a:stCxn id="4" idx="6"/>
            <a:endCxn id="9" idx="1"/>
          </p:cNvCxnSpPr>
          <p:nvPr/>
        </p:nvCxnSpPr>
        <p:spPr>
          <a:xfrm>
            <a:off x="7280275" y="3089275"/>
            <a:ext cx="966788" cy="73183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DCE9208E-A4F4-9A4C-9B2F-68F7CEC38E1E}"/>
              </a:ext>
            </a:extLst>
          </p:cNvPr>
          <p:cNvCxnSpPr/>
          <p:nvPr/>
        </p:nvCxnSpPr>
        <p:spPr>
          <a:xfrm>
            <a:off x="7588250" y="3948113"/>
            <a:ext cx="427038" cy="0"/>
          </a:xfrm>
          <a:prstGeom prst="line">
            <a:avLst/>
          </a:prstGeom>
          <a:ln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0DF4AB83-7DE8-A641-A3BE-90BA7735D335}"/>
              </a:ext>
            </a:extLst>
          </p:cNvPr>
          <p:cNvSpPr txBox="1"/>
          <p:nvPr/>
        </p:nvSpPr>
        <p:spPr>
          <a:xfrm>
            <a:off x="2043113" y="3216275"/>
            <a:ext cx="2292350" cy="831850"/>
          </a:xfrm>
          <a:prstGeom prst="rect">
            <a:avLst/>
          </a:prstGeom>
          <a:noFill/>
          <a:ln w="38100">
            <a:solidFill>
              <a:schemeClr val="accent3">
                <a:lumMod val="75000"/>
              </a:schemeClr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800" dirty="0">
                <a:solidFill>
                  <a:srgbClr val="7030A0"/>
                </a:solidFill>
              </a:rPr>
              <a:t>d(s) </a:t>
            </a:r>
            <a:r>
              <a:rPr lang="en-US" sz="4800" dirty="0"/>
              <a:t>= </a:t>
            </a:r>
            <a:r>
              <a:rPr lang="en-US" sz="4800" dirty="0">
                <a:solidFill>
                  <a:srgbClr val="7030A0"/>
                </a:solidFill>
              </a:rPr>
              <a:t>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>
            <a:extLst>
              <a:ext uri="{FF2B5EF4-FFF2-40B4-BE49-F238E27FC236}">
                <a16:creationId xmlns:a16="http://schemas.microsoft.com/office/drawing/2014/main" id="{792A6DF7-54F2-D74D-92C8-281673195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Towards Dijkstra’s algo: part two</a:t>
            </a:r>
          </a:p>
        </p:txBody>
      </p:sp>
      <p:sp>
        <p:nvSpPr>
          <p:cNvPr id="23554" name="TextBox 2">
            <a:extLst>
              <a:ext uri="{FF2B5EF4-FFF2-40B4-BE49-F238E27FC236}">
                <a16:creationId xmlns:a16="http://schemas.microsoft.com/office/drawing/2014/main" id="{08300F11-CA34-204F-9506-C3156492FE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3113" y="1579563"/>
            <a:ext cx="4943475" cy="584200"/>
          </a:xfrm>
          <a:prstGeom prst="rect">
            <a:avLst/>
          </a:prstGeom>
          <a:noFill/>
          <a:ln w="3810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>
                <a:latin typeface="Arial" panose="020B0604020202020204" pitchFamily="34" charset="0"/>
              </a:rPr>
              <a:t>Determine </a:t>
            </a:r>
            <a:r>
              <a:rPr lang="en-US" altLang="en-US">
                <a:solidFill>
                  <a:srgbClr val="7030A0"/>
                </a:solidFill>
                <a:latin typeface="Arial" panose="020B0604020202020204" pitchFamily="34" charset="0"/>
              </a:rPr>
              <a:t>d(t)</a:t>
            </a:r>
            <a:r>
              <a:rPr lang="en-US" altLang="en-US">
                <a:latin typeface="Arial" panose="020B0604020202020204" pitchFamily="34" charset="0"/>
              </a:rPr>
              <a:t> one by one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58C2CD50-6BE8-EF4C-9B9D-FAB665E6764E}"/>
              </a:ext>
            </a:extLst>
          </p:cNvPr>
          <p:cNvSpPr/>
          <p:nvPr/>
        </p:nvSpPr>
        <p:spPr>
          <a:xfrm>
            <a:off x="6919913" y="2909888"/>
            <a:ext cx="360362" cy="36036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rgbClr val="7030A0"/>
                </a:solidFill>
              </a:rPr>
              <a:t>s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D3553A89-5F01-1142-B52F-3A656A3EB3BA}"/>
              </a:ext>
            </a:extLst>
          </p:cNvPr>
          <p:cNvSpPr/>
          <p:nvPr/>
        </p:nvSpPr>
        <p:spPr>
          <a:xfrm>
            <a:off x="6351588" y="3768725"/>
            <a:ext cx="360362" cy="360363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rgbClr val="7030A0"/>
                </a:solidFill>
              </a:rPr>
              <a:t>u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F247C553-746B-FE44-8ED6-A46E7DE169C2}"/>
              </a:ext>
            </a:extLst>
          </p:cNvPr>
          <p:cNvSpPr/>
          <p:nvPr/>
        </p:nvSpPr>
        <p:spPr>
          <a:xfrm>
            <a:off x="7100888" y="3768725"/>
            <a:ext cx="358775" cy="360363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rgbClr val="7030A0"/>
                </a:solidFill>
              </a:rPr>
              <a:t>x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98652FC-E2FF-374F-AF78-A273362F4EE8}"/>
              </a:ext>
            </a:extLst>
          </p:cNvPr>
          <p:cNvSpPr/>
          <p:nvPr/>
        </p:nvSpPr>
        <p:spPr>
          <a:xfrm>
            <a:off x="8194675" y="3768725"/>
            <a:ext cx="360363" cy="360363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rgbClr val="7030A0"/>
                </a:solidFill>
              </a:rPr>
              <a:t>y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C988FDB7-3E00-6542-A8B6-9BCEE982AD7C}"/>
              </a:ext>
            </a:extLst>
          </p:cNvPr>
          <p:cNvCxnSpPr>
            <a:stCxn id="4" idx="3"/>
            <a:endCxn id="7" idx="7"/>
          </p:cNvCxnSpPr>
          <p:nvPr/>
        </p:nvCxnSpPr>
        <p:spPr>
          <a:xfrm flipH="1">
            <a:off x="6659563" y="3216275"/>
            <a:ext cx="312737" cy="60483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C303DA66-5ABD-E342-9F42-E360C85F4E9B}"/>
              </a:ext>
            </a:extLst>
          </p:cNvPr>
          <p:cNvCxnSpPr>
            <a:stCxn id="4" idx="4"/>
            <a:endCxn id="8" idx="0"/>
          </p:cNvCxnSpPr>
          <p:nvPr/>
        </p:nvCxnSpPr>
        <p:spPr>
          <a:xfrm>
            <a:off x="7100888" y="3270250"/>
            <a:ext cx="179387" cy="49847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731CC598-1217-1943-9AB2-4F71CE0DC4F8}"/>
              </a:ext>
            </a:extLst>
          </p:cNvPr>
          <p:cNvCxnSpPr>
            <a:stCxn id="4" idx="6"/>
            <a:endCxn id="9" idx="1"/>
          </p:cNvCxnSpPr>
          <p:nvPr/>
        </p:nvCxnSpPr>
        <p:spPr>
          <a:xfrm>
            <a:off x="7280275" y="3089275"/>
            <a:ext cx="966788" cy="73183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DCE9208E-A4F4-9A4C-9B2F-68F7CEC38E1E}"/>
              </a:ext>
            </a:extLst>
          </p:cNvPr>
          <p:cNvCxnSpPr/>
          <p:nvPr/>
        </p:nvCxnSpPr>
        <p:spPr>
          <a:xfrm>
            <a:off x="7588250" y="3948113"/>
            <a:ext cx="427038" cy="0"/>
          </a:xfrm>
          <a:prstGeom prst="line">
            <a:avLst/>
          </a:prstGeom>
          <a:ln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3A8AF960-9470-A24C-8177-EE939569E1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2425" y="3038475"/>
            <a:ext cx="58340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Let </a:t>
            </a:r>
            <a:r>
              <a:rPr lang="en-US" altLang="en-US" sz="2400">
                <a:solidFill>
                  <a:srgbClr val="7030A0"/>
                </a:solidFill>
                <a:latin typeface="Arial" panose="020B0604020202020204" pitchFamily="34" charset="0"/>
              </a:rPr>
              <a:t>u</a:t>
            </a:r>
            <a:r>
              <a:rPr lang="en-US" altLang="en-US" sz="2400">
                <a:latin typeface="Arial" panose="020B0604020202020204" pitchFamily="34" charset="0"/>
              </a:rPr>
              <a:t> be a neighbor of </a:t>
            </a:r>
            <a:r>
              <a:rPr lang="en-US" altLang="en-US" sz="2400">
                <a:solidFill>
                  <a:srgbClr val="7030A0"/>
                </a:solidFill>
                <a:latin typeface="Arial" panose="020B0604020202020204" pitchFamily="34" charset="0"/>
              </a:rPr>
              <a:t>s</a:t>
            </a:r>
            <a:r>
              <a:rPr lang="en-US" altLang="en-US" sz="2400">
                <a:latin typeface="Arial" panose="020B0604020202020204" pitchFamily="34" charset="0"/>
              </a:rPr>
              <a:t> with smallest </a:t>
            </a:r>
            <a:r>
              <a:rPr lang="en-US" altLang="en-US" sz="2400">
                <a:solidFill>
                  <a:srgbClr val="7030A0"/>
                </a:solidFill>
                <a:latin typeface="Arial" panose="020B0604020202020204" pitchFamily="34" charset="0"/>
              </a:rPr>
              <a:t>l</a:t>
            </a:r>
            <a:r>
              <a:rPr lang="en-US" altLang="en-US" sz="2400" baseline="-25000">
                <a:solidFill>
                  <a:srgbClr val="7030A0"/>
                </a:solidFill>
                <a:latin typeface="Arial" panose="020B0604020202020204" pitchFamily="34" charset="0"/>
              </a:rPr>
              <a:t>(s,u)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BD6F8EE-B71D-AB40-AEBF-BAA43E49377E}"/>
              </a:ext>
            </a:extLst>
          </p:cNvPr>
          <p:cNvGrpSpPr>
            <a:grpSpLocks/>
          </p:cNvGrpSpPr>
          <p:nvPr/>
        </p:nvGrpSpPr>
        <p:grpSpPr bwMode="auto">
          <a:xfrm>
            <a:off x="6532563" y="3162300"/>
            <a:ext cx="1644650" cy="642938"/>
            <a:chOff x="6532060" y="3161951"/>
            <a:chExt cx="1645889" cy="643694"/>
          </a:xfrm>
        </p:grpSpPr>
        <p:sp>
          <p:nvSpPr>
            <p:cNvPr id="23571" name="TextBox 5">
              <a:extLst>
                <a:ext uri="{FF2B5EF4-FFF2-40B4-BE49-F238E27FC236}">
                  <a16:creationId xmlns:a16="http://schemas.microsoft.com/office/drawing/2014/main" id="{F687A96D-D2E6-CE42-A87B-3072FE3EEEB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32060" y="3331228"/>
              <a:ext cx="29848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600">
                  <a:latin typeface="Arial" panose="020B0604020202020204" pitchFamily="34" charset="0"/>
                </a:rPr>
                <a:t>3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72" name="TextBox 15">
              <a:extLst>
                <a:ext uri="{FF2B5EF4-FFF2-40B4-BE49-F238E27FC236}">
                  <a16:creationId xmlns:a16="http://schemas.microsoft.com/office/drawing/2014/main" id="{4DC1509C-99B6-0149-B2C4-CEA26926AF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23500" y="3467091"/>
              <a:ext cx="29848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600">
                  <a:latin typeface="Arial" panose="020B0604020202020204" pitchFamily="34" charset="0"/>
                </a:rPr>
                <a:t>4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73" name="TextBox 18">
              <a:extLst>
                <a:ext uri="{FF2B5EF4-FFF2-40B4-BE49-F238E27FC236}">
                  <a16:creationId xmlns:a16="http://schemas.microsoft.com/office/drawing/2014/main" id="{73BDCE98-623C-904C-A5CD-413AE648C0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51843" y="3161951"/>
              <a:ext cx="526106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600">
                  <a:latin typeface="Arial" panose="020B0604020202020204" pitchFamily="34" charset="0"/>
                </a:rPr>
                <a:t>100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17FC23E9-D6FA-E140-9699-8E4D0861ECA8}"/>
              </a:ext>
            </a:extLst>
          </p:cNvPr>
          <p:cNvSpPr txBox="1"/>
          <p:nvPr/>
        </p:nvSpPr>
        <p:spPr>
          <a:xfrm>
            <a:off x="1330325" y="4267200"/>
            <a:ext cx="2481263" cy="708025"/>
          </a:xfrm>
          <a:prstGeom prst="rect">
            <a:avLst/>
          </a:prstGeom>
          <a:noFill/>
          <a:ln w="38100">
            <a:solidFill>
              <a:schemeClr val="accent3">
                <a:lumMod val="75000"/>
              </a:schemeClr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000" dirty="0">
                <a:solidFill>
                  <a:srgbClr val="7030A0"/>
                </a:solidFill>
              </a:rPr>
              <a:t>d(u)</a:t>
            </a:r>
            <a:r>
              <a:rPr lang="en-US" sz="4000" dirty="0"/>
              <a:t> = </a:t>
            </a:r>
            <a:r>
              <a:rPr lang="en-US" sz="4000" dirty="0">
                <a:solidFill>
                  <a:srgbClr val="7030A0"/>
                </a:solidFill>
              </a:rPr>
              <a:t>l</a:t>
            </a:r>
            <a:r>
              <a:rPr lang="en-US" sz="4000" baseline="-25000" dirty="0">
                <a:solidFill>
                  <a:srgbClr val="7030A0"/>
                </a:solidFill>
              </a:rPr>
              <a:t>(</a:t>
            </a:r>
            <a:r>
              <a:rPr lang="en-US" sz="4000" baseline="-25000" dirty="0" err="1">
                <a:solidFill>
                  <a:srgbClr val="7030A0"/>
                </a:solidFill>
              </a:rPr>
              <a:t>s,u</a:t>
            </a:r>
            <a:r>
              <a:rPr lang="en-US" sz="4000" baseline="-25000" dirty="0">
                <a:solidFill>
                  <a:srgbClr val="7030A0"/>
                </a:solidFill>
              </a:rPr>
              <a:t>)</a:t>
            </a:r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C9BA4C78-8DE1-A74F-ADA3-A06E4A8FCDF4}"/>
              </a:ext>
            </a:extLst>
          </p:cNvPr>
          <p:cNvSpPr/>
          <p:nvPr/>
        </p:nvSpPr>
        <p:spPr>
          <a:xfrm>
            <a:off x="6386513" y="4156075"/>
            <a:ext cx="873125" cy="858838"/>
          </a:xfrm>
          <a:custGeom>
            <a:avLst/>
            <a:gdLst>
              <a:gd name="connsiteX0" fmla="*/ 872837 w 872837"/>
              <a:gd name="connsiteY0" fmla="*/ 27709 h 858981"/>
              <a:gd name="connsiteX1" fmla="*/ 858982 w 872837"/>
              <a:gd name="connsiteY1" fmla="*/ 221672 h 858981"/>
              <a:gd name="connsiteX2" fmla="*/ 803564 w 872837"/>
              <a:gd name="connsiteY2" fmla="*/ 360218 h 858981"/>
              <a:gd name="connsiteX3" fmla="*/ 720437 w 872837"/>
              <a:gd name="connsiteY3" fmla="*/ 401781 h 858981"/>
              <a:gd name="connsiteX4" fmla="*/ 678873 w 872837"/>
              <a:gd name="connsiteY4" fmla="*/ 429491 h 858981"/>
              <a:gd name="connsiteX5" fmla="*/ 595746 w 872837"/>
              <a:gd name="connsiteY5" fmla="*/ 457200 h 858981"/>
              <a:gd name="connsiteX6" fmla="*/ 568037 w 872837"/>
              <a:gd name="connsiteY6" fmla="*/ 498763 h 858981"/>
              <a:gd name="connsiteX7" fmla="*/ 526473 w 872837"/>
              <a:gd name="connsiteY7" fmla="*/ 623454 h 858981"/>
              <a:gd name="connsiteX8" fmla="*/ 484910 w 872837"/>
              <a:gd name="connsiteY8" fmla="*/ 734291 h 858981"/>
              <a:gd name="connsiteX9" fmla="*/ 429491 w 872837"/>
              <a:gd name="connsiteY9" fmla="*/ 831272 h 858981"/>
              <a:gd name="connsiteX10" fmla="*/ 387928 w 872837"/>
              <a:gd name="connsiteY10" fmla="*/ 858981 h 858981"/>
              <a:gd name="connsiteX11" fmla="*/ 221673 w 872837"/>
              <a:gd name="connsiteY11" fmla="*/ 845127 h 858981"/>
              <a:gd name="connsiteX12" fmla="*/ 180110 w 872837"/>
              <a:gd name="connsiteY12" fmla="*/ 817418 h 858981"/>
              <a:gd name="connsiteX13" fmla="*/ 110837 w 872837"/>
              <a:gd name="connsiteY13" fmla="*/ 734291 h 858981"/>
              <a:gd name="connsiteX14" fmla="*/ 83128 w 872837"/>
              <a:gd name="connsiteY14" fmla="*/ 678872 h 858981"/>
              <a:gd name="connsiteX15" fmla="*/ 69273 w 872837"/>
              <a:gd name="connsiteY15" fmla="*/ 609600 h 858981"/>
              <a:gd name="connsiteX16" fmla="*/ 41564 w 872837"/>
              <a:gd name="connsiteY16" fmla="*/ 526472 h 858981"/>
              <a:gd name="connsiteX17" fmla="*/ 27710 w 872837"/>
              <a:gd name="connsiteY17" fmla="*/ 484909 h 858981"/>
              <a:gd name="connsiteX18" fmla="*/ 0 w 872837"/>
              <a:gd name="connsiteY18" fmla="*/ 360218 h 858981"/>
              <a:gd name="connsiteX19" fmla="*/ 13855 w 872837"/>
              <a:gd name="connsiteY19" fmla="*/ 138545 h 858981"/>
              <a:gd name="connsiteX20" fmla="*/ 27710 w 872837"/>
              <a:gd name="connsiteY20" fmla="*/ 83127 h 858981"/>
              <a:gd name="connsiteX21" fmla="*/ 55419 w 872837"/>
              <a:gd name="connsiteY21" fmla="*/ 41563 h 858981"/>
              <a:gd name="connsiteX22" fmla="*/ 96982 w 872837"/>
              <a:gd name="connsiteY22" fmla="*/ 0 h 8589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872837" h="858981">
                <a:moveTo>
                  <a:pt x="872837" y="27709"/>
                </a:moveTo>
                <a:cubicBezTo>
                  <a:pt x="868219" y="92363"/>
                  <a:pt x="865768" y="157209"/>
                  <a:pt x="858982" y="221672"/>
                </a:cubicBezTo>
                <a:cubicBezTo>
                  <a:pt x="852996" y="278540"/>
                  <a:pt x="842207" y="315135"/>
                  <a:pt x="803564" y="360218"/>
                </a:cubicBezTo>
                <a:cubicBezTo>
                  <a:pt x="782078" y="385285"/>
                  <a:pt x="749531" y="392083"/>
                  <a:pt x="720437" y="401781"/>
                </a:cubicBezTo>
                <a:cubicBezTo>
                  <a:pt x="706582" y="411018"/>
                  <a:pt x="694089" y="422728"/>
                  <a:pt x="678873" y="429491"/>
                </a:cubicBezTo>
                <a:cubicBezTo>
                  <a:pt x="652183" y="441354"/>
                  <a:pt x="595746" y="457200"/>
                  <a:pt x="595746" y="457200"/>
                </a:cubicBezTo>
                <a:cubicBezTo>
                  <a:pt x="586510" y="471054"/>
                  <a:pt x="574441" y="483393"/>
                  <a:pt x="568037" y="498763"/>
                </a:cubicBezTo>
                <a:cubicBezTo>
                  <a:pt x="551186" y="539205"/>
                  <a:pt x="540327" y="581890"/>
                  <a:pt x="526473" y="623454"/>
                </a:cubicBezTo>
                <a:cubicBezTo>
                  <a:pt x="511237" y="669161"/>
                  <a:pt x="507003" y="684582"/>
                  <a:pt x="484910" y="734291"/>
                </a:cubicBezTo>
                <a:cubicBezTo>
                  <a:pt x="476218" y="753849"/>
                  <a:pt x="447321" y="813442"/>
                  <a:pt x="429491" y="831272"/>
                </a:cubicBezTo>
                <a:cubicBezTo>
                  <a:pt x="417717" y="843046"/>
                  <a:pt x="401782" y="849745"/>
                  <a:pt x="387928" y="858981"/>
                </a:cubicBezTo>
                <a:cubicBezTo>
                  <a:pt x="332510" y="854363"/>
                  <a:pt x="276204" y="856033"/>
                  <a:pt x="221673" y="845127"/>
                </a:cubicBezTo>
                <a:cubicBezTo>
                  <a:pt x="205345" y="841862"/>
                  <a:pt x="193112" y="827820"/>
                  <a:pt x="180110" y="817418"/>
                </a:cubicBezTo>
                <a:cubicBezTo>
                  <a:pt x="156395" y="798446"/>
                  <a:pt x="124313" y="755852"/>
                  <a:pt x="110837" y="734291"/>
                </a:cubicBezTo>
                <a:cubicBezTo>
                  <a:pt x="99891" y="716777"/>
                  <a:pt x="92364" y="697345"/>
                  <a:pt x="83128" y="678872"/>
                </a:cubicBezTo>
                <a:cubicBezTo>
                  <a:pt x="78510" y="655781"/>
                  <a:pt x="75469" y="632318"/>
                  <a:pt x="69273" y="609600"/>
                </a:cubicBezTo>
                <a:cubicBezTo>
                  <a:pt x="61588" y="581421"/>
                  <a:pt x="50800" y="554181"/>
                  <a:pt x="41564" y="526472"/>
                </a:cubicBezTo>
                <a:cubicBezTo>
                  <a:pt x="36946" y="512618"/>
                  <a:pt x="31252" y="499077"/>
                  <a:pt x="27710" y="484909"/>
                </a:cubicBezTo>
                <a:cubicBezTo>
                  <a:pt x="8143" y="406646"/>
                  <a:pt x="17589" y="448162"/>
                  <a:pt x="0" y="360218"/>
                </a:cubicBezTo>
                <a:cubicBezTo>
                  <a:pt x="4618" y="286327"/>
                  <a:pt x="6488" y="212213"/>
                  <a:pt x="13855" y="138545"/>
                </a:cubicBezTo>
                <a:cubicBezTo>
                  <a:pt x="15750" y="119598"/>
                  <a:pt x="20209" y="100629"/>
                  <a:pt x="27710" y="83127"/>
                </a:cubicBezTo>
                <a:cubicBezTo>
                  <a:pt x="34269" y="67822"/>
                  <a:pt x="44759" y="54355"/>
                  <a:pt x="55419" y="41563"/>
                </a:cubicBezTo>
                <a:cubicBezTo>
                  <a:pt x="67962" y="26511"/>
                  <a:pt x="96982" y="0"/>
                  <a:pt x="96982" y="0"/>
                </a:cubicBezTo>
              </a:path>
            </a:pathLst>
          </a:custGeom>
          <a:noFill/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2642B166-60FA-EC4D-BA10-41C7AF3A6923}"/>
              </a:ext>
            </a:extLst>
          </p:cNvPr>
          <p:cNvGrpSpPr>
            <a:grpSpLocks/>
          </p:cNvGrpSpPr>
          <p:nvPr/>
        </p:nvGrpSpPr>
        <p:grpSpPr bwMode="auto">
          <a:xfrm>
            <a:off x="6186488" y="5251450"/>
            <a:ext cx="2319337" cy="368300"/>
            <a:chOff x="4960339" y="5426424"/>
            <a:chExt cx="2319866" cy="369332"/>
          </a:xfrm>
        </p:grpSpPr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188BEF0B-3A0E-C444-B7E6-FE50C95DAB8D}"/>
                </a:ext>
              </a:extLst>
            </p:cNvPr>
            <p:cNvSpPr txBox="1">
              <a:spLocks noRot="1" noChangeAspect="1" noMove="1" noResize="1" noEditPoints="1" noAdjustHandles="1" noChangeArrowheads="1" noChangeShapeType="1" noTextEdit="1"/>
            </p:cNvSpPr>
            <p:nvPr/>
          </p:nvSpPr>
          <p:spPr>
            <a:xfrm>
              <a:off x="4960339" y="5426424"/>
              <a:ext cx="2319866" cy="369332"/>
            </a:xfrm>
            <a:prstGeom prst="rect">
              <a:avLst/>
            </a:prstGeom>
            <a:blipFill>
              <a:blip r:embed="rId2"/>
              <a:stretch>
                <a:fillRect l="-2174" t="-3226" r="-1087" b="-22581"/>
              </a:stretch>
            </a:blipFill>
          </p:spPr>
          <p:txBody>
            <a:bodyPr/>
            <a:lstStyle/>
            <a:p>
              <a:pPr>
                <a:defRPr/>
              </a:pPr>
              <a:r>
                <a:rPr lang="en-US">
                  <a:noFill/>
                </a:rPr>
                <a:t> </a:t>
              </a:r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8B65F48F-4DBD-1249-B50A-89F4340B845C}"/>
                </a:ext>
              </a:extLst>
            </p:cNvPr>
            <p:cNvSpPr/>
            <p:nvPr/>
          </p:nvSpPr>
          <p:spPr>
            <a:xfrm>
              <a:off x="6081370" y="5569699"/>
              <a:ext cx="304870" cy="41391"/>
            </a:xfrm>
            <a:custGeom>
              <a:avLst/>
              <a:gdLst>
                <a:gd name="connsiteX0" fmla="*/ 0 w 304800"/>
                <a:gd name="connsiteY0" fmla="*/ 286 h 41850"/>
                <a:gd name="connsiteX1" fmla="*/ 69273 w 304800"/>
                <a:gd name="connsiteY1" fmla="*/ 27995 h 41850"/>
                <a:gd name="connsiteX2" fmla="*/ 110837 w 304800"/>
                <a:gd name="connsiteY2" fmla="*/ 41850 h 41850"/>
                <a:gd name="connsiteX3" fmla="*/ 193964 w 304800"/>
                <a:gd name="connsiteY3" fmla="*/ 27995 h 41850"/>
                <a:gd name="connsiteX4" fmla="*/ 235528 w 304800"/>
                <a:gd name="connsiteY4" fmla="*/ 286 h 41850"/>
                <a:gd name="connsiteX5" fmla="*/ 277091 w 304800"/>
                <a:gd name="connsiteY5" fmla="*/ 14140 h 41850"/>
                <a:gd name="connsiteX6" fmla="*/ 304800 w 304800"/>
                <a:gd name="connsiteY6" fmla="*/ 14140 h 41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04800" h="41850">
                  <a:moveTo>
                    <a:pt x="0" y="286"/>
                  </a:moveTo>
                  <a:cubicBezTo>
                    <a:pt x="23091" y="9522"/>
                    <a:pt x="45987" y="19263"/>
                    <a:pt x="69273" y="27995"/>
                  </a:cubicBezTo>
                  <a:cubicBezTo>
                    <a:pt x="82947" y="33123"/>
                    <a:pt x="96233" y="41850"/>
                    <a:pt x="110837" y="41850"/>
                  </a:cubicBezTo>
                  <a:cubicBezTo>
                    <a:pt x="138928" y="41850"/>
                    <a:pt x="166255" y="32613"/>
                    <a:pt x="193964" y="27995"/>
                  </a:cubicBezTo>
                  <a:cubicBezTo>
                    <a:pt x="207819" y="18759"/>
                    <a:pt x="219103" y="3024"/>
                    <a:pt x="235528" y="286"/>
                  </a:cubicBezTo>
                  <a:cubicBezTo>
                    <a:pt x="249933" y="-2115"/>
                    <a:pt x="262771" y="11276"/>
                    <a:pt x="277091" y="14140"/>
                  </a:cubicBezTo>
                  <a:cubicBezTo>
                    <a:pt x="286148" y="15951"/>
                    <a:pt x="295564" y="14140"/>
                    <a:pt x="304800" y="14140"/>
                  </a:cubicBez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23" name="Cloud Callout 22">
            <a:extLst>
              <a:ext uri="{FF2B5EF4-FFF2-40B4-BE49-F238E27FC236}">
                <a16:creationId xmlns:a16="http://schemas.microsoft.com/office/drawing/2014/main" id="{33511103-B767-B54A-ADD2-6F4A2B489CF2}"/>
              </a:ext>
            </a:extLst>
          </p:cNvPr>
          <p:cNvSpPr/>
          <p:nvPr/>
        </p:nvSpPr>
        <p:spPr>
          <a:xfrm>
            <a:off x="1427163" y="5394325"/>
            <a:ext cx="3394075" cy="1076325"/>
          </a:xfrm>
          <a:prstGeom prst="cloudCallout">
            <a:avLst>
              <a:gd name="adj1" fmla="val -13078"/>
              <a:gd name="adj2" fmla="val 43188"/>
            </a:avLst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Not making any claim on other vertices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 animBg="1"/>
      <p:bldP spid="2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77" name="Group 9">
            <a:extLst>
              <a:ext uri="{FF2B5EF4-FFF2-40B4-BE49-F238E27FC236}">
                <a16:creationId xmlns:a16="http://schemas.microsoft.com/office/drawing/2014/main" id="{C3D71BB8-6230-B547-B6DD-4EB6B02876A4}"/>
              </a:ext>
            </a:extLst>
          </p:cNvPr>
          <p:cNvGrpSpPr>
            <a:grpSpLocks/>
          </p:cNvGrpSpPr>
          <p:nvPr/>
        </p:nvGrpSpPr>
        <p:grpSpPr bwMode="auto">
          <a:xfrm>
            <a:off x="5970588" y="2163763"/>
            <a:ext cx="2854325" cy="2478087"/>
            <a:chOff x="5971309" y="2164193"/>
            <a:chExt cx="2854036" cy="2477080"/>
          </a:xfrm>
        </p:grpSpPr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8F5B6B2D-B8DC-074B-95C3-B6F8AC55A353}"/>
                </a:ext>
              </a:extLst>
            </p:cNvPr>
            <p:cNvSpPr/>
            <p:nvPr/>
          </p:nvSpPr>
          <p:spPr>
            <a:xfrm>
              <a:off x="5971309" y="2562493"/>
              <a:ext cx="2854036" cy="2078780"/>
            </a:xfrm>
            <a:custGeom>
              <a:avLst/>
              <a:gdLst>
                <a:gd name="connsiteX0" fmla="*/ 803564 w 2854036"/>
                <a:gd name="connsiteY0" fmla="*/ 69273 h 2078182"/>
                <a:gd name="connsiteX1" fmla="*/ 803564 w 2854036"/>
                <a:gd name="connsiteY1" fmla="*/ 69273 h 2078182"/>
                <a:gd name="connsiteX2" fmla="*/ 678873 w 2854036"/>
                <a:gd name="connsiteY2" fmla="*/ 166254 h 2078182"/>
                <a:gd name="connsiteX3" fmla="*/ 637309 w 2854036"/>
                <a:gd name="connsiteY3" fmla="*/ 207818 h 2078182"/>
                <a:gd name="connsiteX4" fmla="*/ 595746 w 2854036"/>
                <a:gd name="connsiteY4" fmla="*/ 235527 h 2078182"/>
                <a:gd name="connsiteX5" fmla="*/ 526473 w 2854036"/>
                <a:gd name="connsiteY5" fmla="*/ 290945 h 2078182"/>
                <a:gd name="connsiteX6" fmla="*/ 484909 w 2854036"/>
                <a:gd name="connsiteY6" fmla="*/ 318654 h 2078182"/>
                <a:gd name="connsiteX7" fmla="*/ 374073 w 2854036"/>
                <a:gd name="connsiteY7" fmla="*/ 415636 h 2078182"/>
                <a:gd name="connsiteX8" fmla="*/ 304800 w 2854036"/>
                <a:gd name="connsiteY8" fmla="*/ 512618 h 2078182"/>
                <a:gd name="connsiteX9" fmla="*/ 249382 w 2854036"/>
                <a:gd name="connsiteY9" fmla="*/ 595745 h 2078182"/>
                <a:gd name="connsiteX10" fmla="*/ 110836 w 2854036"/>
                <a:gd name="connsiteY10" fmla="*/ 789709 h 2078182"/>
                <a:gd name="connsiteX11" fmla="*/ 27709 w 2854036"/>
                <a:gd name="connsiteY11" fmla="*/ 942109 h 2078182"/>
                <a:gd name="connsiteX12" fmla="*/ 0 w 2854036"/>
                <a:gd name="connsiteY12" fmla="*/ 1052945 h 2078182"/>
                <a:gd name="connsiteX13" fmla="*/ 41564 w 2854036"/>
                <a:gd name="connsiteY13" fmla="*/ 1468582 h 2078182"/>
                <a:gd name="connsiteX14" fmla="*/ 69273 w 2854036"/>
                <a:gd name="connsiteY14" fmla="*/ 1510145 h 2078182"/>
                <a:gd name="connsiteX15" fmla="*/ 152400 w 2854036"/>
                <a:gd name="connsiteY15" fmla="*/ 1634836 h 2078182"/>
                <a:gd name="connsiteX16" fmla="*/ 277091 w 2854036"/>
                <a:gd name="connsiteY16" fmla="*/ 1787236 h 2078182"/>
                <a:gd name="connsiteX17" fmla="*/ 346364 w 2854036"/>
                <a:gd name="connsiteY17" fmla="*/ 1870364 h 2078182"/>
                <a:gd name="connsiteX18" fmla="*/ 401782 w 2854036"/>
                <a:gd name="connsiteY18" fmla="*/ 1842654 h 2078182"/>
                <a:gd name="connsiteX19" fmla="*/ 443346 w 2854036"/>
                <a:gd name="connsiteY19" fmla="*/ 1870364 h 2078182"/>
                <a:gd name="connsiteX20" fmla="*/ 581891 w 2854036"/>
                <a:gd name="connsiteY20" fmla="*/ 1898073 h 2078182"/>
                <a:gd name="connsiteX21" fmla="*/ 623455 w 2854036"/>
                <a:gd name="connsiteY21" fmla="*/ 1925782 h 2078182"/>
                <a:gd name="connsiteX22" fmla="*/ 720436 w 2854036"/>
                <a:gd name="connsiteY22" fmla="*/ 1953491 h 2078182"/>
                <a:gd name="connsiteX23" fmla="*/ 886691 w 2854036"/>
                <a:gd name="connsiteY23" fmla="*/ 2008909 h 2078182"/>
                <a:gd name="connsiteX24" fmla="*/ 942109 w 2854036"/>
                <a:gd name="connsiteY24" fmla="*/ 2036618 h 2078182"/>
                <a:gd name="connsiteX25" fmla="*/ 1219200 w 2854036"/>
                <a:gd name="connsiteY25" fmla="*/ 2078182 h 2078182"/>
                <a:gd name="connsiteX26" fmla="*/ 1898073 w 2854036"/>
                <a:gd name="connsiteY26" fmla="*/ 2064327 h 2078182"/>
                <a:gd name="connsiteX27" fmla="*/ 1939636 w 2854036"/>
                <a:gd name="connsiteY27" fmla="*/ 2050473 h 2078182"/>
                <a:gd name="connsiteX28" fmla="*/ 1995055 w 2854036"/>
                <a:gd name="connsiteY28" fmla="*/ 1995054 h 2078182"/>
                <a:gd name="connsiteX29" fmla="*/ 2535382 w 2854036"/>
                <a:gd name="connsiteY29" fmla="*/ 1995054 h 2078182"/>
                <a:gd name="connsiteX30" fmla="*/ 2576946 w 2854036"/>
                <a:gd name="connsiteY30" fmla="*/ 1981200 h 2078182"/>
                <a:gd name="connsiteX31" fmla="*/ 2632364 w 2854036"/>
                <a:gd name="connsiteY31" fmla="*/ 1967345 h 2078182"/>
                <a:gd name="connsiteX32" fmla="*/ 2715491 w 2854036"/>
                <a:gd name="connsiteY32" fmla="*/ 1911927 h 2078182"/>
                <a:gd name="connsiteX33" fmla="*/ 2743200 w 2854036"/>
                <a:gd name="connsiteY33" fmla="*/ 1870364 h 2078182"/>
                <a:gd name="connsiteX34" fmla="*/ 2770909 w 2854036"/>
                <a:gd name="connsiteY34" fmla="*/ 1787236 h 2078182"/>
                <a:gd name="connsiteX35" fmla="*/ 2784764 w 2854036"/>
                <a:gd name="connsiteY35" fmla="*/ 1745673 h 2078182"/>
                <a:gd name="connsiteX36" fmla="*/ 2798618 w 2854036"/>
                <a:gd name="connsiteY36" fmla="*/ 1690254 h 2078182"/>
                <a:gd name="connsiteX37" fmla="*/ 2826327 w 2854036"/>
                <a:gd name="connsiteY37" fmla="*/ 1607127 h 2078182"/>
                <a:gd name="connsiteX38" fmla="*/ 2854036 w 2854036"/>
                <a:gd name="connsiteY38" fmla="*/ 1510145 h 2078182"/>
                <a:gd name="connsiteX39" fmla="*/ 2840182 w 2854036"/>
                <a:gd name="connsiteY39" fmla="*/ 1080654 h 2078182"/>
                <a:gd name="connsiteX40" fmla="*/ 2812473 w 2854036"/>
                <a:gd name="connsiteY40" fmla="*/ 969818 h 2078182"/>
                <a:gd name="connsiteX41" fmla="*/ 2770909 w 2854036"/>
                <a:gd name="connsiteY41" fmla="*/ 845127 h 2078182"/>
                <a:gd name="connsiteX42" fmla="*/ 2757055 w 2854036"/>
                <a:gd name="connsiteY42" fmla="*/ 762000 h 2078182"/>
                <a:gd name="connsiteX43" fmla="*/ 2715491 w 2854036"/>
                <a:gd name="connsiteY43" fmla="*/ 651164 h 2078182"/>
                <a:gd name="connsiteX44" fmla="*/ 2687782 w 2854036"/>
                <a:gd name="connsiteY44" fmla="*/ 595745 h 2078182"/>
                <a:gd name="connsiteX45" fmla="*/ 2632364 w 2854036"/>
                <a:gd name="connsiteY45" fmla="*/ 498764 h 2078182"/>
                <a:gd name="connsiteX46" fmla="*/ 2590800 w 2854036"/>
                <a:gd name="connsiteY46" fmla="*/ 471054 h 2078182"/>
                <a:gd name="connsiteX47" fmla="*/ 2452255 w 2854036"/>
                <a:gd name="connsiteY47" fmla="*/ 429491 h 2078182"/>
                <a:gd name="connsiteX48" fmla="*/ 2299855 w 2854036"/>
                <a:gd name="connsiteY48" fmla="*/ 277091 h 2078182"/>
                <a:gd name="connsiteX49" fmla="*/ 2258291 w 2854036"/>
                <a:gd name="connsiteY49" fmla="*/ 235527 h 2078182"/>
                <a:gd name="connsiteX50" fmla="*/ 2175164 w 2854036"/>
                <a:gd name="connsiteY50" fmla="*/ 180109 h 2078182"/>
                <a:gd name="connsiteX51" fmla="*/ 2119746 w 2854036"/>
                <a:gd name="connsiteY51" fmla="*/ 138545 h 2078182"/>
                <a:gd name="connsiteX52" fmla="*/ 2064327 w 2854036"/>
                <a:gd name="connsiteY52" fmla="*/ 110836 h 2078182"/>
                <a:gd name="connsiteX53" fmla="*/ 1967346 w 2854036"/>
                <a:gd name="connsiteY53" fmla="*/ 41564 h 2078182"/>
                <a:gd name="connsiteX54" fmla="*/ 1856509 w 2854036"/>
                <a:gd name="connsiteY54" fmla="*/ 13854 h 2078182"/>
                <a:gd name="connsiteX55" fmla="*/ 1801091 w 2854036"/>
                <a:gd name="connsiteY55" fmla="*/ 0 h 2078182"/>
                <a:gd name="connsiteX56" fmla="*/ 1551709 w 2854036"/>
                <a:gd name="connsiteY56" fmla="*/ 13854 h 2078182"/>
                <a:gd name="connsiteX57" fmla="*/ 1468582 w 2854036"/>
                <a:gd name="connsiteY57" fmla="*/ 41564 h 2078182"/>
                <a:gd name="connsiteX58" fmla="*/ 886691 w 2854036"/>
                <a:gd name="connsiteY58" fmla="*/ 55418 h 2078182"/>
                <a:gd name="connsiteX59" fmla="*/ 803564 w 2854036"/>
                <a:gd name="connsiteY59" fmla="*/ 69273 h 20781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</a:cxnLst>
              <a:rect l="l" t="t" r="r" b="b"/>
              <a:pathLst>
                <a:path w="2854036" h="2078182">
                  <a:moveTo>
                    <a:pt x="803564" y="69273"/>
                  </a:moveTo>
                  <a:lnTo>
                    <a:pt x="803564" y="69273"/>
                  </a:lnTo>
                  <a:cubicBezTo>
                    <a:pt x="762000" y="101600"/>
                    <a:pt x="719324" y="132545"/>
                    <a:pt x="678873" y="166254"/>
                  </a:cubicBezTo>
                  <a:cubicBezTo>
                    <a:pt x="663821" y="178797"/>
                    <a:pt x="652361" y="195275"/>
                    <a:pt x="637309" y="207818"/>
                  </a:cubicBezTo>
                  <a:cubicBezTo>
                    <a:pt x="624517" y="218478"/>
                    <a:pt x="609067" y="225536"/>
                    <a:pt x="595746" y="235527"/>
                  </a:cubicBezTo>
                  <a:cubicBezTo>
                    <a:pt x="572089" y="253269"/>
                    <a:pt x="550130" y="273203"/>
                    <a:pt x="526473" y="290945"/>
                  </a:cubicBezTo>
                  <a:cubicBezTo>
                    <a:pt x="513152" y="300936"/>
                    <a:pt x="497440" y="307689"/>
                    <a:pt x="484909" y="318654"/>
                  </a:cubicBezTo>
                  <a:cubicBezTo>
                    <a:pt x="355230" y="432123"/>
                    <a:pt x="467604" y="353281"/>
                    <a:pt x="374073" y="415636"/>
                  </a:cubicBezTo>
                  <a:cubicBezTo>
                    <a:pt x="284000" y="550748"/>
                    <a:pt x="425076" y="340796"/>
                    <a:pt x="304800" y="512618"/>
                  </a:cubicBezTo>
                  <a:cubicBezTo>
                    <a:pt x="285702" y="539900"/>
                    <a:pt x="268969" y="568812"/>
                    <a:pt x="249382" y="595745"/>
                  </a:cubicBezTo>
                  <a:cubicBezTo>
                    <a:pt x="173168" y="700540"/>
                    <a:pt x="192783" y="646301"/>
                    <a:pt x="110836" y="789709"/>
                  </a:cubicBezTo>
                  <a:cubicBezTo>
                    <a:pt x="109149" y="792661"/>
                    <a:pt x="36581" y="915494"/>
                    <a:pt x="27709" y="942109"/>
                  </a:cubicBezTo>
                  <a:cubicBezTo>
                    <a:pt x="15666" y="978237"/>
                    <a:pt x="9236" y="1016000"/>
                    <a:pt x="0" y="1052945"/>
                  </a:cubicBezTo>
                  <a:cubicBezTo>
                    <a:pt x="13855" y="1191491"/>
                    <a:pt x="20706" y="1330917"/>
                    <a:pt x="41564" y="1468582"/>
                  </a:cubicBezTo>
                  <a:cubicBezTo>
                    <a:pt x="44058" y="1485045"/>
                    <a:pt x="61012" y="1495688"/>
                    <a:pt x="69273" y="1510145"/>
                  </a:cubicBezTo>
                  <a:cubicBezTo>
                    <a:pt x="130674" y="1617598"/>
                    <a:pt x="54775" y="1512805"/>
                    <a:pt x="152400" y="1634836"/>
                  </a:cubicBezTo>
                  <a:cubicBezTo>
                    <a:pt x="189551" y="1746286"/>
                    <a:pt x="131696" y="1593379"/>
                    <a:pt x="277091" y="1787236"/>
                  </a:cubicBezTo>
                  <a:cubicBezTo>
                    <a:pt x="326492" y="1853104"/>
                    <a:pt x="302328" y="1826326"/>
                    <a:pt x="346364" y="1870364"/>
                  </a:cubicBezTo>
                  <a:cubicBezTo>
                    <a:pt x="364837" y="1861127"/>
                    <a:pt x="381129" y="1842654"/>
                    <a:pt x="401782" y="1842654"/>
                  </a:cubicBezTo>
                  <a:cubicBezTo>
                    <a:pt x="418433" y="1842654"/>
                    <a:pt x="428453" y="1862917"/>
                    <a:pt x="443346" y="1870364"/>
                  </a:cubicBezTo>
                  <a:cubicBezTo>
                    <a:pt x="482033" y="1889708"/>
                    <a:pt x="546158" y="1892968"/>
                    <a:pt x="581891" y="1898073"/>
                  </a:cubicBezTo>
                  <a:cubicBezTo>
                    <a:pt x="595746" y="1907309"/>
                    <a:pt x="608562" y="1918335"/>
                    <a:pt x="623455" y="1925782"/>
                  </a:cubicBezTo>
                  <a:cubicBezTo>
                    <a:pt x="647866" y="1937987"/>
                    <a:pt x="696768" y="1946095"/>
                    <a:pt x="720436" y="1953491"/>
                  </a:cubicBezTo>
                  <a:cubicBezTo>
                    <a:pt x="776193" y="1970915"/>
                    <a:pt x="834442" y="1982785"/>
                    <a:pt x="886691" y="2008909"/>
                  </a:cubicBezTo>
                  <a:cubicBezTo>
                    <a:pt x="905164" y="2018145"/>
                    <a:pt x="922251" y="2030944"/>
                    <a:pt x="942109" y="2036618"/>
                  </a:cubicBezTo>
                  <a:cubicBezTo>
                    <a:pt x="1041214" y="2064934"/>
                    <a:pt x="1117509" y="2068013"/>
                    <a:pt x="1219200" y="2078182"/>
                  </a:cubicBezTo>
                  <a:lnTo>
                    <a:pt x="1898073" y="2064327"/>
                  </a:lnTo>
                  <a:cubicBezTo>
                    <a:pt x="1912666" y="2063766"/>
                    <a:pt x="1927752" y="2058961"/>
                    <a:pt x="1939636" y="2050473"/>
                  </a:cubicBezTo>
                  <a:cubicBezTo>
                    <a:pt x="1960895" y="2035288"/>
                    <a:pt x="1995055" y="1995054"/>
                    <a:pt x="1995055" y="1995054"/>
                  </a:cubicBezTo>
                  <a:cubicBezTo>
                    <a:pt x="2255650" y="2012428"/>
                    <a:pt x="2226038" y="2017968"/>
                    <a:pt x="2535382" y="1995054"/>
                  </a:cubicBezTo>
                  <a:cubicBezTo>
                    <a:pt x="2549946" y="1993975"/>
                    <a:pt x="2562904" y="1985212"/>
                    <a:pt x="2576946" y="1981200"/>
                  </a:cubicBezTo>
                  <a:cubicBezTo>
                    <a:pt x="2595255" y="1975969"/>
                    <a:pt x="2613891" y="1971963"/>
                    <a:pt x="2632364" y="1967345"/>
                  </a:cubicBezTo>
                  <a:cubicBezTo>
                    <a:pt x="2660073" y="1948872"/>
                    <a:pt x="2697018" y="1939636"/>
                    <a:pt x="2715491" y="1911927"/>
                  </a:cubicBezTo>
                  <a:cubicBezTo>
                    <a:pt x="2724727" y="1898073"/>
                    <a:pt x="2736437" y="1885580"/>
                    <a:pt x="2743200" y="1870364"/>
                  </a:cubicBezTo>
                  <a:cubicBezTo>
                    <a:pt x="2755063" y="1843673"/>
                    <a:pt x="2761672" y="1814945"/>
                    <a:pt x="2770909" y="1787236"/>
                  </a:cubicBezTo>
                  <a:cubicBezTo>
                    <a:pt x="2775527" y="1773382"/>
                    <a:pt x="2781222" y="1759841"/>
                    <a:pt x="2784764" y="1745673"/>
                  </a:cubicBezTo>
                  <a:cubicBezTo>
                    <a:pt x="2789382" y="1727200"/>
                    <a:pt x="2793147" y="1708492"/>
                    <a:pt x="2798618" y="1690254"/>
                  </a:cubicBezTo>
                  <a:cubicBezTo>
                    <a:pt x="2807011" y="1662278"/>
                    <a:pt x="2819243" y="1635463"/>
                    <a:pt x="2826327" y="1607127"/>
                  </a:cubicBezTo>
                  <a:cubicBezTo>
                    <a:pt x="2843724" y="1537541"/>
                    <a:pt x="2834161" y="1569773"/>
                    <a:pt x="2854036" y="1510145"/>
                  </a:cubicBezTo>
                  <a:cubicBezTo>
                    <a:pt x="2849418" y="1366981"/>
                    <a:pt x="2851168" y="1223470"/>
                    <a:pt x="2840182" y="1080654"/>
                  </a:cubicBezTo>
                  <a:cubicBezTo>
                    <a:pt x="2837261" y="1042684"/>
                    <a:pt x="2821709" y="1006763"/>
                    <a:pt x="2812473" y="969818"/>
                  </a:cubicBezTo>
                  <a:cubicBezTo>
                    <a:pt x="2792587" y="890276"/>
                    <a:pt x="2805688" y="932075"/>
                    <a:pt x="2770909" y="845127"/>
                  </a:cubicBezTo>
                  <a:cubicBezTo>
                    <a:pt x="2766291" y="817418"/>
                    <a:pt x="2763149" y="789422"/>
                    <a:pt x="2757055" y="762000"/>
                  </a:cubicBezTo>
                  <a:cubicBezTo>
                    <a:pt x="2751978" y="739151"/>
                    <a:pt x="2720284" y="661948"/>
                    <a:pt x="2715491" y="651164"/>
                  </a:cubicBezTo>
                  <a:cubicBezTo>
                    <a:pt x="2707103" y="632291"/>
                    <a:pt x="2695918" y="614728"/>
                    <a:pt x="2687782" y="595745"/>
                  </a:cubicBezTo>
                  <a:cubicBezTo>
                    <a:pt x="2664005" y="540266"/>
                    <a:pt x="2686831" y="553232"/>
                    <a:pt x="2632364" y="498764"/>
                  </a:cubicBezTo>
                  <a:cubicBezTo>
                    <a:pt x="2620590" y="486990"/>
                    <a:pt x="2606016" y="477817"/>
                    <a:pt x="2590800" y="471054"/>
                  </a:cubicBezTo>
                  <a:cubicBezTo>
                    <a:pt x="2547431" y="451779"/>
                    <a:pt x="2498313" y="441005"/>
                    <a:pt x="2452255" y="429491"/>
                  </a:cubicBezTo>
                  <a:lnTo>
                    <a:pt x="2299855" y="277091"/>
                  </a:lnTo>
                  <a:cubicBezTo>
                    <a:pt x="2286000" y="263236"/>
                    <a:pt x="2274594" y="246395"/>
                    <a:pt x="2258291" y="235527"/>
                  </a:cubicBezTo>
                  <a:cubicBezTo>
                    <a:pt x="2230582" y="217054"/>
                    <a:pt x="2201806" y="200090"/>
                    <a:pt x="2175164" y="180109"/>
                  </a:cubicBezTo>
                  <a:cubicBezTo>
                    <a:pt x="2156691" y="166254"/>
                    <a:pt x="2139327" y="150783"/>
                    <a:pt x="2119746" y="138545"/>
                  </a:cubicBezTo>
                  <a:cubicBezTo>
                    <a:pt x="2102232" y="127599"/>
                    <a:pt x="2081841" y="121782"/>
                    <a:pt x="2064327" y="110836"/>
                  </a:cubicBezTo>
                  <a:cubicBezTo>
                    <a:pt x="2039230" y="95151"/>
                    <a:pt x="1996651" y="56217"/>
                    <a:pt x="1967346" y="41564"/>
                  </a:cubicBezTo>
                  <a:cubicBezTo>
                    <a:pt x="1937637" y="26709"/>
                    <a:pt x="1884965" y="20178"/>
                    <a:pt x="1856509" y="13854"/>
                  </a:cubicBezTo>
                  <a:cubicBezTo>
                    <a:pt x="1837921" y="9723"/>
                    <a:pt x="1819564" y="4618"/>
                    <a:pt x="1801091" y="0"/>
                  </a:cubicBezTo>
                  <a:cubicBezTo>
                    <a:pt x="1717964" y="4618"/>
                    <a:pt x="1634322" y="3527"/>
                    <a:pt x="1551709" y="13854"/>
                  </a:cubicBezTo>
                  <a:cubicBezTo>
                    <a:pt x="1522727" y="17477"/>
                    <a:pt x="1497782" y="40869"/>
                    <a:pt x="1468582" y="41564"/>
                  </a:cubicBezTo>
                  <a:lnTo>
                    <a:pt x="886691" y="55418"/>
                  </a:lnTo>
                  <a:cubicBezTo>
                    <a:pt x="840746" y="70733"/>
                    <a:pt x="817419" y="66964"/>
                    <a:pt x="803564" y="69273"/>
                  </a:cubicBez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4605" name="TextBox 5">
              <a:extLst>
                <a:ext uri="{FF2B5EF4-FFF2-40B4-BE49-F238E27FC236}">
                  <a16:creationId xmlns:a16="http://schemas.microsoft.com/office/drawing/2014/main" id="{98F93BC0-207D-9640-A05B-7E92B51F87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827818" y="2164193"/>
              <a:ext cx="35137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R</a:t>
              </a:r>
            </a:p>
          </p:txBody>
        </p:sp>
      </p:grpSp>
      <p:sp>
        <p:nvSpPr>
          <p:cNvPr id="24578" name="Title 1">
            <a:extLst>
              <a:ext uri="{FF2B5EF4-FFF2-40B4-BE49-F238E27FC236}">
                <a16:creationId xmlns:a16="http://schemas.microsoft.com/office/drawing/2014/main" id="{90E86339-324D-2E43-A077-C86D9107DD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Towards Dijkstra’s algo: part three</a:t>
            </a:r>
          </a:p>
        </p:txBody>
      </p:sp>
      <p:sp>
        <p:nvSpPr>
          <p:cNvPr id="24579" name="TextBox 2">
            <a:extLst>
              <a:ext uri="{FF2B5EF4-FFF2-40B4-BE49-F238E27FC236}">
                <a16:creationId xmlns:a16="http://schemas.microsoft.com/office/drawing/2014/main" id="{7A00A21D-154F-DC44-AA33-BF534F8A85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3113" y="1579563"/>
            <a:ext cx="4943475" cy="584200"/>
          </a:xfrm>
          <a:prstGeom prst="rect">
            <a:avLst/>
          </a:prstGeom>
          <a:noFill/>
          <a:ln w="3810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>
                <a:latin typeface="Arial" panose="020B0604020202020204" pitchFamily="34" charset="0"/>
              </a:rPr>
              <a:t>Determine </a:t>
            </a:r>
            <a:r>
              <a:rPr lang="en-US" altLang="en-US">
                <a:solidFill>
                  <a:srgbClr val="7030A0"/>
                </a:solidFill>
                <a:latin typeface="Arial" panose="020B0604020202020204" pitchFamily="34" charset="0"/>
              </a:rPr>
              <a:t>d(t)</a:t>
            </a:r>
            <a:r>
              <a:rPr lang="en-US" altLang="en-US">
                <a:latin typeface="Arial" panose="020B0604020202020204" pitchFamily="34" charset="0"/>
              </a:rPr>
              <a:t> one by one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58C2CD50-6BE8-EF4C-9B9D-FAB665E6764E}"/>
              </a:ext>
            </a:extLst>
          </p:cNvPr>
          <p:cNvSpPr/>
          <p:nvPr/>
        </p:nvSpPr>
        <p:spPr>
          <a:xfrm>
            <a:off x="6919913" y="2909888"/>
            <a:ext cx="360362" cy="36036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rgbClr val="7030A0"/>
                </a:solidFill>
              </a:rPr>
              <a:t>s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D3553A89-5F01-1142-B52F-3A656A3EB3BA}"/>
              </a:ext>
            </a:extLst>
          </p:cNvPr>
          <p:cNvSpPr/>
          <p:nvPr/>
        </p:nvSpPr>
        <p:spPr>
          <a:xfrm>
            <a:off x="6351588" y="3768725"/>
            <a:ext cx="360362" cy="360363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rgbClr val="7030A0"/>
                </a:solidFill>
              </a:rPr>
              <a:t>u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F247C553-746B-FE44-8ED6-A46E7DE169C2}"/>
              </a:ext>
            </a:extLst>
          </p:cNvPr>
          <p:cNvSpPr/>
          <p:nvPr/>
        </p:nvSpPr>
        <p:spPr>
          <a:xfrm>
            <a:off x="7100888" y="3768725"/>
            <a:ext cx="358775" cy="360363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rgbClr val="7030A0"/>
                </a:solidFill>
              </a:rPr>
              <a:t>x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98652FC-E2FF-374F-AF78-A273362F4EE8}"/>
              </a:ext>
            </a:extLst>
          </p:cNvPr>
          <p:cNvSpPr/>
          <p:nvPr/>
        </p:nvSpPr>
        <p:spPr>
          <a:xfrm>
            <a:off x="8194675" y="3768725"/>
            <a:ext cx="360363" cy="360363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rgbClr val="7030A0"/>
                </a:solidFill>
              </a:rPr>
              <a:t>y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C988FDB7-3E00-6542-A8B6-9BCEE982AD7C}"/>
              </a:ext>
            </a:extLst>
          </p:cNvPr>
          <p:cNvCxnSpPr>
            <a:stCxn id="4" idx="3"/>
            <a:endCxn id="7" idx="7"/>
          </p:cNvCxnSpPr>
          <p:nvPr/>
        </p:nvCxnSpPr>
        <p:spPr>
          <a:xfrm flipH="1">
            <a:off x="6659563" y="3216275"/>
            <a:ext cx="312737" cy="60483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585" name="TextBox 11">
            <a:extLst>
              <a:ext uri="{FF2B5EF4-FFF2-40B4-BE49-F238E27FC236}">
                <a16:creationId xmlns:a16="http://schemas.microsoft.com/office/drawing/2014/main" id="{FD298217-442E-3E4A-838C-B342A03A3A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909888"/>
            <a:ext cx="40576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Assume we know 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d(v) </a:t>
            </a:r>
            <a:r>
              <a:rPr lang="en-US" altLang="en-US" sz="1800">
                <a:latin typeface="Arial" panose="020B0604020202020204" pitchFamily="34" charset="0"/>
              </a:rPr>
              <a:t>for every 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v</a:t>
            </a:r>
            <a:r>
              <a:rPr lang="en-US" altLang="en-US" sz="1800">
                <a:latin typeface="Arial" panose="020B0604020202020204" pitchFamily="34" charset="0"/>
              </a:rPr>
              <a:t> in 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R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2CABC05-8AD2-E84F-A2C6-068AC6CD17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788" y="4456113"/>
            <a:ext cx="54181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Compute an upper bound 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d’(w) </a:t>
            </a:r>
            <a:r>
              <a:rPr lang="en-US" altLang="en-US" sz="1800">
                <a:latin typeface="Arial" panose="020B0604020202020204" pitchFamily="34" charset="0"/>
              </a:rPr>
              <a:t>for every 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w</a:t>
            </a:r>
            <a:r>
              <a:rPr lang="en-US" altLang="en-US" sz="1800">
                <a:latin typeface="Arial" panose="020B0604020202020204" pitchFamily="34" charset="0"/>
              </a:rPr>
              <a:t> not in 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R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A02BCE1B-2E6D-3942-8AB8-2742224FF218}"/>
              </a:ext>
            </a:extLst>
          </p:cNvPr>
          <p:cNvGrpSpPr>
            <a:grpSpLocks/>
          </p:cNvGrpSpPr>
          <p:nvPr/>
        </p:nvGrpSpPr>
        <p:grpSpPr bwMode="auto">
          <a:xfrm>
            <a:off x="6532563" y="4075113"/>
            <a:ext cx="1714500" cy="1438275"/>
            <a:chOff x="6532060" y="4075901"/>
            <a:chExt cx="1715298" cy="1438207"/>
          </a:xfrm>
        </p:grpSpPr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D339DF46-A364-AE43-A85A-832E3ADC4D9B}"/>
                </a:ext>
              </a:extLst>
            </p:cNvPr>
            <p:cNvSpPr/>
            <p:nvPr/>
          </p:nvSpPr>
          <p:spPr>
            <a:xfrm>
              <a:off x="6837002" y="5153762"/>
              <a:ext cx="358942" cy="360346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srgbClr val="7030A0"/>
                  </a:solidFill>
                </a:rPr>
                <a:t>w</a:t>
              </a:r>
            </a:p>
          </p:txBody>
        </p: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E11ED9B7-3FA4-5447-B395-02D8D98DDFC0}"/>
                </a:ext>
              </a:extLst>
            </p:cNvPr>
            <p:cNvCxnSpPr>
              <a:stCxn id="7" idx="4"/>
              <a:endCxn id="19" idx="1"/>
            </p:cNvCxnSpPr>
            <p:nvPr/>
          </p:nvCxnSpPr>
          <p:spPr>
            <a:xfrm>
              <a:off x="6532060" y="4128286"/>
              <a:ext cx="357353" cy="1077862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14073269-74E8-8A4E-A892-5DC8A4658494}"/>
                </a:ext>
              </a:extLst>
            </p:cNvPr>
            <p:cNvCxnSpPr>
              <a:stCxn id="8" idx="4"/>
              <a:endCxn id="19" idx="0"/>
            </p:cNvCxnSpPr>
            <p:nvPr/>
          </p:nvCxnSpPr>
          <p:spPr>
            <a:xfrm flipH="1">
              <a:off x="7016472" y="4128286"/>
              <a:ext cx="263648" cy="1025477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id="{74D3416A-2ABA-CB4B-AB55-C5D0900E44A4}"/>
                </a:ext>
              </a:extLst>
            </p:cNvPr>
            <p:cNvCxnSpPr>
              <a:stCxn id="9" idx="3"/>
              <a:endCxn id="19" idx="7"/>
            </p:cNvCxnSpPr>
            <p:nvPr/>
          </p:nvCxnSpPr>
          <p:spPr>
            <a:xfrm flipH="1">
              <a:off x="7143531" y="4075901"/>
              <a:ext cx="1103827" cy="1130247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Freeform 25">
            <a:extLst>
              <a:ext uri="{FF2B5EF4-FFF2-40B4-BE49-F238E27FC236}">
                <a16:creationId xmlns:a16="http://schemas.microsoft.com/office/drawing/2014/main" id="{F9DA4726-DEF9-FA47-A283-6B0A91D3C7AF}"/>
              </a:ext>
            </a:extLst>
          </p:cNvPr>
          <p:cNvSpPr/>
          <p:nvPr/>
        </p:nvSpPr>
        <p:spPr>
          <a:xfrm>
            <a:off x="7148513" y="3311525"/>
            <a:ext cx="180975" cy="484188"/>
          </a:xfrm>
          <a:custGeom>
            <a:avLst/>
            <a:gdLst>
              <a:gd name="connsiteX0" fmla="*/ 0 w 181033"/>
              <a:gd name="connsiteY0" fmla="*/ 0 h 484909"/>
              <a:gd name="connsiteX1" fmla="*/ 13855 w 181033"/>
              <a:gd name="connsiteY1" fmla="*/ 69273 h 484909"/>
              <a:gd name="connsiteX2" fmla="*/ 27710 w 181033"/>
              <a:gd name="connsiteY2" fmla="*/ 110837 h 484909"/>
              <a:gd name="connsiteX3" fmla="*/ 41564 w 181033"/>
              <a:gd name="connsiteY3" fmla="*/ 290946 h 484909"/>
              <a:gd name="connsiteX4" fmla="*/ 83128 w 181033"/>
              <a:gd name="connsiteY4" fmla="*/ 304800 h 484909"/>
              <a:gd name="connsiteX5" fmla="*/ 152400 w 181033"/>
              <a:gd name="connsiteY5" fmla="*/ 318655 h 484909"/>
              <a:gd name="connsiteX6" fmla="*/ 180110 w 181033"/>
              <a:gd name="connsiteY6" fmla="*/ 484909 h 4849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1033" h="484909">
                <a:moveTo>
                  <a:pt x="0" y="0"/>
                </a:moveTo>
                <a:cubicBezTo>
                  <a:pt x="4618" y="23091"/>
                  <a:pt x="8144" y="46428"/>
                  <a:pt x="13855" y="69273"/>
                </a:cubicBezTo>
                <a:cubicBezTo>
                  <a:pt x="17397" y="83441"/>
                  <a:pt x="25899" y="96346"/>
                  <a:pt x="27710" y="110837"/>
                </a:cubicBezTo>
                <a:cubicBezTo>
                  <a:pt x="35179" y="170586"/>
                  <a:pt x="25022" y="233049"/>
                  <a:pt x="41564" y="290946"/>
                </a:cubicBezTo>
                <a:cubicBezTo>
                  <a:pt x="45576" y="304988"/>
                  <a:pt x="68960" y="301258"/>
                  <a:pt x="83128" y="304800"/>
                </a:cubicBezTo>
                <a:cubicBezTo>
                  <a:pt x="105973" y="310511"/>
                  <a:pt x="129309" y="314037"/>
                  <a:pt x="152400" y="318655"/>
                </a:cubicBezTo>
                <a:cubicBezTo>
                  <a:pt x="188873" y="428069"/>
                  <a:pt x="180110" y="372574"/>
                  <a:pt x="180110" y="484909"/>
                </a:cubicBezTo>
              </a:path>
            </a:pathLst>
          </a:custGeom>
          <a:noFill/>
          <a:ln w="38100"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7" name="Freeform 26">
            <a:extLst>
              <a:ext uri="{FF2B5EF4-FFF2-40B4-BE49-F238E27FC236}">
                <a16:creationId xmlns:a16="http://schemas.microsoft.com/office/drawing/2014/main" id="{258FFCB2-4E9C-BE46-AEDE-168C30F4E255}"/>
              </a:ext>
            </a:extLst>
          </p:cNvPr>
          <p:cNvSpPr/>
          <p:nvPr/>
        </p:nvSpPr>
        <p:spPr>
          <a:xfrm>
            <a:off x="7273925" y="3006725"/>
            <a:ext cx="1066800" cy="788988"/>
          </a:xfrm>
          <a:custGeom>
            <a:avLst/>
            <a:gdLst>
              <a:gd name="connsiteX0" fmla="*/ 0 w 1066954"/>
              <a:gd name="connsiteY0" fmla="*/ 69273 h 789709"/>
              <a:gd name="connsiteX1" fmla="*/ 83128 w 1066954"/>
              <a:gd name="connsiteY1" fmla="*/ 83128 h 789709"/>
              <a:gd name="connsiteX2" fmla="*/ 304800 w 1066954"/>
              <a:gd name="connsiteY2" fmla="*/ 55419 h 789709"/>
              <a:gd name="connsiteX3" fmla="*/ 401782 w 1066954"/>
              <a:gd name="connsiteY3" fmla="*/ 13855 h 789709"/>
              <a:gd name="connsiteX4" fmla="*/ 443346 w 1066954"/>
              <a:gd name="connsiteY4" fmla="*/ 0 h 789709"/>
              <a:gd name="connsiteX5" fmla="*/ 471055 w 1066954"/>
              <a:gd name="connsiteY5" fmla="*/ 41564 h 789709"/>
              <a:gd name="connsiteX6" fmla="*/ 498764 w 1066954"/>
              <a:gd name="connsiteY6" fmla="*/ 193964 h 789709"/>
              <a:gd name="connsiteX7" fmla="*/ 526473 w 1066954"/>
              <a:gd name="connsiteY7" fmla="*/ 304800 h 789709"/>
              <a:gd name="connsiteX8" fmla="*/ 568037 w 1066954"/>
              <a:gd name="connsiteY8" fmla="*/ 332509 h 789709"/>
              <a:gd name="connsiteX9" fmla="*/ 678873 w 1066954"/>
              <a:gd name="connsiteY9" fmla="*/ 318655 h 789709"/>
              <a:gd name="connsiteX10" fmla="*/ 720437 w 1066954"/>
              <a:gd name="connsiteY10" fmla="*/ 304800 h 789709"/>
              <a:gd name="connsiteX11" fmla="*/ 817419 w 1066954"/>
              <a:gd name="connsiteY11" fmla="*/ 318655 h 789709"/>
              <a:gd name="connsiteX12" fmla="*/ 831273 w 1066954"/>
              <a:gd name="connsiteY12" fmla="*/ 360219 h 789709"/>
              <a:gd name="connsiteX13" fmla="*/ 1025237 w 1066954"/>
              <a:gd name="connsiteY13" fmla="*/ 401782 h 789709"/>
              <a:gd name="connsiteX14" fmla="*/ 1052946 w 1066954"/>
              <a:gd name="connsiteY14" fmla="*/ 484909 h 789709"/>
              <a:gd name="connsiteX15" fmla="*/ 1066800 w 1066954"/>
              <a:gd name="connsiteY15" fmla="*/ 789709 h 7897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066954" h="789709">
                <a:moveTo>
                  <a:pt x="0" y="69273"/>
                </a:moveTo>
                <a:cubicBezTo>
                  <a:pt x="27709" y="73891"/>
                  <a:pt x="55036" y="83128"/>
                  <a:pt x="83128" y="83128"/>
                </a:cubicBezTo>
                <a:cubicBezTo>
                  <a:pt x="174395" y="83128"/>
                  <a:pt x="227605" y="77475"/>
                  <a:pt x="304800" y="55419"/>
                </a:cubicBezTo>
                <a:cubicBezTo>
                  <a:pt x="369778" y="36854"/>
                  <a:pt x="327898" y="45520"/>
                  <a:pt x="401782" y="13855"/>
                </a:cubicBezTo>
                <a:cubicBezTo>
                  <a:pt x="415205" y="8102"/>
                  <a:pt x="429491" y="4618"/>
                  <a:pt x="443346" y="0"/>
                </a:cubicBezTo>
                <a:cubicBezTo>
                  <a:pt x="452582" y="13855"/>
                  <a:pt x="465208" y="25973"/>
                  <a:pt x="471055" y="41564"/>
                </a:cubicBezTo>
                <a:cubicBezTo>
                  <a:pt x="477731" y="59367"/>
                  <a:pt x="496172" y="181869"/>
                  <a:pt x="498764" y="193964"/>
                </a:cubicBezTo>
                <a:cubicBezTo>
                  <a:pt x="506743" y="231201"/>
                  <a:pt x="494786" y="283676"/>
                  <a:pt x="526473" y="304800"/>
                </a:cubicBezTo>
                <a:lnTo>
                  <a:pt x="568037" y="332509"/>
                </a:lnTo>
                <a:cubicBezTo>
                  <a:pt x="604982" y="327891"/>
                  <a:pt x="642241" y="325315"/>
                  <a:pt x="678873" y="318655"/>
                </a:cubicBezTo>
                <a:cubicBezTo>
                  <a:pt x="693242" y="316043"/>
                  <a:pt x="705833" y="304800"/>
                  <a:pt x="720437" y="304800"/>
                </a:cubicBezTo>
                <a:cubicBezTo>
                  <a:pt x="753093" y="304800"/>
                  <a:pt x="785092" y="314037"/>
                  <a:pt x="817419" y="318655"/>
                </a:cubicBezTo>
                <a:cubicBezTo>
                  <a:pt x="822037" y="332510"/>
                  <a:pt x="822150" y="348815"/>
                  <a:pt x="831273" y="360219"/>
                </a:cubicBezTo>
                <a:cubicBezTo>
                  <a:pt x="873001" y="412379"/>
                  <a:pt x="985771" y="398194"/>
                  <a:pt x="1025237" y="401782"/>
                </a:cubicBezTo>
                <a:cubicBezTo>
                  <a:pt x="1034473" y="429491"/>
                  <a:pt x="1050865" y="455775"/>
                  <a:pt x="1052946" y="484909"/>
                </a:cubicBezTo>
                <a:cubicBezTo>
                  <a:pt x="1069432" y="715724"/>
                  <a:pt x="1066800" y="614054"/>
                  <a:pt x="1066800" y="789709"/>
                </a:cubicBezTo>
              </a:path>
            </a:pathLst>
          </a:custGeom>
          <a:noFill/>
          <a:ln w="38100"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AC74804-5CC6-C549-BE13-D08BBF78E5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5488" y="4972050"/>
            <a:ext cx="16081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7030A0"/>
                </a:solidFill>
                <a:latin typeface="Arial" panose="020B0604020202020204" pitchFamily="34" charset="0"/>
              </a:rPr>
              <a:t>d(u) </a:t>
            </a:r>
            <a:r>
              <a:rPr lang="en-US" altLang="en-US" sz="2400">
                <a:latin typeface="Arial" panose="020B0604020202020204" pitchFamily="34" charset="0"/>
              </a:rPr>
              <a:t>+ </a:t>
            </a:r>
            <a:r>
              <a:rPr lang="en-US" altLang="en-US" sz="2400">
                <a:solidFill>
                  <a:srgbClr val="7030A0"/>
                </a:solidFill>
                <a:latin typeface="Arial" panose="020B0604020202020204" pitchFamily="34" charset="0"/>
              </a:rPr>
              <a:t>l</a:t>
            </a:r>
            <a:r>
              <a:rPr lang="en-US" altLang="en-US" sz="2400" baseline="-25000">
                <a:solidFill>
                  <a:srgbClr val="7030A0"/>
                </a:solidFill>
                <a:latin typeface="Arial" panose="020B0604020202020204" pitchFamily="34" charset="0"/>
              </a:rPr>
              <a:t>(u,w)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C0439CF-CDFA-CF41-9270-5B92AA32D7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5925" y="4972050"/>
            <a:ext cx="7842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7030A0"/>
                </a:solidFill>
                <a:latin typeface="Arial" panose="020B0604020202020204" pitchFamily="34" charset="0"/>
              </a:rPr>
              <a:t>d(w)</a:t>
            </a:r>
            <a:endParaRPr lang="en-US" altLang="en-US" sz="1800">
              <a:solidFill>
                <a:srgbClr val="7030A0"/>
              </a:solidFill>
              <a:latin typeface="Arial" panose="020B060402020202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458E176-C5BA-524F-B977-2878BC33DD1C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265977" y="4972329"/>
            <a:ext cx="500457" cy="461665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699D933-16CE-9043-B021-1A7333B721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5925" y="5580063"/>
            <a:ext cx="31877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7030A0"/>
                </a:solidFill>
                <a:latin typeface="Arial" panose="020B0604020202020204" pitchFamily="34" charset="0"/>
              </a:rPr>
              <a:t>d(w)           d(x) </a:t>
            </a:r>
            <a:r>
              <a:rPr lang="en-US" altLang="en-US" sz="2400">
                <a:latin typeface="Arial" panose="020B0604020202020204" pitchFamily="34" charset="0"/>
              </a:rPr>
              <a:t>+ </a:t>
            </a:r>
            <a:r>
              <a:rPr lang="en-US" altLang="en-US" sz="2400">
                <a:solidFill>
                  <a:srgbClr val="7030A0"/>
                </a:solidFill>
                <a:latin typeface="Arial" panose="020B0604020202020204" pitchFamily="34" charset="0"/>
              </a:rPr>
              <a:t>l</a:t>
            </a:r>
            <a:r>
              <a:rPr lang="en-US" altLang="en-US" sz="2400" baseline="-25000">
                <a:solidFill>
                  <a:srgbClr val="7030A0"/>
                </a:solidFill>
                <a:latin typeface="Arial" panose="020B0604020202020204" pitchFamily="34" charset="0"/>
              </a:rPr>
              <a:t>(x,w)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1A4C42F-24FB-7D46-816C-F63DDFE1FC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5925" y="6188075"/>
            <a:ext cx="31877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7030A0"/>
                </a:solidFill>
                <a:latin typeface="Arial" panose="020B0604020202020204" pitchFamily="34" charset="0"/>
              </a:rPr>
              <a:t>d(w)           d(y) </a:t>
            </a:r>
            <a:r>
              <a:rPr lang="en-US" altLang="en-US" sz="2400">
                <a:latin typeface="Arial" panose="020B0604020202020204" pitchFamily="34" charset="0"/>
              </a:rPr>
              <a:t>+ </a:t>
            </a:r>
            <a:r>
              <a:rPr lang="en-US" altLang="en-US" sz="2400">
                <a:solidFill>
                  <a:srgbClr val="7030A0"/>
                </a:solidFill>
                <a:latin typeface="Arial" panose="020B0604020202020204" pitchFamily="34" charset="0"/>
              </a:rPr>
              <a:t>l</a:t>
            </a:r>
            <a:r>
              <a:rPr lang="en-US" altLang="en-US" sz="2400" baseline="-25000">
                <a:solidFill>
                  <a:srgbClr val="7030A0"/>
                </a:solidFill>
                <a:latin typeface="Arial" panose="020B0604020202020204" pitchFamily="34" charset="0"/>
              </a:rPr>
              <a:t>(y,w)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A2FD3F8-8716-F34E-B0FE-91DD5EA7AC41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265977" y="5582058"/>
            <a:ext cx="500457" cy="461665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0F8EECAB-C041-1447-9501-F69355A787A9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265976" y="6188439"/>
            <a:ext cx="500457" cy="461665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22EEE5EE-EC26-014A-B21E-C9E4052A9193}"/>
              </a:ext>
            </a:extLst>
          </p:cNvPr>
          <p:cNvGrpSpPr>
            <a:grpSpLocks/>
          </p:cNvGrpSpPr>
          <p:nvPr/>
        </p:nvGrpSpPr>
        <p:grpSpPr bwMode="auto">
          <a:xfrm>
            <a:off x="4838700" y="5846763"/>
            <a:ext cx="3535363" cy="563562"/>
            <a:chOff x="5110163" y="1260475"/>
            <a:chExt cx="3535362" cy="563563"/>
          </a:xfrm>
        </p:grpSpPr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11C24417-26B5-7B46-BE53-98A33D9B42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10163" y="1260475"/>
              <a:ext cx="3486149" cy="563563"/>
            </a:xfrm>
            <a:prstGeom prst="rect">
              <a:avLst/>
            </a:prstGeom>
            <a:solidFill>
              <a:srgbClr val="93CDDD"/>
            </a:solidFill>
            <a:ln w="9525">
              <a:solidFill>
                <a:srgbClr val="4A7EBB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sp>
          <p:nvSpPr>
            <p:cNvPr id="24599" name="TextBox 5">
              <a:extLst>
                <a:ext uri="{FF2B5EF4-FFF2-40B4-BE49-F238E27FC236}">
                  <a16:creationId xmlns:a16="http://schemas.microsoft.com/office/drawing/2014/main" id="{2EE95587-1F40-CD47-BE06-8B9E4C8739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10163" y="1293813"/>
              <a:ext cx="3535362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>
                  <a:solidFill>
                    <a:srgbClr val="660066"/>
                  </a:solidFill>
                </a:rPr>
                <a:t>d’</a:t>
              </a:r>
              <a:r>
                <a:rPr lang="en-US" altLang="ja-JP" sz="2000">
                  <a:solidFill>
                    <a:srgbClr val="660066"/>
                  </a:solidFill>
                </a:rPr>
                <a:t>(w)</a:t>
              </a:r>
              <a:r>
                <a:rPr lang="en-US" altLang="ja-JP" sz="2000"/>
                <a:t> = min </a:t>
              </a:r>
              <a:r>
                <a:rPr lang="en-US" altLang="ja-JP" sz="2000" baseline="-25000">
                  <a:solidFill>
                    <a:srgbClr val="660066"/>
                  </a:solidFill>
                </a:rPr>
                <a:t>e=(u,w) </a:t>
              </a:r>
              <a:r>
                <a:rPr lang="en-US" altLang="ja-JP" sz="2000" baseline="-25000"/>
                <a:t>in </a:t>
              </a:r>
              <a:r>
                <a:rPr lang="en-US" altLang="ja-JP" sz="2000" baseline="-25000">
                  <a:solidFill>
                    <a:srgbClr val="660066"/>
                  </a:solidFill>
                </a:rPr>
                <a:t>E</a:t>
              </a:r>
              <a:r>
                <a:rPr lang="en-US" altLang="ja-JP" sz="2000" baseline="-25000"/>
                <a:t>, </a:t>
              </a:r>
              <a:r>
                <a:rPr lang="en-US" altLang="ja-JP" sz="2000" baseline="-25000">
                  <a:solidFill>
                    <a:srgbClr val="660066"/>
                  </a:solidFill>
                </a:rPr>
                <a:t>u</a:t>
              </a:r>
              <a:r>
                <a:rPr lang="en-US" altLang="ja-JP" sz="2000" baseline="-25000"/>
                <a:t> in </a:t>
              </a:r>
              <a:r>
                <a:rPr lang="en-US" altLang="ja-JP" sz="2000" baseline="-25000">
                  <a:solidFill>
                    <a:srgbClr val="660066"/>
                  </a:solidFill>
                </a:rPr>
                <a:t>R</a:t>
              </a:r>
              <a:r>
                <a:rPr lang="en-US" altLang="ja-JP" sz="2000" baseline="-25000"/>
                <a:t>  </a:t>
              </a:r>
              <a:r>
                <a:rPr lang="en-US" altLang="ja-JP" sz="2000">
                  <a:solidFill>
                    <a:srgbClr val="660066"/>
                  </a:solidFill>
                </a:rPr>
                <a:t>d(u)+l</a:t>
              </a:r>
              <a:r>
                <a:rPr lang="en-US" altLang="ja-JP" sz="2000" baseline="-25000">
                  <a:solidFill>
                    <a:srgbClr val="660066"/>
                  </a:solidFill>
                </a:rPr>
                <a:t>e</a:t>
              </a:r>
              <a:r>
                <a:rPr lang="en-US" altLang="ja-JP" sz="2000">
                  <a:solidFill>
                    <a:srgbClr val="660066"/>
                  </a:solidFill>
                </a:rPr>
                <a:t> </a:t>
              </a:r>
              <a:endParaRPr lang="en-US" altLang="en-US" sz="2000">
                <a:solidFill>
                  <a:srgbClr val="660066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8" grpId="0"/>
      <p:bldP spid="29" grpId="0"/>
      <p:bldP spid="31" grpId="0"/>
      <p:bldP spid="3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>
            <a:extLst>
              <a:ext uri="{FF2B5EF4-FFF2-40B4-BE49-F238E27FC236}">
                <a16:creationId xmlns:a16="http://schemas.microsoft.com/office/drawing/2014/main" id="{9E009286-AFFE-8E42-A0D6-0494C41A9D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Reading Assignment</a:t>
            </a:r>
          </a:p>
        </p:txBody>
      </p:sp>
      <p:sp>
        <p:nvSpPr>
          <p:cNvPr id="18434" name="TextBox 2">
            <a:extLst>
              <a:ext uri="{FF2B5EF4-FFF2-40B4-BE49-F238E27FC236}">
                <a16:creationId xmlns:a16="http://schemas.microsoft.com/office/drawing/2014/main" id="{D63D51F1-794E-9B4D-8AA0-6DC8593E46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7342" y="2756581"/>
            <a:ext cx="19621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/>
              <a:t>Sec 4.4 of [KT]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5310</TotalTime>
  <Words>265</Words>
  <Application>Microsoft Office PowerPoint</Application>
  <PresentationFormat>On-screen Show (4:3)</PresentationFormat>
  <Paragraphs>63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Lecture 19</vt:lpstr>
      <vt:lpstr>Shortest Path problem</vt:lpstr>
      <vt:lpstr>Towards Dijkstra’s algo: part one</vt:lpstr>
      <vt:lpstr>Towards Dijkstra’s algo: part two</vt:lpstr>
      <vt:lpstr>Towards Dijkstra’s algo: part three</vt:lpstr>
      <vt:lpstr>Reading Assignment</vt:lpstr>
    </vt:vector>
  </TitlesOfParts>
  <Company>UB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25</dc:title>
  <dc:creator>Atri</dc:creator>
  <cp:lastModifiedBy>Nasrin Akhter</cp:lastModifiedBy>
  <cp:revision>38</cp:revision>
  <cp:lastPrinted>2017-10-26T18:52:40Z</cp:lastPrinted>
  <dcterms:created xsi:type="dcterms:W3CDTF">2010-11-03T15:37:39Z</dcterms:created>
  <dcterms:modified xsi:type="dcterms:W3CDTF">2022-03-18T22:02:33Z</dcterms:modified>
</cp:coreProperties>
</file>