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417" r:id="rId3"/>
    <p:sldId id="471" r:id="rId4"/>
    <p:sldId id="261" r:id="rId5"/>
    <p:sldId id="263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472" r:id="rId20"/>
    <p:sldId id="473" r:id="rId21"/>
    <p:sldId id="474" r:id="rId22"/>
    <p:sldId id="475" r:id="rId23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9"/>
    <p:restoredTop sz="94618"/>
  </p:normalViewPr>
  <p:slideViewPr>
    <p:cSldViewPr snapToGrid="0" snapToObjects="1">
      <p:cViewPr varScale="1">
        <p:scale>
          <a:sx n="59" d="100"/>
          <a:sy n="59" d="100"/>
        </p:scale>
        <p:origin x="1496" y="52"/>
      </p:cViewPr>
      <p:guideLst>
        <p:guide orient="horz"/>
        <p:guide pos="5759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B01AB15-3CD0-FF4D-A6EA-63E66204A13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1DDC40-18EA-C643-AF6F-8DFAA418962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999FA67F-2E5A-5046-B801-4F45F6634E41}" type="datetimeFigureOut">
              <a:rPr lang="en-US"/>
              <a:pPr>
                <a:defRPr/>
              </a:pPr>
              <a:t>4/5/2022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8E627A-7804-0D45-AE33-2F0A542B190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86D2F5-6EA5-4A48-9399-2025D9674A1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73555D5-3B77-784B-B3EE-EF8F6182FF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E7D7C95-21B4-C74A-A595-243E07EAAEC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E139C17-3689-624F-A967-D695FE6E452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765F0A8C-0A8C-6E4B-8BFC-10C791FB34C4}" type="datetimeFigureOut">
              <a:rPr lang="en-US"/>
              <a:pPr>
                <a:defRPr/>
              </a:pPr>
              <a:t>4/5/2022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B73EEC97-512D-9443-B2F9-923FA144067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50F8DE7-4D7B-A244-9839-5C55A52922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A4E526-3F3C-CE41-9C74-B8ED8ECF12E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062236-65E6-7840-B118-58ED932EBD4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B58CADEE-0F1E-C147-A64D-F0FC13ED151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DAF352-FDFB-974C-8D03-665535BD9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79B49F-AD18-384D-A2A4-A5D7A0F49709}" type="datetime1">
              <a:rPr lang="en-US" altLang="en-US"/>
              <a:pPr>
                <a:defRPr/>
              </a:pPr>
              <a:t>4/5/2022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E6CABB-1A37-F94B-B3BA-6DB9C6444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66E680-E101-9342-8E6D-761E82043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2BBD77-F6F0-CA41-948B-B9473A2B9E3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9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9F4CA1-3B45-EC45-9B31-F0E28C85B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467D5-663D-2C4A-A6F3-28D70AF814E1}" type="datetime1">
              <a:rPr lang="en-US" altLang="en-US"/>
              <a:pPr>
                <a:defRPr/>
              </a:pPr>
              <a:t>4/5/2022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B1EC17-CE9D-5049-909F-B1981101F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550935-2522-214C-B7BB-345079C84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8E49EB-BD1D-C742-867F-58DDF23A7D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7096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E3733-07D4-9143-A4A7-970B6197B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8ED72-DC5F-B440-85EA-5CD3F3B0CB5B}" type="datetime1">
              <a:rPr lang="en-US" altLang="en-US"/>
              <a:pPr>
                <a:defRPr/>
              </a:pPr>
              <a:t>4/5/2022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48EB68-34DA-904F-BB40-A4CA6C59E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6A2A39-D1EC-D84C-8F7B-AE2EA7CE8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FE1EF8-623A-8D44-96F0-3207EDB130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8452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2061F5-512E-7341-BD69-7C07C6988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2BB376-B601-5B43-86BC-3828B7C9DEC6}" type="datetime1">
              <a:rPr lang="en-US" altLang="en-US"/>
              <a:pPr>
                <a:defRPr/>
              </a:pPr>
              <a:t>4/5/2022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B402A8-4BB6-184F-9438-7277FB35A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27D4E6-74B7-DC4C-B146-3F94B8AC0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B949AE-8FFA-9F48-A6DC-D6FC6CBC99C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6210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A07781-AA1E-C842-9906-F0E6A9AD2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A4077E-8555-0549-98BE-10B2F0F03F45}" type="datetime1">
              <a:rPr lang="en-US" altLang="en-US"/>
              <a:pPr>
                <a:defRPr/>
              </a:pPr>
              <a:t>4/5/2022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A1104E-67DD-C04E-803D-2A715FEC3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10AEA8-FA09-2243-A5C5-C2665A62D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361901-9830-F64A-8068-F3BE235C71C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4714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B03CF21-332E-E84C-A42C-50E6D19A7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3F61F4-CA7E-3945-8C30-A46A32544335}" type="datetime1">
              <a:rPr lang="en-US" altLang="en-US"/>
              <a:pPr>
                <a:defRPr/>
              </a:pPr>
              <a:t>4/5/2022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60C0DB6-4FDE-A14A-B6E3-F4D45F332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7567458-2E77-0F45-965F-5C90767F0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6557A1-CD9C-5D40-B2EE-452722AE28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693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B8C416C2-33A3-7E42-8D5A-9F70D5ABB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F0EB8-85B0-9C45-BE87-721143911EFA}" type="datetime1">
              <a:rPr lang="en-US" altLang="en-US"/>
              <a:pPr>
                <a:defRPr/>
              </a:pPr>
              <a:t>4/5/2022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C9B07D5-2452-D242-92DF-2DF870DEC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6B581EA-5A1E-7347-B2A6-8EABF1F51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E0855C-47B6-424B-B798-0C11FC12914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3634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7ECDFD8C-1D1B-A84E-9F82-738055661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1DD24D-6DBF-1745-898B-0D265A726558}" type="datetime1">
              <a:rPr lang="en-US" altLang="en-US"/>
              <a:pPr>
                <a:defRPr/>
              </a:pPr>
              <a:t>4/5/2022</a:t>
            </a:fld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5AE7364-31A1-E144-802F-FF3AA7296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447A500-A6FA-B24C-927F-B7D37490B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72E6B0-18B2-B041-941B-4BA02B5A17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6040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A2E44ADC-EEB6-744C-BE63-E39308843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D856FA-8EB9-7348-9EBA-9CA1E239C25B}" type="datetime1">
              <a:rPr lang="en-US" altLang="en-US"/>
              <a:pPr>
                <a:defRPr/>
              </a:pPr>
              <a:t>4/5/2022</a:t>
            </a:fld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449A6BA3-7737-4C4B-8EA1-1EB24687C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EDF08B6-9766-C74D-B1EA-42480F600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953D72-6698-1F40-BA73-D31F067E883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3007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D3135CA-B7BA-3B4E-90AD-D620A87EA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5059AA-563F-1E49-BE87-62E3A31E65C3}" type="datetime1">
              <a:rPr lang="en-US" altLang="en-US"/>
              <a:pPr>
                <a:defRPr/>
              </a:pPr>
              <a:t>4/5/2022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866BE4F-CEC4-EF4D-9AD8-11F7739B2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0BD5DF2-8D0A-4648-8FC5-350FB156A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CB5092-297A-B74E-A225-96C401BBBC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000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83CD454-7FE6-AC43-9AF8-7190D57B7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7E7501-E91C-D340-A775-F2010FEA61E9}" type="datetime1">
              <a:rPr lang="en-US" altLang="en-US"/>
              <a:pPr>
                <a:defRPr/>
              </a:pPr>
              <a:t>4/5/2022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F00946C-7A09-D94E-8D21-9D24F61E2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B6DA195-77A8-8B4D-A0D5-8C0A8B094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A53C34-0900-424A-88A1-54D1EE4F90B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0198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B3979645-7F21-2E44-9938-F6E51DFBD04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13C20453-EF58-D64A-8552-3580A3F7F82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302836-3600-B14E-BB90-2E191F66C8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EFEE7814-EB2A-3447-AF5C-902A1497DA70}" type="datetime1">
              <a:rPr lang="en-US" altLang="en-US"/>
              <a:pPr>
                <a:defRPr/>
              </a:pPr>
              <a:t>4/5/2022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D85D84-7EAE-A849-A34B-1A458D5B7D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33A576-6D99-624C-BE75-EB047FE865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15472C8F-0661-2444-BF07-E2AA7F46878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108" charset="-128"/>
          <a:cs typeface="ＭＳ Ｐゴシック" pitchFamily="-108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-108" charset="-128"/>
          <a:cs typeface="ＭＳ Ｐゴシック" pitchFamily="-108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-108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-108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-108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-108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>
            <a:extLst>
              <a:ext uri="{FF2B5EF4-FFF2-40B4-BE49-F238E27FC236}">
                <a16:creationId xmlns:a16="http://schemas.microsoft.com/office/drawing/2014/main" id="{BE271C1F-D20B-8E41-BDC3-FA765C1666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Lecture 23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1CAF85-1C71-E146-99C4-63E941E6801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dirty="0">
                <a:ea typeface="+mn-ea"/>
                <a:cs typeface="+mn-cs"/>
              </a:rPr>
              <a:t>CSE 331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>
            <a:extLst>
              <a:ext uri="{FF2B5EF4-FFF2-40B4-BE49-F238E27FC236}">
                <a16:creationId xmlns:a16="http://schemas.microsoft.com/office/drawing/2014/main" id="{92974A1C-7083-FE4E-8F6E-8316D7EC4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High Level view of the course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36C1919-B929-C94A-8868-56D4C0E20B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8425" y="1449388"/>
            <a:ext cx="3168650" cy="704850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Problem Statement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9A78E89-1950-184A-9C69-F618C91DE2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8425" y="3854450"/>
            <a:ext cx="3168650" cy="704850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Algorithm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BD79458-5962-F74E-8C98-1FF2A589DB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8425" y="2681288"/>
            <a:ext cx="3168650" cy="706437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Problem Definition</a:t>
            </a:r>
          </a:p>
        </p:txBody>
      </p:sp>
      <p:sp>
        <p:nvSpPr>
          <p:cNvPr id="8" name="Down Arrow 7">
            <a:extLst>
              <a:ext uri="{FF2B5EF4-FFF2-40B4-BE49-F238E27FC236}">
                <a16:creationId xmlns:a16="http://schemas.microsoft.com/office/drawing/2014/main" id="{50D28D98-38AD-9D46-A4E9-05E0E7A241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5263" y="2154238"/>
            <a:ext cx="379412" cy="527050"/>
          </a:xfrm>
          <a:prstGeom prst="downArrow">
            <a:avLst>
              <a:gd name="adj1" fmla="val 50000"/>
              <a:gd name="adj2" fmla="val 50002"/>
            </a:avLst>
          </a:prstGeom>
          <a:solidFill>
            <a:srgbClr val="C0504D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1600210-8943-644D-98B5-DD49D0CAC4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8425" y="4989513"/>
            <a:ext cx="3168650" cy="704850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ja-JP" altLang="en-US" sz="1800">
                <a:solidFill>
                  <a:srgbClr val="FFFFFF"/>
                </a:solidFill>
                <a:latin typeface="Calibri" charset="0"/>
              </a:rPr>
              <a:t>“</a:t>
            </a:r>
            <a:r>
              <a:rPr lang="en-US" altLang="ja-JP" sz="1800">
                <a:solidFill>
                  <a:srgbClr val="FFFFFF"/>
                </a:solidFill>
                <a:latin typeface="Calibri" charset="0"/>
              </a:rPr>
              <a:t>Implementation</a:t>
            </a:r>
            <a:r>
              <a:rPr lang="ja-JP" altLang="en-US" sz="1800">
                <a:solidFill>
                  <a:srgbClr val="FFFFFF"/>
                </a:solidFill>
                <a:latin typeface="Calibri" charset="0"/>
              </a:rPr>
              <a:t>”</a:t>
            </a: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10" name="Down Arrow 9">
            <a:extLst>
              <a:ext uri="{FF2B5EF4-FFF2-40B4-BE49-F238E27FC236}">
                <a16:creationId xmlns:a16="http://schemas.microsoft.com/office/drawing/2014/main" id="{F1FF4081-4743-CC47-9A06-EA24AB60B2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6375" y="4559300"/>
            <a:ext cx="381000" cy="430213"/>
          </a:xfrm>
          <a:prstGeom prst="downArrow">
            <a:avLst>
              <a:gd name="adj1" fmla="val 50000"/>
              <a:gd name="adj2" fmla="val 50002"/>
            </a:avLst>
          </a:prstGeom>
          <a:solidFill>
            <a:srgbClr val="C0504D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11408E8-884B-B744-8809-A6AEDB1F75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8425" y="6065838"/>
            <a:ext cx="3168650" cy="704850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Analysis</a:t>
            </a:r>
          </a:p>
        </p:txBody>
      </p:sp>
      <p:sp>
        <p:nvSpPr>
          <p:cNvPr id="11" name="Down Arrow 10">
            <a:extLst>
              <a:ext uri="{FF2B5EF4-FFF2-40B4-BE49-F238E27FC236}">
                <a16:creationId xmlns:a16="http://schemas.microsoft.com/office/drawing/2014/main" id="{3F420BC3-B0CB-074B-AC06-926CB7AD20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6375" y="5694363"/>
            <a:ext cx="381000" cy="371475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C0504D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30730" name="TextBox 48">
            <a:extLst>
              <a:ext uri="{FF2B5EF4-FFF2-40B4-BE49-F238E27FC236}">
                <a16:creationId xmlns:a16="http://schemas.microsoft.com/office/drawing/2014/main" id="{8215B754-CFB3-FB46-B723-C0D1C3395D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0438" y="6289675"/>
            <a:ext cx="30099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Correctness+Runtime Analysis</a:t>
            </a:r>
          </a:p>
        </p:txBody>
      </p:sp>
      <p:sp>
        <p:nvSpPr>
          <p:cNvPr id="30731" name="TextBox 45">
            <a:extLst>
              <a:ext uri="{FF2B5EF4-FFF2-40B4-BE49-F238E27FC236}">
                <a16:creationId xmlns:a16="http://schemas.microsoft.com/office/drawing/2014/main" id="{48E0E467-ACB1-5940-82B3-4BCDB67F7F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9025" y="5189538"/>
            <a:ext cx="16367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Data Structures</a:t>
            </a:r>
          </a:p>
        </p:txBody>
      </p:sp>
      <p:sp>
        <p:nvSpPr>
          <p:cNvPr id="9" name="Down Arrow 8">
            <a:extLst>
              <a:ext uri="{FF2B5EF4-FFF2-40B4-BE49-F238E27FC236}">
                <a16:creationId xmlns:a16="http://schemas.microsoft.com/office/drawing/2014/main" id="{D009BAFF-F067-5A48-A8A3-F43988D3A4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6375" y="3387725"/>
            <a:ext cx="381000" cy="466725"/>
          </a:xfrm>
          <a:prstGeom prst="downArrow">
            <a:avLst>
              <a:gd name="adj1" fmla="val 50000"/>
              <a:gd name="adj2" fmla="val 49998"/>
            </a:avLst>
          </a:prstGeom>
          <a:solidFill>
            <a:srgbClr val="C0504D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15" name="Cloud Callout 14">
            <a:extLst>
              <a:ext uri="{FF2B5EF4-FFF2-40B4-BE49-F238E27FC236}">
                <a16:creationId xmlns:a16="http://schemas.microsoft.com/office/drawing/2014/main" id="{6EE7C711-9E18-2941-9230-005536E8CF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75" y="3060700"/>
            <a:ext cx="2432050" cy="1651000"/>
          </a:xfrm>
          <a:prstGeom prst="cloudCallout">
            <a:avLst>
              <a:gd name="adj1" fmla="val 97884"/>
              <a:gd name="adj2" fmla="val -19079"/>
            </a:avLst>
          </a:prstGeom>
          <a:solidFill>
            <a:srgbClr val="F79646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Three general techniques</a:t>
            </a:r>
          </a:p>
        </p:txBody>
      </p:sp>
      <p:sp>
        <p:nvSpPr>
          <p:cNvPr id="16" name="Cloud Callout 15">
            <a:extLst>
              <a:ext uri="{FF2B5EF4-FFF2-40B4-BE49-F238E27FC236}">
                <a16:creationId xmlns:a16="http://schemas.microsoft.com/office/drawing/2014/main" id="{2C4F195B-1231-8A41-804D-6DAA545A5D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3513" y="3060700"/>
            <a:ext cx="2173287" cy="1074738"/>
          </a:xfrm>
          <a:prstGeom prst="cloudCallout">
            <a:avLst>
              <a:gd name="adj1" fmla="val -141181"/>
              <a:gd name="adj2" fmla="val -1102"/>
            </a:avLst>
          </a:prstGeom>
          <a:solidFill>
            <a:srgbClr val="4F6228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Done with greedy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>
            <a:extLst>
              <a:ext uri="{FF2B5EF4-FFF2-40B4-BE49-F238E27FC236}">
                <a16:creationId xmlns:a16="http://schemas.microsoft.com/office/drawing/2014/main" id="{AE593151-32B6-8048-B6B7-79F4731F9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Trivia</a:t>
            </a:r>
          </a:p>
        </p:txBody>
      </p:sp>
      <p:pic>
        <p:nvPicPr>
          <p:cNvPr id="31746" name="Picture 3">
            <a:extLst>
              <a:ext uri="{FF2B5EF4-FFF2-40B4-BE49-F238E27FC236}">
                <a16:creationId xmlns:a16="http://schemas.microsoft.com/office/drawing/2014/main" id="{99B754EC-56F2-C743-A474-A7B0BC03D6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000" y="1563688"/>
            <a:ext cx="6350000" cy="453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>
            <a:extLst>
              <a:ext uri="{FF2B5EF4-FFF2-40B4-BE49-F238E27FC236}">
                <a16:creationId xmlns:a16="http://schemas.microsoft.com/office/drawing/2014/main" id="{2F4506F5-4587-3D44-9CC9-53073C403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Divide and Conquer</a:t>
            </a:r>
          </a:p>
        </p:txBody>
      </p:sp>
      <p:sp>
        <p:nvSpPr>
          <p:cNvPr id="32770" name="TextBox 2">
            <a:extLst>
              <a:ext uri="{FF2B5EF4-FFF2-40B4-BE49-F238E27FC236}">
                <a16:creationId xmlns:a16="http://schemas.microsoft.com/office/drawing/2014/main" id="{22B93301-5071-9D48-9FA1-644B033E56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9650" y="1954213"/>
            <a:ext cx="57419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Divide up the problem into at least two sub-problems</a:t>
            </a:r>
          </a:p>
        </p:txBody>
      </p:sp>
      <p:sp>
        <p:nvSpPr>
          <p:cNvPr id="32771" name="TextBox 3">
            <a:extLst>
              <a:ext uri="{FF2B5EF4-FFF2-40B4-BE49-F238E27FC236}">
                <a16:creationId xmlns:a16="http://schemas.microsoft.com/office/drawing/2014/main" id="{D1FB697E-9020-334E-B1E3-2B878A9E7D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9650" y="3190875"/>
            <a:ext cx="38385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Recursively solve the sub-problems</a:t>
            </a:r>
          </a:p>
        </p:txBody>
      </p:sp>
      <p:sp>
        <p:nvSpPr>
          <p:cNvPr id="32772" name="TextBox 4">
            <a:extLst>
              <a:ext uri="{FF2B5EF4-FFF2-40B4-BE49-F238E27FC236}">
                <a16:creationId xmlns:a16="http://schemas.microsoft.com/office/drawing/2014/main" id="{E47A3021-ADAD-4242-B51F-875EEB8285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9650" y="4352925"/>
            <a:ext cx="70500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/>
              <a:t>“</a:t>
            </a:r>
            <a:r>
              <a:rPr lang="en-US" altLang="ja-JP" sz="2000"/>
              <a:t>Patch up</a:t>
            </a:r>
            <a:r>
              <a:rPr lang="ja-JP" altLang="en-US" sz="2000"/>
              <a:t>”</a:t>
            </a:r>
            <a:r>
              <a:rPr lang="en-US" altLang="ja-JP" sz="2000"/>
              <a:t> the solutions to the sub-problems for the final solution</a:t>
            </a:r>
            <a:endParaRPr lang="en-US" altLang="en-US" sz="20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>
            <a:extLst>
              <a:ext uri="{FF2B5EF4-FFF2-40B4-BE49-F238E27FC236}">
                <a16:creationId xmlns:a16="http://schemas.microsoft.com/office/drawing/2014/main" id="{4F750CB7-5295-2F4D-80C1-5085932B1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Sorting</a:t>
            </a:r>
          </a:p>
        </p:txBody>
      </p:sp>
      <p:sp>
        <p:nvSpPr>
          <p:cNvPr id="33794" name="TextBox 2">
            <a:extLst>
              <a:ext uri="{FF2B5EF4-FFF2-40B4-BE49-F238E27FC236}">
                <a16:creationId xmlns:a16="http://schemas.microsoft.com/office/drawing/2014/main" id="{5A13B5E5-AE62-4B4D-BD07-F004E52D04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163" y="1855788"/>
            <a:ext cx="7635875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700"/>
              <a:t>Given </a:t>
            </a:r>
            <a:r>
              <a:rPr lang="en-US" altLang="en-US" sz="2700">
                <a:solidFill>
                  <a:srgbClr val="660066"/>
                </a:solidFill>
              </a:rPr>
              <a:t>n</a:t>
            </a:r>
            <a:r>
              <a:rPr lang="en-US" altLang="en-US" sz="2700"/>
              <a:t> numbers order them from smallest to largest</a:t>
            </a:r>
          </a:p>
        </p:txBody>
      </p:sp>
      <p:sp>
        <p:nvSpPr>
          <p:cNvPr id="33795" name="TextBox 3">
            <a:extLst>
              <a:ext uri="{FF2B5EF4-FFF2-40B4-BE49-F238E27FC236}">
                <a16:creationId xmlns:a16="http://schemas.microsoft.com/office/drawing/2014/main" id="{6F948CED-551C-7D4F-AC0B-6114319E4A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163" y="2995613"/>
            <a:ext cx="58023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Works for any set of elements on which there is a total order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>
            <a:extLst>
              <a:ext uri="{FF2B5EF4-FFF2-40B4-BE49-F238E27FC236}">
                <a16:creationId xmlns:a16="http://schemas.microsoft.com/office/drawing/2014/main" id="{B34CD45B-B300-9048-8FC2-259DEA463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Insertion Sort</a:t>
            </a:r>
          </a:p>
        </p:txBody>
      </p:sp>
      <p:sp>
        <p:nvSpPr>
          <p:cNvPr id="34818" name="TextBox 3">
            <a:extLst>
              <a:ext uri="{FF2B5EF4-FFF2-40B4-BE49-F238E27FC236}">
                <a16:creationId xmlns:a16="http://schemas.microsoft.com/office/drawing/2014/main" id="{A97AE17E-2735-3D48-87BD-4D84F7BE09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3275" y="1606550"/>
            <a:ext cx="19018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Input: </a:t>
            </a:r>
            <a:r>
              <a:rPr lang="en-US" altLang="en-US" sz="1800">
                <a:solidFill>
                  <a:srgbClr val="660066"/>
                </a:solidFill>
              </a:rPr>
              <a:t>a</a:t>
            </a:r>
            <a:r>
              <a:rPr lang="en-US" altLang="en-US" sz="1800" baseline="-25000">
                <a:solidFill>
                  <a:srgbClr val="660066"/>
                </a:solidFill>
              </a:rPr>
              <a:t>1</a:t>
            </a:r>
            <a:r>
              <a:rPr lang="en-US" altLang="en-US" sz="1800"/>
              <a:t>, </a:t>
            </a:r>
            <a:r>
              <a:rPr lang="en-US" altLang="en-US" sz="1800">
                <a:solidFill>
                  <a:srgbClr val="660066"/>
                </a:solidFill>
              </a:rPr>
              <a:t>a</a:t>
            </a:r>
            <a:r>
              <a:rPr lang="en-US" altLang="en-US" sz="1800" baseline="-25000">
                <a:solidFill>
                  <a:srgbClr val="660066"/>
                </a:solidFill>
              </a:rPr>
              <a:t>2</a:t>
            </a:r>
            <a:r>
              <a:rPr lang="en-US" altLang="en-US" sz="1800"/>
              <a:t>,…., </a:t>
            </a:r>
            <a:r>
              <a:rPr lang="en-US" altLang="en-US" sz="1800">
                <a:solidFill>
                  <a:srgbClr val="660066"/>
                </a:solidFill>
              </a:rPr>
              <a:t>a</a:t>
            </a:r>
            <a:r>
              <a:rPr lang="en-US" altLang="en-US" sz="1800" baseline="-25000">
                <a:solidFill>
                  <a:srgbClr val="660066"/>
                </a:solidFill>
              </a:rPr>
              <a:t>n</a:t>
            </a:r>
          </a:p>
        </p:txBody>
      </p:sp>
      <p:sp>
        <p:nvSpPr>
          <p:cNvPr id="5" name="Cloud Callout 4">
            <a:extLst>
              <a:ext uri="{FF2B5EF4-FFF2-40B4-BE49-F238E27FC236}">
                <a16:creationId xmlns:a16="http://schemas.microsoft.com/office/drawing/2014/main" id="{45C27066-69E2-EB4D-B4EB-FCD9569DB0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57838" y="1182688"/>
            <a:ext cx="3397250" cy="1822450"/>
          </a:xfrm>
          <a:prstGeom prst="cloudCallout">
            <a:avLst>
              <a:gd name="adj1" fmla="val -11889"/>
              <a:gd name="adj2" fmla="val 43440"/>
            </a:avLst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Make sure that all the processed numbers are sorted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2F4CC05-2A62-7648-A6F4-5EA3B9308D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3275" y="2095500"/>
            <a:ext cx="19431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Output: </a:t>
            </a:r>
            <a:r>
              <a:rPr lang="en-US" altLang="en-US" sz="1800">
                <a:solidFill>
                  <a:srgbClr val="660066"/>
                </a:solidFill>
              </a:rPr>
              <a:t>b</a:t>
            </a:r>
            <a:r>
              <a:rPr lang="en-US" altLang="en-US" sz="1800" baseline="-25000">
                <a:solidFill>
                  <a:srgbClr val="660066"/>
                </a:solidFill>
              </a:rPr>
              <a:t>1</a:t>
            </a:r>
            <a:r>
              <a:rPr lang="en-US" altLang="en-US" sz="1800"/>
              <a:t>,</a:t>
            </a:r>
            <a:r>
              <a:rPr lang="en-US" altLang="en-US" sz="1800">
                <a:solidFill>
                  <a:srgbClr val="660066"/>
                </a:solidFill>
              </a:rPr>
              <a:t>b</a:t>
            </a:r>
            <a:r>
              <a:rPr lang="en-US" altLang="en-US" sz="1800" baseline="-25000">
                <a:solidFill>
                  <a:srgbClr val="660066"/>
                </a:solidFill>
              </a:rPr>
              <a:t>2</a:t>
            </a:r>
            <a:r>
              <a:rPr lang="en-US" altLang="en-US" sz="1800"/>
              <a:t>,…,</a:t>
            </a:r>
            <a:r>
              <a:rPr lang="en-US" altLang="en-US" sz="1800">
                <a:solidFill>
                  <a:srgbClr val="660066"/>
                </a:solidFill>
              </a:rPr>
              <a:t>b</a:t>
            </a:r>
            <a:r>
              <a:rPr lang="en-US" altLang="en-US" sz="1800" baseline="-25000">
                <a:solidFill>
                  <a:srgbClr val="660066"/>
                </a:solidFill>
              </a:rPr>
              <a:t>n</a:t>
            </a:r>
          </a:p>
        </p:txBody>
      </p:sp>
      <p:grpSp>
        <p:nvGrpSpPr>
          <p:cNvPr id="2" name="Group 13">
            <a:extLst>
              <a:ext uri="{FF2B5EF4-FFF2-40B4-BE49-F238E27FC236}">
                <a16:creationId xmlns:a16="http://schemas.microsoft.com/office/drawing/2014/main" id="{06A6EFA7-21F5-3F46-9E32-E1C9F8724E29}"/>
              </a:ext>
            </a:extLst>
          </p:cNvPr>
          <p:cNvGrpSpPr>
            <a:grpSpLocks/>
          </p:cNvGrpSpPr>
          <p:nvPr/>
        </p:nvGrpSpPr>
        <p:grpSpPr bwMode="auto">
          <a:xfrm>
            <a:off x="720725" y="2451100"/>
            <a:ext cx="5127625" cy="2693988"/>
            <a:chOff x="720959" y="2451856"/>
            <a:chExt cx="5128117" cy="2693679"/>
          </a:xfrm>
        </p:grpSpPr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A7B6610F-7A41-CC43-9240-C9553D395682}"/>
                </a:ext>
              </a:extLst>
            </p:cNvPr>
            <p:cNvSpPr>
              <a:spLocks/>
            </p:cNvSpPr>
            <p:nvPr/>
          </p:nvSpPr>
          <p:spPr bwMode="auto">
            <a:xfrm>
              <a:off x="720959" y="2451856"/>
              <a:ext cx="5128117" cy="2693679"/>
            </a:xfrm>
            <a:custGeom>
              <a:avLst/>
              <a:gdLst>
                <a:gd name="T0" fmla="*/ 28038 w 5128117"/>
                <a:gd name="T1" fmla="*/ 414012 h 2693679"/>
                <a:gd name="T2" fmla="*/ 49748 w 5128117"/>
                <a:gd name="T3" fmla="*/ 2140046 h 2693679"/>
                <a:gd name="T4" fmla="*/ 82313 w 5128117"/>
                <a:gd name="T5" fmla="*/ 2292024 h 2693679"/>
                <a:gd name="T6" fmla="*/ 93168 w 5128117"/>
                <a:gd name="T7" fmla="*/ 2357157 h 2693679"/>
                <a:gd name="T8" fmla="*/ 104023 w 5128117"/>
                <a:gd name="T9" fmla="*/ 2585124 h 2693679"/>
                <a:gd name="T10" fmla="*/ 125733 w 5128117"/>
                <a:gd name="T11" fmla="*/ 2661113 h 2693679"/>
                <a:gd name="T12" fmla="*/ 158298 w 5128117"/>
                <a:gd name="T13" fmla="*/ 2671968 h 2693679"/>
                <a:gd name="T14" fmla="*/ 190863 w 5128117"/>
                <a:gd name="T15" fmla="*/ 2693679 h 2693679"/>
                <a:gd name="T16" fmla="*/ 744469 w 5128117"/>
                <a:gd name="T17" fmla="*/ 2682824 h 2693679"/>
                <a:gd name="T18" fmla="*/ 863874 w 5128117"/>
                <a:gd name="T19" fmla="*/ 2671968 h 2693679"/>
                <a:gd name="T20" fmla="*/ 1308930 w 5128117"/>
                <a:gd name="T21" fmla="*/ 2661113 h 2693679"/>
                <a:gd name="T22" fmla="*/ 1515176 w 5128117"/>
                <a:gd name="T23" fmla="*/ 2650257 h 2693679"/>
                <a:gd name="T24" fmla="*/ 1623726 w 5128117"/>
                <a:gd name="T25" fmla="*/ 2628546 h 2693679"/>
                <a:gd name="T26" fmla="*/ 1992797 w 5128117"/>
                <a:gd name="T27" fmla="*/ 2574268 h 2693679"/>
                <a:gd name="T28" fmla="*/ 2426998 w 5128117"/>
                <a:gd name="T29" fmla="*/ 2552557 h 2693679"/>
                <a:gd name="T30" fmla="*/ 2481273 w 5128117"/>
                <a:gd name="T31" fmla="*/ 2519990 h 2693679"/>
                <a:gd name="T32" fmla="*/ 2513838 w 5128117"/>
                <a:gd name="T33" fmla="*/ 2498279 h 2693679"/>
                <a:gd name="T34" fmla="*/ 3924991 w 5128117"/>
                <a:gd name="T35" fmla="*/ 2487424 h 2693679"/>
                <a:gd name="T36" fmla="*/ 4076961 w 5128117"/>
                <a:gd name="T37" fmla="*/ 2433146 h 2693679"/>
                <a:gd name="T38" fmla="*/ 4109526 w 5128117"/>
                <a:gd name="T39" fmla="*/ 2422290 h 2693679"/>
                <a:gd name="T40" fmla="*/ 4652277 w 5128117"/>
                <a:gd name="T41" fmla="*/ 2411435 h 2693679"/>
                <a:gd name="T42" fmla="*/ 4717408 w 5128117"/>
                <a:gd name="T43" fmla="*/ 2400579 h 2693679"/>
                <a:gd name="T44" fmla="*/ 4804248 w 5128117"/>
                <a:gd name="T45" fmla="*/ 2389724 h 2693679"/>
                <a:gd name="T46" fmla="*/ 4912798 w 5128117"/>
                <a:gd name="T47" fmla="*/ 2368013 h 2693679"/>
                <a:gd name="T48" fmla="*/ 5032203 w 5128117"/>
                <a:gd name="T49" fmla="*/ 2357157 h 2693679"/>
                <a:gd name="T50" fmla="*/ 5097333 w 5128117"/>
                <a:gd name="T51" fmla="*/ 2335446 h 2693679"/>
                <a:gd name="T52" fmla="*/ 5119043 w 5128117"/>
                <a:gd name="T53" fmla="*/ 2302879 h 2693679"/>
                <a:gd name="T54" fmla="*/ 5097333 w 5128117"/>
                <a:gd name="T55" fmla="*/ 2053201 h 2693679"/>
                <a:gd name="T56" fmla="*/ 5075623 w 5128117"/>
                <a:gd name="T57" fmla="*/ 1727535 h 2693679"/>
                <a:gd name="T58" fmla="*/ 5064768 w 5128117"/>
                <a:gd name="T59" fmla="*/ 1640690 h 2693679"/>
                <a:gd name="T60" fmla="*/ 5010493 w 5128117"/>
                <a:gd name="T61" fmla="*/ 1586412 h 2693679"/>
                <a:gd name="T62" fmla="*/ 4977928 w 5128117"/>
                <a:gd name="T63" fmla="*/ 1380157 h 2693679"/>
                <a:gd name="T64" fmla="*/ 4967073 w 5128117"/>
                <a:gd name="T65" fmla="*/ 1325879 h 2693679"/>
                <a:gd name="T66" fmla="*/ 4956218 w 5128117"/>
                <a:gd name="T67" fmla="*/ 1228179 h 2693679"/>
                <a:gd name="T68" fmla="*/ 4891088 w 5128117"/>
                <a:gd name="T69" fmla="*/ 1011068 h 2693679"/>
                <a:gd name="T70" fmla="*/ 4858523 w 5128117"/>
                <a:gd name="T71" fmla="*/ 978501 h 2693679"/>
                <a:gd name="T72" fmla="*/ 4825958 w 5128117"/>
                <a:gd name="T73" fmla="*/ 967645 h 2693679"/>
                <a:gd name="T74" fmla="*/ 4684842 w 5128117"/>
                <a:gd name="T75" fmla="*/ 945934 h 2693679"/>
                <a:gd name="T76" fmla="*/ 3968411 w 5128117"/>
                <a:gd name="T77" fmla="*/ 956790 h 2693679"/>
                <a:gd name="T78" fmla="*/ 3935846 w 5128117"/>
                <a:gd name="T79" fmla="*/ 967645 h 2693679"/>
                <a:gd name="T80" fmla="*/ 3425660 w 5128117"/>
                <a:gd name="T81" fmla="*/ 989357 h 2693679"/>
                <a:gd name="T82" fmla="*/ 2481273 w 5128117"/>
                <a:gd name="T83" fmla="*/ 1000212 h 2693679"/>
                <a:gd name="T84" fmla="*/ 2416143 w 5128117"/>
                <a:gd name="T85" fmla="*/ 1043634 h 2693679"/>
                <a:gd name="T86" fmla="*/ 2372723 w 5128117"/>
                <a:gd name="T87" fmla="*/ 1054490 h 2693679"/>
                <a:gd name="T88" fmla="*/ 2231607 w 5128117"/>
                <a:gd name="T89" fmla="*/ 1076201 h 2693679"/>
                <a:gd name="T90" fmla="*/ 1764841 w 5128117"/>
                <a:gd name="T91" fmla="*/ 1065345 h 2693679"/>
                <a:gd name="T92" fmla="*/ 1634581 w 5128117"/>
                <a:gd name="T93" fmla="*/ 1043634 h 2693679"/>
                <a:gd name="T94" fmla="*/ 1623726 w 5128117"/>
                <a:gd name="T95" fmla="*/ 1011068 h 2693679"/>
                <a:gd name="T96" fmla="*/ 1602016 w 5128117"/>
                <a:gd name="T97" fmla="*/ 978501 h 2693679"/>
                <a:gd name="T98" fmla="*/ 1569451 w 5128117"/>
                <a:gd name="T99" fmla="*/ 891656 h 2693679"/>
                <a:gd name="T100" fmla="*/ 1536886 w 5128117"/>
                <a:gd name="T101" fmla="*/ 826523 h 2693679"/>
                <a:gd name="T102" fmla="*/ 1526031 w 5128117"/>
                <a:gd name="T103" fmla="*/ 468290 h 2693679"/>
                <a:gd name="T104" fmla="*/ 1406626 w 5128117"/>
                <a:gd name="T105" fmla="*/ 435723 h 2693679"/>
                <a:gd name="T106" fmla="*/ 1384915 w 5128117"/>
                <a:gd name="T107" fmla="*/ 414012 h 2693679"/>
                <a:gd name="T108" fmla="*/ 1341495 w 5128117"/>
                <a:gd name="T109" fmla="*/ 348878 h 2693679"/>
                <a:gd name="T110" fmla="*/ 1330640 w 5128117"/>
                <a:gd name="T111" fmla="*/ 305456 h 2693679"/>
                <a:gd name="T112" fmla="*/ 1298075 w 5128117"/>
                <a:gd name="T113" fmla="*/ 294601 h 2693679"/>
                <a:gd name="T114" fmla="*/ 1146105 w 5128117"/>
                <a:gd name="T115" fmla="*/ 272890 h 2693679"/>
                <a:gd name="T116" fmla="*/ 483949 w 5128117"/>
                <a:gd name="T117" fmla="*/ 272890 h 2693679"/>
                <a:gd name="T118" fmla="*/ 397108 w 5128117"/>
                <a:gd name="T119" fmla="*/ 283745 h 2693679"/>
                <a:gd name="T120" fmla="*/ 158298 w 5128117"/>
                <a:gd name="T121" fmla="*/ 305456 h 2693679"/>
                <a:gd name="T122" fmla="*/ 38893 w 5128117"/>
                <a:gd name="T123" fmla="*/ 327167 h 2693679"/>
                <a:gd name="T124" fmla="*/ 6328 w 5128117"/>
                <a:gd name="T125" fmla="*/ 338023 h 2693679"/>
                <a:gd name="T126" fmla="*/ 28038 w 5128117"/>
                <a:gd name="T127" fmla="*/ 414012 h 2693679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60000 65536"/>
                <a:gd name="T190" fmla="*/ 0 60000 65536"/>
                <a:gd name="T191" fmla="*/ 0 60000 65536"/>
              </a:gdLst>
              <a:ahLst/>
              <a:cxnLst>
                <a:cxn ang="T128">
                  <a:pos x="T0" y="T1"/>
                </a:cxn>
                <a:cxn ang="T129">
                  <a:pos x="T2" y="T3"/>
                </a:cxn>
                <a:cxn ang="T130">
                  <a:pos x="T4" y="T5"/>
                </a:cxn>
                <a:cxn ang="T131">
                  <a:pos x="T6" y="T7"/>
                </a:cxn>
                <a:cxn ang="T132">
                  <a:pos x="T8" y="T9"/>
                </a:cxn>
                <a:cxn ang="T133">
                  <a:pos x="T10" y="T11"/>
                </a:cxn>
                <a:cxn ang="T134">
                  <a:pos x="T12" y="T13"/>
                </a:cxn>
                <a:cxn ang="T135">
                  <a:pos x="T14" y="T15"/>
                </a:cxn>
                <a:cxn ang="T136">
                  <a:pos x="T16" y="T17"/>
                </a:cxn>
                <a:cxn ang="T137">
                  <a:pos x="T18" y="T19"/>
                </a:cxn>
                <a:cxn ang="T138">
                  <a:pos x="T20" y="T21"/>
                </a:cxn>
                <a:cxn ang="T139">
                  <a:pos x="T22" y="T23"/>
                </a:cxn>
                <a:cxn ang="T140">
                  <a:pos x="T24" y="T25"/>
                </a:cxn>
                <a:cxn ang="T141">
                  <a:pos x="T26" y="T27"/>
                </a:cxn>
                <a:cxn ang="T142">
                  <a:pos x="T28" y="T29"/>
                </a:cxn>
                <a:cxn ang="T143">
                  <a:pos x="T30" y="T31"/>
                </a:cxn>
                <a:cxn ang="T144">
                  <a:pos x="T32" y="T33"/>
                </a:cxn>
                <a:cxn ang="T145">
                  <a:pos x="T34" y="T35"/>
                </a:cxn>
                <a:cxn ang="T146">
                  <a:pos x="T36" y="T37"/>
                </a:cxn>
                <a:cxn ang="T147">
                  <a:pos x="T38" y="T39"/>
                </a:cxn>
                <a:cxn ang="T148">
                  <a:pos x="T40" y="T41"/>
                </a:cxn>
                <a:cxn ang="T149">
                  <a:pos x="T42" y="T43"/>
                </a:cxn>
                <a:cxn ang="T150">
                  <a:pos x="T44" y="T45"/>
                </a:cxn>
                <a:cxn ang="T151">
                  <a:pos x="T46" y="T47"/>
                </a:cxn>
                <a:cxn ang="T152">
                  <a:pos x="T48" y="T49"/>
                </a:cxn>
                <a:cxn ang="T153">
                  <a:pos x="T50" y="T51"/>
                </a:cxn>
                <a:cxn ang="T154">
                  <a:pos x="T52" y="T53"/>
                </a:cxn>
                <a:cxn ang="T155">
                  <a:pos x="T54" y="T55"/>
                </a:cxn>
                <a:cxn ang="T156">
                  <a:pos x="T56" y="T57"/>
                </a:cxn>
                <a:cxn ang="T157">
                  <a:pos x="T58" y="T59"/>
                </a:cxn>
                <a:cxn ang="T158">
                  <a:pos x="T60" y="T61"/>
                </a:cxn>
                <a:cxn ang="T159">
                  <a:pos x="T62" y="T63"/>
                </a:cxn>
                <a:cxn ang="T160">
                  <a:pos x="T64" y="T65"/>
                </a:cxn>
                <a:cxn ang="T161">
                  <a:pos x="T66" y="T67"/>
                </a:cxn>
                <a:cxn ang="T162">
                  <a:pos x="T68" y="T69"/>
                </a:cxn>
                <a:cxn ang="T163">
                  <a:pos x="T70" y="T71"/>
                </a:cxn>
                <a:cxn ang="T164">
                  <a:pos x="T72" y="T73"/>
                </a:cxn>
                <a:cxn ang="T165">
                  <a:pos x="T74" y="T75"/>
                </a:cxn>
                <a:cxn ang="T166">
                  <a:pos x="T76" y="T77"/>
                </a:cxn>
                <a:cxn ang="T167">
                  <a:pos x="T78" y="T79"/>
                </a:cxn>
                <a:cxn ang="T168">
                  <a:pos x="T80" y="T81"/>
                </a:cxn>
                <a:cxn ang="T169">
                  <a:pos x="T82" y="T83"/>
                </a:cxn>
                <a:cxn ang="T170">
                  <a:pos x="T84" y="T85"/>
                </a:cxn>
                <a:cxn ang="T171">
                  <a:pos x="T86" y="T87"/>
                </a:cxn>
                <a:cxn ang="T172">
                  <a:pos x="T88" y="T89"/>
                </a:cxn>
                <a:cxn ang="T173">
                  <a:pos x="T90" y="T91"/>
                </a:cxn>
                <a:cxn ang="T174">
                  <a:pos x="T92" y="T93"/>
                </a:cxn>
                <a:cxn ang="T175">
                  <a:pos x="T94" y="T95"/>
                </a:cxn>
                <a:cxn ang="T176">
                  <a:pos x="T96" y="T97"/>
                </a:cxn>
                <a:cxn ang="T177">
                  <a:pos x="T98" y="T99"/>
                </a:cxn>
                <a:cxn ang="T178">
                  <a:pos x="T100" y="T101"/>
                </a:cxn>
                <a:cxn ang="T179">
                  <a:pos x="T102" y="T103"/>
                </a:cxn>
                <a:cxn ang="T180">
                  <a:pos x="T104" y="T105"/>
                </a:cxn>
                <a:cxn ang="T181">
                  <a:pos x="T106" y="T107"/>
                </a:cxn>
                <a:cxn ang="T182">
                  <a:pos x="T108" y="T109"/>
                </a:cxn>
                <a:cxn ang="T183">
                  <a:pos x="T110" y="T111"/>
                </a:cxn>
                <a:cxn ang="T184">
                  <a:pos x="T112" y="T113"/>
                </a:cxn>
                <a:cxn ang="T185">
                  <a:pos x="T114" y="T115"/>
                </a:cxn>
                <a:cxn ang="T186">
                  <a:pos x="T116" y="T117"/>
                </a:cxn>
                <a:cxn ang="T187">
                  <a:pos x="T118" y="T119"/>
                </a:cxn>
                <a:cxn ang="T188">
                  <a:pos x="T120" y="T121"/>
                </a:cxn>
                <a:cxn ang="T189">
                  <a:pos x="T122" y="T123"/>
                </a:cxn>
                <a:cxn ang="T190">
                  <a:pos x="T124" y="T125"/>
                </a:cxn>
                <a:cxn ang="T191">
                  <a:pos x="T126" y="T127"/>
                </a:cxn>
              </a:cxnLst>
              <a:rect l="0" t="0" r="r" b="b"/>
              <a:pathLst>
                <a:path w="5128117" h="2693679">
                  <a:moveTo>
                    <a:pt x="28038" y="414012"/>
                  </a:moveTo>
                  <a:cubicBezTo>
                    <a:pt x="35275" y="714349"/>
                    <a:pt x="17809" y="0"/>
                    <a:pt x="49748" y="2140046"/>
                  </a:cubicBezTo>
                  <a:cubicBezTo>
                    <a:pt x="50740" y="2206489"/>
                    <a:pt x="67564" y="2228110"/>
                    <a:pt x="82313" y="2292024"/>
                  </a:cubicBezTo>
                  <a:cubicBezTo>
                    <a:pt x="87262" y="2313471"/>
                    <a:pt x="89550" y="2335446"/>
                    <a:pt x="93168" y="2357157"/>
                  </a:cubicBezTo>
                  <a:cubicBezTo>
                    <a:pt x="96786" y="2433146"/>
                    <a:pt x="97957" y="2509291"/>
                    <a:pt x="104023" y="2585124"/>
                  </a:cubicBezTo>
                  <a:cubicBezTo>
                    <a:pt x="104047" y="2585430"/>
                    <a:pt x="120596" y="2655975"/>
                    <a:pt x="125733" y="2661113"/>
                  </a:cubicBezTo>
                  <a:cubicBezTo>
                    <a:pt x="133824" y="2669204"/>
                    <a:pt x="147443" y="2668350"/>
                    <a:pt x="158298" y="2671968"/>
                  </a:cubicBezTo>
                  <a:cubicBezTo>
                    <a:pt x="169153" y="2679205"/>
                    <a:pt x="177819" y="2693437"/>
                    <a:pt x="190863" y="2693679"/>
                  </a:cubicBezTo>
                  <a:lnTo>
                    <a:pt x="744469" y="2682824"/>
                  </a:lnTo>
                  <a:cubicBezTo>
                    <a:pt x="784414" y="2681535"/>
                    <a:pt x="823938" y="2673504"/>
                    <a:pt x="863874" y="2671968"/>
                  </a:cubicBezTo>
                  <a:cubicBezTo>
                    <a:pt x="1012160" y="2666264"/>
                    <a:pt x="1160578" y="2664731"/>
                    <a:pt x="1308930" y="2661113"/>
                  </a:cubicBezTo>
                  <a:cubicBezTo>
                    <a:pt x="1377679" y="2657494"/>
                    <a:pt x="1446535" y="2655537"/>
                    <a:pt x="1515176" y="2650257"/>
                  </a:cubicBezTo>
                  <a:cubicBezTo>
                    <a:pt x="1711692" y="2635140"/>
                    <a:pt x="1518051" y="2648676"/>
                    <a:pt x="1623726" y="2628546"/>
                  </a:cubicBezTo>
                  <a:cubicBezTo>
                    <a:pt x="1761801" y="2602244"/>
                    <a:pt x="1855095" y="2590157"/>
                    <a:pt x="1992797" y="2574268"/>
                  </a:cubicBezTo>
                  <a:cubicBezTo>
                    <a:pt x="2168794" y="2553960"/>
                    <a:pt x="2186341" y="2560580"/>
                    <a:pt x="2426998" y="2552557"/>
                  </a:cubicBezTo>
                  <a:cubicBezTo>
                    <a:pt x="2445090" y="2541701"/>
                    <a:pt x="2463382" y="2531173"/>
                    <a:pt x="2481273" y="2519990"/>
                  </a:cubicBezTo>
                  <a:cubicBezTo>
                    <a:pt x="2492336" y="2513075"/>
                    <a:pt x="2500795" y="2498573"/>
                    <a:pt x="2513838" y="2498279"/>
                  </a:cubicBezTo>
                  <a:cubicBezTo>
                    <a:pt x="2984117" y="2487671"/>
                    <a:pt x="3454607" y="2491042"/>
                    <a:pt x="3924991" y="2487424"/>
                  </a:cubicBezTo>
                  <a:cubicBezTo>
                    <a:pt x="4011572" y="2465777"/>
                    <a:pt x="3940573" y="2485606"/>
                    <a:pt x="4076961" y="2433146"/>
                  </a:cubicBezTo>
                  <a:cubicBezTo>
                    <a:pt x="4087641" y="2429038"/>
                    <a:pt x="4098092" y="2422721"/>
                    <a:pt x="4109526" y="2422290"/>
                  </a:cubicBezTo>
                  <a:cubicBezTo>
                    <a:pt x="4290350" y="2415466"/>
                    <a:pt x="4471360" y="2415053"/>
                    <a:pt x="4652277" y="2411435"/>
                  </a:cubicBezTo>
                  <a:cubicBezTo>
                    <a:pt x="4673987" y="2407816"/>
                    <a:pt x="4695619" y="2403692"/>
                    <a:pt x="4717408" y="2400579"/>
                  </a:cubicBezTo>
                  <a:cubicBezTo>
                    <a:pt x="4746287" y="2396453"/>
                    <a:pt x="4775473" y="2394520"/>
                    <a:pt x="4804248" y="2389724"/>
                  </a:cubicBezTo>
                  <a:cubicBezTo>
                    <a:pt x="4925034" y="2369592"/>
                    <a:pt x="4750316" y="2387129"/>
                    <a:pt x="4912798" y="2368013"/>
                  </a:cubicBezTo>
                  <a:cubicBezTo>
                    <a:pt x="4952490" y="2363343"/>
                    <a:pt x="4992401" y="2360776"/>
                    <a:pt x="5032203" y="2357157"/>
                  </a:cubicBezTo>
                  <a:cubicBezTo>
                    <a:pt x="5053913" y="2349920"/>
                    <a:pt x="5077927" y="2347575"/>
                    <a:pt x="5097333" y="2335446"/>
                  </a:cubicBezTo>
                  <a:cubicBezTo>
                    <a:pt x="5108396" y="2328531"/>
                    <a:pt x="5118476" y="2315913"/>
                    <a:pt x="5119043" y="2302879"/>
                  </a:cubicBezTo>
                  <a:cubicBezTo>
                    <a:pt x="5126514" y="2131035"/>
                    <a:pt x="5128117" y="2145557"/>
                    <a:pt x="5097333" y="2053201"/>
                  </a:cubicBezTo>
                  <a:cubicBezTo>
                    <a:pt x="5090151" y="1923925"/>
                    <a:pt x="5087827" y="1849583"/>
                    <a:pt x="5075623" y="1727535"/>
                  </a:cubicBezTo>
                  <a:cubicBezTo>
                    <a:pt x="5072720" y="1698506"/>
                    <a:pt x="5076993" y="1667179"/>
                    <a:pt x="5064768" y="1640690"/>
                  </a:cubicBezTo>
                  <a:cubicBezTo>
                    <a:pt x="5054046" y="1617459"/>
                    <a:pt x="5028585" y="1604505"/>
                    <a:pt x="5010493" y="1586412"/>
                  </a:cubicBezTo>
                  <a:cubicBezTo>
                    <a:pt x="4969786" y="1464286"/>
                    <a:pt x="4998945" y="1569318"/>
                    <a:pt x="4977928" y="1380157"/>
                  </a:cubicBezTo>
                  <a:cubicBezTo>
                    <a:pt x="4975891" y="1361819"/>
                    <a:pt x="4969682" y="1344145"/>
                    <a:pt x="4967073" y="1325879"/>
                  </a:cubicBezTo>
                  <a:cubicBezTo>
                    <a:pt x="4962439" y="1293441"/>
                    <a:pt x="4960456" y="1260671"/>
                    <a:pt x="4956218" y="1228179"/>
                  </a:cubicBezTo>
                  <a:cubicBezTo>
                    <a:pt x="4943920" y="1133886"/>
                    <a:pt x="4956213" y="1076197"/>
                    <a:pt x="4891088" y="1011068"/>
                  </a:cubicBezTo>
                  <a:cubicBezTo>
                    <a:pt x="4880233" y="1000212"/>
                    <a:pt x="4871296" y="987017"/>
                    <a:pt x="4858523" y="978501"/>
                  </a:cubicBezTo>
                  <a:cubicBezTo>
                    <a:pt x="4849003" y="972154"/>
                    <a:pt x="4836960" y="970789"/>
                    <a:pt x="4825958" y="967645"/>
                  </a:cubicBezTo>
                  <a:cubicBezTo>
                    <a:pt x="4766139" y="950553"/>
                    <a:pt x="4763568" y="954682"/>
                    <a:pt x="4684842" y="945934"/>
                  </a:cubicBezTo>
                  <a:lnTo>
                    <a:pt x="3968411" y="956790"/>
                  </a:lnTo>
                  <a:cubicBezTo>
                    <a:pt x="3956974" y="957122"/>
                    <a:pt x="3947231" y="966506"/>
                    <a:pt x="3935846" y="967645"/>
                  </a:cubicBezTo>
                  <a:cubicBezTo>
                    <a:pt x="3831417" y="978088"/>
                    <a:pt x="3480586" y="988418"/>
                    <a:pt x="3425660" y="989357"/>
                  </a:cubicBezTo>
                  <a:lnTo>
                    <a:pt x="2481273" y="1000212"/>
                  </a:lnTo>
                  <a:cubicBezTo>
                    <a:pt x="2459563" y="1014686"/>
                    <a:pt x="2439481" y="1031965"/>
                    <a:pt x="2416143" y="1043634"/>
                  </a:cubicBezTo>
                  <a:cubicBezTo>
                    <a:pt x="2402799" y="1050306"/>
                    <a:pt x="2387068" y="1050391"/>
                    <a:pt x="2372723" y="1054490"/>
                  </a:cubicBezTo>
                  <a:cubicBezTo>
                    <a:pt x="2288470" y="1078563"/>
                    <a:pt x="2406168" y="1058743"/>
                    <a:pt x="2231607" y="1076201"/>
                  </a:cubicBezTo>
                  <a:cubicBezTo>
                    <a:pt x="2076018" y="1072582"/>
                    <a:pt x="1920241" y="1073822"/>
                    <a:pt x="1764841" y="1065345"/>
                  </a:cubicBezTo>
                  <a:cubicBezTo>
                    <a:pt x="1720887" y="1062947"/>
                    <a:pt x="1675666" y="1059436"/>
                    <a:pt x="1634581" y="1043634"/>
                  </a:cubicBezTo>
                  <a:cubicBezTo>
                    <a:pt x="1623901" y="1039526"/>
                    <a:pt x="1628843" y="1021303"/>
                    <a:pt x="1623726" y="1011068"/>
                  </a:cubicBezTo>
                  <a:cubicBezTo>
                    <a:pt x="1617892" y="999399"/>
                    <a:pt x="1607850" y="990170"/>
                    <a:pt x="1602016" y="978501"/>
                  </a:cubicBezTo>
                  <a:cubicBezTo>
                    <a:pt x="1541035" y="856532"/>
                    <a:pt x="1607033" y="976220"/>
                    <a:pt x="1569451" y="891656"/>
                  </a:cubicBezTo>
                  <a:cubicBezTo>
                    <a:pt x="1559593" y="869474"/>
                    <a:pt x="1547741" y="848234"/>
                    <a:pt x="1536886" y="826523"/>
                  </a:cubicBezTo>
                  <a:cubicBezTo>
                    <a:pt x="1533268" y="707112"/>
                    <a:pt x="1563808" y="581626"/>
                    <a:pt x="1526031" y="468290"/>
                  </a:cubicBezTo>
                  <a:cubicBezTo>
                    <a:pt x="1512985" y="429151"/>
                    <a:pt x="1445131" y="450533"/>
                    <a:pt x="1406626" y="435723"/>
                  </a:cubicBezTo>
                  <a:cubicBezTo>
                    <a:pt x="1397074" y="432049"/>
                    <a:pt x="1391056" y="422200"/>
                    <a:pt x="1384915" y="414012"/>
                  </a:cubicBezTo>
                  <a:cubicBezTo>
                    <a:pt x="1369259" y="393137"/>
                    <a:pt x="1341495" y="348878"/>
                    <a:pt x="1341495" y="348878"/>
                  </a:cubicBezTo>
                  <a:cubicBezTo>
                    <a:pt x="1337877" y="334404"/>
                    <a:pt x="1339960" y="317106"/>
                    <a:pt x="1330640" y="305456"/>
                  </a:cubicBezTo>
                  <a:cubicBezTo>
                    <a:pt x="1323492" y="296521"/>
                    <a:pt x="1309077" y="297745"/>
                    <a:pt x="1298075" y="294601"/>
                  </a:cubicBezTo>
                  <a:cubicBezTo>
                    <a:pt x="1234506" y="276438"/>
                    <a:pt x="1232624" y="281542"/>
                    <a:pt x="1146105" y="272890"/>
                  </a:cubicBezTo>
                  <a:cubicBezTo>
                    <a:pt x="896409" y="222946"/>
                    <a:pt x="1074007" y="254450"/>
                    <a:pt x="483949" y="272890"/>
                  </a:cubicBezTo>
                  <a:cubicBezTo>
                    <a:pt x="454791" y="273801"/>
                    <a:pt x="426135" y="280842"/>
                    <a:pt x="397108" y="283745"/>
                  </a:cubicBezTo>
                  <a:lnTo>
                    <a:pt x="158298" y="305456"/>
                  </a:lnTo>
                  <a:cubicBezTo>
                    <a:pt x="118496" y="312693"/>
                    <a:pt x="78449" y="318690"/>
                    <a:pt x="38893" y="327167"/>
                  </a:cubicBezTo>
                  <a:cubicBezTo>
                    <a:pt x="27705" y="329565"/>
                    <a:pt x="8810" y="326853"/>
                    <a:pt x="6328" y="338023"/>
                  </a:cubicBezTo>
                  <a:cubicBezTo>
                    <a:pt x="0" y="366502"/>
                    <a:pt x="20801" y="113675"/>
                    <a:pt x="28038" y="414012"/>
                  </a:cubicBezTo>
                  <a:close/>
                </a:path>
              </a:pathLst>
            </a:custGeom>
            <a:solidFill>
              <a:srgbClr val="FAC090"/>
            </a:solidFill>
            <a:ln w="9525" cap="flat" cmpd="sng">
              <a:solidFill>
                <a:srgbClr val="4A7EBB"/>
              </a:solidFill>
              <a:prstDash val="solid"/>
              <a:round/>
              <a:headEnd/>
              <a:tailEnd/>
            </a:ln>
            <a:effectLst>
              <a:outerShdw blurRad="40000" dist="23000" dir="5400000" rotWithShape="0">
                <a:srgbClr val="000000">
                  <a:alpha val="34998"/>
                </a:srgbClr>
              </a:outerShdw>
            </a:effectLst>
          </p:spPr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34854" name="Group 11">
              <a:extLst>
                <a:ext uri="{FF2B5EF4-FFF2-40B4-BE49-F238E27FC236}">
                  <a16:creationId xmlns:a16="http://schemas.microsoft.com/office/drawing/2014/main" id="{FA4DF641-EC26-904B-A4FD-2F6F088ABCE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03272" y="2844157"/>
              <a:ext cx="4582551" cy="2106100"/>
              <a:chOff x="803272" y="2844157"/>
              <a:chExt cx="4582551" cy="2106100"/>
            </a:xfrm>
          </p:grpSpPr>
          <p:sp>
            <p:nvSpPr>
              <p:cNvPr id="34855" name="TextBox 6">
                <a:extLst>
                  <a:ext uri="{FF2B5EF4-FFF2-40B4-BE49-F238E27FC236}">
                    <a16:creationId xmlns:a16="http://schemas.microsoft.com/office/drawing/2014/main" id="{65A68034-50B7-2149-93F9-EDCD1997238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03272" y="2844157"/>
                <a:ext cx="739656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>
                    <a:solidFill>
                      <a:srgbClr val="660066"/>
                    </a:solidFill>
                  </a:rPr>
                  <a:t>b</a:t>
                </a:r>
                <a:r>
                  <a:rPr lang="en-US" altLang="en-US" sz="1800" baseline="-25000">
                    <a:solidFill>
                      <a:srgbClr val="660066"/>
                    </a:solidFill>
                  </a:rPr>
                  <a:t>1</a:t>
                </a:r>
                <a:r>
                  <a:rPr lang="en-US" altLang="en-US" sz="1800"/>
                  <a:t>= </a:t>
                </a:r>
                <a:r>
                  <a:rPr lang="en-US" altLang="en-US" sz="1800">
                    <a:solidFill>
                      <a:srgbClr val="660066"/>
                    </a:solidFill>
                  </a:rPr>
                  <a:t>a</a:t>
                </a:r>
                <a:r>
                  <a:rPr lang="en-US" altLang="en-US" sz="1800" baseline="-25000">
                    <a:solidFill>
                      <a:srgbClr val="660066"/>
                    </a:solidFill>
                  </a:rPr>
                  <a:t>1</a:t>
                </a:r>
              </a:p>
            </p:txBody>
          </p:sp>
          <p:sp>
            <p:nvSpPr>
              <p:cNvPr id="34856" name="TextBox 7">
                <a:extLst>
                  <a:ext uri="{FF2B5EF4-FFF2-40B4-BE49-F238E27FC236}">
                    <a16:creationId xmlns:a16="http://schemas.microsoft.com/office/drawing/2014/main" id="{0FB20CBB-2F52-A445-AD60-14971AE390B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03272" y="3244334"/>
                <a:ext cx="1226793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for </a:t>
                </a:r>
                <a:r>
                  <a:rPr lang="en-US" altLang="en-US" sz="1800">
                    <a:solidFill>
                      <a:srgbClr val="660066"/>
                    </a:solidFill>
                  </a:rPr>
                  <a:t>i</a:t>
                </a:r>
                <a:r>
                  <a:rPr lang="en-US" altLang="en-US" sz="1800"/>
                  <a:t> =</a:t>
                </a:r>
                <a:r>
                  <a:rPr lang="en-US" altLang="en-US" sz="1800">
                    <a:solidFill>
                      <a:srgbClr val="660066"/>
                    </a:solidFill>
                  </a:rPr>
                  <a:t>2 … n</a:t>
                </a:r>
              </a:p>
            </p:txBody>
          </p:sp>
          <p:sp>
            <p:nvSpPr>
              <p:cNvPr id="34857" name="TextBox 8">
                <a:extLst>
                  <a:ext uri="{FF2B5EF4-FFF2-40B4-BE49-F238E27FC236}">
                    <a16:creationId xmlns:a16="http://schemas.microsoft.com/office/drawing/2014/main" id="{E8719957-6D67-B04C-BCA1-CF4CE0E4084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04908" y="3679913"/>
                <a:ext cx="4180915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Find </a:t>
                </a:r>
                <a:r>
                  <a:rPr lang="en-US" altLang="en-US" sz="1800">
                    <a:solidFill>
                      <a:srgbClr val="660066"/>
                    </a:solidFill>
                  </a:rPr>
                  <a:t>1 ≤ j ≤ i </a:t>
                </a:r>
                <a:r>
                  <a:rPr lang="en-US" altLang="en-US" sz="1800"/>
                  <a:t>s.t. </a:t>
                </a:r>
                <a:r>
                  <a:rPr lang="en-US" altLang="en-US" sz="1800">
                    <a:solidFill>
                      <a:srgbClr val="660066"/>
                    </a:solidFill>
                  </a:rPr>
                  <a:t>a</a:t>
                </a:r>
                <a:r>
                  <a:rPr lang="en-US" altLang="en-US" sz="1800" baseline="-25000">
                    <a:solidFill>
                      <a:srgbClr val="660066"/>
                    </a:solidFill>
                  </a:rPr>
                  <a:t>i</a:t>
                </a:r>
                <a:r>
                  <a:rPr lang="en-US" altLang="en-US" sz="1800"/>
                  <a:t>  lies between  </a:t>
                </a:r>
                <a:r>
                  <a:rPr lang="en-US" altLang="en-US" sz="1800">
                    <a:solidFill>
                      <a:srgbClr val="660066"/>
                    </a:solidFill>
                  </a:rPr>
                  <a:t>b</a:t>
                </a:r>
                <a:r>
                  <a:rPr lang="en-US" altLang="en-US" sz="1800" baseline="-25000">
                    <a:solidFill>
                      <a:srgbClr val="660066"/>
                    </a:solidFill>
                  </a:rPr>
                  <a:t>j-1</a:t>
                </a:r>
                <a:r>
                  <a:rPr lang="en-US" altLang="en-US" sz="1800"/>
                  <a:t> and  </a:t>
                </a:r>
                <a:r>
                  <a:rPr lang="en-US" altLang="en-US" sz="1800">
                    <a:solidFill>
                      <a:srgbClr val="660066"/>
                    </a:solidFill>
                  </a:rPr>
                  <a:t>b</a:t>
                </a:r>
                <a:r>
                  <a:rPr lang="en-US" altLang="en-US" sz="1800" baseline="-25000">
                    <a:solidFill>
                      <a:srgbClr val="660066"/>
                    </a:solidFill>
                  </a:rPr>
                  <a:t>j</a:t>
                </a:r>
                <a:r>
                  <a:rPr lang="en-US" altLang="en-US" sz="1800">
                    <a:solidFill>
                      <a:srgbClr val="660066"/>
                    </a:solidFill>
                  </a:rPr>
                  <a:t> </a:t>
                </a:r>
              </a:p>
            </p:txBody>
          </p:sp>
          <p:sp>
            <p:nvSpPr>
              <p:cNvPr id="34858" name="TextBox 9">
                <a:extLst>
                  <a:ext uri="{FF2B5EF4-FFF2-40B4-BE49-F238E27FC236}">
                    <a16:creationId xmlns:a16="http://schemas.microsoft.com/office/drawing/2014/main" id="{0A6BDC82-ADC0-6B48-87F0-FACDCC07620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04908" y="4146702"/>
                <a:ext cx="3039264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Move </a:t>
                </a:r>
                <a:r>
                  <a:rPr lang="en-US" altLang="en-US" sz="1800">
                    <a:solidFill>
                      <a:srgbClr val="660066"/>
                    </a:solidFill>
                  </a:rPr>
                  <a:t>b</a:t>
                </a:r>
                <a:r>
                  <a:rPr lang="en-US" altLang="en-US" sz="1800" baseline="-25000">
                    <a:solidFill>
                      <a:srgbClr val="660066"/>
                    </a:solidFill>
                  </a:rPr>
                  <a:t>j</a:t>
                </a:r>
                <a:r>
                  <a:rPr lang="en-US" altLang="en-US" sz="1800"/>
                  <a:t> to </a:t>
                </a:r>
                <a:r>
                  <a:rPr lang="en-US" altLang="en-US" sz="1800">
                    <a:solidFill>
                      <a:srgbClr val="660066"/>
                    </a:solidFill>
                  </a:rPr>
                  <a:t>b</a:t>
                </a:r>
                <a:r>
                  <a:rPr lang="en-US" altLang="en-US" sz="1800" baseline="-25000">
                    <a:solidFill>
                      <a:srgbClr val="660066"/>
                    </a:solidFill>
                  </a:rPr>
                  <a:t>i-1</a:t>
                </a:r>
                <a:r>
                  <a:rPr lang="en-US" altLang="en-US" sz="1800" baseline="-25000"/>
                  <a:t> </a:t>
                </a:r>
                <a:r>
                  <a:rPr lang="en-US" altLang="en-US" sz="1800"/>
                  <a:t>one cell </a:t>
                </a:r>
                <a:r>
                  <a:rPr lang="ja-JP" altLang="en-US" sz="1800"/>
                  <a:t>“</a:t>
                </a:r>
                <a:r>
                  <a:rPr lang="en-US" altLang="ja-JP" sz="1800"/>
                  <a:t>down</a:t>
                </a:r>
                <a:r>
                  <a:rPr lang="ja-JP" altLang="en-US" sz="1800"/>
                  <a:t>”</a:t>
                </a:r>
                <a:endParaRPr lang="en-US" altLang="en-US" sz="1800"/>
              </a:p>
            </p:txBody>
          </p:sp>
          <p:sp>
            <p:nvSpPr>
              <p:cNvPr id="34859" name="TextBox 10">
                <a:extLst>
                  <a:ext uri="{FF2B5EF4-FFF2-40B4-BE49-F238E27FC236}">
                    <a16:creationId xmlns:a16="http://schemas.microsoft.com/office/drawing/2014/main" id="{97D76921-9B25-A44B-A940-7C66B6760E6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04908" y="4580925"/>
                <a:ext cx="603613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>
                    <a:solidFill>
                      <a:srgbClr val="660066"/>
                    </a:solidFill>
                  </a:rPr>
                  <a:t>b</a:t>
                </a:r>
                <a:r>
                  <a:rPr lang="en-US" altLang="en-US" sz="1800" baseline="-25000">
                    <a:solidFill>
                      <a:srgbClr val="660066"/>
                    </a:solidFill>
                  </a:rPr>
                  <a:t>j</a:t>
                </a:r>
                <a:r>
                  <a:rPr lang="en-US" altLang="en-US" sz="1800"/>
                  <a:t>=</a:t>
                </a:r>
                <a:r>
                  <a:rPr lang="en-US" altLang="en-US" sz="1800">
                    <a:solidFill>
                      <a:srgbClr val="660066"/>
                    </a:solidFill>
                  </a:rPr>
                  <a:t>a</a:t>
                </a:r>
                <a:r>
                  <a:rPr lang="en-US" altLang="en-US" sz="1800" baseline="-25000">
                    <a:solidFill>
                      <a:srgbClr val="660066"/>
                    </a:solidFill>
                  </a:rPr>
                  <a:t>i</a:t>
                </a:r>
              </a:p>
            </p:txBody>
          </p:sp>
        </p:grpSp>
      </p:grpSp>
      <p:grpSp>
        <p:nvGrpSpPr>
          <p:cNvPr id="4" name="Group 18">
            <a:extLst>
              <a:ext uri="{FF2B5EF4-FFF2-40B4-BE49-F238E27FC236}">
                <a16:creationId xmlns:a16="http://schemas.microsoft.com/office/drawing/2014/main" id="{4D27FC54-E526-C449-8D38-DEF59CD25363}"/>
              </a:ext>
            </a:extLst>
          </p:cNvPr>
          <p:cNvGrpSpPr>
            <a:grpSpLocks/>
          </p:cNvGrpSpPr>
          <p:nvPr/>
        </p:nvGrpSpPr>
        <p:grpSpPr bwMode="auto">
          <a:xfrm>
            <a:off x="6513513" y="4516438"/>
            <a:ext cx="301625" cy="1552575"/>
            <a:chOff x="6513014" y="4516034"/>
            <a:chExt cx="301660" cy="1552831"/>
          </a:xfrm>
        </p:grpSpPr>
        <p:sp>
          <p:nvSpPr>
            <p:cNvPr id="34849" name="TextBox 14">
              <a:extLst>
                <a:ext uri="{FF2B5EF4-FFF2-40B4-BE49-F238E27FC236}">
                  <a16:creationId xmlns:a16="http://schemas.microsoft.com/office/drawing/2014/main" id="{6C291BCF-9234-9345-B4D4-18F6885F4EE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13014" y="4516034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4</a:t>
              </a:r>
            </a:p>
          </p:txBody>
        </p:sp>
        <p:sp>
          <p:nvSpPr>
            <p:cNvPr id="34850" name="TextBox 15">
              <a:extLst>
                <a:ext uri="{FF2B5EF4-FFF2-40B4-BE49-F238E27FC236}">
                  <a16:creationId xmlns:a16="http://schemas.microsoft.com/office/drawing/2014/main" id="{CA2C36E1-CD58-7947-A0B8-AFFFEA3717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13014" y="4960869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3</a:t>
              </a:r>
            </a:p>
          </p:txBody>
        </p:sp>
        <p:sp>
          <p:nvSpPr>
            <p:cNvPr id="34851" name="TextBox 16">
              <a:extLst>
                <a:ext uri="{FF2B5EF4-FFF2-40B4-BE49-F238E27FC236}">
                  <a16:creationId xmlns:a16="http://schemas.microsoft.com/office/drawing/2014/main" id="{D2B27DCE-8EAE-684C-AA80-D0DD26866B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13014" y="5330201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2</a:t>
              </a:r>
            </a:p>
          </p:txBody>
        </p:sp>
        <p:sp>
          <p:nvSpPr>
            <p:cNvPr id="34852" name="TextBox 17">
              <a:extLst>
                <a:ext uri="{FF2B5EF4-FFF2-40B4-BE49-F238E27FC236}">
                  <a16:creationId xmlns:a16="http://schemas.microsoft.com/office/drawing/2014/main" id="{68CB1BD5-00B9-854B-9F3C-8AF9BFD5B95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13014" y="5699533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1</a:t>
              </a:r>
            </a:p>
          </p:txBody>
        </p:sp>
      </p:grpSp>
      <p:grpSp>
        <p:nvGrpSpPr>
          <p:cNvPr id="7" name="Group 22">
            <a:extLst>
              <a:ext uri="{FF2B5EF4-FFF2-40B4-BE49-F238E27FC236}">
                <a16:creationId xmlns:a16="http://schemas.microsoft.com/office/drawing/2014/main" id="{D9BE85C4-ACEE-C241-AE7B-0037B9D31337}"/>
              </a:ext>
            </a:extLst>
          </p:cNvPr>
          <p:cNvGrpSpPr>
            <a:grpSpLocks/>
          </p:cNvGrpSpPr>
          <p:nvPr/>
        </p:nvGrpSpPr>
        <p:grpSpPr bwMode="auto">
          <a:xfrm>
            <a:off x="6513513" y="4146550"/>
            <a:ext cx="1260475" cy="369888"/>
            <a:chOff x="6513014" y="4146702"/>
            <a:chExt cx="1261185" cy="369332"/>
          </a:xfrm>
        </p:grpSpPr>
        <p:sp>
          <p:nvSpPr>
            <p:cNvPr id="34847" name="TextBox 20">
              <a:extLst>
                <a:ext uri="{FF2B5EF4-FFF2-40B4-BE49-F238E27FC236}">
                  <a16:creationId xmlns:a16="http://schemas.microsoft.com/office/drawing/2014/main" id="{82DAEA10-B522-DA4E-968F-449D410707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13014" y="4146702"/>
              <a:ext cx="29523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660066"/>
                  </a:solidFill>
                </a:rPr>
                <a:t>a</a:t>
              </a:r>
            </a:p>
          </p:txBody>
        </p:sp>
        <p:sp>
          <p:nvSpPr>
            <p:cNvPr id="34848" name="TextBox 21">
              <a:extLst>
                <a:ext uri="{FF2B5EF4-FFF2-40B4-BE49-F238E27FC236}">
                  <a16:creationId xmlns:a16="http://schemas.microsoft.com/office/drawing/2014/main" id="{202D8E88-4169-8B41-A74A-16C294C438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68256" y="4146702"/>
              <a:ext cx="30594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660066"/>
                  </a:solidFill>
                </a:rPr>
                <a:t>b</a:t>
              </a:r>
            </a:p>
          </p:txBody>
        </p:sp>
      </p:grpSp>
      <p:grpSp>
        <p:nvGrpSpPr>
          <p:cNvPr id="8" name="Group 24">
            <a:extLst>
              <a:ext uri="{FF2B5EF4-FFF2-40B4-BE49-F238E27FC236}">
                <a16:creationId xmlns:a16="http://schemas.microsoft.com/office/drawing/2014/main" id="{86E3720A-E081-6246-91F9-2940C29227BC}"/>
              </a:ext>
            </a:extLst>
          </p:cNvPr>
          <p:cNvGrpSpPr>
            <a:grpSpLocks/>
          </p:cNvGrpSpPr>
          <p:nvPr/>
        </p:nvGrpSpPr>
        <p:grpSpPr bwMode="auto">
          <a:xfrm>
            <a:off x="7467600" y="4537075"/>
            <a:ext cx="301625" cy="1552575"/>
            <a:chOff x="6513014" y="4516034"/>
            <a:chExt cx="301660" cy="1552831"/>
          </a:xfrm>
        </p:grpSpPr>
        <p:sp>
          <p:nvSpPr>
            <p:cNvPr id="34843" name="TextBox 25">
              <a:extLst>
                <a:ext uri="{FF2B5EF4-FFF2-40B4-BE49-F238E27FC236}">
                  <a16:creationId xmlns:a16="http://schemas.microsoft.com/office/drawing/2014/main" id="{A8140808-DD7B-0D44-B9DC-73001BC6C2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13014" y="4516034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4</a:t>
              </a:r>
            </a:p>
          </p:txBody>
        </p:sp>
        <p:sp>
          <p:nvSpPr>
            <p:cNvPr id="34844" name="TextBox 26">
              <a:extLst>
                <a:ext uri="{FF2B5EF4-FFF2-40B4-BE49-F238E27FC236}">
                  <a16:creationId xmlns:a16="http://schemas.microsoft.com/office/drawing/2014/main" id="{A74849D0-6AE1-D846-9631-3B86D68B81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13014" y="4960869"/>
              <a:ext cx="18466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4845" name="TextBox 27">
              <a:extLst>
                <a:ext uri="{FF2B5EF4-FFF2-40B4-BE49-F238E27FC236}">
                  <a16:creationId xmlns:a16="http://schemas.microsoft.com/office/drawing/2014/main" id="{FB23A552-8F84-FB41-9980-7F66CE85F2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13014" y="5330201"/>
              <a:ext cx="18466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4846" name="TextBox 28">
              <a:extLst>
                <a:ext uri="{FF2B5EF4-FFF2-40B4-BE49-F238E27FC236}">
                  <a16:creationId xmlns:a16="http://schemas.microsoft.com/office/drawing/2014/main" id="{BE42C2F1-D583-4F41-B565-2C73017DFCB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13014" y="5699533"/>
              <a:ext cx="18466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9" name="Group 29">
            <a:extLst>
              <a:ext uri="{FF2B5EF4-FFF2-40B4-BE49-F238E27FC236}">
                <a16:creationId xmlns:a16="http://schemas.microsoft.com/office/drawing/2014/main" id="{2BCB1B2E-CCA5-5D46-9E82-DF062FD1B1C0}"/>
              </a:ext>
            </a:extLst>
          </p:cNvPr>
          <p:cNvGrpSpPr>
            <a:grpSpLocks/>
          </p:cNvGrpSpPr>
          <p:nvPr/>
        </p:nvGrpSpPr>
        <p:grpSpPr bwMode="auto">
          <a:xfrm>
            <a:off x="7472363" y="4516438"/>
            <a:ext cx="301625" cy="1552575"/>
            <a:chOff x="6513014" y="4516034"/>
            <a:chExt cx="301660" cy="1552831"/>
          </a:xfrm>
        </p:grpSpPr>
        <p:sp>
          <p:nvSpPr>
            <p:cNvPr id="34839" name="TextBox 30">
              <a:extLst>
                <a:ext uri="{FF2B5EF4-FFF2-40B4-BE49-F238E27FC236}">
                  <a16:creationId xmlns:a16="http://schemas.microsoft.com/office/drawing/2014/main" id="{A3296EA7-C91D-1C4A-AD06-2DCBCFEFACE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13014" y="4516034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2</a:t>
              </a:r>
            </a:p>
          </p:txBody>
        </p:sp>
        <p:sp>
          <p:nvSpPr>
            <p:cNvPr id="34840" name="TextBox 31">
              <a:extLst>
                <a:ext uri="{FF2B5EF4-FFF2-40B4-BE49-F238E27FC236}">
                  <a16:creationId xmlns:a16="http://schemas.microsoft.com/office/drawing/2014/main" id="{889C99D3-514B-2240-A94B-4D0090F9C6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13014" y="4960869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3</a:t>
              </a:r>
            </a:p>
          </p:txBody>
        </p:sp>
        <p:sp>
          <p:nvSpPr>
            <p:cNvPr id="34841" name="TextBox 32">
              <a:extLst>
                <a:ext uri="{FF2B5EF4-FFF2-40B4-BE49-F238E27FC236}">
                  <a16:creationId xmlns:a16="http://schemas.microsoft.com/office/drawing/2014/main" id="{4055B711-BF44-2C4D-910D-E6947080E4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13014" y="5330201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4</a:t>
              </a:r>
            </a:p>
          </p:txBody>
        </p:sp>
        <p:sp>
          <p:nvSpPr>
            <p:cNvPr id="34842" name="TextBox 33">
              <a:extLst>
                <a:ext uri="{FF2B5EF4-FFF2-40B4-BE49-F238E27FC236}">
                  <a16:creationId xmlns:a16="http://schemas.microsoft.com/office/drawing/2014/main" id="{62AA996C-0BB9-AD4B-A0A3-FC75663DAC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13014" y="5699533"/>
              <a:ext cx="18466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10" name="Group 34">
            <a:extLst>
              <a:ext uri="{FF2B5EF4-FFF2-40B4-BE49-F238E27FC236}">
                <a16:creationId xmlns:a16="http://schemas.microsoft.com/office/drawing/2014/main" id="{65089C3C-EC1A-7842-A1D9-8020970D94B1}"/>
              </a:ext>
            </a:extLst>
          </p:cNvPr>
          <p:cNvGrpSpPr>
            <a:grpSpLocks/>
          </p:cNvGrpSpPr>
          <p:nvPr/>
        </p:nvGrpSpPr>
        <p:grpSpPr bwMode="auto">
          <a:xfrm>
            <a:off x="7469188" y="4543425"/>
            <a:ext cx="301625" cy="1552575"/>
            <a:chOff x="6513014" y="4516034"/>
            <a:chExt cx="301660" cy="1552831"/>
          </a:xfrm>
        </p:grpSpPr>
        <p:sp>
          <p:nvSpPr>
            <p:cNvPr id="34835" name="TextBox 35">
              <a:extLst>
                <a:ext uri="{FF2B5EF4-FFF2-40B4-BE49-F238E27FC236}">
                  <a16:creationId xmlns:a16="http://schemas.microsoft.com/office/drawing/2014/main" id="{80437656-8779-384B-880C-EFEB7134BA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13014" y="4516034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3</a:t>
              </a:r>
            </a:p>
          </p:txBody>
        </p:sp>
        <p:sp>
          <p:nvSpPr>
            <p:cNvPr id="34836" name="TextBox 36">
              <a:extLst>
                <a:ext uri="{FF2B5EF4-FFF2-40B4-BE49-F238E27FC236}">
                  <a16:creationId xmlns:a16="http://schemas.microsoft.com/office/drawing/2014/main" id="{61F786F8-7026-FE49-9181-D9953734666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13014" y="4960869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4</a:t>
              </a:r>
            </a:p>
          </p:txBody>
        </p:sp>
        <p:sp>
          <p:nvSpPr>
            <p:cNvPr id="34837" name="TextBox 37">
              <a:extLst>
                <a:ext uri="{FF2B5EF4-FFF2-40B4-BE49-F238E27FC236}">
                  <a16:creationId xmlns:a16="http://schemas.microsoft.com/office/drawing/2014/main" id="{87B054A1-507A-AE44-BBF1-1BCE39010B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13014" y="5330201"/>
              <a:ext cx="18466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4838" name="TextBox 38">
              <a:extLst>
                <a:ext uri="{FF2B5EF4-FFF2-40B4-BE49-F238E27FC236}">
                  <a16:creationId xmlns:a16="http://schemas.microsoft.com/office/drawing/2014/main" id="{FF3A4E63-9C56-074D-8B58-997F37DB81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13014" y="5699533"/>
              <a:ext cx="18466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11" name="Group 39">
            <a:extLst>
              <a:ext uri="{FF2B5EF4-FFF2-40B4-BE49-F238E27FC236}">
                <a16:creationId xmlns:a16="http://schemas.microsoft.com/office/drawing/2014/main" id="{ED27F882-0D8B-A44A-8C33-CB5334AC8FC0}"/>
              </a:ext>
            </a:extLst>
          </p:cNvPr>
          <p:cNvGrpSpPr>
            <a:grpSpLocks/>
          </p:cNvGrpSpPr>
          <p:nvPr/>
        </p:nvGrpSpPr>
        <p:grpSpPr bwMode="auto">
          <a:xfrm>
            <a:off x="7472363" y="4537075"/>
            <a:ext cx="301625" cy="1552575"/>
            <a:chOff x="6513014" y="4516034"/>
            <a:chExt cx="301660" cy="1552831"/>
          </a:xfrm>
        </p:grpSpPr>
        <p:sp>
          <p:nvSpPr>
            <p:cNvPr id="34831" name="TextBox 40">
              <a:extLst>
                <a:ext uri="{FF2B5EF4-FFF2-40B4-BE49-F238E27FC236}">
                  <a16:creationId xmlns:a16="http://schemas.microsoft.com/office/drawing/2014/main" id="{E29E01C0-0FF9-4B40-ADAB-6546D539560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13014" y="4516034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1</a:t>
              </a:r>
            </a:p>
          </p:txBody>
        </p:sp>
        <p:sp>
          <p:nvSpPr>
            <p:cNvPr id="34832" name="TextBox 41">
              <a:extLst>
                <a:ext uri="{FF2B5EF4-FFF2-40B4-BE49-F238E27FC236}">
                  <a16:creationId xmlns:a16="http://schemas.microsoft.com/office/drawing/2014/main" id="{E9B7DC01-477C-894B-AAE3-795FA29DE4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13014" y="4960869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2</a:t>
              </a:r>
            </a:p>
          </p:txBody>
        </p:sp>
        <p:sp>
          <p:nvSpPr>
            <p:cNvPr id="34833" name="TextBox 42">
              <a:extLst>
                <a:ext uri="{FF2B5EF4-FFF2-40B4-BE49-F238E27FC236}">
                  <a16:creationId xmlns:a16="http://schemas.microsoft.com/office/drawing/2014/main" id="{BA3C3E15-0FD8-E742-886D-24801C26D1E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13014" y="5330201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3</a:t>
              </a:r>
            </a:p>
          </p:txBody>
        </p:sp>
        <p:sp>
          <p:nvSpPr>
            <p:cNvPr id="34834" name="TextBox 43">
              <a:extLst>
                <a:ext uri="{FF2B5EF4-FFF2-40B4-BE49-F238E27FC236}">
                  <a16:creationId xmlns:a16="http://schemas.microsoft.com/office/drawing/2014/main" id="{9EB9ADBF-2F67-1E4B-82D4-F74165BE90E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13014" y="5699533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4</a:t>
              </a:r>
            </a:p>
          </p:txBody>
        </p:sp>
      </p:grpSp>
      <p:sp>
        <p:nvSpPr>
          <p:cNvPr id="45" name="Rounded Rectangular Callout 44">
            <a:extLst>
              <a:ext uri="{FF2B5EF4-FFF2-40B4-BE49-F238E27FC236}">
                <a16:creationId xmlns:a16="http://schemas.microsoft.com/office/drawing/2014/main" id="{090B26E5-D006-9D46-912C-168F2D73FC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9825" y="4516438"/>
            <a:ext cx="1162050" cy="1009650"/>
          </a:xfrm>
          <a:prstGeom prst="wedgeRoundRectCallout">
            <a:avLst>
              <a:gd name="adj1" fmla="val -61954"/>
              <a:gd name="adj2" fmla="val -103111"/>
              <a:gd name="adj3" fmla="val 16667"/>
            </a:avLst>
          </a:prstGeom>
          <a:solidFill>
            <a:srgbClr val="C3D69B"/>
          </a:solidFill>
          <a:ln w="9525">
            <a:solidFill>
              <a:srgbClr val="C3D69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solidFill>
                  <a:srgbClr val="660066"/>
                </a:solidFill>
                <a:latin typeface="+mn-lt"/>
                <a:ea typeface="+mn-ea"/>
              </a:rPr>
              <a:t>O(log</a:t>
            </a:r>
            <a:r>
              <a:rPr lang="en-US" dirty="0">
                <a:solidFill>
                  <a:srgbClr val="660066"/>
                </a:solidFill>
                <a:latin typeface="+mn-lt"/>
                <a:ea typeface="+mn-ea"/>
              </a:rPr>
              <a:t> </a:t>
            </a:r>
            <a:r>
              <a:rPr lang="en-US" dirty="0" err="1">
                <a:solidFill>
                  <a:srgbClr val="660066"/>
                </a:solidFill>
                <a:latin typeface="+mn-lt"/>
                <a:ea typeface="+mn-ea"/>
              </a:rPr>
              <a:t>n</a:t>
            </a:r>
            <a:r>
              <a:rPr lang="en-US" dirty="0">
                <a:solidFill>
                  <a:srgbClr val="660066"/>
                </a:solidFill>
                <a:latin typeface="+mn-lt"/>
                <a:ea typeface="+mn-ea"/>
              </a:rPr>
              <a:t>)</a:t>
            </a:r>
          </a:p>
        </p:txBody>
      </p:sp>
      <p:sp>
        <p:nvSpPr>
          <p:cNvPr id="46" name="Rounded Rectangular Callout 45">
            <a:extLst>
              <a:ext uri="{FF2B5EF4-FFF2-40B4-BE49-F238E27FC236}">
                <a16:creationId xmlns:a16="http://schemas.microsoft.com/office/drawing/2014/main" id="{DB30E55A-2605-C646-A97A-E7E3045643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1113" y="5526088"/>
            <a:ext cx="868362" cy="857250"/>
          </a:xfrm>
          <a:prstGeom prst="wedgeRoundRectCallout">
            <a:avLst>
              <a:gd name="adj1" fmla="val 25634"/>
              <a:gd name="adj2" fmla="val -174208"/>
              <a:gd name="adj3" fmla="val 16667"/>
            </a:avLst>
          </a:prstGeom>
          <a:solidFill>
            <a:srgbClr val="C3D69B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solidFill>
                  <a:srgbClr val="660066"/>
                </a:solidFill>
                <a:latin typeface="+mn-lt"/>
                <a:ea typeface="+mn-ea"/>
              </a:rPr>
              <a:t>O(n</a:t>
            </a:r>
            <a:r>
              <a:rPr lang="en-US" dirty="0">
                <a:solidFill>
                  <a:srgbClr val="660066"/>
                </a:solidFill>
                <a:latin typeface="+mn-lt"/>
                <a:ea typeface="+mn-ea"/>
              </a:rPr>
              <a:t>)</a:t>
            </a:r>
          </a:p>
        </p:txBody>
      </p:sp>
      <p:sp>
        <p:nvSpPr>
          <p:cNvPr id="47" name="Rounded Rectangular Callout 46">
            <a:extLst>
              <a:ext uri="{FF2B5EF4-FFF2-40B4-BE49-F238E27FC236}">
                <a16:creationId xmlns:a16="http://schemas.microsoft.com/office/drawing/2014/main" id="{F5BC2E8C-0C0C-F247-9173-9B1511D2FE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9300" y="1976438"/>
            <a:ext cx="1833563" cy="868362"/>
          </a:xfrm>
          <a:prstGeom prst="wedgeRoundRectCallout">
            <a:avLst>
              <a:gd name="adj1" fmla="val -106042"/>
              <a:gd name="adj2" fmla="val 58750"/>
              <a:gd name="adj3" fmla="val 16667"/>
            </a:avLst>
          </a:prstGeom>
          <a:solidFill>
            <a:srgbClr val="E6B9B8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660066"/>
                </a:solidFill>
                <a:latin typeface="+mn-lt"/>
                <a:ea typeface="+mn-ea"/>
              </a:rPr>
              <a:t>O(n</a:t>
            </a:r>
            <a:r>
              <a:rPr lang="en-US" baseline="30000" dirty="0">
                <a:solidFill>
                  <a:srgbClr val="660066"/>
                </a:solidFill>
                <a:latin typeface="+mn-lt"/>
                <a:ea typeface="+mn-ea"/>
              </a:rPr>
              <a:t>2</a:t>
            </a:r>
            <a:r>
              <a:rPr lang="en-US" dirty="0">
                <a:solidFill>
                  <a:srgbClr val="660066"/>
                </a:solidFill>
                <a:latin typeface="+mn-lt"/>
                <a:ea typeface="+mn-ea"/>
              </a:rPr>
              <a:t>) </a:t>
            </a: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overall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45" grpId="0" animBg="1"/>
      <p:bldP spid="46" grpId="0" animBg="1"/>
      <p:bldP spid="4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>
            <a:extLst>
              <a:ext uri="{FF2B5EF4-FFF2-40B4-BE49-F238E27FC236}">
                <a16:creationId xmlns:a16="http://schemas.microsoft.com/office/drawing/2014/main" id="{D999E365-2125-B949-8854-09A6D7C20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Other </a:t>
            </a:r>
            <a:r>
              <a:rPr lang="en-US" altLang="en-US">
                <a:solidFill>
                  <a:srgbClr val="660066"/>
                </a:solidFill>
                <a:ea typeface="ＭＳ Ｐゴシック" panose="020B0600070205080204" pitchFamily="34" charset="-128"/>
              </a:rPr>
              <a:t>O(n</a:t>
            </a:r>
            <a:r>
              <a:rPr lang="en-US" altLang="en-US" baseline="30000">
                <a:solidFill>
                  <a:srgbClr val="660066"/>
                </a:solidFill>
                <a:ea typeface="ＭＳ Ｐゴシック" panose="020B0600070205080204" pitchFamily="34" charset="-128"/>
              </a:rPr>
              <a:t>2</a:t>
            </a:r>
            <a:r>
              <a:rPr lang="en-US" altLang="en-US">
                <a:solidFill>
                  <a:srgbClr val="660066"/>
                </a:solidFill>
                <a:ea typeface="ＭＳ Ｐゴシック" panose="020B0600070205080204" pitchFamily="34" charset="-128"/>
              </a:rPr>
              <a:t>) </a:t>
            </a:r>
            <a:r>
              <a:rPr lang="en-US" altLang="en-US">
                <a:ea typeface="ＭＳ Ｐゴシック" panose="020B0600070205080204" pitchFamily="34" charset="-128"/>
              </a:rPr>
              <a:t>sorting algorithms</a:t>
            </a:r>
          </a:p>
        </p:txBody>
      </p:sp>
      <p:sp>
        <p:nvSpPr>
          <p:cNvPr id="35842" name="TextBox 2">
            <a:extLst>
              <a:ext uri="{FF2B5EF4-FFF2-40B4-BE49-F238E27FC236}">
                <a16:creationId xmlns:a16="http://schemas.microsoft.com/office/drawing/2014/main" id="{57380E95-02D5-0C4B-BC59-CCFA04AD46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1400" y="1954213"/>
            <a:ext cx="72898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Selection Sort: </a:t>
            </a:r>
            <a:r>
              <a:rPr lang="en-US" altLang="en-US" sz="1800"/>
              <a:t>In every round pick the min among remaining numbers</a:t>
            </a:r>
          </a:p>
        </p:txBody>
      </p:sp>
      <p:sp>
        <p:nvSpPr>
          <p:cNvPr id="35843" name="TextBox 3">
            <a:extLst>
              <a:ext uri="{FF2B5EF4-FFF2-40B4-BE49-F238E27FC236}">
                <a16:creationId xmlns:a16="http://schemas.microsoft.com/office/drawing/2014/main" id="{2C270926-E3F7-5845-ADD9-CD31D2E459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1400" y="3702050"/>
            <a:ext cx="50276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Bubble sort: </a:t>
            </a:r>
            <a:r>
              <a:rPr lang="en-US" altLang="en-US" sz="1800"/>
              <a:t>The smallest number “</a:t>
            </a:r>
            <a:r>
              <a:rPr lang="en-US" altLang="ja-JP" sz="1800"/>
              <a:t>bubbles” up</a:t>
            </a:r>
            <a:endParaRPr lang="en-US" altLang="en-US" sz="18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>
            <a:extLst>
              <a:ext uri="{FF2B5EF4-FFF2-40B4-BE49-F238E27FC236}">
                <a16:creationId xmlns:a16="http://schemas.microsoft.com/office/drawing/2014/main" id="{4056256C-3B8C-804F-9AEA-AA9258297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Divide and Conquer</a:t>
            </a:r>
          </a:p>
        </p:txBody>
      </p:sp>
      <p:sp>
        <p:nvSpPr>
          <p:cNvPr id="36866" name="TextBox 2">
            <a:extLst>
              <a:ext uri="{FF2B5EF4-FFF2-40B4-BE49-F238E27FC236}">
                <a16:creationId xmlns:a16="http://schemas.microsoft.com/office/drawing/2014/main" id="{A4769DA6-263C-A242-84A6-E6872E8C60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9650" y="1954213"/>
            <a:ext cx="57419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Divide up the problem into at least two sub-problems</a:t>
            </a:r>
          </a:p>
        </p:txBody>
      </p:sp>
      <p:sp>
        <p:nvSpPr>
          <p:cNvPr id="36867" name="TextBox 3">
            <a:extLst>
              <a:ext uri="{FF2B5EF4-FFF2-40B4-BE49-F238E27FC236}">
                <a16:creationId xmlns:a16="http://schemas.microsoft.com/office/drawing/2014/main" id="{340273C4-3828-A247-82DE-A6E2B904B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9650" y="3190875"/>
            <a:ext cx="38385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Recursively solve the sub-problems</a:t>
            </a:r>
          </a:p>
        </p:txBody>
      </p:sp>
      <p:sp>
        <p:nvSpPr>
          <p:cNvPr id="36868" name="TextBox 4">
            <a:extLst>
              <a:ext uri="{FF2B5EF4-FFF2-40B4-BE49-F238E27FC236}">
                <a16:creationId xmlns:a16="http://schemas.microsoft.com/office/drawing/2014/main" id="{9145B0A4-4756-2F44-940A-27D7EC03B6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9650" y="4352925"/>
            <a:ext cx="70500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“Patch up” the solutions to the sub-problems for the final solution</a:t>
            </a:r>
            <a:endParaRPr lang="en-US" altLang="en-US" sz="20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>
            <a:extLst>
              <a:ext uri="{FF2B5EF4-FFF2-40B4-BE49-F238E27FC236}">
                <a16:creationId xmlns:a16="http://schemas.microsoft.com/office/drawing/2014/main" id="{0B3D1E93-6564-5841-AA3F-D32AB0754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Mergesort Algorithm</a:t>
            </a:r>
          </a:p>
        </p:txBody>
      </p:sp>
      <p:sp>
        <p:nvSpPr>
          <p:cNvPr id="37890" name="TextBox 2">
            <a:extLst>
              <a:ext uri="{FF2B5EF4-FFF2-40B4-BE49-F238E27FC236}">
                <a16:creationId xmlns:a16="http://schemas.microsoft.com/office/drawing/2014/main" id="{FE823E7A-9317-3945-8561-D8157ED2E9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3038" y="2138363"/>
            <a:ext cx="36083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Divide up the numbers in the middle</a:t>
            </a:r>
          </a:p>
        </p:txBody>
      </p:sp>
      <p:sp>
        <p:nvSpPr>
          <p:cNvPr id="37891" name="TextBox 3">
            <a:extLst>
              <a:ext uri="{FF2B5EF4-FFF2-40B4-BE49-F238E27FC236}">
                <a16:creationId xmlns:a16="http://schemas.microsoft.com/office/drawing/2014/main" id="{E3F93F89-9E6A-8149-9F64-1CD7923E61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3038" y="3059113"/>
            <a:ext cx="25320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Sort each half recursively</a:t>
            </a:r>
          </a:p>
        </p:txBody>
      </p:sp>
      <p:sp>
        <p:nvSpPr>
          <p:cNvPr id="37892" name="TextBox 4">
            <a:extLst>
              <a:ext uri="{FF2B5EF4-FFF2-40B4-BE49-F238E27FC236}">
                <a16:creationId xmlns:a16="http://schemas.microsoft.com/office/drawing/2014/main" id="{E52F2647-8EA6-1449-96F6-727B6DE44C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3038" y="3994150"/>
            <a:ext cx="50577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Merge the two sorted halves into one sorted output</a:t>
            </a:r>
          </a:p>
        </p:txBody>
      </p:sp>
      <p:sp>
        <p:nvSpPr>
          <p:cNvPr id="6" name="Rounded Rectangular Callout 5">
            <a:extLst>
              <a:ext uri="{FF2B5EF4-FFF2-40B4-BE49-F238E27FC236}">
                <a16:creationId xmlns:a16="http://schemas.microsoft.com/office/drawing/2014/main" id="{F01F85E1-F3AB-EF41-B7ED-71D000D578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5613" y="2378075"/>
            <a:ext cx="2182812" cy="1050925"/>
          </a:xfrm>
          <a:prstGeom prst="wedgeRoundRectCallout">
            <a:avLst>
              <a:gd name="adj1" fmla="val -78546"/>
              <a:gd name="adj2" fmla="val -45889"/>
              <a:gd name="adj3" fmla="val 16667"/>
            </a:avLst>
          </a:prstGeom>
          <a:solidFill>
            <a:srgbClr val="93CDDD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Unless </a:t>
            </a:r>
            <a:r>
              <a:rPr lang="en-US" dirty="0" err="1">
                <a:solidFill>
                  <a:srgbClr val="660066"/>
                </a:solidFill>
                <a:latin typeface="+mn-lt"/>
                <a:ea typeface="+mn-ea"/>
              </a:rPr>
              <a:t>n</a:t>
            </a:r>
            <a:r>
              <a:rPr lang="en-US" dirty="0">
                <a:solidFill>
                  <a:srgbClr val="660066"/>
                </a:solidFill>
                <a:latin typeface="+mn-lt"/>
                <a:ea typeface="+mn-ea"/>
              </a:rPr>
              <a:t>=2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BB7910-96A3-FB45-99BA-4886E2D650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1885724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ea typeface="+mj-ea"/>
                <a:cs typeface="+mj-cs"/>
              </a:rPr>
              <a:t>How fast can sorted arrays be merged?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5BCC716-8342-9242-8365-6DDF783EEC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2338" y="2865438"/>
            <a:ext cx="5732462" cy="2833687"/>
          </a:xfrm>
          <a:prstGeom prst="rect">
            <a:avLst/>
          </a:prstGeom>
          <a:solidFill>
            <a:srgbClr val="FAC090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39938" name="Title 1">
            <a:extLst>
              <a:ext uri="{FF2B5EF4-FFF2-40B4-BE49-F238E27FC236}">
                <a16:creationId xmlns:a16="http://schemas.microsoft.com/office/drawing/2014/main" id="{5FB6A606-D11F-7C4F-9D84-CC2D8E353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Mergesort algorithm</a:t>
            </a:r>
          </a:p>
        </p:txBody>
      </p:sp>
      <p:sp>
        <p:nvSpPr>
          <p:cNvPr id="39939" name="TextBox 2">
            <a:extLst>
              <a:ext uri="{FF2B5EF4-FFF2-40B4-BE49-F238E27FC236}">
                <a16:creationId xmlns:a16="http://schemas.microsoft.com/office/drawing/2014/main" id="{63FB9712-0E64-4949-9E8D-78D8431131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2338" y="1595438"/>
            <a:ext cx="18954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Input: </a:t>
            </a:r>
            <a:r>
              <a:rPr lang="en-US" altLang="en-US" sz="1800">
                <a:solidFill>
                  <a:srgbClr val="A400A4"/>
                </a:solidFill>
              </a:rPr>
              <a:t>a</a:t>
            </a:r>
            <a:r>
              <a:rPr lang="en-US" altLang="en-US" sz="1800" baseline="-25000">
                <a:solidFill>
                  <a:srgbClr val="A400A4"/>
                </a:solidFill>
              </a:rPr>
              <a:t>1</a:t>
            </a:r>
            <a:r>
              <a:rPr lang="en-US" altLang="en-US" sz="1800">
                <a:solidFill>
                  <a:srgbClr val="A400A4"/>
                </a:solidFill>
              </a:rPr>
              <a:t>, a</a:t>
            </a:r>
            <a:r>
              <a:rPr lang="en-US" altLang="en-US" sz="1800" baseline="-25000">
                <a:solidFill>
                  <a:srgbClr val="A400A4"/>
                </a:solidFill>
              </a:rPr>
              <a:t>2</a:t>
            </a:r>
            <a:r>
              <a:rPr lang="en-US" altLang="en-US" sz="1800">
                <a:solidFill>
                  <a:srgbClr val="A400A4"/>
                </a:solidFill>
              </a:rPr>
              <a:t>, …, a</a:t>
            </a:r>
            <a:r>
              <a:rPr lang="en-US" altLang="en-US" sz="1800" baseline="-25000">
                <a:solidFill>
                  <a:srgbClr val="A400A4"/>
                </a:solidFill>
              </a:rPr>
              <a:t>n</a:t>
            </a:r>
          </a:p>
        </p:txBody>
      </p:sp>
      <p:sp>
        <p:nvSpPr>
          <p:cNvPr id="39940" name="TextBox 3">
            <a:extLst>
              <a:ext uri="{FF2B5EF4-FFF2-40B4-BE49-F238E27FC236}">
                <a16:creationId xmlns:a16="http://schemas.microsoft.com/office/drawing/2014/main" id="{EF0E5457-1B3D-6D40-9A5E-6B10FBE1EA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1606550"/>
            <a:ext cx="32781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Output: Numbers in sorted order</a:t>
            </a:r>
          </a:p>
        </p:txBody>
      </p:sp>
      <p:grpSp>
        <p:nvGrpSpPr>
          <p:cNvPr id="39941" name="Group 9">
            <a:extLst>
              <a:ext uri="{FF2B5EF4-FFF2-40B4-BE49-F238E27FC236}">
                <a16:creationId xmlns:a16="http://schemas.microsoft.com/office/drawing/2014/main" id="{661EF993-5633-3D42-96B2-3C49A0747412}"/>
              </a:ext>
            </a:extLst>
          </p:cNvPr>
          <p:cNvGrpSpPr>
            <a:grpSpLocks/>
          </p:cNvGrpSpPr>
          <p:nvPr/>
        </p:nvGrpSpPr>
        <p:grpSpPr bwMode="auto">
          <a:xfrm>
            <a:off x="922338" y="2865438"/>
            <a:ext cx="5732462" cy="2676525"/>
            <a:chOff x="922677" y="2865881"/>
            <a:chExt cx="5731867" cy="2676174"/>
          </a:xfrm>
        </p:grpSpPr>
        <p:sp>
          <p:nvSpPr>
            <p:cNvPr id="39943" name="TextBox 4">
              <a:extLst>
                <a:ext uri="{FF2B5EF4-FFF2-40B4-BE49-F238E27FC236}">
                  <a16:creationId xmlns:a16="http://schemas.microsoft.com/office/drawing/2014/main" id="{A5C1F082-56B6-844B-B6F1-23D98F9D61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22677" y="2865881"/>
              <a:ext cx="176735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0000FF"/>
                  </a:solidFill>
                </a:rPr>
                <a:t>MergeSort</a:t>
              </a:r>
              <a:r>
                <a:rPr lang="en-US" altLang="en-US" sz="1800"/>
                <a:t>( </a:t>
              </a:r>
              <a:r>
                <a:rPr lang="en-US" altLang="en-US" sz="1800">
                  <a:solidFill>
                    <a:srgbClr val="C400C4"/>
                  </a:solidFill>
                </a:rPr>
                <a:t>a, n </a:t>
              </a:r>
              <a:r>
                <a:rPr lang="en-US" altLang="en-US" sz="1800"/>
                <a:t>)</a:t>
              </a:r>
            </a:p>
          </p:txBody>
        </p:sp>
        <p:sp>
          <p:nvSpPr>
            <p:cNvPr id="39944" name="TextBox 5">
              <a:extLst>
                <a:ext uri="{FF2B5EF4-FFF2-40B4-BE49-F238E27FC236}">
                  <a16:creationId xmlns:a16="http://schemas.microsoft.com/office/drawing/2014/main" id="{D1B173C9-4747-4940-9630-2DDE50A329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72342" y="3610406"/>
              <a:ext cx="451874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If </a:t>
              </a:r>
              <a:r>
                <a:rPr lang="en-US" altLang="en-US" sz="1800">
                  <a:solidFill>
                    <a:srgbClr val="C400C4"/>
                  </a:solidFill>
                </a:rPr>
                <a:t>n = 2 </a:t>
              </a:r>
              <a:r>
                <a:rPr lang="en-US" altLang="en-US" sz="1800" b="1"/>
                <a:t>return</a:t>
              </a:r>
              <a:r>
                <a:rPr lang="en-US" altLang="en-US" sz="1800"/>
                <a:t> the order </a:t>
              </a:r>
              <a:r>
                <a:rPr lang="en-US" altLang="en-US" sz="1800">
                  <a:solidFill>
                    <a:srgbClr val="C400C4"/>
                  </a:solidFill>
                </a:rPr>
                <a:t>min(a</a:t>
              </a:r>
              <a:r>
                <a:rPr lang="en-US" altLang="en-US" sz="1800" baseline="-25000">
                  <a:solidFill>
                    <a:srgbClr val="C400C4"/>
                  </a:solidFill>
                </a:rPr>
                <a:t>1</a:t>
              </a:r>
              <a:r>
                <a:rPr lang="en-US" altLang="en-US" sz="1800">
                  <a:solidFill>
                    <a:srgbClr val="C400C4"/>
                  </a:solidFill>
                </a:rPr>
                <a:t>,a</a:t>
              </a:r>
              <a:r>
                <a:rPr lang="en-US" altLang="en-US" sz="1800" baseline="-25000">
                  <a:solidFill>
                    <a:srgbClr val="C400C4"/>
                  </a:solidFill>
                </a:rPr>
                <a:t>2</a:t>
              </a:r>
              <a:r>
                <a:rPr lang="en-US" altLang="en-US" sz="1800">
                  <a:solidFill>
                    <a:srgbClr val="C400C4"/>
                  </a:solidFill>
                </a:rPr>
                <a:t>); max(a</a:t>
              </a:r>
              <a:r>
                <a:rPr lang="en-US" altLang="en-US" sz="1800" baseline="-25000">
                  <a:solidFill>
                    <a:srgbClr val="C400C4"/>
                  </a:solidFill>
                </a:rPr>
                <a:t>1</a:t>
              </a:r>
              <a:r>
                <a:rPr lang="en-US" altLang="en-US" sz="1800">
                  <a:solidFill>
                    <a:srgbClr val="C400C4"/>
                  </a:solidFill>
                </a:rPr>
                <a:t>,a</a:t>
              </a:r>
              <a:r>
                <a:rPr lang="en-US" altLang="en-US" sz="1800" baseline="-25000">
                  <a:solidFill>
                    <a:srgbClr val="C400C4"/>
                  </a:solidFill>
                </a:rPr>
                <a:t>2</a:t>
              </a:r>
              <a:r>
                <a:rPr lang="en-US" altLang="en-US" sz="1800">
                  <a:solidFill>
                    <a:srgbClr val="C400C4"/>
                  </a:solidFill>
                </a:rPr>
                <a:t>)</a:t>
              </a:r>
            </a:p>
          </p:txBody>
        </p:sp>
        <p:sp>
          <p:nvSpPr>
            <p:cNvPr id="39945" name="TextBox 6">
              <a:extLst>
                <a:ext uri="{FF2B5EF4-FFF2-40B4-BE49-F238E27FC236}">
                  <a16:creationId xmlns:a16="http://schemas.microsoft.com/office/drawing/2014/main" id="{C64DC8C9-003E-A342-804F-D25E85C7A29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72342" y="4016436"/>
              <a:ext cx="142859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C400C4"/>
                  </a:solidFill>
                </a:rPr>
                <a:t>a</a:t>
              </a:r>
              <a:r>
                <a:rPr lang="en-US" altLang="en-US" sz="1800" baseline="-25000">
                  <a:solidFill>
                    <a:srgbClr val="C400C4"/>
                  </a:solidFill>
                </a:rPr>
                <a:t>L</a:t>
              </a:r>
              <a:r>
                <a:rPr lang="en-US" altLang="en-US" sz="1800"/>
                <a:t> = </a:t>
              </a:r>
              <a:r>
                <a:rPr lang="en-US" altLang="en-US" sz="1800">
                  <a:solidFill>
                    <a:srgbClr val="C400C4"/>
                  </a:solidFill>
                </a:rPr>
                <a:t>a</a:t>
              </a:r>
              <a:r>
                <a:rPr lang="en-US" altLang="en-US" sz="1800" baseline="-25000">
                  <a:solidFill>
                    <a:srgbClr val="C400C4"/>
                  </a:solidFill>
                </a:rPr>
                <a:t>1</a:t>
              </a:r>
              <a:r>
                <a:rPr lang="en-US" altLang="en-US" sz="1800">
                  <a:solidFill>
                    <a:srgbClr val="C400C4"/>
                  </a:solidFill>
                </a:rPr>
                <a:t>,…, a</a:t>
              </a:r>
              <a:r>
                <a:rPr lang="en-US" altLang="en-US" sz="1800" baseline="-25000">
                  <a:solidFill>
                    <a:srgbClr val="C400C4"/>
                  </a:solidFill>
                </a:rPr>
                <a:t>n/2</a:t>
              </a:r>
            </a:p>
          </p:txBody>
        </p:sp>
        <p:sp>
          <p:nvSpPr>
            <p:cNvPr id="39946" name="TextBox 7">
              <a:extLst>
                <a:ext uri="{FF2B5EF4-FFF2-40B4-BE49-F238E27FC236}">
                  <a16:creationId xmlns:a16="http://schemas.microsoft.com/office/drawing/2014/main" id="{CA02DEE5-1985-0648-A65B-AF7333C331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72342" y="4538168"/>
              <a:ext cx="159979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C400C4"/>
                  </a:solidFill>
                </a:rPr>
                <a:t>a</a:t>
              </a:r>
              <a:r>
                <a:rPr lang="en-US" altLang="en-US" sz="1800" baseline="-25000">
                  <a:solidFill>
                    <a:srgbClr val="C400C4"/>
                  </a:solidFill>
                </a:rPr>
                <a:t>R</a:t>
              </a:r>
              <a:r>
                <a:rPr lang="en-US" altLang="en-US" sz="1800"/>
                <a:t> = </a:t>
              </a:r>
              <a:r>
                <a:rPr lang="en-US" altLang="en-US" sz="1800">
                  <a:solidFill>
                    <a:srgbClr val="C400C4"/>
                  </a:solidFill>
                </a:rPr>
                <a:t>a</a:t>
              </a:r>
              <a:r>
                <a:rPr lang="en-US" altLang="en-US" sz="1800" baseline="-25000">
                  <a:solidFill>
                    <a:srgbClr val="C400C4"/>
                  </a:solidFill>
                </a:rPr>
                <a:t>n/2+1</a:t>
              </a:r>
              <a:r>
                <a:rPr lang="en-US" altLang="en-US" sz="1800">
                  <a:solidFill>
                    <a:srgbClr val="C400C4"/>
                  </a:solidFill>
                </a:rPr>
                <a:t>,…, a</a:t>
              </a:r>
              <a:r>
                <a:rPr lang="en-US" altLang="en-US" sz="1800" baseline="-25000">
                  <a:solidFill>
                    <a:srgbClr val="C400C4"/>
                  </a:solidFill>
                </a:rPr>
                <a:t>n</a:t>
              </a:r>
            </a:p>
          </p:txBody>
        </p:sp>
        <p:sp>
          <p:nvSpPr>
            <p:cNvPr id="39947" name="TextBox 8">
              <a:extLst>
                <a:ext uri="{FF2B5EF4-FFF2-40B4-BE49-F238E27FC236}">
                  <a16:creationId xmlns:a16="http://schemas.microsoft.com/office/drawing/2014/main" id="{24D35683-EE68-7B46-9890-2ADB88601F6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72342" y="5080390"/>
              <a:ext cx="548220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/>
                <a:t>return</a:t>
              </a:r>
              <a:r>
                <a:rPr lang="en-US" altLang="en-US" sz="1800"/>
                <a:t> MERGE </a:t>
              </a:r>
              <a:r>
                <a:rPr lang="en-US" altLang="en-US" sz="2400"/>
                <a:t>( </a:t>
              </a:r>
              <a:r>
                <a:rPr lang="en-US" altLang="en-US" sz="1800">
                  <a:solidFill>
                    <a:srgbClr val="0000FF"/>
                  </a:solidFill>
                </a:rPr>
                <a:t>MergeSort</a:t>
              </a:r>
              <a:r>
                <a:rPr lang="en-US" altLang="en-US" sz="1800"/>
                <a:t>(</a:t>
              </a:r>
              <a:r>
                <a:rPr lang="en-US" altLang="en-US" sz="1800">
                  <a:solidFill>
                    <a:srgbClr val="C400C4"/>
                  </a:solidFill>
                </a:rPr>
                <a:t>a</a:t>
              </a:r>
              <a:r>
                <a:rPr lang="en-US" altLang="en-US" sz="1800" baseline="-25000">
                  <a:solidFill>
                    <a:srgbClr val="C400C4"/>
                  </a:solidFill>
                </a:rPr>
                <a:t>L</a:t>
              </a:r>
              <a:r>
                <a:rPr lang="en-US" altLang="en-US" sz="1800">
                  <a:solidFill>
                    <a:srgbClr val="C400C4"/>
                  </a:solidFill>
                </a:rPr>
                <a:t>, n/2</a:t>
              </a:r>
              <a:r>
                <a:rPr lang="en-US" altLang="en-US" sz="1800"/>
                <a:t>), </a:t>
              </a:r>
              <a:r>
                <a:rPr lang="en-US" altLang="en-US" sz="1800">
                  <a:solidFill>
                    <a:srgbClr val="0000FF"/>
                  </a:solidFill>
                </a:rPr>
                <a:t>MergeSort</a:t>
              </a:r>
              <a:r>
                <a:rPr lang="en-US" altLang="en-US" sz="1800"/>
                <a:t>(</a:t>
              </a:r>
              <a:r>
                <a:rPr lang="en-US" altLang="en-US" sz="1800">
                  <a:solidFill>
                    <a:srgbClr val="C400C4"/>
                  </a:solidFill>
                </a:rPr>
                <a:t>a</a:t>
              </a:r>
              <a:r>
                <a:rPr lang="en-US" altLang="en-US" sz="1800" baseline="-25000">
                  <a:solidFill>
                    <a:srgbClr val="C400C4"/>
                  </a:solidFill>
                </a:rPr>
                <a:t>R</a:t>
              </a:r>
              <a:r>
                <a:rPr lang="en-US" altLang="en-US" sz="1800">
                  <a:solidFill>
                    <a:srgbClr val="C400C4"/>
                  </a:solidFill>
                </a:rPr>
                <a:t>, n/2</a:t>
              </a:r>
              <a:r>
                <a:rPr lang="en-US" altLang="en-US" sz="1800"/>
                <a:t>) </a:t>
              </a:r>
              <a:r>
                <a:rPr lang="en-US" altLang="en-US" sz="2400"/>
                <a:t>)</a:t>
              </a:r>
            </a:p>
          </p:txBody>
        </p:sp>
      </p:grpSp>
      <p:sp>
        <p:nvSpPr>
          <p:cNvPr id="39942" name="TextBox 5">
            <a:extLst>
              <a:ext uri="{FF2B5EF4-FFF2-40B4-BE49-F238E27FC236}">
                <a16:creationId xmlns:a16="http://schemas.microsoft.com/office/drawing/2014/main" id="{851F6E12-60EE-C04F-8E43-DEA2153D02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1575" y="3308350"/>
            <a:ext cx="26527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If </a:t>
            </a:r>
            <a:r>
              <a:rPr lang="en-US" altLang="en-US" sz="1800">
                <a:solidFill>
                  <a:srgbClr val="C400C4"/>
                </a:solidFill>
              </a:rPr>
              <a:t>n = 1 </a:t>
            </a:r>
            <a:r>
              <a:rPr lang="en-US" altLang="en-US" sz="1800" b="1"/>
              <a:t>return</a:t>
            </a:r>
            <a:r>
              <a:rPr lang="en-US" altLang="en-US" sz="1800"/>
              <a:t> the order </a:t>
            </a:r>
            <a:r>
              <a:rPr lang="en-US" altLang="en-US" sz="1800">
                <a:solidFill>
                  <a:srgbClr val="C400C4"/>
                </a:solidFill>
              </a:rPr>
              <a:t>a</a:t>
            </a:r>
            <a:r>
              <a:rPr lang="en-US" altLang="en-US" sz="1800" baseline="-25000">
                <a:solidFill>
                  <a:srgbClr val="C400C4"/>
                </a:solidFill>
              </a:rPr>
              <a:t>1</a:t>
            </a:r>
            <a:endParaRPr lang="en-US" altLang="en-US" sz="1800">
              <a:solidFill>
                <a:srgbClr val="C400C4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854207-5546-2C46-9AAB-7CFBE66C1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2143" y="525009"/>
            <a:ext cx="8229600" cy="1143000"/>
          </a:xfrm>
        </p:spPr>
        <p:txBody>
          <a:bodyPr/>
          <a:lstStyle/>
          <a:p>
            <a:r>
              <a:rPr lang="en-US" dirty="0"/>
              <a:t>Project deadlines coming up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46F4AE7-8882-4EE6-A5DF-FE3E171F7E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872215"/>
            <a:ext cx="9144000" cy="1113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26888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>
            <a:extLst>
              <a:ext uri="{FF2B5EF4-FFF2-40B4-BE49-F238E27FC236}">
                <a16:creationId xmlns:a16="http://schemas.microsoft.com/office/drawing/2014/main" id="{69C72B46-91E4-5543-BF4A-A37C5C1CCC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2413" y="1639888"/>
            <a:ext cx="1127125" cy="368300"/>
          </a:xfrm>
          <a:prstGeom prst="rect">
            <a:avLst/>
          </a:prstGeom>
          <a:solidFill>
            <a:srgbClr val="31859C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AB9D3E50-CA67-2C40-94EA-88E80DC03F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4275" y="1639888"/>
            <a:ext cx="1268413" cy="368300"/>
          </a:xfrm>
          <a:prstGeom prst="rect">
            <a:avLst/>
          </a:prstGeom>
          <a:solidFill>
            <a:srgbClr val="D99694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62E19E1-BE9B-B041-B454-0D1376E363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92363" y="1639888"/>
            <a:ext cx="1508125" cy="368300"/>
          </a:xfrm>
          <a:prstGeom prst="rect">
            <a:avLst/>
          </a:prstGeom>
          <a:solidFill>
            <a:srgbClr val="948A54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5E04764-9640-1E4C-B6E5-38EB8F46BE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100" y="1639888"/>
            <a:ext cx="1327150" cy="368300"/>
          </a:xfrm>
          <a:prstGeom prst="rect">
            <a:avLst/>
          </a:prstGeom>
          <a:solidFill>
            <a:srgbClr val="B3A2C7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75D9176-2F92-D141-B11F-6B32552AE1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8850" y="1639888"/>
            <a:ext cx="3295650" cy="368300"/>
          </a:xfrm>
          <a:prstGeom prst="rect">
            <a:avLst/>
          </a:prstGeom>
          <a:solidFill>
            <a:srgbClr val="77933C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4CB1898-F815-0C41-99A3-C8A345D4A4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100" y="1639888"/>
            <a:ext cx="3100388" cy="368300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40967" name="Title 1">
            <a:extLst>
              <a:ext uri="{FF2B5EF4-FFF2-40B4-BE49-F238E27FC236}">
                <a16:creationId xmlns:a16="http://schemas.microsoft.com/office/drawing/2014/main" id="{38F10F81-3FD7-B04A-8C08-33321608B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An example run</a:t>
            </a:r>
          </a:p>
        </p:txBody>
      </p:sp>
      <p:grpSp>
        <p:nvGrpSpPr>
          <p:cNvPr id="40968" name="Group 11">
            <a:extLst>
              <a:ext uri="{FF2B5EF4-FFF2-40B4-BE49-F238E27FC236}">
                <a16:creationId xmlns:a16="http://schemas.microsoft.com/office/drawing/2014/main" id="{FE2DDB72-6A19-5D47-BB2B-EBADA8DCBC96}"/>
              </a:ext>
            </a:extLst>
          </p:cNvPr>
          <p:cNvGrpSpPr>
            <a:grpSpLocks/>
          </p:cNvGrpSpPr>
          <p:nvPr/>
        </p:nvGrpSpPr>
        <p:grpSpPr bwMode="auto">
          <a:xfrm>
            <a:off x="0" y="4016375"/>
            <a:ext cx="5732463" cy="2833688"/>
            <a:chOff x="922677" y="2865881"/>
            <a:chExt cx="5731867" cy="2833288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631CD471-8D16-C241-AD7B-F18137E0B6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2677" y="2865881"/>
              <a:ext cx="5731867" cy="2833288"/>
            </a:xfrm>
            <a:prstGeom prst="rect">
              <a:avLst/>
            </a:prstGeom>
            <a:solidFill>
              <a:srgbClr val="FAC090"/>
            </a:soli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grpSp>
          <p:nvGrpSpPr>
            <p:cNvPr id="41031" name="Group 9">
              <a:extLst>
                <a:ext uri="{FF2B5EF4-FFF2-40B4-BE49-F238E27FC236}">
                  <a16:creationId xmlns:a16="http://schemas.microsoft.com/office/drawing/2014/main" id="{6C03130C-324D-4F44-AAA0-469AF2B33EE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22677" y="2865881"/>
              <a:ext cx="5731867" cy="2676174"/>
              <a:chOff x="922677" y="2865881"/>
              <a:chExt cx="5731867" cy="2676174"/>
            </a:xfrm>
          </p:grpSpPr>
          <p:sp>
            <p:nvSpPr>
              <p:cNvPr id="41032" name="TextBox 4">
                <a:extLst>
                  <a:ext uri="{FF2B5EF4-FFF2-40B4-BE49-F238E27FC236}">
                    <a16:creationId xmlns:a16="http://schemas.microsoft.com/office/drawing/2014/main" id="{5D6631CE-F069-7742-A473-102B32A7A1C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22677" y="2865881"/>
                <a:ext cx="1767356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>
                    <a:solidFill>
                      <a:srgbClr val="0000FF"/>
                    </a:solidFill>
                  </a:rPr>
                  <a:t>MergeSort</a:t>
                </a:r>
                <a:r>
                  <a:rPr lang="en-US" altLang="en-US" sz="1800"/>
                  <a:t>( </a:t>
                </a:r>
                <a:r>
                  <a:rPr lang="en-US" altLang="en-US" sz="1800">
                    <a:solidFill>
                      <a:srgbClr val="C400C4"/>
                    </a:solidFill>
                  </a:rPr>
                  <a:t>a, n </a:t>
                </a:r>
                <a:r>
                  <a:rPr lang="en-US" altLang="en-US" sz="1800"/>
                  <a:t>)</a:t>
                </a:r>
              </a:p>
            </p:txBody>
          </p:sp>
          <p:sp>
            <p:nvSpPr>
              <p:cNvPr id="41033" name="TextBox 5">
                <a:extLst>
                  <a:ext uri="{FF2B5EF4-FFF2-40B4-BE49-F238E27FC236}">
                    <a16:creationId xmlns:a16="http://schemas.microsoft.com/office/drawing/2014/main" id="{1080F726-A547-0A47-AF4E-72BDF4A9498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72342" y="3682967"/>
                <a:ext cx="4518748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If </a:t>
                </a:r>
                <a:r>
                  <a:rPr lang="en-US" altLang="en-US" sz="1800">
                    <a:solidFill>
                      <a:srgbClr val="C400C4"/>
                    </a:solidFill>
                  </a:rPr>
                  <a:t>n = 2 </a:t>
                </a:r>
                <a:r>
                  <a:rPr lang="en-US" altLang="en-US" sz="1800" b="1"/>
                  <a:t>return</a:t>
                </a:r>
                <a:r>
                  <a:rPr lang="en-US" altLang="en-US" sz="1800"/>
                  <a:t> the order </a:t>
                </a:r>
                <a:r>
                  <a:rPr lang="en-US" altLang="en-US" sz="1800">
                    <a:solidFill>
                      <a:srgbClr val="C400C4"/>
                    </a:solidFill>
                  </a:rPr>
                  <a:t>min(a</a:t>
                </a:r>
                <a:r>
                  <a:rPr lang="en-US" altLang="en-US" sz="1800" baseline="-25000">
                    <a:solidFill>
                      <a:srgbClr val="C400C4"/>
                    </a:solidFill>
                  </a:rPr>
                  <a:t>1</a:t>
                </a:r>
                <a:r>
                  <a:rPr lang="en-US" altLang="en-US" sz="1800">
                    <a:solidFill>
                      <a:srgbClr val="C400C4"/>
                    </a:solidFill>
                  </a:rPr>
                  <a:t>,a</a:t>
                </a:r>
                <a:r>
                  <a:rPr lang="en-US" altLang="en-US" sz="1800" baseline="-25000">
                    <a:solidFill>
                      <a:srgbClr val="C400C4"/>
                    </a:solidFill>
                  </a:rPr>
                  <a:t>2</a:t>
                </a:r>
                <a:r>
                  <a:rPr lang="en-US" altLang="en-US" sz="1800">
                    <a:solidFill>
                      <a:srgbClr val="C400C4"/>
                    </a:solidFill>
                  </a:rPr>
                  <a:t>); max(a</a:t>
                </a:r>
                <a:r>
                  <a:rPr lang="en-US" altLang="en-US" sz="1800" baseline="-25000">
                    <a:solidFill>
                      <a:srgbClr val="C400C4"/>
                    </a:solidFill>
                  </a:rPr>
                  <a:t>1</a:t>
                </a:r>
                <a:r>
                  <a:rPr lang="en-US" altLang="en-US" sz="1800">
                    <a:solidFill>
                      <a:srgbClr val="C400C4"/>
                    </a:solidFill>
                  </a:rPr>
                  <a:t>,a</a:t>
                </a:r>
                <a:r>
                  <a:rPr lang="en-US" altLang="en-US" sz="1800" baseline="-25000">
                    <a:solidFill>
                      <a:srgbClr val="C400C4"/>
                    </a:solidFill>
                  </a:rPr>
                  <a:t>2</a:t>
                </a:r>
                <a:r>
                  <a:rPr lang="en-US" altLang="en-US" sz="1800">
                    <a:solidFill>
                      <a:srgbClr val="C400C4"/>
                    </a:solidFill>
                  </a:rPr>
                  <a:t>)</a:t>
                </a:r>
              </a:p>
            </p:txBody>
          </p:sp>
          <p:sp>
            <p:nvSpPr>
              <p:cNvPr id="41034" name="TextBox 6">
                <a:extLst>
                  <a:ext uri="{FF2B5EF4-FFF2-40B4-BE49-F238E27FC236}">
                    <a16:creationId xmlns:a16="http://schemas.microsoft.com/office/drawing/2014/main" id="{6A6CA609-80AE-2345-9D22-4CDB9A67A4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72342" y="4016436"/>
                <a:ext cx="1428596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>
                    <a:solidFill>
                      <a:srgbClr val="C400C4"/>
                    </a:solidFill>
                  </a:rPr>
                  <a:t>a</a:t>
                </a:r>
                <a:r>
                  <a:rPr lang="en-US" altLang="en-US" sz="1800" baseline="-25000">
                    <a:solidFill>
                      <a:srgbClr val="C400C4"/>
                    </a:solidFill>
                  </a:rPr>
                  <a:t>L</a:t>
                </a:r>
                <a:r>
                  <a:rPr lang="en-US" altLang="en-US" sz="1800"/>
                  <a:t> = </a:t>
                </a:r>
                <a:r>
                  <a:rPr lang="en-US" altLang="en-US" sz="1800">
                    <a:solidFill>
                      <a:srgbClr val="C400C4"/>
                    </a:solidFill>
                  </a:rPr>
                  <a:t>a</a:t>
                </a:r>
                <a:r>
                  <a:rPr lang="en-US" altLang="en-US" sz="1800" baseline="-25000">
                    <a:solidFill>
                      <a:srgbClr val="C400C4"/>
                    </a:solidFill>
                  </a:rPr>
                  <a:t>1</a:t>
                </a:r>
                <a:r>
                  <a:rPr lang="en-US" altLang="en-US" sz="1800">
                    <a:solidFill>
                      <a:srgbClr val="C400C4"/>
                    </a:solidFill>
                  </a:rPr>
                  <a:t>,…, a</a:t>
                </a:r>
                <a:r>
                  <a:rPr lang="en-US" altLang="en-US" sz="1800" baseline="-25000">
                    <a:solidFill>
                      <a:srgbClr val="C400C4"/>
                    </a:solidFill>
                  </a:rPr>
                  <a:t>n/2</a:t>
                </a:r>
              </a:p>
            </p:txBody>
          </p:sp>
          <p:sp>
            <p:nvSpPr>
              <p:cNvPr id="41035" name="TextBox 7">
                <a:extLst>
                  <a:ext uri="{FF2B5EF4-FFF2-40B4-BE49-F238E27FC236}">
                    <a16:creationId xmlns:a16="http://schemas.microsoft.com/office/drawing/2014/main" id="{153BA9E8-50CB-DF49-B395-63846902326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72342" y="4538168"/>
                <a:ext cx="1599792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>
                    <a:solidFill>
                      <a:srgbClr val="C400C4"/>
                    </a:solidFill>
                  </a:rPr>
                  <a:t>a</a:t>
                </a:r>
                <a:r>
                  <a:rPr lang="en-US" altLang="en-US" sz="1800" baseline="-25000">
                    <a:solidFill>
                      <a:srgbClr val="C400C4"/>
                    </a:solidFill>
                  </a:rPr>
                  <a:t>R</a:t>
                </a:r>
                <a:r>
                  <a:rPr lang="en-US" altLang="en-US" sz="1800"/>
                  <a:t> = </a:t>
                </a:r>
                <a:r>
                  <a:rPr lang="en-US" altLang="en-US" sz="1800">
                    <a:solidFill>
                      <a:srgbClr val="C400C4"/>
                    </a:solidFill>
                  </a:rPr>
                  <a:t>a</a:t>
                </a:r>
                <a:r>
                  <a:rPr lang="en-US" altLang="en-US" sz="1800" baseline="-25000">
                    <a:solidFill>
                      <a:srgbClr val="C400C4"/>
                    </a:solidFill>
                  </a:rPr>
                  <a:t>n/2+1</a:t>
                </a:r>
                <a:r>
                  <a:rPr lang="en-US" altLang="en-US" sz="1800">
                    <a:solidFill>
                      <a:srgbClr val="C400C4"/>
                    </a:solidFill>
                  </a:rPr>
                  <a:t>,…, a</a:t>
                </a:r>
                <a:r>
                  <a:rPr lang="en-US" altLang="en-US" sz="1800" baseline="-25000">
                    <a:solidFill>
                      <a:srgbClr val="C400C4"/>
                    </a:solidFill>
                  </a:rPr>
                  <a:t>n</a:t>
                </a:r>
              </a:p>
            </p:txBody>
          </p:sp>
          <p:sp>
            <p:nvSpPr>
              <p:cNvPr id="41036" name="TextBox 8">
                <a:extLst>
                  <a:ext uri="{FF2B5EF4-FFF2-40B4-BE49-F238E27FC236}">
                    <a16:creationId xmlns:a16="http://schemas.microsoft.com/office/drawing/2014/main" id="{88D514F8-5140-5C48-AE71-0545BF8E1FF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72342" y="5080390"/>
                <a:ext cx="5482202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b="1"/>
                  <a:t>return</a:t>
                </a:r>
                <a:r>
                  <a:rPr lang="en-US" altLang="en-US" sz="1800"/>
                  <a:t> MERGE </a:t>
                </a:r>
                <a:r>
                  <a:rPr lang="en-US" altLang="en-US" sz="2400"/>
                  <a:t>( </a:t>
                </a:r>
                <a:r>
                  <a:rPr lang="en-US" altLang="en-US" sz="1800">
                    <a:solidFill>
                      <a:srgbClr val="0000FF"/>
                    </a:solidFill>
                  </a:rPr>
                  <a:t>MergeSort</a:t>
                </a:r>
                <a:r>
                  <a:rPr lang="en-US" altLang="en-US" sz="1800"/>
                  <a:t>(</a:t>
                </a:r>
                <a:r>
                  <a:rPr lang="en-US" altLang="en-US" sz="1800">
                    <a:solidFill>
                      <a:srgbClr val="C400C4"/>
                    </a:solidFill>
                  </a:rPr>
                  <a:t>a</a:t>
                </a:r>
                <a:r>
                  <a:rPr lang="en-US" altLang="en-US" sz="1800" baseline="-25000">
                    <a:solidFill>
                      <a:srgbClr val="C400C4"/>
                    </a:solidFill>
                  </a:rPr>
                  <a:t>L</a:t>
                </a:r>
                <a:r>
                  <a:rPr lang="en-US" altLang="en-US" sz="1800">
                    <a:solidFill>
                      <a:srgbClr val="C400C4"/>
                    </a:solidFill>
                  </a:rPr>
                  <a:t>, n/2</a:t>
                </a:r>
                <a:r>
                  <a:rPr lang="en-US" altLang="en-US" sz="1800"/>
                  <a:t>), </a:t>
                </a:r>
                <a:r>
                  <a:rPr lang="en-US" altLang="en-US" sz="1800">
                    <a:solidFill>
                      <a:srgbClr val="0000FF"/>
                    </a:solidFill>
                  </a:rPr>
                  <a:t>MergeSort</a:t>
                </a:r>
                <a:r>
                  <a:rPr lang="en-US" altLang="en-US" sz="1800"/>
                  <a:t>(</a:t>
                </a:r>
                <a:r>
                  <a:rPr lang="en-US" altLang="en-US" sz="1800">
                    <a:solidFill>
                      <a:srgbClr val="C400C4"/>
                    </a:solidFill>
                  </a:rPr>
                  <a:t>a</a:t>
                </a:r>
                <a:r>
                  <a:rPr lang="en-US" altLang="en-US" sz="1800" baseline="-25000">
                    <a:solidFill>
                      <a:srgbClr val="C400C4"/>
                    </a:solidFill>
                  </a:rPr>
                  <a:t>R</a:t>
                </a:r>
                <a:r>
                  <a:rPr lang="en-US" altLang="en-US" sz="1800">
                    <a:solidFill>
                      <a:srgbClr val="C400C4"/>
                    </a:solidFill>
                  </a:rPr>
                  <a:t>, n/2</a:t>
                </a:r>
                <a:r>
                  <a:rPr lang="en-US" altLang="en-US" sz="1800"/>
                  <a:t>) </a:t>
                </a:r>
                <a:r>
                  <a:rPr lang="en-US" altLang="en-US" sz="2400"/>
                  <a:t>)</a:t>
                </a:r>
              </a:p>
            </p:txBody>
          </p:sp>
        </p:grpSp>
      </p:grpSp>
      <p:grpSp>
        <p:nvGrpSpPr>
          <p:cNvPr id="4" name="Group 24">
            <a:extLst>
              <a:ext uri="{FF2B5EF4-FFF2-40B4-BE49-F238E27FC236}">
                <a16:creationId xmlns:a16="http://schemas.microsoft.com/office/drawing/2014/main" id="{8FD46BD7-0472-7042-A413-9BCD4B436A95}"/>
              </a:ext>
            </a:extLst>
          </p:cNvPr>
          <p:cNvGrpSpPr>
            <a:grpSpLocks/>
          </p:cNvGrpSpPr>
          <p:nvPr/>
        </p:nvGrpSpPr>
        <p:grpSpPr bwMode="auto">
          <a:xfrm>
            <a:off x="800100" y="1639888"/>
            <a:ext cx="1179513" cy="368300"/>
            <a:chOff x="800190" y="1639190"/>
            <a:chExt cx="1179731" cy="369332"/>
          </a:xfrm>
        </p:grpSpPr>
        <p:sp>
          <p:nvSpPr>
            <p:cNvPr id="41028" name="TextBox 12">
              <a:extLst>
                <a:ext uri="{FF2B5EF4-FFF2-40B4-BE49-F238E27FC236}">
                  <a16:creationId xmlns:a16="http://schemas.microsoft.com/office/drawing/2014/main" id="{8E9B78DE-FBF2-AB4F-AAAA-BC13A57B45B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78261" y="1639190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1</a:t>
              </a:r>
            </a:p>
          </p:txBody>
        </p:sp>
        <p:sp>
          <p:nvSpPr>
            <p:cNvPr id="41029" name="TextBox 14">
              <a:extLst>
                <a:ext uri="{FF2B5EF4-FFF2-40B4-BE49-F238E27FC236}">
                  <a16:creationId xmlns:a16="http://schemas.microsoft.com/office/drawing/2014/main" id="{40F253EC-65A5-4C40-AC66-BC91CE7423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0190" y="1639190"/>
              <a:ext cx="41865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51</a:t>
              </a:r>
            </a:p>
          </p:txBody>
        </p:sp>
      </p:grpSp>
      <p:grpSp>
        <p:nvGrpSpPr>
          <p:cNvPr id="5" name="Group 28">
            <a:extLst>
              <a:ext uri="{FF2B5EF4-FFF2-40B4-BE49-F238E27FC236}">
                <a16:creationId xmlns:a16="http://schemas.microsoft.com/office/drawing/2014/main" id="{B9B42852-DAD1-AA4A-BC7A-75286066FA3E}"/>
              </a:ext>
            </a:extLst>
          </p:cNvPr>
          <p:cNvGrpSpPr>
            <a:grpSpLocks/>
          </p:cNvGrpSpPr>
          <p:nvPr/>
        </p:nvGrpSpPr>
        <p:grpSpPr bwMode="auto">
          <a:xfrm>
            <a:off x="2392363" y="1639888"/>
            <a:ext cx="1508125" cy="368300"/>
            <a:chOff x="2391657" y="1639190"/>
            <a:chExt cx="1508378" cy="369332"/>
          </a:xfrm>
        </p:grpSpPr>
        <p:sp>
          <p:nvSpPr>
            <p:cNvPr id="41026" name="TextBox 13">
              <a:extLst>
                <a:ext uri="{FF2B5EF4-FFF2-40B4-BE49-F238E27FC236}">
                  <a16:creationId xmlns:a16="http://schemas.microsoft.com/office/drawing/2014/main" id="{A8066E92-36B8-FB42-8CFE-CD83C35437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91657" y="1639190"/>
              <a:ext cx="53564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100</a:t>
              </a:r>
            </a:p>
          </p:txBody>
        </p:sp>
        <p:sp>
          <p:nvSpPr>
            <p:cNvPr id="41027" name="TextBox 15">
              <a:extLst>
                <a:ext uri="{FF2B5EF4-FFF2-40B4-BE49-F238E27FC236}">
                  <a16:creationId xmlns:a16="http://schemas.microsoft.com/office/drawing/2014/main" id="{B97EBDFF-224C-1943-9FD0-BB23E8F9FA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81381" y="1639190"/>
              <a:ext cx="41865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19</a:t>
              </a:r>
            </a:p>
          </p:txBody>
        </p:sp>
      </p:grpSp>
      <p:grpSp>
        <p:nvGrpSpPr>
          <p:cNvPr id="6" name="Group 48">
            <a:extLst>
              <a:ext uri="{FF2B5EF4-FFF2-40B4-BE49-F238E27FC236}">
                <a16:creationId xmlns:a16="http://schemas.microsoft.com/office/drawing/2014/main" id="{2B0B607B-CAE2-5B40-8897-24E2BE097C61}"/>
              </a:ext>
            </a:extLst>
          </p:cNvPr>
          <p:cNvGrpSpPr>
            <a:grpSpLocks/>
          </p:cNvGrpSpPr>
          <p:nvPr/>
        </p:nvGrpSpPr>
        <p:grpSpPr bwMode="auto">
          <a:xfrm>
            <a:off x="4994275" y="1639888"/>
            <a:ext cx="1268413" cy="368300"/>
            <a:chOff x="4994451" y="1639190"/>
            <a:chExt cx="1267757" cy="369332"/>
          </a:xfrm>
        </p:grpSpPr>
        <p:sp>
          <p:nvSpPr>
            <p:cNvPr id="41024" name="TextBox 16">
              <a:extLst>
                <a:ext uri="{FF2B5EF4-FFF2-40B4-BE49-F238E27FC236}">
                  <a16:creationId xmlns:a16="http://schemas.microsoft.com/office/drawing/2014/main" id="{F6974531-FB51-744A-AAB2-3A6D0F332B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94451" y="1639190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2</a:t>
              </a:r>
            </a:p>
          </p:txBody>
        </p:sp>
        <p:sp>
          <p:nvSpPr>
            <p:cNvPr id="41025" name="TextBox 17">
              <a:extLst>
                <a:ext uri="{FF2B5EF4-FFF2-40B4-BE49-F238E27FC236}">
                  <a16:creationId xmlns:a16="http://schemas.microsoft.com/office/drawing/2014/main" id="{29CB42EA-02D4-E74F-93AF-4085B51D9E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60548" y="1639190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8</a:t>
              </a:r>
            </a:p>
          </p:txBody>
        </p:sp>
      </p:grpSp>
      <p:grpSp>
        <p:nvGrpSpPr>
          <p:cNvPr id="7" name="Group 52">
            <a:extLst>
              <a:ext uri="{FF2B5EF4-FFF2-40B4-BE49-F238E27FC236}">
                <a16:creationId xmlns:a16="http://schemas.microsoft.com/office/drawing/2014/main" id="{EB696D9D-9255-CC48-AA53-477E9DB59CA8}"/>
              </a:ext>
            </a:extLst>
          </p:cNvPr>
          <p:cNvGrpSpPr>
            <a:grpSpLocks/>
          </p:cNvGrpSpPr>
          <p:nvPr/>
        </p:nvGrpSpPr>
        <p:grpSpPr bwMode="auto">
          <a:xfrm>
            <a:off x="6602413" y="1639888"/>
            <a:ext cx="1127125" cy="368300"/>
            <a:chOff x="6602135" y="1639190"/>
            <a:chExt cx="1126641" cy="369332"/>
          </a:xfrm>
        </p:grpSpPr>
        <p:sp>
          <p:nvSpPr>
            <p:cNvPr id="41022" name="TextBox 18">
              <a:extLst>
                <a:ext uri="{FF2B5EF4-FFF2-40B4-BE49-F238E27FC236}">
                  <a16:creationId xmlns:a16="http://schemas.microsoft.com/office/drawing/2014/main" id="{2D750EDE-6DD1-0D4C-A15C-CA643E5D84A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27116" y="1639190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3</a:t>
              </a:r>
            </a:p>
          </p:txBody>
        </p:sp>
        <p:sp>
          <p:nvSpPr>
            <p:cNvPr id="41023" name="TextBox 19">
              <a:extLst>
                <a:ext uri="{FF2B5EF4-FFF2-40B4-BE49-F238E27FC236}">
                  <a16:creationId xmlns:a16="http://schemas.microsoft.com/office/drawing/2014/main" id="{D47A6D80-F470-144C-B74E-B5AF2DF1B9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02135" y="1639190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4</a:t>
              </a:r>
            </a:p>
          </p:txBody>
        </p:sp>
      </p:grpSp>
      <p:grpSp>
        <p:nvGrpSpPr>
          <p:cNvPr id="8" name="Group 25">
            <a:extLst>
              <a:ext uri="{FF2B5EF4-FFF2-40B4-BE49-F238E27FC236}">
                <a16:creationId xmlns:a16="http://schemas.microsoft.com/office/drawing/2014/main" id="{DE182878-8A95-5D4A-907B-0A45A2729577}"/>
              </a:ext>
            </a:extLst>
          </p:cNvPr>
          <p:cNvGrpSpPr>
            <a:grpSpLocks/>
          </p:cNvGrpSpPr>
          <p:nvPr/>
        </p:nvGrpSpPr>
        <p:grpSpPr bwMode="auto">
          <a:xfrm>
            <a:off x="800100" y="2301875"/>
            <a:ext cx="1296988" cy="368300"/>
            <a:chOff x="800190" y="1639190"/>
            <a:chExt cx="1296725" cy="369332"/>
          </a:xfrm>
        </p:grpSpPr>
        <p:sp>
          <p:nvSpPr>
            <p:cNvPr id="41020" name="TextBox 26">
              <a:extLst>
                <a:ext uri="{FF2B5EF4-FFF2-40B4-BE49-F238E27FC236}">
                  <a16:creationId xmlns:a16="http://schemas.microsoft.com/office/drawing/2014/main" id="{C32D433D-2FA8-E44C-B546-D8668BFC94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78261" y="1639190"/>
              <a:ext cx="41865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51</a:t>
              </a:r>
            </a:p>
          </p:txBody>
        </p:sp>
        <p:sp>
          <p:nvSpPr>
            <p:cNvPr id="41021" name="TextBox 27">
              <a:extLst>
                <a:ext uri="{FF2B5EF4-FFF2-40B4-BE49-F238E27FC236}">
                  <a16:creationId xmlns:a16="http://schemas.microsoft.com/office/drawing/2014/main" id="{BF553867-FD89-2844-A78F-6E6B55D0B3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0190" y="1639190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1</a:t>
              </a:r>
            </a:p>
          </p:txBody>
        </p:sp>
      </p:grpSp>
      <p:grpSp>
        <p:nvGrpSpPr>
          <p:cNvPr id="9" name="Group 29">
            <a:extLst>
              <a:ext uri="{FF2B5EF4-FFF2-40B4-BE49-F238E27FC236}">
                <a16:creationId xmlns:a16="http://schemas.microsoft.com/office/drawing/2014/main" id="{7CCC928A-FED5-F948-BEBF-62BF06BA1B72}"/>
              </a:ext>
            </a:extLst>
          </p:cNvPr>
          <p:cNvGrpSpPr>
            <a:grpSpLocks/>
          </p:cNvGrpSpPr>
          <p:nvPr/>
        </p:nvGrpSpPr>
        <p:grpSpPr bwMode="auto">
          <a:xfrm>
            <a:off x="2403475" y="2301875"/>
            <a:ext cx="1625600" cy="368300"/>
            <a:chOff x="2391657" y="1639190"/>
            <a:chExt cx="1625372" cy="369332"/>
          </a:xfrm>
        </p:grpSpPr>
        <p:sp>
          <p:nvSpPr>
            <p:cNvPr id="41018" name="TextBox 30">
              <a:extLst>
                <a:ext uri="{FF2B5EF4-FFF2-40B4-BE49-F238E27FC236}">
                  <a16:creationId xmlns:a16="http://schemas.microsoft.com/office/drawing/2014/main" id="{4F1B8063-D773-CE4B-8F90-B98F417138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91657" y="1639190"/>
              <a:ext cx="41865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19</a:t>
              </a:r>
            </a:p>
          </p:txBody>
        </p:sp>
        <p:sp>
          <p:nvSpPr>
            <p:cNvPr id="41019" name="TextBox 31">
              <a:extLst>
                <a:ext uri="{FF2B5EF4-FFF2-40B4-BE49-F238E27FC236}">
                  <a16:creationId xmlns:a16="http://schemas.microsoft.com/office/drawing/2014/main" id="{CB33F860-5A9F-A342-B374-DA9E0291E9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81381" y="1639190"/>
              <a:ext cx="53564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100</a:t>
              </a:r>
            </a:p>
          </p:txBody>
        </p:sp>
      </p:grpSp>
      <p:grpSp>
        <p:nvGrpSpPr>
          <p:cNvPr id="10" name="Group 37">
            <a:extLst>
              <a:ext uri="{FF2B5EF4-FFF2-40B4-BE49-F238E27FC236}">
                <a16:creationId xmlns:a16="http://schemas.microsoft.com/office/drawing/2014/main" id="{A6A74966-53AF-0B46-9FDE-89F8CA2F73A4}"/>
              </a:ext>
            </a:extLst>
          </p:cNvPr>
          <p:cNvGrpSpPr>
            <a:grpSpLocks/>
          </p:cNvGrpSpPr>
          <p:nvPr/>
        </p:nvGrpSpPr>
        <p:grpSpPr bwMode="auto">
          <a:xfrm>
            <a:off x="800100" y="2768600"/>
            <a:ext cx="3228975" cy="368300"/>
            <a:chOff x="800190" y="2767925"/>
            <a:chExt cx="3228124" cy="369332"/>
          </a:xfrm>
        </p:grpSpPr>
        <p:sp>
          <p:nvSpPr>
            <p:cNvPr id="41014" name="TextBox 32">
              <a:extLst>
                <a:ext uri="{FF2B5EF4-FFF2-40B4-BE49-F238E27FC236}">
                  <a16:creationId xmlns:a16="http://schemas.microsoft.com/office/drawing/2014/main" id="{FDFF2296-FA65-974B-A202-64B4D88BBB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0190" y="2767925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1</a:t>
              </a:r>
            </a:p>
          </p:txBody>
        </p:sp>
        <p:sp>
          <p:nvSpPr>
            <p:cNvPr id="41015" name="TextBox 33">
              <a:extLst>
                <a:ext uri="{FF2B5EF4-FFF2-40B4-BE49-F238E27FC236}">
                  <a16:creationId xmlns:a16="http://schemas.microsoft.com/office/drawing/2014/main" id="{2AB1CDE4-A25C-1844-9311-C1D07514A8F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78261" y="2767925"/>
              <a:ext cx="41865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19</a:t>
              </a:r>
            </a:p>
          </p:txBody>
        </p:sp>
        <p:sp>
          <p:nvSpPr>
            <p:cNvPr id="41016" name="TextBox 34">
              <a:extLst>
                <a:ext uri="{FF2B5EF4-FFF2-40B4-BE49-F238E27FC236}">
                  <a16:creationId xmlns:a16="http://schemas.microsoft.com/office/drawing/2014/main" id="{929ACBE4-7461-5947-87B4-15D4CA3523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2942" y="2767925"/>
              <a:ext cx="41865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51</a:t>
              </a:r>
            </a:p>
          </p:txBody>
        </p:sp>
        <p:sp>
          <p:nvSpPr>
            <p:cNvPr id="41017" name="TextBox 35">
              <a:extLst>
                <a:ext uri="{FF2B5EF4-FFF2-40B4-BE49-F238E27FC236}">
                  <a16:creationId xmlns:a16="http://schemas.microsoft.com/office/drawing/2014/main" id="{166A8FB7-03BE-DA40-87EE-753AC044ADC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92666" y="2767925"/>
              <a:ext cx="53564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100</a:t>
              </a:r>
            </a:p>
          </p:txBody>
        </p:sp>
      </p:grpSp>
      <p:grpSp>
        <p:nvGrpSpPr>
          <p:cNvPr id="12" name="Group 45">
            <a:extLst>
              <a:ext uri="{FF2B5EF4-FFF2-40B4-BE49-F238E27FC236}">
                <a16:creationId xmlns:a16="http://schemas.microsoft.com/office/drawing/2014/main" id="{06038E07-AAF8-F94E-B79C-B68B8D23E686}"/>
              </a:ext>
            </a:extLst>
          </p:cNvPr>
          <p:cNvGrpSpPr>
            <a:grpSpLocks/>
          </p:cNvGrpSpPr>
          <p:nvPr/>
        </p:nvGrpSpPr>
        <p:grpSpPr bwMode="auto">
          <a:xfrm>
            <a:off x="800100" y="2301875"/>
            <a:ext cx="3228975" cy="596900"/>
            <a:chOff x="800190" y="2301136"/>
            <a:chExt cx="3228124" cy="597299"/>
          </a:xfrm>
        </p:grpSpPr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6D49969D-EF72-2F43-91F7-6BCE2D00400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946063" y="2669682"/>
              <a:ext cx="363442" cy="228753"/>
            </a:xfrm>
            <a:prstGeom prst="straightConnector1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3516972E-22CD-EC42-980A-5DD45753FCF4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0800000" flipV="1">
              <a:off x="2282524" y="2680803"/>
              <a:ext cx="239650" cy="174742"/>
            </a:xfrm>
            <a:prstGeom prst="straightConnector1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D18A77BA-EE1D-3A4E-A197-7F64F8096F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0190" y="2301136"/>
              <a:ext cx="1326800" cy="368546"/>
            </a:xfrm>
            <a:prstGeom prst="rect">
              <a:avLst/>
            </a:prstGeom>
            <a:noFill/>
            <a:ln w="38100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1D42E322-33AC-C347-8E20-2883152C4C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92033" y="2301136"/>
              <a:ext cx="1636281" cy="368546"/>
            </a:xfrm>
            <a:prstGeom prst="rect">
              <a:avLst/>
            </a:prstGeom>
            <a:noFill/>
            <a:ln w="38100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</p:grpSp>
      <p:grpSp>
        <p:nvGrpSpPr>
          <p:cNvPr id="13" name="Group 49">
            <a:extLst>
              <a:ext uri="{FF2B5EF4-FFF2-40B4-BE49-F238E27FC236}">
                <a16:creationId xmlns:a16="http://schemas.microsoft.com/office/drawing/2014/main" id="{257FBAA8-26A5-6740-A71D-76B086B2628C}"/>
              </a:ext>
            </a:extLst>
          </p:cNvPr>
          <p:cNvGrpSpPr>
            <a:grpSpLocks/>
          </p:cNvGrpSpPr>
          <p:nvPr/>
        </p:nvGrpSpPr>
        <p:grpSpPr bwMode="auto">
          <a:xfrm>
            <a:off x="4994275" y="2301875"/>
            <a:ext cx="1268413" cy="368300"/>
            <a:chOff x="4994451" y="1639190"/>
            <a:chExt cx="1267757" cy="369332"/>
          </a:xfrm>
        </p:grpSpPr>
        <p:sp>
          <p:nvSpPr>
            <p:cNvPr id="41008" name="TextBox 50">
              <a:extLst>
                <a:ext uri="{FF2B5EF4-FFF2-40B4-BE49-F238E27FC236}">
                  <a16:creationId xmlns:a16="http://schemas.microsoft.com/office/drawing/2014/main" id="{8010AD67-0982-DF45-9119-05159E874DC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94451" y="1639190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2</a:t>
              </a:r>
            </a:p>
          </p:txBody>
        </p:sp>
        <p:sp>
          <p:nvSpPr>
            <p:cNvPr id="41009" name="TextBox 51">
              <a:extLst>
                <a:ext uri="{FF2B5EF4-FFF2-40B4-BE49-F238E27FC236}">
                  <a16:creationId xmlns:a16="http://schemas.microsoft.com/office/drawing/2014/main" id="{08FAAEE6-A055-F74A-806E-609B96BEA1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60548" y="1639190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8</a:t>
              </a:r>
            </a:p>
          </p:txBody>
        </p:sp>
      </p:grpSp>
      <p:grpSp>
        <p:nvGrpSpPr>
          <p:cNvPr id="14" name="Group 53">
            <a:extLst>
              <a:ext uri="{FF2B5EF4-FFF2-40B4-BE49-F238E27FC236}">
                <a16:creationId xmlns:a16="http://schemas.microsoft.com/office/drawing/2014/main" id="{8D564115-4783-6E41-9025-2E710F82E510}"/>
              </a:ext>
            </a:extLst>
          </p:cNvPr>
          <p:cNvGrpSpPr>
            <a:grpSpLocks/>
          </p:cNvGrpSpPr>
          <p:nvPr/>
        </p:nvGrpSpPr>
        <p:grpSpPr bwMode="auto">
          <a:xfrm>
            <a:off x="6754813" y="2301875"/>
            <a:ext cx="1127125" cy="368300"/>
            <a:chOff x="6602135" y="1639190"/>
            <a:chExt cx="1126641" cy="369332"/>
          </a:xfrm>
        </p:grpSpPr>
        <p:sp>
          <p:nvSpPr>
            <p:cNvPr id="41006" name="TextBox 54">
              <a:extLst>
                <a:ext uri="{FF2B5EF4-FFF2-40B4-BE49-F238E27FC236}">
                  <a16:creationId xmlns:a16="http://schemas.microsoft.com/office/drawing/2014/main" id="{61398FF0-BEB3-1F4A-89BE-E9FB0C796F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27116" y="1639190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4</a:t>
              </a:r>
            </a:p>
          </p:txBody>
        </p:sp>
        <p:sp>
          <p:nvSpPr>
            <p:cNvPr id="41007" name="TextBox 55">
              <a:extLst>
                <a:ext uri="{FF2B5EF4-FFF2-40B4-BE49-F238E27FC236}">
                  <a16:creationId xmlns:a16="http://schemas.microsoft.com/office/drawing/2014/main" id="{53675C61-D993-FD4C-983F-A2381563BF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02135" y="1639190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3</a:t>
              </a:r>
            </a:p>
          </p:txBody>
        </p:sp>
      </p:grpSp>
      <p:grpSp>
        <p:nvGrpSpPr>
          <p:cNvPr id="15" name="Group 56">
            <a:extLst>
              <a:ext uri="{FF2B5EF4-FFF2-40B4-BE49-F238E27FC236}">
                <a16:creationId xmlns:a16="http://schemas.microsoft.com/office/drawing/2014/main" id="{36E72705-F453-674D-AEF1-28F8824B1396}"/>
              </a:ext>
            </a:extLst>
          </p:cNvPr>
          <p:cNvGrpSpPr>
            <a:grpSpLocks/>
          </p:cNvGrpSpPr>
          <p:nvPr/>
        </p:nvGrpSpPr>
        <p:grpSpPr bwMode="auto">
          <a:xfrm>
            <a:off x="4994275" y="2301875"/>
            <a:ext cx="3228975" cy="596900"/>
            <a:chOff x="800190" y="2301136"/>
            <a:chExt cx="3228124" cy="597299"/>
          </a:xfrm>
        </p:grpSpPr>
        <p:cxnSp>
          <p:nvCxnSpPr>
            <p:cNvPr id="58" name="Straight Arrow Connector 57">
              <a:extLst>
                <a:ext uri="{FF2B5EF4-FFF2-40B4-BE49-F238E27FC236}">
                  <a16:creationId xmlns:a16="http://schemas.microsoft.com/office/drawing/2014/main" id="{AC5B4148-00E0-C546-AC7A-80DD05488A5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946063" y="2669682"/>
              <a:ext cx="363442" cy="228753"/>
            </a:xfrm>
            <a:prstGeom prst="straightConnector1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9" name="Straight Arrow Connector 58">
              <a:extLst>
                <a:ext uri="{FF2B5EF4-FFF2-40B4-BE49-F238E27FC236}">
                  <a16:creationId xmlns:a16="http://schemas.microsoft.com/office/drawing/2014/main" id="{A8C7FD02-D54C-8044-BB84-5ED095590C55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0800000" flipV="1">
              <a:off x="2282524" y="2680803"/>
              <a:ext cx="239650" cy="174742"/>
            </a:xfrm>
            <a:prstGeom prst="straightConnector1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5FB726EA-1844-5346-8945-9FBC7DEFD6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0190" y="2301136"/>
              <a:ext cx="1326800" cy="368546"/>
            </a:xfrm>
            <a:prstGeom prst="rect">
              <a:avLst/>
            </a:prstGeom>
            <a:noFill/>
            <a:ln w="38100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32BA752A-436E-544D-B645-953DEDAAEC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92033" y="2301136"/>
              <a:ext cx="1636281" cy="368546"/>
            </a:xfrm>
            <a:prstGeom prst="rect">
              <a:avLst/>
            </a:prstGeom>
            <a:noFill/>
            <a:ln w="38100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</p:grpSp>
      <p:grpSp>
        <p:nvGrpSpPr>
          <p:cNvPr id="16" name="Group 61">
            <a:extLst>
              <a:ext uri="{FF2B5EF4-FFF2-40B4-BE49-F238E27FC236}">
                <a16:creationId xmlns:a16="http://schemas.microsoft.com/office/drawing/2014/main" id="{77A8CDC4-2C11-3244-A43A-5C45B6976B1F}"/>
              </a:ext>
            </a:extLst>
          </p:cNvPr>
          <p:cNvGrpSpPr>
            <a:grpSpLocks/>
          </p:cNvGrpSpPr>
          <p:nvPr/>
        </p:nvGrpSpPr>
        <p:grpSpPr bwMode="auto">
          <a:xfrm>
            <a:off x="4994275" y="2811463"/>
            <a:ext cx="2994025" cy="369887"/>
            <a:chOff x="800190" y="2767925"/>
            <a:chExt cx="2994136" cy="369332"/>
          </a:xfrm>
        </p:grpSpPr>
        <p:sp>
          <p:nvSpPr>
            <p:cNvPr id="40998" name="TextBox 62">
              <a:extLst>
                <a:ext uri="{FF2B5EF4-FFF2-40B4-BE49-F238E27FC236}">
                  <a16:creationId xmlns:a16="http://schemas.microsoft.com/office/drawing/2014/main" id="{5889D462-D8C2-F940-B465-12C33DC6DE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0190" y="2767925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2</a:t>
              </a:r>
            </a:p>
          </p:txBody>
        </p:sp>
        <p:sp>
          <p:nvSpPr>
            <p:cNvPr id="40999" name="TextBox 63">
              <a:extLst>
                <a:ext uri="{FF2B5EF4-FFF2-40B4-BE49-F238E27FC236}">
                  <a16:creationId xmlns:a16="http://schemas.microsoft.com/office/drawing/2014/main" id="{7230DBD6-C2D5-6045-837A-9E31272D1A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78261" y="2767925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3</a:t>
              </a:r>
            </a:p>
          </p:txBody>
        </p:sp>
        <p:sp>
          <p:nvSpPr>
            <p:cNvPr id="41000" name="TextBox 64">
              <a:extLst>
                <a:ext uri="{FF2B5EF4-FFF2-40B4-BE49-F238E27FC236}">
                  <a16:creationId xmlns:a16="http://schemas.microsoft.com/office/drawing/2014/main" id="{4F0CFEF8-A3F7-2A4E-9B19-964186604E0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2942" y="2767925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4</a:t>
              </a:r>
            </a:p>
          </p:txBody>
        </p:sp>
        <p:sp>
          <p:nvSpPr>
            <p:cNvPr id="41001" name="TextBox 65">
              <a:extLst>
                <a:ext uri="{FF2B5EF4-FFF2-40B4-BE49-F238E27FC236}">
                  <a16:creationId xmlns:a16="http://schemas.microsoft.com/office/drawing/2014/main" id="{CD7DFB4B-8A72-1B4E-86F9-D5C434B30E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92666" y="2767925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8</a:t>
              </a:r>
            </a:p>
          </p:txBody>
        </p:sp>
      </p:grpSp>
      <p:grpSp>
        <p:nvGrpSpPr>
          <p:cNvPr id="17" name="Group 72">
            <a:extLst>
              <a:ext uri="{FF2B5EF4-FFF2-40B4-BE49-F238E27FC236}">
                <a16:creationId xmlns:a16="http://schemas.microsoft.com/office/drawing/2014/main" id="{5D8C7DAC-0549-0A4F-8A6F-A9DCC445D818}"/>
              </a:ext>
            </a:extLst>
          </p:cNvPr>
          <p:cNvGrpSpPr>
            <a:grpSpLocks/>
          </p:cNvGrpSpPr>
          <p:nvPr/>
        </p:nvGrpSpPr>
        <p:grpSpPr bwMode="auto">
          <a:xfrm>
            <a:off x="800100" y="2854325"/>
            <a:ext cx="7291388" cy="673100"/>
            <a:chOff x="800190" y="2854769"/>
            <a:chExt cx="7291315" cy="672049"/>
          </a:xfrm>
        </p:grpSpPr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2968B300-B36D-A543-BF56-C6A4A7372E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0190" y="2854769"/>
              <a:ext cx="3227356" cy="282134"/>
            </a:xfrm>
            <a:prstGeom prst="rect">
              <a:avLst/>
            </a:prstGeom>
            <a:noFill/>
            <a:ln w="38100">
              <a:solidFill>
                <a:srgbClr val="4F6228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28DA7193-9EC6-9A4E-ADE6-CBB47F224F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64149" y="2854769"/>
              <a:ext cx="3227356" cy="282134"/>
            </a:xfrm>
            <a:prstGeom prst="rect">
              <a:avLst/>
            </a:prstGeom>
            <a:noFill/>
            <a:ln w="38100">
              <a:solidFill>
                <a:srgbClr val="4F6228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cxnSp>
          <p:nvCxnSpPr>
            <p:cNvPr id="70" name="Straight Arrow Connector 69">
              <a:extLst>
                <a:ext uri="{FF2B5EF4-FFF2-40B4-BE49-F238E27FC236}">
                  <a16:creationId xmlns:a16="http://schemas.microsoft.com/office/drawing/2014/main" id="{7FF72673-346E-4D40-95CE-6AB42D38C6B2}"/>
                </a:ext>
              </a:extLst>
            </p:cNvPr>
            <p:cNvCxnSpPr>
              <a:cxnSpLocks noChangeShapeType="1"/>
              <a:endCxn id="40993" idx="3"/>
            </p:cNvCxnSpPr>
            <p:nvPr/>
          </p:nvCxnSpPr>
          <p:spPr bwMode="auto">
            <a:xfrm>
              <a:off x="3900547" y="3136903"/>
              <a:ext cx="481007" cy="389915"/>
            </a:xfrm>
            <a:prstGeom prst="straightConnector1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2" name="Straight Arrow Connector 71">
              <a:extLst>
                <a:ext uri="{FF2B5EF4-FFF2-40B4-BE49-F238E27FC236}">
                  <a16:creationId xmlns:a16="http://schemas.microsoft.com/office/drawing/2014/main" id="{12FEE78D-A731-F54F-B075-65E5487FFA34}"/>
                </a:ext>
              </a:extLst>
            </p:cNvPr>
            <p:cNvCxnSpPr>
              <a:cxnSpLocks noChangeShapeType="1"/>
              <a:endCxn id="40993" idx="3"/>
            </p:cNvCxnSpPr>
            <p:nvPr/>
          </p:nvCxnSpPr>
          <p:spPr bwMode="auto">
            <a:xfrm rot="10800000" flipV="1">
              <a:off x="4381554" y="3136903"/>
              <a:ext cx="612769" cy="389915"/>
            </a:xfrm>
            <a:prstGeom prst="straightConnector1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8" name="Group 83">
            <a:extLst>
              <a:ext uri="{FF2B5EF4-FFF2-40B4-BE49-F238E27FC236}">
                <a16:creationId xmlns:a16="http://schemas.microsoft.com/office/drawing/2014/main" id="{CA4D3BB9-9DF2-2648-BB32-9E77913926C1}"/>
              </a:ext>
            </a:extLst>
          </p:cNvPr>
          <p:cNvGrpSpPr>
            <a:grpSpLocks/>
          </p:cNvGrpSpPr>
          <p:nvPr/>
        </p:nvGrpSpPr>
        <p:grpSpPr bwMode="auto">
          <a:xfrm>
            <a:off x="1387475" y="3321050"/>
            <a:ext cx="6426200" cy="390525"/>
            <a:chOff x="1386790" y="3320440"/>
            <a:chExt cx="6426714" cy="391044"/>
          </a:xfrm>
        </p:grpSpPr>
        <p:grpSp>
          <p:nvGrpSpPr>
            <p:cNvPr id="40984" name="Group 73">
              <a:extLst>
                <a:ext uri="{FF2B5EF4-FFF2-40B4-BE49-F238E27FC236}">
                  <a16:creationId xmlns:a16="http://schemas.microsoft.com/office/drawing/2014/main" id="{F8DE83DC-D43E-4A44-97B0-EFA062E5028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86790" y="3342152"/>
              <a:ext cx="2994136" cy="369332"/>
              <a:chOff x="800190" y="2767925"/>
              <a:chExt cx="2994136" cy="369332"/>
            </a:xfrm>
          </p:grpSpPr>
          <p:sp>
            <p:nvSpPr>
              <p:cNvPr id="40990" name="TextBox 74">
                <a:extLst>
                  <a:ext uri="{FF2B5EF4-FFF2-40B4-BE49-F238E27FC236}">
                    <a16:creationId xmlns:a16="http://schemas.microsoft.com/office/drawing/2014/main" id="{B3D6622F-9942-8941-8CA8-B0913D44C55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00190" y="2767925"/>
                <a:ext cx="301660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1</a:t>
                </a:r>
              </a:p>
            </p:txBody>
          </p:sp>
          <p:sp>
            <p:nvSpPr>
              <p:cNvPr id="40991" name="TextBox 75">
                <a:extLst>
                  <a:ext uri="{FF2B5EF4-FFF2-40B4-BE49-F238E27FC236}">
                    <a16:creationId xmlns:a16="http://schemas.microsoft.com/office/drawing/2014/main" id="{D723D7CA-4115-C546-893F-7FD8C7A4B73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78261" y="2767925"/>
                <a:ext cx="301660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2</a:t>
                </a:r>
              </a:p>
            </p:txBody>
          </p:sp>
          <p:sp>
            <p:nvSpPr>
              <p:cNvPr id="40992" name="TextBox 76">
                <a:extLst>
                  <a:ext uri="{FF2B5EF4-FFF2-40B4-BE49-F238E27FC236}">
                    <a16:creationId xmlns:a16="http://schemas.microsoft.com/office/drawing/2014/main" id="{2F12BBFB-A60A-3E41-AD9A-2CB9C0B0BC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02942" y="2767925"/>
                <a:ext cx="301660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3</a:t>
                </a:r>
              </a:p>
            </p:txBody>
          </p:sp>
          <p:sp>
            <p:nvSpPr>
              <p:cNvPr id="40993" name="TextBox 77">
                <a:extLst>
                  <a:ext uri="{FF2B5EF4-FFF2-40B4-BE49-F238E27FC236}">
                    <a16:creationId xmlns:a16="http://schemas.microsoft.com/office/drawing/2014/main" id="{6A8C4085-7CC8-7E43-8BDA-A906F67B892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92666" y="2767925"/>
                <a:ext cx="301660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4</a:t>
                </a:r>
              </a:p>
            </p:txBody>
          </p:sp>
        </p:grpSp>
        <p:grpSp>
          <p:nvGrpSpPr>
            <p:cNvPr id="40985" name="Group 78">
              <a:extLst>
                <a:ext uri="{FF2B5EF4-FFF2-40B4-BE49-F238E27FC236}">
                  <a16:creationId xmlns:a16="http://schemas.microsoft.com/office/drawing/2014/main" id="{81ABB0D0-C140-8C49-AF29-30926864F94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85380" y="3320440"/>
              <a:ext cx="3228124" cy="369332"/>
              <a:chOff x="800190" y="2767925"/>
              <a:chExt cx="3228124" cy="369332"/>
            </a:xfrm>
          </p:grpSpPr>
          <p:sp>
            <p:nvSpPr>
              <p:cNvPr id="40986" name="TextBox 79">
                <a:extLst>
                  <a:ext uri="{FF2B5EF4-FFF2-40B4-BE49-F238E27FC236}">
                    <a16:creationId xmlns:a16="http://schemas.microsoft.com/office/drawing/2014/main" id="{B9F98C75-75AA-1E4E-83F5-BB64A54DC3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00190" y="2767925"/>
                <a:ext cx="301660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8</a:t>
                </a:r>
              </a:p>
            </p:txBody>
          </p:sp>
          <p:sp>
            <p:nvSpPr>
              <p:cNvPr id="40987" name="TextBox 80">
                <a:extLst>
                  <a:ext uri="{FF2B5EF4-FFF2-40B4-BE49-F238E27FC236}">
                    <a16:creationId xmlns:a16="http://schemas.microsoft.com/office/drawing/2014/main" id="{34AF8F51-08CD-7743-81B9-8C806406DC7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78261" y="2767925"/>
                <a:ext cx="418654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19</a:t>
                </a:r>
              </a:p>
            </p:txBody>
          </p:sp>
          <p:sp>
            <p:nvSpPr>
              <p:cNvPr id="40988" name="TextBox 81">
                <a:extLst>
                  <a:ext uri="{FF2B5EF4-FFF2-40B4-BE49-F238E27FC236}">
                    <a16:creationId xmlns:a16="http://schemas.microsoft.com/office/drawing/2014/main" id="{61AC8AB0-35B5-C74B-B5FF-0D9F704C070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02942" y="2767925"/>
                <a:ext cx="418654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51</a:t>
                </a:r>
              </a:p>
            </p:txBody>
          </p:sp>
          <p:sp>
            <p:nvSpPr>
              <p:cNvPr id="40989" name="TextBox 82">
                <a:extLst>
                  <a:ext uri="{FF2B5EF4-FFF2-40B4-BE49-F238E27FC236}">
                    <a16:creationId xmlns:a16="http://schemas.microsoft.com/office/drawing/2014/main" id="{4BA83E98-7D41-8641-A624-F3B17A88ECF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92666" y="2767925"/>
                <a:ext cx="535648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100</a:t>
                </a:r>
              </a:p>
            </p:txBody>
          </p:sp>
        </p:grpSp>
      </p:grpSp>
      <p:sp>
        <p:nvSpPr>
          <p:cNvPr id="40983" name="TextBox 5">
            <a:extLst>
              <a:ext uri="{FF2B5EF4-FFF2-40B4-BE49-F238E27FC236}">
                <a16:creationId xmlns:a16="http://schemas.microsoft.com/office/drawing/2014/main" id="{67DC70BA-3637-2C4E-96F6-5CC98B44CD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513" y="4543425"/>
            <a:ext cx="26527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If </a:t>
            </a:r>
            <a:r>
              <a:rPr lang="en-US" altLang="en-US" sz="1800">
                <a:solidFill>
                  <a:srgbClr val="C400C4"/>
                </a:solidFill>
              </a:rPr>
              <a:t>n = 1 </a:t>
            </a:r>
            <a:r>
              <a:rPr lang="en-US" altLang="en-US" sz="1800" b="1"/>
              <a:t>return</a:t>
            </a:r>
            <a:r>
              <a:rPr lang="en-US" altLang="en-US" sz="1800"/>
              <a:t> the order </a:t>
            </a:r>
            <a:r>
              <a:rPr lang="en-US" altLang="en-US" sz="1800">
                <a:solidFill>
                  <a:srgbClr val="C400C4"/>
                </a:solidFill>
              </a:rPr>
              <a:t>a</a:t>
            </a:r>
            <a:r>
              <a:rPr lang="en-US" altLang="en-US" sz="1800" baseline="-25000">
                <a:solidFill>
                  <a:srgbClr val="C400C4"/>
                </a:solidFill>
              </a:rPr>
              <a:t>1</a:t>
            </a:r>
            <a:endParaRPr lang="en-US" altLang="en-US" sz="1800">
              <a:solidFill>
                <a:srgbClr val="C400C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47" grpId="0" animBg="1"/>
      <p:bldP spid="24" grpId="0" animBg="1"/>
      <p:bldP spid="23" grpId="0" animBg="1"/>
      <p:bldP spid="22" grpId="0" animBg="1"/>
      <p:bldP spid="22" grpId="1" animBg="1"/>
      <p:bldP spid="22" grpId="2" animBg="1"/>
      <p:bldP spid="21" grpId="0" animBg="1"/>
      <p:bldP spid="21" grpId="1" animBg="1"/>
      <p:bldP spid="21" grpId="2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AC8E26C1-A162-6A48-A876-520D83B5B7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2338" y="2865438"/>
            <a:ext cx="5732462" cy="2833687"/>
          </a:xfrm>
          <a:prstGeom prst="rect">
            <a:avLst/>
          </a:prstGeom>
          <a:solidFill>
            <a:srgbClr val="FAC090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41986" name="Title 1">
            <a:extLst>
              <a:ext uri="{FF2B5EF4-FFF2-40B4-BE49-F238E27FC236}">
                <a16:creationId xmlns:a16="http://schemas.microsoft.com/office/drawing/2014/main" id="{8C799520-F0A2-9A43-83A7-5C85EA3859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Correctness</a:t>
            </a:r>
          </a:p>
        </p:txBody>
      </p:sp>
      <p:sp>
        <p:nvSpPr>
          <p:cNvPr id="41987" name="TextBox 2">
            <a:extLst>
              <a:ext uri="{FF2B5EF4-FFF2-40B4-BE49-F238E27FC236}">
                <a16:creationId xmlns:a16="http://schemas.microsoft.com/office/drawing/2014/main" id="{0F9E8AF8-A44C-C84B-B0F3-A2DD9154E4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2338" y="1595438"/>
            <a:ext cx="18954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Input: </a:t>
            </a:r>
            <a:r>
              <a:rPr lang="en-US" altLang="en-US" sz="1800">
                <a:solidFill>
                  <a:srgbClr val="A400A4"/>
                </a:solidFill>
              </a:rPr>
              <a:t>a</a:t>
            </a:r>
            <a:r>
              <a:rPr lang="en-US" altLang="en-US" sz="1800" baseline="-25000">
                <a:solidFill>
                  <a:srgbClr val="A400A4"/>
                </a:solidFill>
              </a:rPr>
              <a:t>1</a:t>
            </a:r>
            <a:r>
              <a:rPr lang="en-US" altLang="en-US" sz="1800">
                <a:solidFill>
                  <a:srgbClr val="A400A4"/>
                </a:solidFill>
              </a:rPr>
              <a:t>, a</a:t>
            </a:r>
            <a:r>
              <a:rPr lang="en-US" altLang="en-US" sz="1800" baseline="-25000">
                <a:solidFill>
                  <a:srgbClr val="A400A4"/>
                </a:solidFill>
              </a:rPr>
              <a:t>2</a:t>
            </a:r>
            <a:r>
              <a:rPr lang="en-US" altLang="en-US" sz="1800">
                <a:solidFill>
                  <a:srgbClr val="A400A4"/>
                </a:solidFill>
              </a:rPr>
              <a:t>, …, a</a:t>
            </a:r>
            <a:r>
              <a:rPr lang="en-US" altLang="en-US" sz="1800" baseline="-25000">
                <a:solidFill>
                  <a:srgbClr val="A400A4"/>
                </a:solidFill>
              </a:rPr>
              <a:t>n</a:t>
            </a:r>
          </a:p>
        </p:txBody>
      </p:sp>
      <p:sp>
        <p:nvSpPr>
          <p:cNvPr id="41988" name="TextBox 3">
            <a:extLst>
              <a:ext uri="{FF2B5EF4-FFF2-40B4-BE49-F238E27FC236}">
                <a16:creationId xmlns:a16="http://schemas.microsoft.com/office/drawing/2014/main" id="{E0D6ABF6-4BB1-6D4D-BB9B-FB74E98E9F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1606550"/>
            <a:ext cx="32781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Output: Numbers in sorted order</a:t>
            </a:r>
          </a:p>
        </p:txBody>
      </p:sp>
      <p:grpSp>
        <p:nvGrpSpPr>
          <p:cNvPr id="41989" name="Group 9">
            <a:extLst>
              <a:ext uri="{FF2B5EF4-FFF2-40B4-BE49-F238E27FC236}">
                <a16:creationId xmlns:a16="http://schemas.microsoft.com/office/drawing/2014/main" id="{7F323557-56B2-E744-A577-144658A05C9C}"/>
              </a:ext>
            </a:extLst>
          </p:cNvPr>
          <p:cNvGrpSpPr>
            <a:grpSpLocks/>
          </p:cNvGrpSpPr>
          <p:nvPr/>
        </p:nvGrpSpPr>
        <p:grpSpPr bwMode="auto">
          <a:xfrm>
            <a:off x="922338" y="2865438"/>
            <a:ext cx="5732462" cy="2676525"/>
            <a:chOff x="922677" y="2865881"/>
            <a:chExt cx="5731867" cy="2676174"/>
          </a:xfrm>
        </p:grpSpPr>
        <p:sp>
          <p:nvSpPr>
            <p:cNvPr id="41998" name="TextBox 4">
              <a:extLst>
                <a:ext uri="{FF2B5EF4-FFF2-40B4-BE49-F238E27FC236}">
                  <a16:creationId xmlns:a16="http://schemas.microsoft.com/office/drawing/2014/main" id="{B1D7EEEE-913D-D748-A34D-2D87C74808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22677" y="2865881"/>
              <a:ext cx="176735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0000FF"/>
                  </a:solidFill>
                </a:rPr>
                <a:t>MergeSort</a:t>
              </a:r>
              <a:r>
                <a:rPr lang="en-US" altLang="en-US" sz="1800"/>
                <a:t>( </a:t>
              </a:r>
              <a:r>
                <a:rPr lang="en-US" altLang="en-US" sz="1800">
                  <a:solidFill>
                    <a:srgbClr val="C400C4"/>
                  </a:solidFill>
                </a:rPr>
                <a:t>a, n </a:t>
              </a:r>
              <a:r>
                <a:rPr lang="en-US" altLang="en-US" sz="1800"/>
                <a:t>)</a:t>
              </a:r>
            </a:p>
          </p:txBody>
        </p:sp>
        <p:sp>
          <p:nvSpPr>
            <p:cNvPr id="41999" name="TextBox 5">
              <a:extLst>
                <a:ext uri="{FF2B5EF4-FFF2-40B4-BE49-F238E27FC236}">
                  <a16:creationId xmlns:a16="http://schemas.microsoft.com/office/drawing/2014/main" id="{06E83C59-5C4E-4244-AA2A-E7800DA947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72342" y="3571519"/>
              <a:ext cx="451874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If </a:t>
              </a:r>
              <a:r>
                <a:rPr lang="en-US" altLang="en-US" sz="1800">
                  <a:solidFill>
                    <a:srgbClr val="C400C4"/>
                  </a:solidFill>
                </a:rPr>
                <a:t>n = 2 </a:t>
              </a:r>
              <a:r>
                <a:rPr lang="en-US" altLang="en-US" sz="1800" b="1"/>
                <a:t>return</a:t>
              </a:r>
              <a:r>
                <a:rPr lang="en-US" altLang="en-US" sz="1800"/>
                <a:t> the order </a:t>
              </a:r>
              <a:r>
                <a:rPr lang="en-US" altLang="en-US" sz="1800">
                  <a:solidFill>
                    <a:srgbClr val="C400C4"/>
                  </a:solidFill>
                </a:rPr>
                <a:t>min(a</a:t>
              </a:r>
              <a:r>
                <a:rPr lang="en-US" altLang="en-US" sz="1800" baseline="-25000">
                  <a:solidFill>
                    <a:srgbClr val="C400C4"/>
                  </a:solidFill>
                </a:rPr>
                <a:t>1</a:t>
              </a:r>
              <a:r>
                <a:rPr lang="en-US" altLang="en-US" sz="1800">
                  <a:solidFill>
                    <a:srgbClr val="C400C4"/>
                  </a:solidFill>
                </a:rPr>
                <a:t>,a</a:t>
              </a:r>
              <a:r>
                <a:rPr lang="en-US" altLang="en-US" sz="1800" baseline="-25000">
                  <a:solidFill>
                    <a:srgbClr val="C400C4"/>
                  </a:solidFill>
                </a:rPr>
                <a:t>2</a:t>
              </a:r>
              <a:r>
                <a:rPr lang="en-US" altLang="en-US" sz="1800">
                  <a:solidFill>
                    <a:srgbClr val="C400C4"/>
                  </a:solidFill>
                </a:rPr>
                <a:t>); max(a</a:t>
              </a:r>
              <a:r>
                <a:rPr lang="en-US" altLang="en-US" sz="1800" baseline="-25000">
                  <a:solidFill>
                    <a:srgbClr val="C400C4"/>
                  </a:solidFill>
                </a:rPr>
                <a:t>1</a:t>
              </a:r>
              <a:r>
                <a:rPr lang="en-US" altLang="en-US" sz="1800">
                  <a:solidFill>
                    <a:srgbClr val="C400C4"/>
                  </a:solidFill>
                </a:rPr>
                <a:t>,a</a:t>
              </a:r>
              <a:r>
                <a:rPr lang="en-US" altLang="en-US" sz="1800" baseline="-25000">
                  <a:solidFill>
                    <a:srgbClr val="C400C4"/>
                  </a:solidFill>
                </a:rPr>
                <a:t>2</a:t>
              </a:r>
              <a:r>
                <a:rPr lang="en-US" altLang="en-US" sz="1800">
                  <a:solidFill>
                    <a:srgbClr val="C400C4"/>
                  </a:solidFill>
                </a:rPr>
                <a:t>)</a:t>
              </a:r>
            </a:p>
          </p:txBody>
        </p:sp>
        <p:sp>
          <p:nvSpPr>
            <p:cNvPr id="42000" name="TextBox 6">
              <a:extLst>
                <a:ext uri="{FF2B5EF4-FFF2-40B4-BE49-F238E27FC236}">
                  <a16:creationId xmlns:a16="http://schemas.microsoft.com/office/drawing/2014/main" id="{A53C9CBA-281A-1C49-BA18-26A6B6CC3F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72342" y="4016436"/>
              <a:ext cx="142859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C400C4"/>
                  </a:solidFill>
                </a:rPr>
                <a:t>a</a:t>
              </a:r>
              <a:r>
                <a:rPr lang="en-US" altLang="en-US" sz="1800" baseline="-25000">
                  <a:solidFill>
                    <a:srgbClr val="C400C4"/>
                  </a:solidFill>
                </a:rPr>
                <a:t>L</a:t>
              </a:r>
              <a:r>
                <a:rPr lang="en-US" altLang="en-US" sz="1800"/>
                <a:t> = </a:t>
              </a:r>
              <a:r>
                <a:rPr lang="en-US" altLang="en-US" sz="1800">
                  <a:solidFill>
                    <a:srgbClr val="C400C4"/>
                  </a:solidFill>
                </a:rPr>
                <a:t>a</a:t>
              </a:r>
              <a:r>
                <a:rPr lang="en-US" altLang="en-US" sz="1800" baseline="-25000">
                  <a:solidFill>
                    <a:srgbClr val="C400C4"/>
                  </a:solidFill>
                </a:rPr>
                <a:t>1</a:t>
              </a:r>
              <a:r>
                <a:rPr lang="en-US" altLang="en-US" sz="1800">
                  <a:solidFill>
                    <a:srgbClr val="C400C4"/>
                  </a:solidFill>
                </a:rPr>
                <a:t>,…, a</a:t>
              </a:r>
              <a:r>
                <a:rPr lang="en-US" altLang="en-US" sz="1800" baseline="-25000">
                  <a:solidFill>
                    <a:srgbClr val="C400C4"/>
                  </a:solidFill>
                </a:rPr>
                <a:t>n/2</a:t>
              </a:r>
            </a:p>
          </p:txBody>
        </p:sp>
        <p:sp>
          <p:nvSpPr>
            <p:cNvPr id="42001" name="TextBox 7">
              <a:extLst>
                <a:ext uri="{FF2B5EF4-FFF2-40B4-BE49-F238E27FC236}">
                  <a16:creationId xmlns:a16="http://schemas.microsoft.com/office/drawing/2014/main" id="{2E2EB004-A55F-5241-A50E-7C1DFA1BD3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72342" y="4538168"/>
              <a:ext cx="159979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C400C4"/>
                  </a:solidFill>
                </a:rPr>
                <a:t>a</a:t>
              </a:r>
              <a:r>
                <a:rPr lang="en-US" altLang="en-US" sz="1800" baseline="-25000">
                  <a:solidFill>
                    <a:srgbClr val="C400C4"/>
                  </a:solidFill>
                </a:rPr>
                <a:t>R</a:t>
              </a:r>
              <a:r>
                <a:rPr lang="en-US" altLang="en-US" sz="1800"/>
                <a:t> = </a:t>
              </a:r>
              <a:r>
                <a:rPr lang="en-US" altLang="en-US" sz="1800">
                  <a:solidFill>
                    <a:srgbClr val="C400C4"/>
                  </a:solidFill>
                </a:rPr>
                <a:t>a</a:t>
              </a:r>
              <a:r>
                <a:rPr lang="en-US" altLang="en-US" sz="1800" baseline="-25000">
                  <a:solidFill>
                    <a:srgbClr val="C400C4"/>
                  </a:solidFill>
                </a:rPr>
                <a:t>n/2+1</a:t>
              </a:r>
              <a:r>
                <a:rPr lang="en-US" altLang="en-US" sz="1800">
                  <a:solidFill>
                    <a:srgbClr val="C400C4"/>
                  </a:solidFill>
                </a:rPr>
                <a:t>,…, a</a:t>
              </a:r>
              <a:r>
                <a:rPr lang="en-US" altLang="en-US" sz="1800" baseline="-25000">
                  <a:solidFill>
                    <a:srgbClr val="C400C4"/>
                  </a:solidFill>
                </a:rPr>
                <a:t>n</a:t>
              </a:r>
            </a:p>
          </p:txBody>
        </p:sp>
        <p:sp>
          <p:nvSpPr>
            <p:cNvPr id="42002" name="TextBox 8">
              <a:extLst>
                <a:ext uri="{FF2B5EF4-FFF2-40B4-BE49-F238E27FC236}">
                  <a16:creationId xmlns:a16="http://schemas.microsoft.com/office/drawing/2014/main" id="{31E6FBE5-41EE-FC43-94A4-7095251D3C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72342" y="5080390"/>
              <a:ext cx="548220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/>
                <a:t>return</a:t>
              </a:r>
              <a:r>
                <a:rPr lang="en-US" altLang="en-US" sz="1800"/>
                <a:t> MERGE </a:t>
              </a:r>
              <a:r>
                <a:rPr lang="en-US" altLang="en-US" sz="2400"/>
                <a:t>( </a:t>
              </a:r>
              <a:r>
                <a:rPr lang="en-US" altLang="en-US" sz="1800">
                  <a:solidFill>
                    <a:srgbClr val="0000FF"/>
                  </a:solidFill>
                </a:rPr>
                <a:t>MergeSort</a:t>
              </a:r>
              <a:r>
                <a:rPr lang="en-US" altLang="en-US" sz="1800"/>
                <a:t>(</a:t>
              </a:r>
              <a:r>
                <a:rPr lang="en-US" altLang="en-US" sz="1800">
                  <a:solidFill>
                    <a:srgbClr val="C400C4"/>
                  </a:solidFill>
                </a:rPr>
                <a:t>a</a:t>
              </a:r>
              <a:r>
                <a:rPr lang="en-US" altLang="en-US" sz="1800" baseline="-25000">
                  <a:solidFill>
                    <a:srgbClr val="C400C4"/>
                  </a:solidFill>
                </a:rPr>
                <a:t>L</a:t>
              </a:r>
              <a:r>
                <a:rPr lang="en-US" altLang="en-US" sz="1800">
                  <a:solidFill>
                    <a:srgbClr val="C400C4"/>
                  </a:solidFill>
                </a:rPr>
                <a:t>, n/2</a:t>
              </a:r>
              <a:r>
                <a:rPr lang="en-US" altLang="en-US" sz="1800"/>
                <a:t>), </a:t>
              </a:r>
              <a:r>
                <a:rPr lang="en-US" altLang="en-US" sz="1800">
                  <a:solidFill>
                    <a:srgbClr val="0000FF"/>
                  </a:solidFill>
                </a:rPr>
                <a:t>MergeSort</a:t>
              </a:r>
              <a:r>
                <a:rPr lang="en-US" altLang="en-US" sz="1800"/>
                <a:t>(</a:t>
              </a:r>
              <a:r>
                <a:rPr lang="en-US" altLang="en-US" sz="1800">
                  <a:solidFill>
                    <a:srgbClr val="C400C4"/>
                  </a:solidFill>
                </a:rPr>
                <a:t>a</a:t>
              </a:r>
              <a:r>
                <a:rPr lang="en-US" altLang="en-US" sz="1800" baseline="-25000">
                  <a:solidFill>
                    <a:srgbClr val="C400C4"/>
                  </a:solidFill>
                </a:rPr>
                <a:t>R</a:t>
              </a:r>
              <a:r>
                <a:rPr lang="en-US" altLang="en-US" sz="1800">
                  <a:solidFill>
                    <a:srgbClr val="C400C4"/>
                  </a:solidFill>
                </a:rPr>
                <a:t>, n/2</a:t>
              </a:r>
              <a:r>
                <a:rPr lang="en-US" altLang="en-US" sz="1800"/>
                <a:t>) </a:t>
              </a:r>
              <a:r>
                <a:rPr lang="en-US" altLang="en-US" sz="2400"/>
                <a:t>)</a:t>
              </a:r>
            </a:p>
          </p:txBody>
        </p:sp>
      </p:grpSp>
      <p:sp>
        <p:nvSpPr>
          <p:cNvPr id="12" name="Cloud Callout 11">
            <a:extLst>
              <a:ext uri="{FF2B5EF4-FFF2-40B4-BE49-F238E27FC236}">
                <a16:creationId xmlns:a16="http://schemas.microsoft.com/office/drawing/2014/main" id="{9B620C76-C447-F840-899D-183BB9B63C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1988" y="2703513"/>
            <a:ext cx="1674812" cy="1312862"/>
          </a:xfrm>
          <a:prstGeom prst="cloudCallout">
            <a:avLst>
              <a:gd name="adj1" fmla="val -17593"/>
              <a:gd name="adj2" fmla="val 46796"/>
            </a:avLst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By induction on </a:t>
            </a:r>
            <a:r>
              <a:rPr lang="en-US" dirty="0" err="1">
                <a:solidFill>
                  <a:srgbClr val="C400C4"/>
                </a:solidFill>
                <a:latin typeface="+mn-lt"/>
                <a:ea typeface="+mn-ea"/>
              </a:rPr>
              <a:t>n</a:t>
            </a:r>
            <a:endParaRPr lang="en-US" dirty="0">
              <a:solidFill>
                <a:srgbClr val="C400C4"/>
              </a:solidFill>
              <a:latin typeface="+mn-lt"/>
              <a:ea typeface="+mn-ea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631E47B9-C1A8-F74E-A16A-10051454FB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6175" y="3124200"/>
            <a:ext cx="4519613" cy="1052513"/>
          </a:xfrm>
          <a:prstGeom prst="ellipse">
            <a:avLst/>
          </a:prstGeom>
          <a:noFill/>
          <a:ln w="57150">
            <a:solidFill>
              <a:srgbClr val="4F6228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grpSp>
        <p:nvGrpSpPr>
          <p:cNvPr id="3" name="Group 15">
            <a:extLst>
              <a:ext uri="{FF2B5EF4-FFF2-40B4-BE49-F238E27FC236}">
                <a16:creationId xmlns:a16="http://schemas.microsoft.com/office/drawing/2014/main" id="{D7CD9DF3-454A-C349-BEA4-B1D4E61C9297}"/>
              </a:ext>
            </a:extLst>
          </p:cNvPr>
          <p:cNvGrpSpPr>
            <a:grpSpLocks/>
          </p:cNvGrpSpPr>
          <p:nvPr/>
        </p:nvGrpSpPr>
        <p:grpSpPr bwMode="auto">
          <a:xfrm>
            <a:off x="2686050" y="5145088"/>
            <a:ext cx="3835400" cy="466725"/>
            <a:chOff x="2685294" y="5145532"/>
            <a:chExt cx="3836507" cy="466789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34533D7F-FD43-7443-8896-BFD4B67391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5294" y="5145532"/>
              <a:ext cx="1950013" cy="466789"/>
            </a:xfrm>
            <a:prstGeom prst="ellipse">
              <a:avLst/>
            </a:prstGeom>
            <a:noFill/>
            <a:ln w="76200">
              <a:solidFill>
                <a:srgbClr val="77933C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3C737BD1-936E-8344-B35C-559A2FCC32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1788" y="5145532"/>
              <a:ext cx="1950013" cy="466789"/>
            </a:xfrm>
            <a:prstGeom prst="ellipse">
              <a:avLst/>
            </a:prstGeom>
            <a:noFill/>
            <a:ln w="76200">
              <a:solidFill>
                <a:srgbClr val="77933C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</p:grpSp>
      <p:sp>
        <p:nvSpPr>
          <p:cNvPr id="17" name="Rounded Rectangular Callout 16">
            <a:extLst>
              <a:ext uri="{FF2B5EF4-FFF2-40B4-BE49-F238E27FC236}">
                <a16:creationId xmlns:a16="http://schemas.microsoft.com/office/drawing/2014/main" id="{2B9A42C7-426E-6546-BA9F-505B875A29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6138" y="5970588"/>
            <a:ext cx="5461000" cy="500062"/>
          </a:xfrm>
          <a:prstGeom prst="wedgeRoundRectCallout">
            <a:avLst>
              <a:gd name="adj1" fmla="val -46676"/>
              <a:gd name="adj2" fmla="val -150542"/>
              <a:gd name="adj3" fmla="val 16667"/>
            </a:avLst>
          </a:prstGeom>
          <a:solidFill>
            <a:srgbClr val="604A7B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Inductive step follows from correctness of MERGE</a:t>
            </a:r>
          </a:p>
        </p:txBody>
      </p:sp>
      <p:sp>
        <p:nvSpPr>
          <p:cNvPr id="41994" name="TextBox 5">
            <a:extLst>
              <a:ext uri="{FF2B5EF4-FFF2-40B4-BE49-F238E27FC236}">
                <a16:creationId xmlns:a16="http://schemas.microsoft.com/office/drawing/2014/main" id="{6096E1F4-A595-6D4B-9B9C-B0FB3D63DC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1575" y="3308350"/>
            <a:ext cx="26527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If </a:t>
            </a:r>
            <a:r>
              <a:rPr lang="en-US" altLang="en-US" sz="1800">
                <a:solidFill>
                  <a:srgbClr val="C400C4"/>
                </a:solidFill>
              </a:rPr>
              <a:t>n = 1 </a:t>
            </a:r>
            <a:r>
              <a:rPr lang="en-US" altLang="en-US" sz="1800" b="1"/>
              <a:t>return</a:t>
            </a:r>
            <a:r>
              <a:rPr lang="en-US" altLang="en-US" sz="1800"/>
              <a:t> the order </a:t>
            </a:r>
            <a:r>
              <a:rPr lang="en-US" altLang="en-US" sz="1800">
                <a:solidFill>
                  <a:srgbClr val="C400C4"/>
                </a:solidFill>
              </a:rPr>
              <a:t>a</a:t>
            </a:r>
            <a:r>
              <a:rPr lang="en-US" altLang="en-US" sz="1800" baseline="-25000">
                <a:solidFill>
                  <a:srgbClr val="C400C4"/>
                </a:solidFill>
              </a:rPr>
              <a:t>1</a:t>
            </a:r>
            <a:endParaRPr lang="en-US" altLang="en-US" sz="1800">
              <a:solidFill>
                <a:srgbClr val="C400C4"/>
              </a:solidFill>
            </a:endParaRPr>
          </a:p>
        </p:txBody>
      </p:sp>
      <p:sp>
        <p:nvSpPr>
          <p:cNvPr id="41995" name="TextBox 20">
            <a:extLst>
              <a:ext uri="{FF2B5EF4-FFF2-40B4-BE49-F238E27FC236}">
                <a16:creationId xmlns:a16="http://schemas.microsoft.com/office/drawing/2014/main" id="{E30E958B-E7FA-A344-9892-147D3A1C7A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1063" y="479425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>
            <a:extLst>
              <a:ext uri="{FF2B5EF4-FFF2-40B4-BE49-F238E27FC236}">
                <a16:creationId xmlns:a16="http://schemas.microsoft.com/office/drawing/2014/main" id="{D067788C-F133-CB41-B67E-0C0A7BFAF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80924"/>
            <a:ext cx="8229600" cy="1143000"/>
          </a:xfrm>
        </p:spPr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Runtime analysis on the board…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2939C-9EDE-47D7-813B-3CB258FF34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Kruskal’</a:t>
            </a:r>
            <a:r>
              <a:rPr lang="en-US" altLang="ja-JP" dirty="0">
                <a:ea typeface="ＭＳ Ｐゴシック" panose="020B0600070205080204" pitchFamily="34" charset="-128"/>
              </a:rPr>
              <a:t>s Algorithm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BA8C18C-3237-43CE-B219-8189A7D6D2C2}"/>
              </a:ext>
            </a:extLst>
          </p:cNvPr>
          <p:cNvSpPr txBox="1"/>
          <p:nvPr/>
        </p:nvSpPr>
        <p:spPr>
          <a:xfrm>
            <a:off x="457201" y="2079171"/>
            <a:ext cx="822960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Theorem 2: Kruskal’s algorithm is correct.</a:t>
            </a:r>
          </a:p>
          <a:p>
            <a:endParaRPr lang="en-US" dirty="0"/>
          </a:p>
          <a:p>
            <a:r>
              <a:rPr lang="en-US" dirty="0"/>
              <a:t>(Similar to correctness of Prim’s)</a:t>
            </a:r>
          </a:p>
          <a:p>
            <a:endParaRPr lang="en-US" dirty="0"/>
          </a:p>
          <a:p>
            <a:r>
              <a:rPr lang="en-US" sz="2000" dirty="0"/>
              <a:t>Consider a  run of the algorithm when it is about to add edge (u, w) to T.</a:t>
            </a:r>
          </a:p>
          <a:p>
            <a:endParaRPr lang="en-US" dirty="0"/>
          </a:p>
          <a:p>
            <a:r>
              <a:rPr lang="en-US" sz="2000" b="1" u="sng" dirty="0"/>
              <a:t>Goal</a:t>
            </a:r>
            <a:r>
              <a:rPr lang="en-US" sz="2000" dirty="0"/>
              <a:t>: show that e is the cheapest “crossing” edge across some cut (S, V\S).</a:t>
            </a:r>
          </a:p>
          <a:p>
            <a:endParaRPr lang="en-US" dirty="0"/>
          </a:p>
          <a:p>
            <a:r>
              <a:rPr lang="en-US" sz="2000" u="sng" dirty="0"/>
              <a:t>Define S: </a:t>
            </a:r>
          </a:p>
          <a:p>
            <a:r>
              <a:rPr lang="en-US" sz="2000" dirty="0"/>
              <a:t>Let S be the set of vertices connected to u using only the edges in T (i.e., u has a path to all nodes in S).</a:t>
            </a:r>
          </a:p>
        </p:txBody>
      </p:sp>
    </p:spTree>
    <p:extLst>
      <p:ext uri="{BB962C8B-B14F-4D97-AF65-F5344CB8AC3E}">
        <p14:creationId xmlns:p14="http://schemas.microsoft.com/office/powerpoint/2010/main" val="3859629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Freeform 42">
            <a:extLst>
              <a:ext uri="{FF2B5EF4-FFF2-40B4-BE49-F238E27FC236}">
                <a16:creationId xmlns:a16="http://schemas.microsoft.com/office/drawing/2014/main" id="{76135FF1-028A-3640-B441-A9FB802F6A0A}"/>
              </a:ext>
            </a:extLst>
          </p:cNvPr>
          <p:cNvSpPr>
            <a:spLocks/>
          </p:cNvSpPr>
          <p:nvPr/>
        </p:nvSpPr>
        <p:spPr bwMode="auto">
          <a:xfrm>
            <a:off x="4276725" y="1216025"/>
            <a:ext cx="2517775" cy="2441575"/>
          </a:xfrm>
          <a:custGeom>
            <a:avLst/>
            <a:gdLst>
              <a:gd name="T0" fmla="*/ 0 w 2518365"/>
              <a:gd name="T1" fmla="*/ 0 h 2442501"/>
              <a:gd name="T2" fmla="*/ 2518365 w 2518365"/>
              <a:gd name="T3" fmla="*/ 2442501 h 2442501"/>
            </a:gdLst>
            <a:ahLst/>
            <a:cxnLst/>
            <a:rect l="T0" t="T1" r="T2" b="T3"/>
            <a:pathLst>
              <a:path w="2518365" h="2442501">
                <a:moveTo>
                  <a:pt x="727287" y="119411"/>
                </a:moveTo>
                <a:cubicBezTo>
                  <a:pt x="729096" y="124839"/>
                  <a:pt x="715904" y="157164"/>
                  <a:pt x="705577" y="173689"/>
                </a:cubicBezTo>
                <a:cubicBezTo>
                  <a:pt x="650665" y="261552"/>
                  <a:pt x="533330" y="404318"/>
                  <a:pt x="455911" y="455933"/>
                </a:cubicBezTo>
                <a:cubicBezTo>
                  <a:pt x="408330" y="487655"/>
                  <a:pt x="407787" y="484942"/>
                  <a:pt x="358216" y="542778"/>
                </a:cubicBezTo>
                <a:cubicBezTo>
                  <a:pt x="295160" y="616347"/>
                  <a:pt x="312264" y="607512"/>
                  <a:pt x="249666" y="651333"/>
                </a:cubicBezTo>
                <a:cubicBezTo>
                  <a:pt x="228290" y="666297"/>
                  <a:pt x="184535" y="694756"/>
                  <a:pt x="184535" y="694756"/>
                </a:cubicBezTo>
                <a:cubicBezTo>
                  <a:pt x="148432" y="766965"/>
                  <a:pt x="179580" y="711140"/>
                  <a:pt x="130260" y="781600"/>
                </a:cubicBezTo>
                <a:cubicBezTo>
                  <a:pt x="115297" y="802977"/>
                  <a:pt x="86840" y="846733"/>
                  <a:pt x="86840" y="846733"/>
                </a:cubicBezTo>
                <a:cubicBezTo>
                  <a:pt x="83222" y="861207"/>
                  <a:pt x="80084" y="875810"/>
                  <a:pt x="75985" y="890156"/>
                </a:cubicBezTo>
                <a:cubicBezTo>
                  <a:pt x="72842" y="901158"/>
                  <a:pt x="67374" y="911502"/>
                  <a:pt x="65130" y="922722"/>
                </a:cubicBezTo>
                <a:cubicBezTo>
                  <a:pt x="56497" y="965888"/>
                  <a:pt x="52053" y="1009823"/>
                  <a:pt x="43420" y="1052989"/>
                </a:cubicBezTo>
                <a:cubicBezTo>
                  <a:pt x="26139" y="1139398"/>
                  <a:pt x="34602" y="1088929"/>
                  <a:pt x="21710" y="1204967"/>
                </a:cubicBezTo>
                <a:cubicBezTo>
                  <a:pt x="18092" y="1320760"/>
                  <a:pt x="14917" y="1436567"/>
                  <a:pt x="10855" y="1552345"/>
                </a:cubicBezTo>
                <a:cubicBezTo>
                  <a:pt x="7680" y="1642825"/>
                  <a:pt x="0" y="1733199"/>
                  <a:pt x="0" y="1823734"/>
                </a:cubicBezTo>
                <a:cubicBezTo>
                  <a:pt x="0" y="1961285"/>
                  <a:pt x="4153" y="2098857"/>
                  <a:pt x="10855" y="2236245"/>
                </a:cubicBezTo>
                <a:cubicBezTo>
                  <a:pt x="11412" y="2247674"/>
                  <a:pt x="13619" y="2260721"/>
                  <a:pt x="21710" y="2268812"/>
                </a:cubicBezTo>
                <a:cubicBezTo>
                  <a:pt x="29801" y="2276903"/>
                  <a:pt x="43105" y="2277185"/>
                  <a:pt x="54275" y="2279667"/>
                </a:cubicBezTo>
                <a:cubicBezTo>
                  <a:pt x="75760" y="2284442"/>
                  <a:pt x="97823" y="2286206"/>
                  <a:pt x="119405" y="2290523"/>
                </a:cubicBezTo>
                <a:cubicBezTo>
                  <a:pt x="155971" y="2297837"/>
                  <a:pt x="205707" y="2314813"/>
                  <a:pt x="238811" y="2323090"/>
                </a:cubicBezTo>
                <a:cubicBezTo>
                  <a:pt x="256710" y="2327565"/>
                  <a:pt x="275286" y="2329090"/>
                  <a:pt x="293086" y="2333945"/>
                </a:cubicBezTo>
                <a:cubicBezTo>
                  <a:pt x="315164" y="2339966"/>
                  <a:pt x="336015" y="2350105"/>
                  <a:pt x="358216" y="2355656"/>
                </a:cubicBezTo>
                <a:cubicBezTo>
                  <a:pt x="394014" y="2364606"/>
                  <a:pt x="430685" y="2369635"/>
                  <a:pt x="466766" y="2377367"/>
                </a:cubicBezTo>
                <a:cubicBezTo>
                  <a:pt x="481354" y="2380493"/>
                  <a:pt x="495622" y="2384987"/>
                  <a:pt x="510186" y="2388223"/>
                </a:cubicBezTo>
                <a:cubicBezTo>
                  <a:pt x="528197" y="2392226"/>
                  <a:pt x="546562" y="2394603"/>
                  <a:pt x="564461" y="2399078"/>
                </a:cubicBezTo>
                <a:cubicBezTo>
                  <a:pt x="611451" y="2410826"/>
                  <a:pt x="622124" y="2429440"/>
                  <a:pt x="683867" y="2431645"/>
                </a:cubicBezTo>
                <a:lnTo>
                  <a:pt x="987807" y="2442501"/>
                </a:lnTo>
                <a:lnTo>
                  <a:pt x="1367733" y="2431645"/>
                </a:lnTo>
                <a:cubicBezTo>
                  <a:pt x="1496361" y="2425662"/>
                  <a:pt x="1415483" y="2421807"/>
                  <a:pt x="1541413" y="2388223"/>
                </a:cubicBezTo>
                <a:cubicBezTo>
                  <a:pt x="1566135" y="2381630"/>
                  <a:pt x="1592225" y="2381944"/>
                  <a:pt x="1617398" y="2377367"/>
                </a:cubicBezTo>
                <a:cubicBezTo>
                  <a:pt x="1632076" y="2374698"/>
                  <a:pt x="1646141" y="2369181"/>
                  <a:pt x="1660819" y="2366512"/>
                </a:cubicBezTo>
                <a:cubicBezTo>
                  <a:pt x="1685992" y="2361935"/>
                  <a:pt x="1711786" y="2361017"/>
                  <a:pt x="1736804" y="2355656"/>
                </a:cubicBezTo>
                <a:cubicBezTo>
                  <a:pt x="1771593" y="2348201"/>
                  <a:pt x="1810472" y="2334717"/>
                  <a:pt x="1845354" y="2323090"/>
                </a:cubicBezTo>
                <a:cubicBezTo>
                  <a:pt x="1901106" y="2267333"/>
                  <a:pt x="1866122" y="2291381"/>
                  <a:pt x="2019034" y="2312234"/>
                </a:cubicBezTo>
                <a:cubicBezTo>
                  <a:pt x="2048598" y="2316266"/>
                  <a:pt x="2076337" y="2329725"/>
                  <a:pt x="2105875" y="2333945"/>
                </a:cubicBezTo>
                <a:lnTo>
                  <a:pt x="2181860" y="2344801"/>
                </a:lnTo>
                <a:cubicBezTo>
                  <a:pt x="2209756" y="2354100"/>
                  <a:pt x="2227865" y="2361061"/>
                  <a:pt x="2257845" y="2366512"/>
                </a:cubicBezTo>
                <a:cubicBezTo>
                  <a:pt x="2283018" y="2371089"/>
                  <a:pt x="2308502" y="2373749"/>
                  <a:pt x="2333830" y="2377367"/>
                </a:cubicBezTo>
                <a:cubicBezTo>
                  <a:pt x="2393201" y="2397159"/>
                  <a:pt x="2396052" y="2403909"/>
                  <a:pt x="2485800" y="2366512"/>
                </a:cubicBezTo>
                <a:cubicBezTo>
                  <a:pt x="2496363" y="2362111"/>
                  <a:pt x="2492148" y="2344463"/>
                  <a:pt x="2496655" y="2333945"/>
                </a:cubicBezTo>
                <a:cubicBezTo>
                  <a:pt x="2503029" y="2319071"/>
                  <a:pt x="2511128" y="2304997"/>
                  <a:pt x="2518365" y="2290523"/>
                </a:cubicBezTo>
                <a:cubicBezTo>
                  <a:pt x="2511128" y="2254338"/>
                  <a:pt x="2507507" y="2217237"/>
                  <a:pt x="2496655" y="2181967"/>
                </a:cubicBezTo>
                <a:cubicBezTo>
                  <a:pt x="2488777" y="2156362"/>
                  <a:pt x="2444655" y="2120984"/>
                  <a:pt x="2431525" y="2105978"/>
                </a:cubicBezTo>
                <a:cubicBezTo>
                  <a:pt x="2419612" y="2092362"/>
                  <a:pt x="2411753" y="2075349"/>
                  <a:pt x="2398960" y="2062556"/>
                </a:cubicBezTo>
                <a:cubicBezTo>
                  <a:pt x="2326047" y="1989640"/>
                  <a:pt x="2404569" y="2136105"/>
                  <a:pt x="2290410" y="1964856"/>
                </a:cubicBezTo>
                <a:cubicBezTo>
                  <a:pt x="2283173" y="1954000"/>
                  <a:pt x="2273999" y="1944211"/>
                  <a:pt x="2268700" y="1932289"/>
                </a:cubicBezTo>
                <a:cubicBezTo>
                  <a:pt x="2259406" y="1911376"/>
                  <a:pt x="2263172" y="1883339"/>
                  <a:pt x="2246990" y="1867156"/>
                </a:cubicBezTo>
                <a:cubicBezTo>
                  <a:pt x="2221662" y="1841826"/>
                  <a:pt x="2190874" y="1820972"/>
                  <a:pt x="2171005" y="1791167"/>
                </a:cubicBezTo>
                <a:cubicBezTo>
                  <a:pt x="2163768" y="1780311"/>
                  <a:pt x="2158949" y="1767376"/>
                  <a:pt x="2149295" y="1758600"/>
                </a:cubicBezTo>
                <a:cubicBezTo>
                  <a:pt x="2118768" y="1730847"/>
                  <a:pt x="2051599" y="1682612"/>
                  <a:pt x="2051599" y="1682612"/>
                </a:cubicBezTo>
                <a:cubicBezTo>
                  <a:pt x="2044362" y="1671756"/>
                  <a:pt x="2036362" y="1661373"/>
                  <a:pt x="2029889" y="1650045"/>
                </a:cubicBezTo>
                <a:cubicBezTo>
                  <a:pt x="2021861" y="1635995"/>
                  <a:pt x="2017155" y="1620088"/>
                  <a:pt x="2008179" y="1606623"/>
                </a:cubicBezTo>
                <a:cubicBezTo>
                  <a:pt x="2002502" y="1598107"/>
                  <a:pt x="1992862" y="1592903"/>
                  <a:pt x="1986469" y="1584911"/>
                </a:cubicBezTo>
                <a:cubicBezTo>
                  <a:pt x="1978319" y="1574723"/>
                  <a:pt x="1971996" y="1563200"/>
                  <a:pt x="1964759" y="1552345"/>
                </a:cubicBezTo>
                <a:cubicBezTo>
                  <a:pt x="1968377" y="1432934"/>
                  <a:pt x="1970641" y="1313474"/>
                  <a:pt x="1975614" y="1194111"/>
                </a:cubicBezTo>
                <a:cubicBezTo>
                  <a:pt x="1987495" y="908944"/>
                  <a:pt x="2017042" y="965362"/>
                  <a:pt x="1975614" y="542778"/>
                </a:cubicBezTo>
                <a:cubicBezTo>
                  <a:pt x="1974480" y="531206"/>
                  <a:pt x="1911572" y="450943"/>
                  <a:pt x="1899629" y="434222"/>
                </a:cubicBezTo>
                <a:cubicBezTo>
                  <a:pt x="1892046" y="423605"/>
                  <a:pt x="1886271" y="411678"/>
                  <a:pt x="1877919" y="401655"/>
                </a:cubicBezTo>
                <a:cubicBezTo>
                  <a:pt x="1850038" y="368196"/>
                  <a:pt x="1766487" y="302514"/>
                  <a:pt x="1747659" y="293100"/>
                </a:cubicBezTo>
                <a:cubicBezTo>
                  <a:pt x="1733186" y="285863"/>
                  <a:pt x="1719026" y="277961"/>
                  <a:pt x="1704239" y="271389"/>
                </a:cubicBezTo>
                <a:cubicBezTo>
                  <a:pt x="1686433" y="263475"/>
                  <a:pt x="1667392" y="258392"/>
                  <a:pt x="1649964" y="249678"/>
                </a:cubicBezTo>
                <a:cubicBezTo>
                  <a:pt x="1631093" y="240242"/>
                  <a:pt x="1613780" y="227967"/>
                  <a:pt x="1595688" y="217111"/>
                </a:cubicBezTo>
                <a:cubicBezTo>
                  <a:pt x="1497121" y="98825"/>
                  <a:pt x="1590399" y="198223"/>
                  <a:pt x="1476283" y="108555"/>
                </a:cubicBezTo>
                <a:cubicBezTo>
                  <a:pt x="1446039" y="84790"/>
                  <a:pt x="1420214" y="55645"/>
                  <a:pt x="1389443" y="32566"/>
                </a:cubicBezTo>
                <a:cubicBezTo>
                  <a:pt x="1367980" y="16468"/>
                  <a:pt x="1338612" y="8385"/>
                  <a:pt x="1313458" y="0"/>
                </a:cubicBezTo>
                <a:cubicBezTo>
                  <a:pt x="1255564" y="3618"/>
                  <a:pt x="1197429" y="4449"/>
                  <a:pt x="1139777" y="10855"/>
                </a:cubicBezTo>
                <a:cubicBezTo>
                  <a:pt x="1099570" y="15323"/>
                  <a:pt x="1059928" y="24089"/>
                  <a:pt x="1020372" y="32566"/>
                </a:cubicBezTo>
                <a:cubicBezTo>
                  <a:pt x="1009184" y="34964"/>
                  <a:pt x="998809" y="40278"/>
                  <a:pt x="987807" y="43422"/>
                </a:cubicBezTo>
                <a:cubicBezTo>
                  <a:pt x="973462" y="47521"/>
                  <a:pt x="958860" y="50659"/>
                  <a:pt x="944387" y="54278"/>
                </a:cubicBezTo>
                <a:cubicBezTo>
                  <a:pt x="907039" y="79178"/>
                  <a:pt x="906864" y="82525"/>
                  <a:pt x="857547" y="97700"/>
                </a:cubicBezTo>
                <a:cubicBezTo>
                  <a:pt x="829029" y="106475"/>
                  <a:pt x="799013" y="109976"/>
                  <a:pt x="770707" y="119411"/>
                </a:cubicBezTo>
                <a:cubicBezTo>
                  <a:pt x="739673" y="129756"/>
                  <a:pt x="728793" y="134307"/>
                  <a:pt x="694722" y="141122"/>
                </a:cubicBezTo>
                <a:cubicBezTo>
                  <a:pt x="691174" y="141832"/>
                  <a:pt x="725478" y="113983"/>
                  <a:pt x="727287" y="119411"/>
                </a:cubicBezTo>
                <a:close/>
              </a:path>
            </a:pathLst>
          </a:custGeom>
          <a:solidFill>
            <a:srgbClr val="C3D69B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100" dirty="0">
                <a:solidFill>
                  <a:srgbClr val="660066"/>
                </a:solidFill>
                <a:latin typeface="+mn-lt"/>
                <a:ea typeface="+mn-ea"/>
              </a:rPr>
              <a:t>S</a:t>
            </a:r>
          </a:p>
        </p:txBody>
      </p:sp>
      <p:sp>
        <p:nvSpPr>
          <p:cNvPr id="20" name="Freeform 19">
            <a:extLst>
              <a:ext uri="{FF2B5EF4-FFF2-40B4-BE49-F238E27FC236}">
                <a16:creationId xmlns:a16="http://schemas.microsoft.com/office/drawing/2014/main" id="{81473DBE-23A3-8A48-9F5D-36F9DAF7D0A5}"/>
              </a:ext>
            </a:extLst>
          </p:cNvPr>
          <p:cNvSpPr>
            <a:spLocks/>
          </p:cNvSpPr>
          <p:nvPr/>
        </p:nvSpPr>
        <p:spPr bwMode="auto">
          <a:xfrm>
            <a:off x="6473825" y="1084263"/>
            <a:ext cx="2670175" cy="2344737"/>
          </a:xfrm>
          <a:custGeom>
            <a:avLst/>
            <a:gdLst>
              <a:gd name="T0" fmla="*/ 488418 w 2670336"/>
              <a:gd name="T1" fmla="*/ 130259 h 2344801"/>
              <a:gd name="T2" fmla="*/ 293050 w 2670336"/>
              <a:gd name="T3" fmla="*/ 173679 h 2344801"/>
              <a:gd name="T4" fmla="*/ 141097 w 2670336"/>
              <a:gd name="T5" fmla="*/ 238808 h 2344801"/>
              <a:gd name="T6" fmla="*/ 86830 w 2670336"/>
              <a:gd name="T7" fmla="*/ 271375 h 2344801"/>
              <a:gd name="T8" fmla="*/ 21708 w 2670336"/>
              <a:gd name="T9" fmla="*/ 358213 h 2344801"/>
              <a:gd name="T10" fmla="*/ 0 w 2670336"/>
              <a:gd name="T11" fmla="*/ 455909 h 2344801"/>
              <a:gd name="T12" fmla="*/ 10853 w 2670336"/>
              <a:gd name="T13" fmla="*/ 933528 h 2344801"/>
              <a:gd name="T14" fmla="*/ 32561 w 2670336"/>
              <a:gd name="T15" fmla="*/ 966093 h 2344801"/>
              <a:gd name="T16" fmla="*/ 75975 w 2670336"/>
              <a:gd name="T17" fmla="*/ 987802 h 2344801"/>
              <a:gd name="T18" fmla="*/ 130244 w 2670336"/>
              <a:gd name="T19" fmla="*/ 1020367 h 2344801"/>
              <a:gd name="T20" fmla="*/ 217075 w 2670336"/>
              <a:gd name="T21" fmla="*/ 1042078 h 2344801"/>
              <a:gd name="T22" fmla="*/ 325611 w 2670336"/>
              <a:gd name="T23" fmla="*/ 1215757 h 2344801"/>
              <a:gd name="T24" fmla="*/ 401588 w 2670336"/>
              <a:gd name="T25" fmla="*/ 1411145 h 2344801"/>
              <a:gd name="T26" fmla="*/ 445002 w 2670336"/>
              <a:gd name="T27" fmla="*/ 1497985 h 2344801"/>
              <a:gd name="T28" fmla="*/ 488418 w 2670336"/>
              <a:gd name="T29" fmla="*/ 1715084 h 2344801"/>
              <a:gd name="T30" fmla="*/ 510124 w 2670336"/>
              <a:gd name="T31" fmla="*/ 1867054 h 2344801"/>
              <a:gd name="T32" fmla="*/ 520979 w 2670336"/>
              <a:gd name="T33" fmla="*/ 2029880 h 2344801"/>
              <a:gd name="T34" fmla="*/ 618662 w 2670336"/>
              <a:gd name="T35" fmla="*/ 2062444 h 2344801"/>
              <a:gd name="T36" fmla="*/ 683785 w 2670336"/>
              <a:gd name="T37" fmla="*/ 2105865 h 2344801"/>
              <a:gd name="T38" fmla="*/ 879151 w 2670336"/>
              <a:gd name="T39" fmla="*/ 2170994 h 2344801"/>
              <a:gd name="T40" fmla="*/ 998542 w 2670336"/>
              <a:gd name="T41" fmla="*/ 2214414 h 2344801"/>
              <a:gd name="T42" fmla="*/ 1117934 w 2670336"/>
              <a:gd name="T43" fmla="*/ 2257832 h 2344801"/>
              <a:gd name="T44" fmla="*/ 1183056 w 2670336"/>
              <a:gd name="T45" fmla="*/ 2290397 h 2344801"/>
              <a:gd name="T46" fmla="*/ 1248178 w 2670336"/>
              <a:gd name="T47" fmla="*/ 2312108 h 2344801"/>
              <a:gd name="T48" fmla="*/ 1335008 w 2670336"/>
              <a:gd name="T49" fmla="*/ 2344673 h 2344801"/>
              <a:gd name="T50" fmla="*/ 1432691 w 2670336"/>
              <a:gd name="T51" fmla="*/ 2312108 h 2344801"/>
              <a:gd name="T52" fmla="*/ 1465252 w 2670336"/>
              <a:gd name="T53" fmla="*/ 2246979 h 2344801"/>
              <a:gd name="T54" fmla="*/ 1476105 w 2670336"/>
              <a:gd name="T55" fmla="*/ 2214414 h 2344801"/>
              <a:gd name="T56" fmla="*/ 1693180 w 2670336"/>
              <a:gd name="T57" fmla="*/ 2192703 h 2344801"/>
              <a:gd name="T58" fmla="*/ 2051352 w 2670336"/>
              <a:gd name="T59" fmla="*/ 2095009 h 2344801"/>
              <a:gd name="T60" fmla="*/ 2138182 w 2670336"/>
              <a:gd name="T61" fmla="*/ 2073298 h 2344801"/>
              <a:gd name="T62" fmla="*/ 2192451 w 2670336"/>
              <a:gd name="T63" fmla="*/ 2062444 h 2344801"/>
              <a:gd name="T64" fmla="*/ 2311842 w 2670336"/>
              <a:gd name="T65" fmla="*/ 2029880 h 2344801"/>
              <a:gd name="T66" fmla="*/ 2376964 w 2670336"/>
              <a:gd name="T67" fmla="*/ 1997313 h 2344801"/>
              <a:gd name="T68" fmla="*/ 2431231 w 2670336"/>
              <a:gd name="T69" fmla="*/ 1975604 h 2344801"/>
              <a:gd name="T70" fmla="*/ 2485500 w 2670336"/>
              <a:gd name="T71" fmla="*/ 1932184 h 2344801"/>
              <a:gd name="T72" fmla="*/ 2583184 w 2670336"/>
              <a:gd name="T73" fmla="*/ 1867054 h 2344801"/>
              <a:gd name="T74" fmla="*/ 2648306 w 2670336"/>
              <a:gd name="T75" fmla="*/ 1769360 h 2344801"/>
              <a:gd name="T76" fmla="*/ 2659161 w 2670336"/>
              <a:gd name="T77" fmla="*/ 1715084 h 2344801"/>
              <a:gd name="T78" fmla="*/ 2670014 w 2670336"/>
              <a:gd name="T79" fmla="*/ 1682520 h 2344801"/>
              <a:gd name="T80" fmla="*/ 2659161 w 2670336"/>
              <a:gd name="T81" fmla="*/ 824977 h 2344801"/>
              <a:gd name="T82" fmla="*/ 2637453 w 2670336"/>
              <a:gd name="T83" fmla="*/ 694718 h 2344801"/>
              <a:gd name="T84" fmla="*/ 2626600 w 2670336"/>
              <a:gd name="T85" fmla="*/ 662153 h 2344801"/>
              <a:gd name="T86" fmla="*/ 2594039 w 2670336"/>
              <a:gd name="T87" fmla="*/ 629588 h 2344801"/>
              <a:gd name="T88" fmla="*/ 2550623 w 2670336"/>
              <a:gd name="T89" fmla="*/ 618733 h 2344801"/>
              <a:gd name="T90" fmla="*/ 2300987 w 2670336"/>
              <a:gd name="T91" fmla="*/ 575313 h 2344801"/>
              <a:gd name="T92" fmla="*/ 2083913 w 2670336"/>
              <a:gd name="T93" fmla="*/ 390778 h 2344801"/>
              <a:gd name="T94" fmla="*/ 2007937 w 2670336"/>
              <a:gd name="T95" fmla="*/ 325649 h 2344801"/>
              <a:gd name="T96" fmla="*/ 1899399 w 2670336"/>
              <a:gd name="T97" fmla="*/ 206244 h 2344801"/>
              <a:gd name="T98" fmla="*/ 1845132 w 2670336"/>
              <a:gd name="T99" fmla="*/ 173679 h 2344801"/>
              <a:gd name="T100" fmla="*/ 1780010 w 2670336"/>
              <a:gd name="T101" fmla="*/ 130259 h 2344801"/>
              <a:gd name="T102" fmla="*/ 1736594 w 2670336"/>
              <a:gd name="T103" fmla="*/ 108550 h 2344801"/>
              <a:gd name="T104" fmla="*/ 1671472 w 2670336"/>
              <a:gd name="T105" fmla="*/ 86840 h 2344801"/>
              <a:gd name="T106" fmla="*/ 1595497 w 2670336"/>
              <a:gd name="T107" fmla="*/ 54276 h 2344801"/>
              <a:gd name="T108" fmla="*/ 1497813 w 2670336"/>
              <a:gd name="T109" fmla="*/ 0 h 2344801"/>
              <a:gd name="T110" fmla="*/ 1269884 w 2670336"/>
              <a:gd name="T111" fmla="*/ 10856 h 2344801"/>
              <a:gd name="T112" fmla="*/ 1215617 w 2670336"/>
              <a:gd name="T113" fmla="*/ 21709 h 2344801"/>
              <a:gd name="T114" fmla="*/ 1150495 w 2670336"/>
              <a:gd name="T115" fmla="*/ 32565 h 2344801"/>
              <a:gd name="T116" fmla="*/ 1052811 w 2670336"/>
              <a:gd name="T117" fmla="*/ 54276 h 2344801"/>
              <a:gd name="T118" fmla="*/ 596954 w 2670336"/>
              <a:gd name="T119" fmla="*/ 75985 h 2344801"/>
              <a:gd name="T120" fmla="*/ 531832 w 2670336"/>
              <a:gd name="T121" fmla="*/ 97694 h 2344801"/>
              <a:gd name="T122" fmla="*/ 499271 w 2670336"/>
              <a:gd name="T123" fmla="*/ 108550 h 2344801"/>
              <a:gd name="T124" fmla="*/ 488418 w 2670336"/>
              <a:gd name="T125" fmla="*/ 130259 h 2344801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2670336"/>
              <a:gd name="T190" fmla="*/ 0 h 2344801"/>
              <a:gd name="T191" fmla="*/ 2670336 w 2670336"/>
              <a:gd name="T192" fmla="*/ 2344801 h 2344801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2670336" h="2344801">
                <a:moveTo>
                  <a:pt x="488476" y="130267"/>
                </a:moveTo>
                <a:cubicBezTo>
                  <a:pt x="423346" y="144741"/>
                  <a:pt x="357511" y="156343"/>
                  <a:pt x="293086" y="173689"/>
                </a:cubicBezTo>
                <a:cubicBezTo>
                  <a:pt x="244927" y="186656"/>
                  <a:pt x="185683" y="214511"/>
                  <a:pt x="141115" y="238822"/>
                </a:cubicBezTo>
                <a:cubicBezTo>
                  <a:pt x="122593" y="248925"/>
                  <a:pt x="104932" y="260533"/>
                  <a:pt x="86840" y="271389"/>
                </a:cubicBezTo>
                <a:cubicBezTo>
                  <a:pt x="82487" y="276830"/>
                  <a:pt x="29685" y="339624"/>
                  <a:pt x="21710" y="358233"/>
                </a:cubicBezTo>
                <a:cubicBezTo>
                  <a:pt x="15962" y="371646"/>
                  <a:pt x="1932" y="446274"/>
                  <a:pt x="0" y="455933"/>
                </a:cubicBezTo>
                <a:cubicBezTo>
                  <a:pt x="3618" y="615148"/>
                  <a:pt x="711" y="774645"/>
                  <a:pt x="10855" y="933578"/>
                </a:cubicBezTo>
                <a:cubicBezTo>
                  <a:pt x="11686" y="946598"/>
                  <a:pt x="22543" y="957792"/>
                  <a:pt x="32565" y="966145"/>
                </a:cubicBezTo>
                <a:cubicBezTo>
                  <a:pt x="44996" y="976505"/>
                  <a:pt x="61840" y="979997"/>
                  <a:pt x="75985" y="987856"/>
                </a:cubicBezTo>
                <a:cubicBezTo>
                  <a:pt x="94428" y="998103"/>
                  <a:pt x="110568" y="1012849"/>
                  <a:pt x="130260" y="1020423"/>
                </a:cubicBezTo>
                <a:cubicBezTo>
                  <a:pt x="158109" y="1031135"/>
                  <a:pt x="188154" y="1034897"/>
                  <a:pt x="217101" y="1042134"/>
                </a:cubicBezTo>
                <a:cubicBezTo>
                  <a:pt x="255594" y="1099877"/>
                  <a:pt x="292918" y="1153627"/>
                  <a:pt x="325651" y="1215823"/>
                </a:cubicBezTo>
                <a:cubicBezTo>
                  <a:pt x="394228" y="1346125"/>
                  <a:pt x="346999" y="1278526"/>
                  <a:pt x="401636" y="1411223"/>
                </a:cubicBezTo>
                <a:cubicBezTo>
                  <a:pt x="413958" y="1441150"/>
                  <a:pt x="430583" y="1469119"/>
                  <a:pt x="445056" y="1498067"/>
                </a:cubicBezTo>
                <a:cubicBezTo>
                  <a:pt x="459529" y="1570437"/>
                  <a:pt x="478039" y="1642116"/>
                  <a:pt x="488476" y="1715178"/>
                </a:cubicBezTo>
                <a:lnTo>
                  <a:pt x="510186" y="1867156"/>
                </a:lnTo>
                <a:cubicBezTo>
                  <a:pt x="513804" y="1921434"/>
                  <a:pt x="494624" y="1982437"/>
                  <a:pt x="521041" y="2029990"/>
                </a:cubicBezTo>
                <a:cubicBezTo>
                  <a:pt x="537711" y="2059997"/>
                  <a:pt x="587630" y="2048039"/>
                  <a:pt x="618736" y="2062556"/>
                </a:cubicBezTo>
                <a:cubicBezTo>
                  <a:pt x="642381" y="2073591"/>
                  <a:pt x="660023" y="2095381"/>
                  <a:pt x="683867" y="2105979"/>
                </a:cubicBezTo>
                <a:cubicBezTo>
                  <a:pt x="697823" y="2112182"/>
                  <a:pt x="839714" y="2157155"/>
                  <a:pt x="879257" y="2171112"/>
                </a:cubicBezTo>
                <a:cubicBezTo>
                  <a:pt x="919194" y="2185208"/>
                  <a:pt x="958725" y="2200438"/>
                  <a:pt x="998662" y="2214534"/>
                </a:cubicBezTo>
                <a:cubicBezTo>
                  <a:pt x="1050791" y="2232933"/>
                  <a:pt x="1069354" y="2235812"/>
                  <a:pt x="1118068" y="2257956"/>
                </a:cubicBezTo>
                <a:cubicBezTo>
                  <a:pt x="1140165" y="2268001"/>
                  <a:pt x="1160793" y="2281187"/>
                  <a:pt x="1183198" y="2290523"/>
                </a:cubicBezTo>
                <a:cubicBezTo>
                  <a:pt x="1204322" y="2299325"/>
                  <a:pt x="1226777" y="2304537"/>
                  <a:pt x="1248328" y="2312234"/>
                </a:cubicBezTo>
                <a:cubicBezTo>
                  <a:pt x="1277442" y="2322632"/>
                  <a:pt x="1306221" y="2333945"/>
                  <a:pt x="1335168" y="2344801"/>
                </a:cubicBezTo>
                <a:cubicBezTo>
                  <a:pt x="1367733" y="2333945"/>
                  <a:pt x="1405402" y="2332831"/>
                  <a:pt x="1432863" y="2312234"/>
                </a:cubicBezTo>
                <a:cubicBezTo>
                  <a:pt x="1452281" y="2297669"/>
                  <a:pt x="1455570" y="2269283"/>
                  <a:pt x="1465428" y="2247101"/>
                </a:cubicBezTo>
                <a:cubicBezTo>
                  <a:pt x="1470075" y="2236644"/>
                  <a:pt x="1465151" y="2217185"/>
                  <a:pt x="1476283" y="2214534"/>
                </a:cubicBezTo>
                <a:cubicBezTo>
                  <a:pt x="1547033" y="2197688"/>
                  <a:pt x="1621017" y="2200060"/>
                  <a:pt x="1693384" y="2192823"/>
                </a:cubicBezTo>
                <a:cubicBezTo>
                  <a:pt x="2035165" y="2107374"/>
                  <a:pt x="1696033" y="2194687"/>
                  <a:pt x="2051600" y="2095123"/>
                </a:cubicBezTo>
                <a:cubicBezTo>
                  <a:pt x="2080332" y="2087078"/>
                  <a:pt x="2109367" y="2080122"/>
                  <a:pt x="2138440" y="2073412"/>
                </a:cubicBezTo>
                <a:cubicBezTo>
                  <a:pt x="2156417" y="2069263"/>
                  <a:pt x="2174915" y="2067411"/>
                  <a:pt x="2192715" y="2062556"/>
                </a:cubicBezTo>
                <a:cubicBezTo>
                  <a:pt x="2344192" y="2021242"/>
                  <a:pt x="2179902" y="2056434"/>
                  <a:pt x="2312120" y="2029990"/>
                </a:cubicBezTo>
                <a:cubicBezTo>
                  <a:pt x="2333830" y="2019134"/>
                  <a:pt x="2355153" y="2007468"/>
                  <a:pt x="2377250" y="1997423"/>
                </a:cubicBezTo>
                <a:cubicBezTo>
                  <a:pt x="2394989" y="1989359"/>
                  <a:pt x="2414817" y="1985738"/>
                  <a:pt x="2431525" y="1975712"/>
                </a:cubicBezTo>
                <a:cubicBezTo>
                  <a:pt x="2451392" y="1963791"/>
                  <a:pt x="2466819" y="1945577"/>
                  <a:pt x="2485800" y="1932290"/>
                </a:cubicBezTo>
                <a:cubicBezTo>
                  <a:pt x="2520255" y="1908171"/>
                  <a:pt x="2553496" y="1897157"/>
                  <a:pt x="2583496" y="1867156"/>
                </a:cubicBezTo>
                <a:cubicBezTo>
                  <a:pt x="2606109" y="1844542"/>
                  <a:pt x="2633122" y="1795297"/>
                  <a:pt x="2648626" y="1769456"/>
                </a:cubicBezTo>
                <a:cubicBezTo>
                  <a:pt x="2652244" y="1751363"/>
                  <a:pt x="2655006" y="1733078"/>
                  <a:pt x="2659481" y="1715178"/>
                </a:cubicBezTo>
                <a:cubicBezTo>
                  <a:pt x="2662256" y="1704077"/>
                  <a:pt x="2670336" y="1694054"/>
                  <a:pt x="2670336" y="1682612"/>
                </a:cubicBezTo>
                <a:cubicBezTo>
                  <a:pt x="2670336" y="1396726"/>
                  <a:pt x="2668900" y="1110754"/>
                  <a:pt x="2659481" y="825023"/>
                </a:cubicBezTo>
                <a:cubicBezTo>
                  <a:pt x="2658031" y="781026"/>
                  <a:pt x="2651691" y="736518"/>
                  <a:pt x="2637771" y="694756"/>
                </a:cubicBezTo>
                <a:cubicBezTo>
                  <a:pt x="2634153" y="683900"/>
                  <a:pt x="2633263" y="671710"/>
                  <a:pt x="2626916" y="662189"/>
                </a:cubicBezTo>
                <a:cubicBezTo>
                  <a:pt x="2618401" y="649415"/>
                  <a:pt x="2607680" y="637239"/>
                  <a:pt x="2594351" y="629622"/>
                </a:cubicBezTo>
                <a:cubicBezTo>
                  <a:pt x="2581398" y="622220"/>
                  <a:pt x="2565600" y="621484"/>
                  <a:pt x="2550931" y="618767"/>
                </a:cubicBezTo>
                <a:cubicBezTo>
                  <a:pt x="2467872" y="603385"/>
                  <a:pt x="2384487" y="589819"/>
                  <a:pt x="2301265" y="575345"/>
                </a:cubicBezTo>
                <a:cubicBezTo>
                  <a:pt x="1995069" y="334748"/>
                  <a:pt x="2256844" y="550202"/>
                  <a:pt x="2084165" y="390800"/>
                </a:cubicBezTo>
                <a:cubicBezTo>
                  <a:pt x="2059652" y="368172"/>
                  <a:pt x="2031768" y="349257"/>
                  <a:pt x="2008179" y="325667"/>
                </a:cubicBezTo>
                <a:cubicBezTo>
                  <a:pt x="1948883" y="266368"/>
                  <a:pt x="1963604" y="257439"/>
                  <a:pt x="1899629" y="206256"/>
                </a:cubicBezTo>
                <a:cubicBezTo>
                  <a:pt x="1883154" y="193075"/>
                  <a:pt x="1863154" y="185017"/>
                  <a:pt x="1845354" y="173689"/>
                </a:cubicBezTo>
                <a:cubicBezTo>
                  <a:pt x="1823341" y="159680"/>
                  <a:pt x="1803562" y="141936"/>
                  <a:pt x="1780224" y="130267"/>
                </a:cubicBezTo>
                <a:cubicBezTo>
                  <a:pt x="1765751" y="123030"/>
                  <a:pt x="1751828" y="114566"/>
                  <a:pt x="1736804" y="108556"/>
                </a:cubicBezTo>
                <a:cubicBezTo>
                  <a:pt x="1715556" y="100056"/>
                  <a:pt x="1692142" y="97079"/>
                  <a:pt x="1671674" y="86844"/>
                </a:cubicBezTo>
                <a:cubicBezTo>
                  <a:pt x="1618020" y="60016"/>
                  <a:pt x="1643605" y="70250"/>
                  <a:pt x="1595689" y="54278"/>
                </a:cubicBezTo>
                <a:cubicBezTo>
                  <a:pt x="1521038" y="4509"/>
                  <a:pt x="1555312" y="19108"/>
                  <a:pt x="1497993" y="0"/>
                </a:cubicBezTo>
                <a:cubicBezTo>
                  <a:pt x="1422008" y="3619"/>
                  <a:pt x="1345885" y="5021"/>
                  <a:pt x="1270038" y="10856"/>
                </a:cubicBezTo>
                <a:cubicBezTo>
                  <a:pt x="1251642" y="12271"/>
                  <a:pt x="1233915" y="18410"/>
                  <a:pt x="1215763" y="21711"/>
                </a:cubicBezTo>
                <a:cubicBezTo>
                  <a:pt x="1194109" y="25648"/>
                  <a:pt x="1172215" y="28250"/>
                  <a:pt x="1150633" y="32567"/>
                </a:cubicBezTo>
                <a:cubicBezTo>
                  <a:pt x="1117916" y="39111"/>
                  <a:pt x="1086468" y="51362"/>
                  <a:pt x="1052937" y="54278"/>
                </a:cubicBezTo>
                <a:cubicBezTo>
                  <a:pt x="966427" y="61801"/>
                  <a:pt x="662013" y="73281"/>
                  <a:pt x="597026" y="75989"/>
                </a:cubicBezTo>
                <a:lnTo>
                  <a:pt x="531896" y="97700"/>
                </a:lnTo>
                <a:cubicBezTo>
                  <a:pt x="521041" y="101319"/>
                  <a:pt x="510773" y="108556"/>
                  <a:pt x="499331" y="108556"/>
                </a:cubicBezTo>
                <a:lnTo>
                  <a:pt x="488476" y="130267"/>
                </a:lnTo>
                <a:close/>
              </a:path>
            </a:pathLst>
          </a:custGeom>
          <a:solidFill>
            <a:srgbClr val="FAC090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900" dirty="0">
                <a:solidFill>
                  <a:srgbClr val="660066"/>
                </a:solidFill>
                <a:latin typeface="+mn-lt"/>
                <a:ea typeface="+mn-ea"/>
              </a:rPr>
              <a:t>V \ S</a:t>
            </a:r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0643449C-613D-F548-AD52-A63A724847ED}"/>
              </a:ext>
            </a:extLst>
          </p:cNvPr>
          <p:cNvSpPr>
            <a:spLocks/>
          </p:cNvSpPr>
          <p:nvPr/>
        </p:nvSpPr>
        <p:spPr bwMode="auto">
          <a:xfrm>
            <a:off x="119063" y="3930650"/>
            <a:ext cx="7743825" cy="2887663"/>
          </a:xfrm>
          <a:custGeom>
            <a:avLst/>
            <a:gdLst>
              <a:gd name="T0" fmla="*/ 32565 w 7743638"/>
              <a:gd name="T1" fmla="*/ 987856 h 2887579"/>
              <a:gd name="T2" fmla="*/ 65130 w 7743638"/>
              <a:gd name="T3" fmla="*/ 1389512 h 2887579"/>
              <a:gd name="T4" fmla="*/ 65130 w 7743638"/>
              <a:gd name="T5" fmla="*/ 2518490 h 2887579"/>
              <a:gd name="T6" fmla="*/ 141115 w 7743638"/>
              <a:gd name="T7" fmla="*/ 2637901 h 2887579"/>
              <a:gd name="T8" fmla="*/ 217100 w 7743638"/>
              <a:gd name="T9" fmla="*/ 2692179 h 2887579"/>
              <a:gd name="T10" fmla="*/ 618736 w 7743638"/>
              <a:gd name="T11" fmla="*/ 2757312 h 2887579"/>
              <a:gd name="T12" fmla="*/ 987807 w 7743638"/>
              <a:gd name="T13" fmla="*/ 2833301 h 2887579"/>
              <a:gd name="T14" fmla="*/ 1215762 w 7743638"/>
              <a:gd name="T15" fmla="*/ 2876724 h 2887579"/>
              <a:gd name="T16" fmla="*/ 1758514 w 7743638"/>
              <a:gd name="T17" fmla="*/ 2876724 h 2887579"/>
              <a:gd name="T18" fmla="*/ 2529220 w 7743638"/>
              <a:gd name="T19" fmla="*/ 2844157 h 2887579"/>
              <a:gd name="T20" fmla="*/ 3158811 w 7743638"/>
              <a:gd name="T21" fmla="*/ 2768168 h 2887579"/>
              <a:gd name="T22" fmla="*/ 3614722 w 7743638"/>
              <a:gd name="T23" fmla="*/ 2735601 h 2887579"/>
              <a:gd name="T24" fmla="*/ 3734128 w 7743638"/>
              <a:gd name="T25" fmla="*/ 2713890 h 2887579"/>
              <a:gd name="T26" fmla="*/ 4374574 w 7743638"/>
              <a:gd name="T27" fmla="*/ 2692179 h 2887579"/>
              <a:gd name="T28" fmla="*/ 4830485 w 7743638"/>
              <a:gd name="T29" fmla="*/ 2659612 h 2887579"/>
              <a:gd name="T30" fmla="*/ 5698887 w 7743638"/>
              <a:gd name="T31" fmla="*/ 2670468 h 2887579"/>
              <a:gd name="T32" fmla="*/ 6013683 w 7743638"/>
              <a:gd name="T33" fmla="*/ 2670468 h 2887579"/>
              <a:gd name="T34" fmla="*/ 6903794 w 7743638"/>
              <a:gd name="T35" fmla="*/ 2637901 h 2887579"/>
              <a:gd name="T36" fmla="*/ 7023200 w 7743638"/>
              <a:gd name="T37" fmla="*/ 2561912 h 2887579"/>
              <a:gd name="T38" fmla="*/ 7327140 w 7743638"/>
              <a:gd name="T39" fmla="*/ 2518490 h 2887579"/>
              <a:gd name="T40" fmla="*/ 7587661 w 7743638"/>
              <a:gd name="T41" fmla="*/ 2442501 h 2887579"/>
              <a:gd name="T42" fmla="*/ 7663646 w 7743638"/>
              <a:gd name="T43" fmla="*/ 2388223 h 2887579"/>
              <a:gd name="T44" fmla="*/ 7717921 w 7743638"/>
              <a:gd name="T45" fmla="*/ 2323090 h 2887579"/>
              <a:gd name="T46" fmla="*/ 7685356 w 7743638"/>
              <a:gd name="T47" fmla="*/ 2192823 h 2887579"/>
              <a:gd name="T48" fmla="*/ 7522531 w 7743638"/>
              <a:gd name="T49" fmla="*/ 2127690 h 2887579"/>
              <a:gd name="T50" fmla="*/ 7413981 w 7743638"/>
              <a:gd name="T51" fmla="*/ 2095123 h 2887579"/>
              <a:gd name="T52" fmla="*/ 7283720 w 7743638"/>
              <a:gd name="T53" fmla="*/ 2051701 h 2887579"/>
              <a:gd name="T54" fmla="*/ 7186025 w 7743638"/>
              <a:gd name="T55" fmla="*/ 1997423 h 2887579"/>
              <a:gd name="T56" fmla="*/ 7099185 w 7743638"/>
              <a:gd name="T57" fmla="*/ 1943145 h 2887579"/>
              <a:gd name="T58" fmla="*/ 6968925 w 7743638"/>
              <a:gd name="T59" fmla="*/ 1899723 h 2887579"/>
              <a:gd name="T60" fmla="*/ 6806099 w 7743638"/>
              <a:gd name="T61" fmla="*/ 1867156 h 2887579"/>
              <a:gd name="T62" fmla="*/ 6534724 w 7743638"/>
              <a:gd name="T63" fmla="*/ 1823734 h 2887579"/>
              <a:gd name="T64" fmla="*/ 5666322 w 7743638"/>
              <a:gd name="T65" fmla="*/ 1791168 h 2887579"/>
              <a:gd name="T66" fmla="*/ 5362381 w 7743638"/>
              <a:gd name="T67" fmla="*/ 1769456 h 2887579"/>
              <a:gd name="T68" fmla="*/ 5166991 w 7743638"/>
              <a:gd name="T69" fmla="*/ 1747745 h 2887579"/>
              <a:gd name="T70" fmla="*/ 5080151 w 7743638"/>
              <a:gd name="T71" fmla="*/ 1715179 h 2887579"/>
              <a:gd name="T72" fmla="*/ 4472269 w 7743638"/>
              <a:gd name="T73" fmla="*/ 1693467 h 2887579"/>
              <a:gd name="T74" fmla="*/ 4363719 w 7743638"/>
              <a:gd name="T75" fmla="*/ 1617479 h 2887579"/>
              <a:gd name="T76" fmla="*/ 4298589 w 7743638"/>
              <a:gd name="T77" fmla="*/ 1465501 h 2887579"/>
              <a:gd name="T78" fmla="*/ 4298589 w 7743638"/>
              <a:gd name="T79" fmla="*/ 1009567 h 2887579"/>
              <a:gd name="T80" fmla="*/ 4179184 w 7743638"/>
              <a:gd name="T81" fmla="*/ 781600 h 2887579"/>
              <a:gd name="T82" fmla="*/ 4124909 w 7743638"/>
              <a:gd name="T83" fmla="*/ 597056 h 2887579"/>
              <a:gd name="T84" fmla="*/ 4070633 w 7743638"/>
              <a:gd name="T85" fmla="*/ 347378 h 2887579"/>
              <a:gd name="T86" fmla="*/ 4027213 w 7743638"/>
              <a:gd name="T87" fmla="*/ 282245 h 2887579"/>
              <a:gd name="T88" fmla="*/ 3929518 w 7743638"/>
              <a:gd name="T89" fmla="*/ 151978 h 2887579"/>
              <a:gd name="T90" fmla="*/ 3766693 w 7743638"/>
              <a:gd name="T91" fmla="*/ 21711 h 2887579"/>
              <a:gd name="T92" fmla="*/ 1335168 w 7743638"/>
              <a:gd name="T93" fmla="*/ 10856 h 2887579"/>
              <a:gd name="T94" fmla="*/ 900967 w 7743638"/>
              <a:gd name="T95" fmla="*/ 43422 h 2887579"/>
              <a:gd name="T96" fmla="*/ 97695 w 7743638"/>
              <a:gd name="T97" fmla="*/ 65134 h 2887579"/>
              <a:gd name="T98" fmla="*/ 0 w 7743638"/>
              <a:gd name="T99" fmla="*/ 141122 h 2887579"/>
              <a:gd name="T100" fmla="*/ 21710 w 7743638"/>
              <a:gd name="T101" fmla="*/ 271389 h 28875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7743638" h="2887579">
                <a:moveTo>
                  <a:pt x="21710" y="271389"/>
                </a:moveTo>
                <a:cubicBezTo>
                  <a:pt x="25328" y="392609"/>
                  <a:pt x="15051" y="749649"/>
                  <a:pt x="32565" y="987856"/>
                </a:cubicBezTo>
                <a:cubicBezTo>
                  <a:pt x="33752" y="1003994"/>
                  <a:pt x="74677" y="993438"/>
                  <a:pt x="75985" y="1009567"/>
                </a:cubicBezTo>
                <a:cubicBezTo>
                  <a:pt x="86224" y="1135853"/>
                  <a:pt x="72030" y="1263000"/>
                  <a:pt x="65130" y="1389512"/>
                </a:cubicBezTo>
                <a:cubicBezTo>
                  <a:pt x="61169" y="1462135"/>
                  <a:pt x="43420" y="1606623"/>
                  <a:pt x="43420" y="1606623"/>
                </a:cubicBezTo>
                <a:cubicBezTo>
                  <a:pt x="45308" y="1708562"/>
                  <a:pt x="53866" y="2326991"/>
                  <a:pt x="65130" y="2518490"/>
                </a:cubicBezTo>
                <a:cubicBezTo>
                  <a:pt x="65974" y="2532842"/>
                  <a:pt x="95137" y="2626407"/>
                  <a:pt x="97695" y="2627046"/>
                </a:cubicBezTo>
                <a:lnTo>
                  <a:pt x="141115" y="2637901"/>
                </a:lnTo>
                <a:cubicBezTo>
                  <a:pt x="151970" y="2645138"/>
                  <a:pt x="163064" y="2652029"/>
                  <a:pt x="173680" y="2659612"/>
                </a:cubicBezTo>
                <a:cubicBezTo>
                  <a:pt x="188402" y="2670128"/>
                  <a:pt x="200918" y="2684088"/>
                  <a:pt x="217100" y="2692179"/>
                </a:cubicBezTo>
                <a:cubicBezTo>
                  <a:pt x="238557" y="2702908"/>
                  <a:pt x="325988" y="2711786"/>
                  <a:pt x="336506" y="2713890"/>
                </a:cubicBezTo>
                <a:cubicBezTo>
                  <a:pt x="571539" y="2760898"/>
                  <a:pt x="207846" y="2711655"/>
                  <a:pt x="618736" y="2757312"/>
                </a:cubicBezTo>
                <a:cubicBezTo>
                  <a:pt x="769319" y="2800338"/>
                  <a:pt x="616585" y="2760131"/>
                  <a:pt x="835837" y="2800735"/>
                </a:cubicBezTo>
                <a:cubicBezTo>
                  <a:pt x="886778" y="2810169"/>
                  <a:pt x="937006" y="2823141"/>
                  <a:pt x="987807" y="2833301"/>
                </a:cubicBezTo>
                <a:cubicBezTo>
                  <a:pt x="1027476" y="2841235"/>
                  <a:pt x="1067472" y="2847442"/>
                  <a:pt x="1107212" y="2855012"/>
                </a:cubicBezTo>
                <a:cubicBezTo>
                  <a:pt x="1143460" y="2861917"/>
                  <a:pt x="1179125" y="2872327"/>
                  <a:pt x="1215762" y="2876724"/>
                </a:cubicBezTo>
                <a:cubicBezTo>
                  <a:pt x="1269770" y="2883205"/>
                  <a:pt x="1324313" y="2883961"/>
                  <a:pt x="1378588" y="2887579"/>
                </a:cubicBezTo>
                <a:lnTo>
                  <a:pt x="1758514" y="2876724"/>
                </a:lnTo>
                <a:lnTo>
                  <a:pt x="2236135" y="2865868"/>
                </a:lnTo>
                <a:cubicBezTo>
                  <a:pt x="2334010" y="2861732"/>
                  <a:pt x="2432242" y="2858012"/>
                  <a:pt x="2529220" y="2844157"/>
                </a:cubicBezTo>
                <a:cubicBezTo>
                  <a:pt x="2637641" y="2828667"/>
                  <a:pt x="2579776" y="2836126"/>
                  <a:pt x="2702901" y="2822446"/>
                </a:cubicBezTo>
                <a:cubicBezTo>
                  <a:pt x="2920601" y="2735360"/>
                  <a:pt x="2767763" y="2782135"/>
                  <a:pt x="3158811" y="2768168"/>
                </a:cubicBezTo>
                <a:lnTo>
                  <a:pt x="3419332" y="2757312"/>
                </a:lnTo>
                <a:cubicBezTo>
                  <a:pt x="3493094" y="2749936"/>
                  <a:pt x="3542993" y="2745848"/>
                  <a:pt x="3614722" y="2735601"/>
                </a:cubicBezTo>
                <a:cubicBezTo>
                  <a:pt x="3636511" y="2732488"/>
                  <a:pt x="3658198" y="2728683"/>
                  <a:pt x="3679853" y="2724746"/>
                </a:cubicBezTo>
                <a:cubicBezTo>
                  <a:pt x="3698005" y="2721445"/>
                  <a:pt x="3715692" y="2714599"/>
                  <a:pt x="3734128" y="2713890"/>
                </a:cubicBezTo>
                <a:cubicBezTo>
                  <a:pt x="3904103" y="2707352"/>
                  <a:pt x="4074252" y="2706653"/>
                  <a:pt x="4244314" y="2703035"/>
                </a:cubicBezTo>
                <a:lnTo>
                  <a:pt x="4374574" y="2692179"/>
                </a:lnTo>
                <a:cubicBezTo>
                  <a:pt x="4486703" y="2684356"/>
                  <a:pt x="4599140" y="2680645"/>
                  <a:pt x="4711080" y="2670468"/>
                </a:cubicBezTo>
                <a:lnTo>
                  <a:pt x="4830485" y="2659612"/>
                </a:lnTo>
                <a:cubicBezTo>
                  <a:pt x="5141400" y="2597426"/>
                  <a:pt x="4902158" y="2636607"/>
                  <a:pt x="5557772" y="2659612"/>
                </a:cubicBezTo>
                <a:lnTo>
                  <a:pt x="5698887" y="2670468"/>
                </a:lnTo>
                <a:cubicBezTo>
                  <a:pt x="5731518" y="2673435"/>
                  <a:pt x="5763817" y="2681323"/>
                  <a:pt x="5796582" y="2681323"/>
                </a:cubicBezTo>
                <a:cubicBezTo>
                  <a:pt x="5869039" y="2681323"/>
                  <a:pt x="5941242" y="2671993"/>
                  <a:pt x="6013683" y="2670468"/>
                </a:cubicBezTo>
                <a:lnTo>
                  <a:pt x="6827809" y="2659612"/>
                </a:lnTo>
                <a:cubicBezTo>
                  <a:pt x="6853137" y="2652375"/>
                  <a:pt x="6879336" y="2647684"/>
                  <a:pt x="6903794" y="2637901"/>
                </a:cubicBezTo>
                <a:cubicBezTo>
                  <a:pt x="6933843" y="2625881"/>
                  <a:pt x="6990635" y="2594479"/>
                  <a:pt x="6990635" y="2594479"/>
                </a:cubicBezTo>
                <a:cubicBezTo>
                  <a:pt x="7001490" y="2583623"/>
                  <a:pt x="7008272" y="2565495"/>
                  <a:pt x="7023200" y="2561912"/>
                </a:cubicBezTo>
                <a:cubicBezTo>
                  <a:pt x="7101321" y="2543162"/>
                  <a:pt x="7182763" y="2542555"/>
                  <a:pt x="7262010" y="2529346"/>
                </a:cubicBezTo>
                <a:cubicBezTo>
                  <a:pt x="7283720" y="2525727"/>
                  <a:pt x="7305788" y="2523828"/>
                  <a:pt x="7327140" y="2518490"/>
                </a:cubicBezTo>
                <a:cubicBezTo>
                  <a:pt x="7378251" y="2505712"/>
                  <a:pt x="7428534" y="2489820"/>
                  <a:pt x="7479111" y="2475068"/>
                </a:cubicBezTo>
                <a:lnTo>
                  <a:pt x="7587661" y="2442501"/>
                </a:lnTo>
                <a:cubicBezTo>
                  <a:pt x="7602134" y="2431645"/>
                  <a:pt x="7616359" y="2420450"/>
                  <a:pt x="7631081" y="2409934"/>
                </a:cubicBezTo>
                <a:cubicBezTo>
                  <a:pt x="7641697" y="2402351"/>
                  <a:pt x="7654421" y="2397448"/>
                  <a:pt x="7663646" y="2388223"/>
                </a:cubicBezTo>
                <a:cubicBezTo>
                  <a:pt x="7672871" y="2378998"/>
                  <a:pt x="7677004" y="2365680"/>
                  <a:pt x="7685356" y="2355657"/>
                </a:cubicBezTo>
                <a:cubicBezTo>
                  <a:pt x="7695184" y="2343863"/>
                  <a:pt x="7707066" y="2333946"/>
                  <a:pt x="7717921" y="2323090"/>
                </a:cubicBezTo>
                <a:cubicBezTo>
                  <a:pt x="7732728" y="2278666"/>
                  <a:pt x="7743638" y="2261546"/>
                  <a:pt x="7717921" y="2203679"/>
                </a:cubicBezTo>
                <a:cubicBezTo>
                  <a:pt x="7713274" y="2193223"/>
                  <a:pt x="7696211" y="2196442"/>
                  <a:pt x="7685356" y="2192823"/>
                </a:cubicBezTo>
                <a:cubicBezTo>
                  <a:pt x="7605411" y="2132862"/>
                  <a:pt x="7680359" y="2180299"/>
                  <a:pt x="7555096" y="2138545"/>
                </a:cubicBezTo>
                <a:cubicBezTo>
                  <a:pt x="7544241" y="2134927"/>
                  <a:pt x="7533245" y="2131708"/>
                  <a:pt x="7522531" y="2127690"/>
                </a:cubicBezTo>
                <a:cubicBezTo>
                  <a:pt x="7504286" y="2120848"/>
                  <a:pt x="7486920" y="2111578"/>
                  <a:pt x="7468256" y="2105979"/>
                </a:cubicBezTo>
                <a:cubicBezTo>
                  <a:pt x="7450584" y="2100677"/>
                  <a:pt x="7431781" y="2099978"/>
                  <a:pt x="7413981" y="2095123"/>
                </a:cubicBezTo>
                <a:cubicBezTo>
                  <a:pt x="7391903" y="2089101"/>
                  <a:pt x="7370560" y="2080649"/>
                  <a:pt x="7348850" y="2073412"/>
                </a:cubicBezTo>
                <a:lnTo>
                  <a:pt x="7283720" y="2051701"/>
                </a:lnTo>
                <a:cubicBezTo>
                  <a:pt x="7272865" y="2048082"/>
                  <a:pt x="7260675" y="2047192"/>
                  <a:pt x="7251155" y="2040845"/>
                </a:cubicBezTo>
                <a:lnTo>
                  <a:pt x="7186025" y="1997423"/>
                </a:lnTo>
                <a:cubicBezTo>
                  <a:pt x="7175170" y="1990186"/>
                  <a:pt x="7164523" y="1982627"/>
                  <a:pt x="7153460" y="1975712"/>
                </a:cubicBezTo>
                <a:cubicBezTo>
                  <a:pt x="7135569" y="1964529"/>
                  <a:pt x="7119201" y="1949817"/>
                  <a:pt x="7099185" y="1943145"/>
                </a:cubicBezTo>
                <a:lnTo>
                  <a:pt x="7066620" y="1932290"/>
                </a:lnTo>
                <a:cubicBezTo>
                  <a:pt x="7009964" y="1894517"/>
                  <a:pt x="7056672" y="1919223"/>
                  <a:pt x="6968925" y="1899723"/>
                </a:cubicBezTo>
                <a:cubicBezTo>
                  <a:pt x="6891501" y="1882517"/>
                  <a:pt x="6987497" y="1893773"/>
                  <a:pt x="6892939" y="1878012"/>
                </a:cubicBezTo>
                <a:cubicBezTo>
                  <a:pt x="6864164" y="1873216"/>
                  <a:pt x="6835046" y="1870775"/>
                  <a:pt x="6806099" y="1867156"/>
                </a:cubicBezTo>
                <a:cubicBezTo>
                  <a:pt x="6717614" y="1837661"/>
                  <a:pt x="6830973" y="1872522"/>
                  <a:pt x="6632419" y="1845445"/>
                </a:cubicBezTo>
                <a:cubicBezTo>
                  <a:pt x="6599365" y="1840937"/>
                  <a:pt x="6568052" y="1825183"/>
                  <a:pt x="6534724" y="1823734"/>
                </a:cubicBezTo>
                <a:cubicBezTo>
                  <a:pt x="6317798" y="1814302"/>
                  <a:pt x="6100523" y="1816497"/>
                  <a:pt x="5883422" y="1812879"/>
                </a:cubicBezTo>
                <a:lnTo>
                  <a:pt x="5666322" y="1791168"/>
                </a:lnTo>
                <a:cubicBezTo>
                  <a:pt x="5637316" y="1788060"/>
                  <a:pt x="5608580" y="1782391"/>
                  <a:pt x="5579482" y="1780312"/>
                </a:cubicBezTo>
                <a:cubicBezTo>
                  <a:pt x="5507209" y="1775149"/>
                  <a:pt x="5434697" y="1773976"/>
                  <a:pt x="5362381" y="1769456"/>
                </a:cubicBezTo>
                <a:cubicBezTo>
                  <a:pt x="5318895" y="1766738"/>
                  <a:pt x="5275541" y="1762219"/>
                  <a:pt x="5232121" y="1758601"/>
                </a:cubicBezTo>
                <a:cubicBezTo>
                  <a:pt x="5210411" y="1754982"/>
                  <a:pt x="5188072" y="1754070"/>
                  <a:pt x="5166991" y="1747745"/>
                </a:cubicBezTo>
                <a:cubicBezTo>
                  <a:pt x="5151492" y="1743095"/>
                  <a:pt x="5138722" y="1731716"/>
                  <a:pt x="5123571" y="1726034"/>
                </a:cubicBezTo>
                <a:cubicBezTo>
                  <a:pt x="5109602" y="1720796"/>
                  <a:pt x="5094496" y="1719278"/>
                  <a:pt x="5080151" y="1715179"/>
                </a:cubicBezTo>
                <a:cubicBezTo>
                  <a:pt x="5069149" y="1712035"/>
                  <a:pt x="5059021" y="1704731"/>
                  <a:pt x="5047586" y="1704323"/>
                </a:cubicBezTo>
                <a:cubicBezTo>
                  <a:pt x="4855902" y="1697477"/>
                  <a:pt x="4664041" y="1697086"/>
                  <a:pt x="4472269" y="1693467"/>
                </a:cubicBezTo>
                <a:cubicBezTo>
                  <a:pt x="4445725" y="1680195"/>
                  <a:pt x="4419299" y="1669225"/>
                  <a:pt x="4396284" y="1650045"/>
                </a:cubicBezTo>
                <a:cubicBezTo>
                  <a:pt x="4384491" y="1640217"/>
                  <a:pt x="4374574" y="1628334"/>
                  <a:pt x="4363719" y="1617479"/>
                </a:cubicBezTo>
                <a:cubicBezTo>
                  <a:pt x="4356482" y="1595768"/>
                  <a:pt x="4351024" y="1573380"/>
                  <a:pt x="4342009" y="1552345"/>
                </a:cubicBezTo>
                <a:cubicBezTo>
                  <a:pt x="4329261" y="1522597"/>
                  <a:pt x="4298589" y="1465501"/>
                  <a:pt x="4298589" y="1465501"/>
                </a:cubicBezTo>
                <a:cubicBezTo>
                  <a:pt x="4294403" y="1448756"/>
                  <a:pt x="4276879" y="1381581"/>
                  <a:pt x="4276879" y="1367801"/>
                </a:cubicBezTo>
                <a:cubicBezTo>
                  <a:pt x="4276879" y="1064408"/>
                  <a:pt x="4254572" y="1141625"/>
                  <a:pt x="4298589" y="1009567"/>
                </a:cubicBezTo>
                <a:cubicBezTo>
                  <a:pt x="4272142" y="877326"/>
                  <a:pt x="4319010" y="1029989"/>
                  <a:pt x="4222604" y="933578"/>
                </a:cubicBezTo>
                <a:cubicBezTo>
                  <a:pt x="4212169" y="923143"/>
                  <a:pt x="4179440" y="782419"/>
                  <a:pt x="4179184" y="781600"/>
                </a:cubicBezTo>
                <a:cubicBezTo>
                  <a:pt x="4169963" y="752091"/>
                  <a:pt x="4155342" y="724416"/>
                  <a:pt x="4146619" y="694756"/>
                </a:cubicBezTo>
                <a:cubicBezTo>
                  <a:pt x="4137206" y="662750"/>
                  <a:pt x="4133000" y="629421"/>
                  <a:pt x="4124909" y="597056"/>
                </a:cubicBezTo>
                <a:cubicBezTo>
                  <a:pt x="4085912" y="441065"/>
                  <a:pt x="4118377" y="609263"/>
                  <a:pt x="4081488" y="412511"/>
                </a:cubicBezTo>
                <a:cubicBezTo>
                  <a:pt x="4077432" y="390878"/>
                  <a:pt x="4074570" y="369033"/>
                  <a:pt x="4070633" y="347378"/>
                </a:cubicBezTo>
                <a:cubicBezTo>
                  <a:pt x="4067333" y="329225"/>
                  <a:pt x="4070012" y="308452"/>
                  <a:pt x="4059778" y="293100"/>
                </a:cubicBezTo>
                <a:cubicBezTo>
                  <a:pt x="4053431" y="283579"/>
                  <a:pt x="4038068" y="285863"/>
                  <a:pt x="4027213" y="282245"/>
                </a:cubicBezTo>
                <a:cubicBezTo>
                  <a:pt x="3974305" y="176422"/>
                  <a:pt x="4044283" y="300203"/>
                  <a:pt x="3962083" y="206256"/>
                </a:cubicBezTo>
                <a:cubicBezTo>
                  <a:pt x="3948189" y="190377"/>
                  <a:pt x="3942878" y="168308"/>
                  <a:pt x="3929518" y="151978"/>
                </a:cubicBezTo>
                <a:cubicBezTo>
                  <a:pt x="3879372" y="90685"/>
                  <a:pt x="3861521" y="84933"/>
                  <a:pt x="3799258" y="43422"/>
                </a:cubicBezTo>
                <a:cubicBezTo>
                  <a:pt x="3788403" y="36185"/>
                  <a:pt x="3779070" y="25837"/>
                  <a:pt x="3766693" y="21711"/>
                </a:cubicBezTo>
                <a:cubicBezTo>
                  <a:pt x="3716625" y="5022"/>
                  <a:pt x="3745348" y="13100"/>
                  <a:pt x="3679853" y="0"/>
                </a:cubicBezTo>
                <a:lnTo>
                  <a:pt x="1335168" y="10856"/>
                </a:lnTo>
                <a:cubicBezTo>
                  <a:pt x="1309583" y="11085"/>
                  <a:pt x="1284696" y="19797"/>
                  <a:pt x="1259182" y="21711"/>
                </a:cubicBezTo>
                <a:cubicBezTo>
                  <a:pt x="1139893" y="30658"/>
                  <a:pt x="1020579" y="41737"/>
                  <a:pt x="900967" y="43422"/>
                </a:cubicBezTo>
                <a:lnTo>
                  <a:pt x="130260" y="54278"/>
                </a:lnTo>
                <a:cubicBezTo>
                  <a:pt x="119405" y="57897"/>
                  <a:pt x="108915" y="62890"/>
                  <a:pt x="97695" y="65134"/>
                </a:cubicBezTo>
                <a:cubicBezTo>
                  <a:pt x="72606" y="70152"/>
                  <a:pt x="41906" y="60281"/>
                  <a:pt x="21710" y="75989"/>
                </a:cubicBezTo>
                <a:cubicBezTo>
                  <a:pt x="3646" y="90040"/>
                  <a:pt x="0" y="141122"/>
                  <a:pt x="0" y="141122"/>
                </a:cubicBezTo>
                <a:cubicBezTo>
                  <a:pt x="3618" y="180926"/>
                  <a:pt x="2481" y="221453"/>
                  <a:pt x="10855" y="260534"/>
                </a:cubicBezTo>
                <a:cubicBezTo>
                  <a:pt x="13588" y="273291"/>
                  <a:pt x="18092" y="150169"/>
                  <a:pt x="21710" y="271389"/>
                </a:cubicBezTo>
                <a:close/>
              </a:path>
            </a:pathLst>
          </a:custGeom>
          <a:solidFill>
            <a:srgbClr val="FAC090"/>
          </a:solidFill>
          <a:ln w="9525" cap="flat" cmpd="sng">
            <a:solidFill>
              <a:srgbClr val="4A7EBB"/>
            </a:solidFill>
            <a:prstDash val="solid"/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24580" name="Title 1">
            <a:extLst>
              <a:ext uri="{FF2B5EF4-FFF2-40B4-BE49-F238E27FC236}">
                <a16:creationId xmlns:a16="http://schemas.microsoft.com/office/drawing/2014/main" id="{65C6B8D0-4672-9D47-97DE-8B7266D97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Optimality of Kruskal’</a:t>
            </a:r>
            <a:r>
              <a:rPr lang="en-US" altLang="ja-JP">
                <a:ea typeface="ＭＳ Ｐゴシック" panose="020B0600070205080204" pitchFamily="34" charset="-128"/>
              </a:rPr>
              <a:t>s Algorithm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24581" name="TextBox 4">
            <a:extLst>
              <a:ext uri="{FF2B5EF4-FFF2-40B4-BE49-F238E27FC236}">
                <a16:creationId xmlns:a16="http://schemas.microsoft.com/office/drawing/2014/main" id="{92816AFF-65E9-4D43-A615-13875219EC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850" y="3300413"/>
            <a:ext cx="34829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Input: </a:t>
            </a:r>
            <a:r>
              <a:rPr lang="en-US" altLang="en-US" sz="1800">
                <a:solidFill>
                  <a:srgbClr val="660066"/>
                </a:solidFill>
              </a:rPr>
              <a:t>G=(V,E)</a:t>
            </a:r>
            <a:r>
              <a:rPr lang="en-US" altLang="en-US" sz="1800"/>
              <a:t>, </a:t>
            </a:r>
            <a:r>
              <a:rPr lang="en-US" altLang="en-US" sz="1800">
                <a:solidFill>
                  <a:srgbClr val="660066"/>
                </a:solidFill>
              </a:rPr>
              <a:t>c</a:t>
            </a:r>
            <a:r>
              <a:rPr lang="en-US" altLang="en-US" sz="1800" baseline="-25000">
                <a:solidFill>
                  <a:srgbClr val="660066"/>
                </a:solidFill>
              </a:rPr>
              <a:t>e</a:t>
            </a:r>
            <a:r>
              <a:rPr lang="en-US" altLang="en-US" sz="1800">
                <a:solidFill>
                  <a:srgbClr val="660066"/>
                </a:solidFill>
              </a:rPr>
              <a:t>&gt; 0 </a:t>
            </a:r>
            <a:r>
              <a:rPr lang="en-US" altLang="en-US" sz="1800"/>
              <a:t>for every </a:t>
            </a:r>
            <a:r>
              <a:rPr lang="en-US" altLang="en-US" sz="1800">
                <a:solidFill>
                  <a:srgbClr val="660066"/>
                </a:solidFill>
              </a:rPr>
              <a:t>e</a:t>
            </a:r>
            <a:r>
              <a:rPr lang="en-US" altLang="en-US" sz="1800"/>
              <a:t> in </a:t>
            </a:r>
            <a:r>
              <a:rPr lang="en-US" altLang="en-US" sz="1800">
                <a:solidFill>
                  <a:srgbClr val="660066"/>
                </a:solidFill>
              </a:rPr>
              <a:t>E</a:t>
            </a:r>
          </a:p>
        </p:txBody>
      </p:sp>
      <p:sp>
        <p:nvSpPr>
          <p:cNvPr id="24582" name="TextBox 5">
            <a:extLst>
              <a:ext uri="{FF2B5EF4-FFF2-40B4-BE49-F238E27FC236}">
                <a16:creationId xmlns:a16="http://schemas.microsoft.com/office/drawing/2014/main" id="{CE7C8AC8-0451-6447-93F0-33AA3D8513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850" y="4167188"/>
            <a:ext cx="6699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660066"/>
                </a:solidFill>
              </a:rPr>
              <a:t>T = Ø</a:t>
            </a:r>
          </a:p>
        </p:txBody>
      </p:sp>
      <p:sp>
        <p:nvSpPr>
          <p:cNvPr id="24583" name="TextBox 6">
            <a:extLst>
              <a:ext uri="{FF2B5EF4-FFF2-40B4-BE49-F238E27FC236}">
                <a16:creationId xmlns:a16="http://schemas.microsoft.com/office/drawing/2014/main" id="{6A224ACD-7E01-3A44-AB6E-52D7380D38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850" y="4751388"/>
            <a:ext cx="41465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Sort edges in increasing order of their cost</a:t>
            </a:r>
          </a:p>
        </p:txBody>
      </p:sp>
      <p:sp>
        <p:nvSpPr>
          <p:cNvPr id="24584" name="TextBox 7">
            <a:extLst>
              <a:ext uri="{FF2B5EF4-FFF2-40B4-BE49-F238E27FC236}">
                <a16:creationId xmlns:a16="http://schemas.microsoft.com/office/drawing/2014/main" id="{4F49274F-00C2-C743-BB3E-9558A7723D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850" y="5438775"/>
            <a:ext cx="3060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Consider edges in sorted order</a:t>
            </a:r>
          </a:p>
        </p:txBody>
      </p:sp>
      <p:sp>
        <p:nvSpPr>
          <p:cNvPr id="24585" name="TextBox 8">
            <a:extLst>
              <a:ext uri="{FF2B5EF4-FFF2-40B4-BE49-F238E27FC236}">
                <a16:creationId xmlns:a16="http://schemas.microsoft.com/office/drawing/2014/main" id="{44B42BE9-D392-0E4A-ADB8-B69B020EE0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6775" y="6003925"/>
            <a:ext cx="64817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If an edge can be added to </a:t>
            </a:r>
            <a:r>
              <a:rPr lang="en-US" altLang="en-US" sz="1800">
                <a:solidFill>
                  <a:srgbClr val="660066"/>
                </a:solidFill>
              </a:rPr>
              <a:t>T</a:t>
            </a:r>
            <a:r>
              <a:rPr lang="en-US" altLang="en-US" sz="1800"/>
              <a:t> without adding a cycle then add it to </a:t>
            </a:r>
            <a:r>
              <a:rPr lang="en-US" altLang="en-US" sz="1800">
                <a:solidFill>
                  <a:srgbClr val="660066"/>
                </a:solidFill>
              </a:rPr>
              <a:t>T</a:t>
            </a:r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7639C585-235B-6D47-88C9-1D0F259B7329}"/>
              </a:ext>
            </a:extLst>
          </p:cNvPr>
          <p:cNvSpPr>
            <a:spLocks/>
          </p:cNvSpPr>
          <p:nvPr/>
        </p:nvSpPr>
        <p:spPr bwMode="auto">
          <a:xfrm>
            <a:off x="4343400" y="1539875"/>
            <a:ext cx="1784350" cy="1889125"/>
          </a:xfrm>
          <a:custGeom>
            <a:avLst/>
            <a:gdLst>
              <a:gd name="T0" fmla="*/ 253634 w 1784130"/>
              <a:gd name="T1" fmla="*/ 445200 h 1888867"/>
              <a:gd name="T2" fmla="*/ 69054 w 1784130"/>
              <a:gd name="T3" fmla="*/ 705803 h 1888867"/>
              <a:gd name="T4" fmla="*/ 25622 w 1784130"/>
              <a:gd name="T5" fmla="*/ 879540 h 1888867"/>
              <a:gd name="T6" fmla="*/ 25622 w 1784130"/>
              <a:gd name="T7" fmla="*/ 1270447 h 1888867"/>
              <a:gd name="T8" fmla="*/ 58195 w 1784130"/>
              <a:gd name="T9" fmla="*/ 1281306 h 1888867"/>
              <a:gd name="T10" fmla="*/ 90768 w 1784130"/>
              <a:gd name="T11" fmla="*/ 1303023 h 1888867"/>
              <a:gd name="T12" fmla="*/ 134200 w 1784130"/>
              <a:gd name="T13" fmla="*/ 1411609 h 1888867"/>
              <a:gd name="T14" fmla="*/ 155914 w 1784130"/>
              <a:gd name="T15" fmla="*/ 1487618 h 1888867"/>
              <a:gd name="T16" fmla="*/ 264493 w 1784130"/>
              <a:gd name="T17" fmla="*/ 1715646 h 1888867"/>
              <a:gd name="T18" fmla="*/ 329639 w 1784130"/>
              <a:gd name="T19" fmla="*/ 1802515 h 1888867"/>
              <a:gd name="T20" fmla="*/ 373069 w 1784130"/>
              <a:gd name="T21" fmla="*/ 1824232 h 1888867"/>
              <a:gd name="T22" fmla="*/ 449072 w 1784130"/>
              <a:gd name="T23" fmla="*/ 1845949 h 1888867"/>
              <a:gd name="T24" fmla="*/ 503361 w 1784130"/>
              <a:gd name="T25" fmla="*/ 1867666 h 1888867"/>
              <a:gd name="T26" fmla="*/ 655369 w 1784130"/>
              <a:gd name="T27" fmla="*/ 1889383 h 1888867"/>
              <a:gd name="T28" fmla="*/ 905097 w 1784130"/>
              <a:gd name="T29" fmla="*/ 1856809 h 1888867"/>
              <a:gd name="T30" fmla="*/ 1502269 w 1784130"/>
              <a:gd name="T31" fmla="*/ 1845949 h 1888867"/>
              <a:gd name="T32" fmla="*/ 1556558 w 1784130"/>
              <a:gd name="T33" fmla="*/ 1835092 h 1888867"/>
              <a:gd name="T34" fmla="*/ 1654277 w 1784130"/>
              <a:gd name="T35" fmla="*/ 1824232 h 1888867"/>
              <a:gd name="T36" fmla="*/ 1686851 w 1784130"/>
              <a:gd name="T37" fmla="*/ 1726506 h 1888867"/>
              <a:gd name="T38" fmla="*/ 1697708 w 1784130"/>
              <a:gd name="T39" fmla="*/ 1693929 h 1888867"/>
              <a:gd name="T40" fmla="*/ 1719424 w 1784130"/>
              <a:gd name="T41" fmla="*/ 1574486 h 1888867"/>
              <a:gd name="T42" fmla="*/ 1741140 w 1784130"/>
              <a:gd name="T43" fmla="*/ 1487618 h 1888867"/>
              <a:gd name="T44" fmla="*/ 1784570 w 1784130"/>
              <a:gd name="T45" fmla="*/ 1270447 h 1888867"/>
              <a:gd name="T46" fmla="*/ 1773713 w 1784130"/>
              <a:gd name="T47" fmla="*/ 998983 h 1888867"/>
              <a:gd name="T48" fmla="*/ 1751997 w 1784130"/>
              <a:gd name="T49" fmla="*/ 966409 h 1888867"/>
              <a:gd name="T50" fmla="*/ 1741140 w 1784130"/>
              <a:gd name="T51" fmla="*/ 271463 h 1888867"/>
              <a:gd name="T52" fmla="*/ 1719424 w 1784130"/>
              <a:gd name="T53" fmla="*/ 238888 h 1888867"/>
              <a:gd name="T54" fmla="*/ 1643420 w 1784130"/>
              <a:gd name="T55" fmla="*/ 152020 h 1888867"/>
              <a:gd name="T56" fmla="*/ 1556558 w 1784130"/>
              <a:gd name="T57" fmla="*/ 108586 h 1888867"/>
              <a:gd name="T58" fmla="*/ 1491412 w 1784130"/>
              <a:gd name="T59" fmla="*/ 76009 h 1888867"/>
              <a:gd name="T60" fmla="*/ 1339404 w 1784130"/>
              <a:gd name="T61" fmla="*/ 21717 h 1888867"/>
              <a:gd name="T62" fmla="*/ 1306831 w 1784130"/>
              <a:gd name="T63" fmla="*/ 10857 h 1888867"/>
              <a:gd name="T64" fmla="*/ 1252542 w 1784130"/>
              <a:gd name="T65" fmla="*/ 0 h 1888867"/>
              <a:gd name="T66" fmla="*/ 1013673 w 1784130"/>
              <a:gd name="T67" fmla="*/ 21717 h 1888867"/>
              <a:gd name="T68" fmla="*/ 829092 w 1784130"/>
              <a:gd name="T69" fmla="*/ 32575 h 1888867"/>
              <a:gd name="T70" fmla="*/ 731373 w 1784130"/>
              <a:gd name="T71" fmla="*/ 54292 h 1888867"/>
              <a:gd name="T72" fmla="*/ 677083 w 1784130"/>
              <a:gd name="T73" fmla="*/ 65151 h 1888867"/>
              <a:gd name="T74" fmla="*/ 644510 w 1784130"/>
              <a:gd name="T75" fmla="*/ 86868 h 1888867"/>
              <a:gd name="T76" fmla="*/ 611937 w 1784130"/>
              <a:gd name="T77" fmla="*/ 97726 h 1888867"/>
              <a:gd name="T78" fmla="*/ 601080 w 1784130"/>
              <a:gd name="T79" fmla="*/ 130303 h 1888867"/>
              <a:gd name="T80" fmla="*/ 525077 w 1784130"/>
              <a:gd name="T81" fmla="*/ 184594 h 1888867"/>
              <a:gd name="T82" fmla="*/ 503361 w 1784130"/>
              <a:gd name="T83" fmla="*/ 206312 h 1888867"/>
              <a:gd name="T84" fmla="*/ 438215 w 1784130"/>
              <a:gd name="T85" fmla="*/ 238888 h 1888867"/>
              <a:gd name="T86" fmla="*/ 405642 w 1784130"/>
              <a:gd name="T87" fmla="*/ 271463 h 1888867"/>
              <a:gd name="T88" fmla="*/ 373069 w 1784130"/>
              <a:gd name="T89" fmla="*/ 282322 h 1888867"/>
              <a:gd name="T90" fmla="*/ 351353 w 1784130"/>
              <a:gd name="T91" fmla="*/ 314897 h 1888867"/>
              <a:gd name="T92" fmla="*/ 318780 w 1784130"/>
              <a:gd name="T93" fmla="*/ 336614 h 1888867"/>
              <a:gd name="T94" fmla="*/ 275350 w 1784130"/>
              <a:gd name="T95" fmla="*/ 401766 h 1888867"/>
              <a:gd name="T96" fmla="*/ 264493 w 1784130"/>
              <a:gd name="T97" fmla="*/ 434340 h 1888867"/>
              <a:gd name="T98" fmla="*/ 253634 w 1784130"/>
              <a:gd name="T99" fmla="*/ 445200 h 1888867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1784130"/>
              <a:gd name="T151" fmla="*/ 0 h 1888867"/>
              <a:gd name="T152" fmla="*/ 1784130 w 1784130"/>
              <a:gd name="T153" fmla="*/ 1888867 h 1888867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1784130" h="1888867">
                <a:moveTo>
                  <a:pt x="253572" y="445078"/>
                </a:moveTo>
                <a:cubicBezTo>
                  <a:pt x="221007" y="490309"/>
                  <a:pt x="100782" y="601299"/>
                  <a:pt x="69036" y="705611"/>
                </a:cubicBezTo>
                <a:cubicBezTo>
                  <a:pt x="51661" y="762704"/>
                  <a:pt x="25616" y="879300"/>
                  <a:pt x="25616" y="879300"/>
                </a:cubicBezTo>
                <a:cubicBezTo>
                  <a:pt x="12376" y="1024947"/>
                  <a:pt x="0" y="1103585"/>
                  <a:pt x="25616" y="1270100"/>
                </a:cubicBezTo>
                <a:cubicBezTo>
                  <a:pt x="27356" y="1281409"/>
                  <a:pt x="47947" y="1275839"/>
                  <a:pt x="58181" y="1280956"/>
                </a:cubicBezTo>
                <a:cubicBezTo>
                  <a:pt x="69850" y="1286791"/>
                  <a:pt x="79891" y="1295430"/>
                  <a:pt x="90746" y="1302667"/>
                </a:cubicBezTo>
                <a:cubicBezTo>
                  <a:pt x="117824" y="1410983"/>
                  <a:pt x="78113" y="1265477"/>
                  <a:pt x="134166" y="1411223"/>
                </a:cubicBezTo>
                <a:cubicBezTo>
                  <a:pt x="143622" y="1435810"/>
                  <a:pt x="146627" y="1462546"/>
                  <a:pt x="155876" y="1487212"/>
                </a:cubicBezTo>
                <a:cubicBezTo>
                  <a:pt x="169528" y="1523619"/>
                  <a:pt x="250767" y="1696964"/>
                  <a:pt x="264427" y="1715178"/>
                </a:cubicBezTo>
                <a:cubicBezTo>
                  <a:pt x="286137" y="1744126"/>
                  <a:pt x="297193" y="1785840"/>
                  <a:pt x="329557" y="1802023"/>
                </a:cubicBezTo>
                <a:cubicBezTo>
                  <a:pt x="344030" y="1809260"/>
                  <a:pt x="358104" y="1817359"/>
                  <a:pt x="372977" y="1823734"/>
                </a:cubicBezTo>
                <a:cubicBezTo>
                  <a:pt x="409574" y="1839419"/>
                  <a:pt x="407637" y="1831670"/>
                  <a:pt x="448962" y="1845445"/>
                </a:cubicBezTo>
                <a:cubicBezTo>
                  <a:pt x="467447" y="1851607"/>
                  <a:pt x="484170" y="1863142"/>
                  <a:pt x="503237" y="1867156"/>
                </a:cubicBezTo>
                <a:cubicBezTo>
                  <a:pt x="553310" y="1877698"/>
                  <a:pt x="655207" y="1888867"/>
                  <a:pt x="655207" y="1888867"/>
                </a:cubicBezTo>
                <a:cubicBezTo>
                  <a:pt x="738429" y="1878012"/>
                  <a:pt x="821056" y="1860599"/>
                  <a:pt x="904873" y="1856301"/>
                </a:cubicBezTo>
                <a:cubicBezTo>
                  <a:pt x="1103653" y="1846107"/>
                  <a:pt x="1302968" y="1852076"/>
                  <a:pt x="1501899" y="1845445"/>
                </a:cubicBezTo>
                <a:cubicBezTo>
                  <a:pt x="1520339" y="1844830"/>
                  <a:pt x="1537909" y="1837199"/>
                  <a:pt x="1556174" y="1834590"/>
                </a:cubicBezTo>
                <a:cubicBezTo>
                  <a:pt x="1588610" y="1829956"/>
                  <a:pt x="1621304" y="1827353"/>
                  <a:pt x="1653869" y="1823734"/>
                </a:cubicBezTo>
                <a:cubicBezTo>
                  <a:pt x="1696133" y="1781470"/>
                  <a:pt x="1667982" y="1818306"/>
                  <a:pt x="1686435" y="1726034"/>
                </a:cubicBezTo>
                <a:cubicBezTo>
                  <a:pt x="1688679" y="1714813"/>
                  <a:pt x="1694515" y="1704568"/>
                  <a:pt x="1697290" y="1693467"/>
                </a:cubicBezTo>
                <a:cubicBezTo>
                  <a:pt x="1712989" y="1630668"/>
                  <a:pt x="1704483" y="1641806"/>
                  <a:pt x="1719000" y="1574056"/>
                </a:cubicBezTo>
                <a:cubicBezTo>
                  <a:pt x="1725252" y="1544879"/>
                  <a:pt x="1734458" y="1516389"/>
                  <a:pt x="1740710" y="1487212"/>
                </a:cubicBezTo>
                <a:cubicBezTo>
                  <a:pt x="1756173" y="1415046"/>
                  <a:pt x="1784130" y="1270100"/>
                  <a:pt x="1784130" y="1270100"/>
                </a:cubicBezTo>
                <a:cubicBezTo>
                  <a:pt x="1780512" y="1179637"/>
                  <a:pt x="1782920" y="1088731"/>
                  <a:pt x="1773275" y="998711"/>
                </a:cubicBezTo>
                <a:cubicBezTo>
                  <a:pt x="1771885" y="985739"/>
                  <a:pt x="1752149" y="979178"/>
                  <a:pt x="1751565" y="966145"/>
                </a:cubicBezTo>
                <a:cubicBezTo>
                  <a:pt x="1741205" y="734763"/>
                  <a:pt x="1751070" y="502771"/>
                  <a:pt x="1740710" y="271389"/>
                </a:cubicBezTo>
                <a:cubicBezTo>
                  <a:pt x="1740126" y="258355"/>
                  <a:pt x="1725914" y="249886"/>
                  <a:pt x="1719000" y="238822"/>
                </a:cubicBezTo>
                <a:cubicBezTo>
                  <a:pt x="1685908" y="185872"/>
                  <a:pt x="1695785" y="182762"/>
                  <a:pt x="1643014" y="151978"/>
                </a:cubicBezTo>
                <a:cubicBezTo>
                  <a:pt x="1615059" y="135671"/>
                  <a:pt x="1585121" y="123030"/>
                  <a:pt x="1556174" y="108556"/>
                </a:cubicBezTo>
                <a:cubicBezTo>
                  <a:pt x="1534464" y="97700"/>
                  <a:pt x="1513581" y="85004"/>
                  <a:pt x="1491044" y="75989"/>
                </a:cubicBezTo>
                <a:cubicBezTo>
                  <a:pt x="1404895" y="41528"/>
                  <a:pt x="1455259" y="60442"/>
                  <a:pt x="1339074" y="21711"/>
                </a:cubicBezTo>
                <a:cubicBezTo>
                  <a:pt x="1328219" y="18092"/>
                  <a:pt x="1317729" y="13099"/>
                  <a:pt x="1306509" y="10855"/>
                </a:cubicBezTo>
                <a:lnTo>
                  <a:pt x="1252234" y="0"/>
                </a:lnTo>
                <a:lnTo>
                  <a:pt x="1013423" y="21711"/>
                </a:lnTo>
                <a:cubicBezTo>
                  <a:pt x="951987" y="26437"/>
                  <a:pt x="890100" y="25504"/>
                  <a:pt x="828888" y="32567"/>
                </a:cubicBezTo>
                <a:cubicBezTo>
                  <a:pt x="795748" y="36391"/>
                  <a:pt x="763812" y="47288"/>
                  <a:pt x="731193" y="54278"/>
                </a:cubicBezTo>
                <a:cubicBezTo>
                  <a:pt x="713152" y="58144"/>
                  <a:pt x="695009" y="61515"/>
                  <a:pt x="676917" y="65133"/>
                </a:cubicBezTo>
                <a:cubicBezTo>
                  <a:pt x="666062" y="72370"/>
                  <a:pt x="656021" y="81009"/>
                  <a:pt x="644352" y="86844"/>
                </a:cubicBezTo>
                <a:cubicBezTo>
                  <a:pt x="634118" y="91961"/>
                  <a:pt x="619878" y="89609"/>
                  <a:pt x="611787" y="97700"/>
                </a:cubicBezTo>
                <a:cubicBezTo>
                  <a:pt x="603696" y="105792"/>
                  <a:pt x="608257" y="121476"/>
                  <a:pt x="600932" y="130267"/>
                </a:cubicBezTo>
                <a:cubicBezTo>
                  <a:pt x="585653" y="148603"/>
                  <a:pt x="544746" y="168704"/>
                  <a:pt x="524947" y="184544"/>
                </a:cubicBezTo>
                <a:cubicBezTo>
                  <a:pt x="516955" y="190938"/>
                  <a:pt x="511229" y="199862"/>
                  <a:pt x="503237" y="206256"/>
                </a:cubicBezTo>
                <a:cubicBezTo>
                  <a:pt x="473177" y="230306"/>
                  <a:pt x="472502" y="227357"/>
                  <a:pt x="438107" y="238822"/>
                </a:cubicBezTo>
                <a:cubicBezTo>
                  <a:pt x="427252" y="249678"/>
                  <a:pt x="418315" y="262873"/>
                  <a:pt x="405542" y="271389"/>
                </a:cubicBezTo>
                <a:cubicBezTo>
                  <a:pt x="396022" y="277736"/>
                  <a:pt x="381912" y="275096"/>
                  <a:pt x="372977" y="282244"/>
                </a:cubicBezTo>
                <a:cubicBezTo>
                  <a:pt x="362789" y="290394"/>
                  <a:pt x="360492" y="305585"/>
                  <a:pt x="351267" y="314811"/>
                </a:cubicBezTo>
                <a:cubicBezTo>
                  <a:pt x="342042" y="324036"/>
                  <a:pt x="329557" y="329285"/>
                  <a:pt x="318702" y="336522"/>
                </a:cubicBezTo>
                <a:cubicBezTo>
                  <a:pt x="304229" y="358233"/>
                  <a:pt x="283533" y="376902"/>
                  <a:pt x="275282" y="401656"/>
                </a:cubicBezTo>
                <a:cubicBezTo>
                  <a:pt x="271664" y="412511"/>
                  <a:pt x="272518" y="426131"/>
                  <a:pt x="264427" y="434222"/>
                </a:cubicBezTo>
                <a:cubicBezTo>
                  <a:pt x="252427" y="446222"/>
                  <a:pt x="286137" y="399847"/>
                  <a:pt x="253572" y="445078"/>
                </a:cubicBezTo>
                <a:close/>
              </a:path>
            </a:pathLst>
          </a:custGeom>
          <a:solidFill>
            <a:srgbClr val="C3D69B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300" dirty="0">
                <a:solidFill>
                  <a:srgbClr val="660066"/>
                </a:solidFill>
                <a:latin typeface="+mn-lt"/>
                <a:ea typeface="+mn-ea"/>
              </a:rPr>
              <a:t>S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6B1B68B-FB04-5A43-9296-723A024D5E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3575" y="1965325"/>
            <a:ext cx="107950" cy="98425"/>
          </a:xfrm>
          <a:prstGeom prst="ellipse">
            <a:avLst/>
          </a:prstGeom>
          <a:solidFill>
            <a:srgbClr val="FF0000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grpSp>
        <p:nvGrpSpPr>
          <p:cNvPr id="2" name="Group 15">
            <a:extLst>
              <a:ext uri="{FF2B5EF4-FFF2-40B4-BE49-F238E27FC236}">
                <a16:creationId xmlns:a16="http://schemas.microsoft.com/office/drawing/2014/main" id="{D886C762-3357-904C-86C5-F7100BF05F9E}"/>
              </a:ext>
            </a:extLst>
          </p:cNvPr>
          <p:cNvGrpSpPr>
            <a:grpSpLocks/>
          </p:cNvGrpSpPr>
          <p:nvPr/>
        </p:nvGrpSpPr>
        <p:grpSpPr bwMode="auto">
          <a:xfrm>
            <a:off x="5829300" y="1987550"/>
            <a:ext cx="1093788" cy="96838"/>
            <a:chOff x="6768920" y="1867572"/>
            <a:chExt cx="1093798" cy="97700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048B413F-DEBA-CD4D-ACB2-57AEAEE780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54767" y="1867572"/>
              <a:ext cx="107951" cy="97700"/>
            </a:xfrm>
            <a:prstGeom prst="ellipse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285E726C-6167-E44B-BDC1-3D76B873B738}"/>
                </a:ext>
              </a:extLst>
            </p:cNvPr>
            <p:cNvCxnSpPr>
              <a:cxnSpLocks noChangeShapeType="1"/>
              <a:stCxn id="13" idx="7"/>
              <a:endCxn id="12" idx="2"/>
            </p:cNvCxnSpPr>
            <p:nvPr/>
          </p:nvCxnSpPr>
          <p:spPr bwMode="auto">
            <a:xfrm rot="16200000" flipH="1">
              <a:off x="7244225" y="1406682"/>
              <a:ext cx="35236" cy="98584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9" name="Rounded Rectangular Callout 18">
            <a:extLst>
              <a:ext uri="{FF2B5EF4-FFF2-40B4-BE49-F238E27FC236}">
                <a16:creationId xmlns:a16="http://schemas.microsoft.com/office/drawing/2014/main" id="{BDA0D649-8038-CF42-8195-9E48773E8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9300" y="1965325"/>
            <a:ext cx="1878013" cy="868363"/>
          </a:xfrm>
          <a:prstGeom prst="wedgeRoundRectCallout">
            <a:avLst>
              <a:gd name="adj1" fmla="val 79745"/>
              <a:gd name="adj2" fmla="val -2532"/>
              <a:gd name="adj3" fmla="val 16667"/>
            </a:avLst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Nodes connected to </a:t>
            </a:r>
            <a:r>
              <a:rPr lang="en-US" dirty="0">
                <a:solidFill>
                  <a:srgbClr val="FF0000"/>
                </a:solidFill>
                <a:latin typeface="+mn-lt"/>
                <a:ea typeface="+mn-ea"/>
              </a:rPr>
              <a:t>red</a:t>
            </a: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 in </a:t>
            </a:r>
            <a:r>
              <a:rPr lang="en-US" dirty="0">
                <a:solidFill>
                  <a:srgbClr val="660066"/>
                </a:solidFill>
                <a:latin typeface="+mn-lt"/>
                <a:ea typeface="+mn-ea"/>
              </a:rPr>
              <a:t>(V,T)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E9217C0-3484-EB4D-8FF0-64F026CC18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3688" y="3930650"/>
            <a:ext cx="15748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660066"/>
                </a:solidFill>
              </a:rPr>
              <a:t>S</a:t>
            </a:r>
            <a:r>
              <a:rPr lang="en-US" altLang="en-US" sz="1800"/>
              <a:t> is non-empty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97E47DC-1F0F-3444-BE4C-110F1360F8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3688" y="4381500"/>
            <a:ext cx="18462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660066"/>
                </a:solidFill>
              </a:rPr>
              <a:t>V\S</a:t>
            </a:r>
            <a:r>
              <a:rPr lang="en-US" altLang="en-US" sz="1800"/>
              <a:t> is non-empty</a:t>
            </a:r>
          </a:p>
        </p:txBody>
      </p:sp>
      <p:grpSp>
        <p:nvGrpSpPr>
          <p:cNvPr id="3" name="Group 26">
            <a:extLst>
              <a:ext uri="{FF2B5EF4-FFF2-40B4-BE49-F238E27FC236}">
                <a16:creationId xmlns:a16="http://schemas.microsoft.com/office/drawing/2014/main" id="{4BAB8F1E-2CCA-4149-9B1C-398330A7AA03}"/>
              </a:ext>
            </a:extLst>
          </p:cNvPr>
          <p:cNvGrpSpPr>
            <a:grpSpLocks/>
          </p:cNvGrpSpPr>
          <p:nvPr/>
        </p:nvGrpSpPr>
        <p:grpSpPr bwMode="auto">
          <a:xfrm>
            <a:off x="5851525" y="2014538"/>
            <a:ext cx="147638" cy="776287"/>
            <a:chOff x="5851768" y="2014122"/>
            <a:chExt cx="146928" cy="776618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A258D22A-D476-C94E-BA96-F502BFA39B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84946" y="2692273"/>
              <a:ext cx="109010" cy="98467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cxnSp>
          <p:nvCxnSpPr>
            <p:cNvPr id="25" name="Shape 24">
              <a:extLst>
                <a:ext uri="{FF2B5EF4-FFF2-40B4-BE49-F238E27FC236}">
                  <a16:creationId xmlns:a16="http://schemas.microsoft.com/office/drawing/2014/main" id="{2F95F605-1DCA-CC40-BC79-0D3F6DFFB5DC}"/>
                </a:ext>
              </a:extLst>
            </p:cNvPr>
            <p:cNvCxnSpPr>
              <a:cxnSpLocks noChangeShapeType="1"/>
              <a:stCxn id="13" idx="6"/>
            </p:cNvCxnSpPr>
            <p:nvPr/>
          </p:nvCxnSpPr>
          <p:spPr bwMode="auto">
            <a:xfrm>
              <a:off x="5851768" y="2014122"/>
              <a:ext cx="146928" cy="678151"/>
            </a:xfrm>
            <a:prstGeom prst="curvedConnector2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9" name="Freeform 28">
            <a:extLst>
              <a:ext uri="{FF2B5EF4-FFF2-40B4-BE49-F238E27FC236}">
                <a16:creationId xmlns:a16="http://schemas.microsoft.com/office/drawing/2014/main" id="{94132751-B497-764E-B003-0893BD643B74}"/>
              </a:ext>
            </a:extLst>
          </p:cNvPr>
          <p:cNvSpPr>
            <a:spLocks/>
          </p:cNvSpPr>
          <p:nvPr/>
        </p:nvSpPr>
        <p:spPr bwMode="auto">
          <a:xfrm>
            <a:off x="4862513" y="1920875"/>
            <a:ext cx="1009650" cy="1119188"/>
          </a:xfrm>
          <a:custGeom>
            <a:avLst/>
            <a:gdLst>
              <a:gd name="T0" fmla="*/ 922921 w 1009517"/>
              <a:gd name="T1" fmla="*/ 109813 h 1119428"/>
              <a:gd name="T2" fmla="*/ 629758 w 1009517"/>
              <a:gd name="T3" fmla="*/ 77260 h 1119428"/>
              <a:gd name="T4" fmla="*/ 488604 w 1009517"/>
              <a:gd name="T5" fmla="*/ 44707 h 1119428"/>
              <a:gd name="T6" fmla="*/ 401742 w 1009517"/>
              <a:gd name="T7" fmla="*/ 44707 h 1119428"/>
              <a:gd name="T8" fmla="*/ 380026 w 1009517"/>
              <a:gd name="T9" fmla="*/ 109813 h 1119428"/>
              <a:gd name="T10" fmla="*/ 347453 w 1009517"/>
              <a:gd name="T11" fmla="*/ 131516 h 1119428"/>
              <a:gd name="T12" fmla="*/ 238873 w 1009517"/>
              <a:gd name="T13" fmla="*/ 153217 h 1119428"/>
              <a:gd name="T14" fmla="*/ 184584 w 1009517"/>
              <a:gd name="T15" fmla="*/ 164069 h 1119428"/>
              <a:gd name="T16" fmla="*/ 152011 w 1009517"/>
              <a:gd name="T17" fmla="*/ 185770 h 1119428"/>
              <a:gd name="T18" fmla="*/ 141154 w 1009517"/>
              <a:gd name="T19" fmla="*/ 218322 h 1119428"/>
              <a:gd name="T20" fmla="*/ 97722 w 1009517"/>
              <a:gd name="T21" fmla="*/ 305131 h 1119428"/>
              <a:gd name="T22" fmla="*/ 65148 w 1009517"/>
              <a:gd name="T23" fmla="*/ 402789 h 1119428"/>
              <a:gd name="T24" fmla="*/ 43432 w 1009517"/>
              <a:gd name="T25" fmla="*/ 446191 h 1119428"/>
              <a:gd name="T26" fmla="*/ 32573 w 1009517"/>
              <a:gd name="T27" fmla="*/ 489595 h 1119428"/>
              <a:gd name="T28" fmla="*/ 21716 w 1009517"/>
              <a:gd name="T29" fmla="*/ 522148 h 1119428"/>
              <a:gd name="T30" fmla="*/ 10857 w 1009517"/>
              <a:gd name="T31" fmla="*/ 608954 h 1119428"/>
              <a:gd name="T32" fmla="*/ 0 w 1009517"/>
              <a:gd name="T33" fmla="*/ 674060 h 1119428"/>
              <a:gd name="T34" fmla="*/ 10857 w 1009517"/>
              <a:gd name="T35" fmla="*/ 880227 h 1119428"/>
              <a:gd name="T36" fmla="*/ 32573 w 1009517"/>
              <a:gd name="T37" fmla="*/ 945333 h 1119428"/>
              <a:gd name="T38" fmla="*/ 43432 w 1009517"/>
              <a:gd name="T39" fmla="*/ 1010438 h 1119428"/>
              <a:gd name="T40" fmla="*/ 108579 w 1009517"/>
              <a:gd name="T41" fmla="*/ 1097247 h 1119428"/>
              <a:gd name="T42" fmla="*/ 141154 w 1009517"/>
              <a:gd name="T43" fmla="*/ 1118948 h 1119428"/>
              <a:gd name="T44" fmla="*/ 456031 w 1009517"/>
              <a:gd name="T45" fmla="*/ 1086395 h 1119428"/>
              <a:gd name="T46" fmla="*/ 488604 w 1009517"/>
              <a:gd name="T47" fmla="*/ 1075544 h 1119428"/>
              <a:gd name="T48" fmla="*/ 499463 w 1009517"/>
              <a:gd name="T49" fmla="*/ 1042991 h 1119428"/>
              <a:gd name="T50" fmla="*/ 586326 w 1009517"/>
              <a:gd name="T51" fmla="*/ 1010438 h 1119428"/>
              <a:gd name="T52" fmla="*/ 651474 w 1009517"/>
              <a:gd name="T53" fmla="*/ 977886 h 1119428"/>
              <a:gd name="T54" fmla="*/ 684047 w 1009517"/>
              <a:gd name="T55" fmla="*/ 967036 h 1119428"/>
              <a:gd name="T56" fmla="*/ 727479 w 1009517"/>
              <a:gd name="T57" fmla="*/ 945333 h 1119428"/>
              <a:gd name="T58" fmla="*/ 781768 w 1009517"/>
              <a:gd name="T59" fmla="*/ 923632 h 1119428"/>
              <a:gd name="T60" fmla="*/ 901205 w 1009517"/>
              <a:gd name="T61" fmla="*/ 869378 h 1119428"/>
              <a:gd name="T62" fmla="*/ 922921 w 1009517"/>
              <a:gd name="T63" fmla="*/ 836825 h 1119428"/>
              <a:gd name="T64" fmla="*/ 1009783 w 1009517"/>
              <a:gd name="T65" fmla="*/ 815122 h 1119428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1009517" h="1119428">
                <a:moveTo>
                  <a:pt x="922677" y="109861"/>
                </a:moveTo>
                <a:cubicBezTo>
                  <a:pt x="797100" y="101488"/>
                  <a:pt x="747822" y="103569"/>
                  <a:pt x="629592" y="77294"/>
                </a:cubicBezTo>
                <a:cubicBezTo>
                  <a:pt x="415018" y="29609"/>
                  <a:pt x="727064" y="78814"/>
                  <a:pt x="488476" y="44727"/>
                </a:cubicBezTo>
                <a:cubicBezTo>
                  <a:pt x="457946" y="24373"/>
                  <a:pt x="440770" y="0"/>
                  <a:pt x="401636" y="44727"/>
                </a:cubicBezTo>
                <a:cubicBezTo>
                  <a:pt x="386566" y="61951"/>
                  <a:pt x="398968" y="97166"/>
                  <a:pt x="379926" y="109861"/>
                </a:cubicBezTo>
                <a:cubicBezTo>
                  <a:pt x="369071" y="117098"/>
                  <a:pt x="359030" y="125737"/>
                  <a:pt x="347361" y="131572"/>
                </a:cubicBezTo>
                <a:cubicBezTo>
                  <a:pt x="316156" y="147175"/>
                  <a:pt x="268808" y="148283"/>
                  <a:pt x="238811" y="153283"/>
                </a:cubicBezTo>
                <a:cubicBezTo>
                  <a:pt x="220612" y="156316"/>
                  <a:pt x="202628" y="160520"/>
                  <a:pt x="184536" y="164139"/>
                </a:cubicBezTo>
                <a:cubicBezTo>
                  <a:pt x="173681" y="171376"/>
                  <a:pt x="160121" y="175662"/>
                  <a:pt x="151971" y="185850"/>
                </a:cubicBezTo>
                <a:cubicBezTo>
                  <a:pt x="144823" y="194785"/>
                  <a:pt x="146233" y="208181"/>
                  <a:pt x="141116" y="218416"/>
                </a:cubicBezTo>
                <a:cubicBezTo>
                  <a:pt x="94940" y="310773"/>
                  <a:pt x="144650" y="173785"/>
                  <a:pt x="97696" y="305261"/>
                </a:cubicBezTo>
                <a:cubicBezTo>
                  <a:pt x="86151" y="337589"/>
                  <a:pt x="80481" y="372257"/>
                  <a:pt x="65130" y="402961"/>
                </a:cubicBezTo>
                <a:cubicBezTo>
                  <a:pt x="57893" y="417435"/>
                  <a:pt x="49102" y="431231"/>
                  <a:pt x="43420" y="446383"/>
                </a:cubicBezTo>
                <a:cubicBezTo>
                  <a:pt x="38182" y="460353"/>
                  <a:pt x="36663" y="475460"/>
                  <a:pt x="32565" y="489805"/>
                </a:cubicBezTo>
                <a:cubicBezTo>
                  <a:pt x="29422" y="500808"/>
                  <a:pt x="25328" y="511516"/>
                  <a:pt x="21710" y="522372"/>
                </a:cubicBezTo>
                <a:cubicBezTo>
                  <a:pt x="18092" y="551320"/>
                  <a:pt x="14981" y="580336"/>
                  <a:pt x="10855" y="609216"/>
                </a:cubicBezTo>
                <a:cubicBezTo>
                  <a:pt x="7742" y="631006"/>
                  <a:pt x="0" y="652339"/>
                  <a:pt x="0" y="674350"/>
                </a:cubicBezTo>
                <a:cubicBezTo>
                  <a:pt x="0" y="743197"/>
                  <a:pt x="2653" y="812249"/>
                  <a:pt x="10855" y="880605"/>
                </a:cubicBezTo>
                <a:cubicBezTo>
                  <a:pt x="13582" y="903328"/>
                  <a:pt x="28803" y="923165"/>
                  <a:pt x="32565" y="945739"/>
                </a:cubicBezTo>
                <a:cubicBezTo>
                  <a:pt x="36183" y="967450"/>
                  <a:pt x="37096" y="989790"/>
                  <a:pt x="43420" y="1010872"/>
                </a:cubicBezTo>
                <a:cubicBezTo>
                  <a:pt x="53430" y="1044241"/>
                  <a:pt x="80066" y="1078726"/>
                  <a:pt x="108551" y="1097717"/>
                </a:cubicBezTo>
                <a:lnTo>
                  <a:pt x="141116" y="1119428"/>
                </a:lnTo>
                <a:cubicBezTo>
                  <a:pt x="182765" y="1115806"/>
                  <a:pt x="368966" y="1106183"/>
                  <a:pt x="455911" y="1086861"/>
                </a:cubicBezTo>
                <a:cubicBezTo>
                  <a:pt x="467081" y="1084379"/>
                  <a:pt x="477621" y="1079624"/>
                  <a:pt x="488476" y="1076006"/>
                </a:cubicBezTo>
                <a:cubicBezTo>
                  <a:pt x="492094" y="1065150"/>
                  <a:pt x="491240" y="1051531"/>
                  <a:pt x="499331" y="1043439"/>
                </a:cubicBezTo>
                <a:cubicBezTo>
                  <a:pt x="524821" y="1017947"/>
                  <a:pt x="555886" y="1022987"/>
                  <a:pt x="586172" y="1010872"/>
                </a:cubicBezTo>
                <a:cubicBezTo>
                  <a:pt x="608708" y="1001857"/>
                  <a:pt x="629122" y="988164"/>
                  <a:pt x="651302" y="978306"/>
                </a:cubicBezTo>
                <a:cubicBezTo>
                  <a:pt x="661758" y="973659"/>
                  <a:pt x="673350" y="971958"/>
                  <a:pt x="683867" y="967450"/>
                </a:cubicBezTo>
                <a:cubicBezTo>
                  <a:pt x="698740" y="961075"/>
                  <a:pt x="712500" y="952311"/>
                  <a:pt x="727287" y="945739"/>
                </a:cubicBezTo>
                <a:cubicBezTo>
                  <a:pt x="745093" y="937825"/>
                  <a:pt x="763870" y="932194"/>
                  <a:pt x="781562" y="924028"/>
                </a:cubicBezTo>
                <a:cubicBezTo>
                  <a:pt x="907757" y="865781"/>
                  <a:pt x="827404" y="894271"/>
                  <a:pt x="900967" y="869750"/>
                </a:cubicBezTo>
                <a:cubicBezTo>
                  <a:pt x="908204" y="858894"/>
                  <a:pt x="911614" y="844098"/>
                  <a:pt x="922677" y="837183"/>
                </a:cubicBezTo>
                <a:cubicBezTo>
                  <a:pt x="961074" y="813183"/>
                  <a:pt x="975547" y="815472"/>
                  <a:pt x="1009517" y="815472"/>
                </a:cubicBezTo>
              </a:path>
            </a:pathLst>
          </a:custGeom>
          <a:noFill/>
          <a:ln w="38100" cap="flat" cmpd="sng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B29742A3-AA74-B24F-B4EE-CD8A84A317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0113" y="5981700"/>
            <a:ext cx="2447925" cy="509588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C72F23D-6CB6-E748-8D49-F8B21E2AC4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3688" y="4870450"/>
            <a:ext cx="29908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First crossing edge considered</a:t>
            </a:r>
          </a:p>
        </p:txBody>
      </p:sp>
      <p:grpSp>
        <p:nvGrpSpPr>
          <p:cNvPr id="4" name="Group 40">
            <a:extLst>
              <a:ext uri="{FF2B5EF4-FFF2-40B4-BE49-F238E27FC236}">
                <a16:creationId xmlns:a16="http://schemas.microsoft.com/office/drawing/2014/main" id="{4C809D0F-B7E2-114F-8C1C-FE2408CDD49C}"/>
              </a:ext>
            </a:extLst>
          </p:cNvPr>
          <p:cNvGrpSpPr>
            <a:grpSpLocks/>
          </p:cNvGrpSpPr>
          <p:nvPr/>
        </p:nvGrpSpPr>
        <p:grpSpPr bwMode="auto">
          <a:xfrm>
            <a:off x="5851525" y="3040063"/>
            <a:ext cx="749300" cy="477837"/>
            <a:chOff x="5851769" y="3039557"/>
            <a:chExt cx="749424" cy="478535"/>
          </a:xfrm>
        </p:grpSpPr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BF273AAB-B93E-1045-9A3B-1664D99880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93225" y="3421114"/>
              <a:ext cx="107968" cy="96978"/>
            </a:xfrm>
            <a:prstGeom prst="ellipse">
              <a:avLst/>
            </a:prstGeom>
            <a:solidFill>
              <a:srgbClr val="403152"/>
            </a:soli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041CFC59-01E4-334A-9BE0-7D2E84290198}"/>
                </a:ext>
              </a:extLst>
            </p:cNvPr>
            <p:cNvCxnSpPr>
              <a:cxnSpLocks noChangeShapeType="1"/>
              <a:stCxn id="36" idx="1"/>
            </p:cNvCxnSpPr>
            <p:nvPr/>
          </p:nvCxnSpPr>
          <p:spPr bwMode="auto">
            <a:xfrm rot="16200000" flipV="1">
              <a:off x="5982504" y="2908822"/>
              <a:ext cx="395864" cy="657334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45" name="Oval 44">
            <a:extLst>
              <a:ext uri="{FF2B5EF4-FFF2-40B4-BE49-F238E27FC236}">
                <a16:creationId xmlns:a16="http://schemas.microsoft.com/office/drawing/2014/main" id="{06CD8472-6858-5649-90D8-67883AD2D4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1288" y="4686300"/>
            <a:ext cx="2952750" cy="568325"/>
          </a:xfrm>
          <a:prstGeom prst="ellipse">
            <a:avLst/>
          </a:prstGeom>
          <a:noFill/>
          <a:ln w="57150">
            <a:solidFill>
              <a:srgbClr val="4F6228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20" grpId="0" animBg="1"/>
      <p:bldP spid="11" grpId="0" animBg="1"/>
      <p:bldP spid="11" grpId="1" animBg="1"/>
      <p:bldP spid="19" grpId="0" animBg="1"/>
      <p:bldP spid="21" grpId="0"/>
      <p:bldP spid="22" grpId="0"/>
      <p:bldP spid="30" grpId="0" animBg="1"/>
      <p:bldP spid="31" grpId="0"/>
      <p:bldP spid="4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>
            <a:extLst>
              <a:ext uri="{FF2B5EF4-FFF2-40B4-BE49-F238E27FC236}">
                <a16:creationId xmlns:a16="http://schemas.microsoft.com/office/drawing/2014/main" id="{189EEE26-3A67-EF43-91F3-64A0FB256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Is </a:t>
            </a:r>
            <a:r>
              <a:rPr lang="en-US" altLang="en-US">
                <a:solidFill>
                  <a:srgbClr val="660066"/>
                </a:solidFill>
                <a:ea typeface="ＭＳ Ｐゴシック" panose="020B0600070205080204" pitchFamily="34" charset="-128"/>
              </a:rPr>
              <a:t>(V,T)</a:t>
            </a:r>
            <a:r>
              <a:rPr lang="en-US" altLang="en-US">
                <a:ea typeface="ＭＳ Ｐゴシック" panose="020B0600070205080204" pitchFamily="34" charset="-128"/>
              </a:rPr>
              <a:t> a spanning tree?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A4684DE-F020-E746-8288-3D79105552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4913" y="1846263"/>
            <a:ext cx="20002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No cycles by design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DACB945-6B70-B94E-B41E-24830CCD62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4913" y="2605088"/>
            <a:ext cx="399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Just need to show that </a:t>
            </a:r>
            <a:r>
              <a:rPr lang="en-US" altLang="en-US" sz="1800">
                <a:solidFill>
                  <a:srgbClr val="660066"/>
                </a:solidFill>
              </a:rPr>
              <a:t>(V,T) </a:t>
            </a:r>
            <a:r>
              <a:rPr lang="en-US" altLang="en-US" sz="1800"/>
              <a:t>is connected</a:t>
            </a:r>
          </a:p>
        </p:txBody>
      </p:sp>
      <p:grpSp>
        <p:nvGrpSpPr>
          <p:cNvPr id="2" name="Group 7">
            <a:extLst>
              <a:ext uri="{FF2B5EF4-FFF2-40B4-BE49-F238E27FC236}">
                <a16:creationId xmlns:a16="http://schemas.microsoft.com/office/drawing/2014/main" id="{E4D316D2-6923-7A40-9846-F34A1AB409F3}"/>
              </a:ext>
            </a:extLst>
          </p:cNvPr>
          <p:cNvGrpSpPr>
            <a:grpSpLocks/>
          </p:cNvGrpSpPr>
          <p:nvPr/>
        </p:nvGrpSpPr>
        <p:grpSpPr bwMode="auto">
          <a:xfrm>
            <a:off x="2095500" y="3419475"/>
            <a:ext cx="5815013" cy="2192338"/>
            <a:chOff x="2095019" y="3419501"/>
            <a:chExt cx="5815175" cy="2192823"/>
          </a:xfrm>
        </p:grpSpPr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D51A4E77-AC97-3B4E-8CB3-9DD61D8499FA}"/>
                </a:ext>
              </a:extLst>
            </p:cNvPr>
            <p:cNvSpPr>
              <a:spLocks/>
            </p:cNvSpPr>
            <p:nvPr/>
          </p:nvSpPr>
          <p:spPr bwMode="auto">
            <a:xfrm>
              <a:off x="2095019" y="3584638"/>
              <a:ext cx="1986018" cy="1929240"/>
            </a:xfrm>
            <a:custGeom>
              <a:avLst/>
              <a:gdLst>
                <a:gd name="T0" fmla="*/ 423582 w 1985465"/>
                <a:gd name="T1" fmla="*/ 74144 h 1930544"/>
                <a:gd name="T2" fmla="*/ 314972 w 1985465"/>
                <a:gd name="T3" fmla="*/ 95825 h 1930544"/>
                <a:gd name="T4" fmla="*/ 206360 w 1985465"/>
                <a:gd name="T5" fmla="*/ 171712 h 1930544"/>
                <a:gd name="T6" fmla="*/ 108611 w 1985465"/>
                <a:gd name="T7" fmla="*/ 280121 h 1930544"/>
                <a:gd name="T8" fmla="*/ 65167 w 1985465"/>
                <a:gd name="T9" fmla="*/ 388529 h 1930544"/>
                <a:gd name="T10" fmla="*/ 21722 w 1985465"/>
                <a:gd name="T11" fmla="*/ 540303 h 1930544"/>
                <a:gd name="T12" fmla="*/ 0 w 1985465"/>
                <a:gd name="T13" fmla="*/ 681234 h 1930544"/>
                <a:gd name="T14" fmla="*/ 21722 w 1985465"/>
                <a:gd name="T15" fmla="*/ 1244961 h 1930544"/>
                <a:gd name="T16" fmla="*/ 65167 w 1985465"/>
                <a:gd name="T17" fmla="*/ 1624392 h 1930544"/>
                <a:gd name="T18" fmla="*/ 206360 w 1985465"/>
                <a:gd name="T19" fmla="*/ 1862892 h 1930544"/>
                <a:gd name="T20" fmla="*/ 369277 w 1985465"/>
                <a:gd name="T21" fmla="*/ 1917096 h 1930544"/>
                <a:gd name="T22" fmla="*/ 445304 w 1985465"/>
                <a:gd name="T23" fmla="*/ 1927937 h 1930544"/>
                <a:gd name="T24" fmla="*/ 868886 w 1985465"/>
                <a:gd name="T25" fmla="*/ 1906256 h 1930544"/>
                <a:gd name="T26" fmla="*/ 934052 w 1985465"/>
                <a:gd name="T27" fmla="*/ 1841211 h 1930544"/>
                <a:gd name="T28" fmla="*/ 1640023 w 1985465"/>
                <a:gd name="T29" fmla="*/ 1819528 h 1930544"/>
                <a:gd name="T30" fmla="*/ 1683467 w 1985465"/>
                <a:gd name="T31" fmla="*/ 1808687 h 1930544"/>
                <a:gd name="T32" fmla="*/ 1748633 w 1985465"/>
                <a:gd name="T33" fmla="*/ 1787005 h 1930544"/>
                <a:gd name="T34" fmla="*/ 1835521 w 1985465"/>
                <a:gd name="T35" fmla="*/ 1711119 h 1930544"/>
                <a:gd name="T36" fmla="*/ 1857243 w 1985465"/>
                <a:gd name="T37" fmla="*/ 1667756 h 1930544"/>
                <a:gd name="T38" fmla="*/ 1878965 w 1985465"/>
                <a:gd name="T39" fmla="*/ 1635233 h 1930544"/>
                <a:gd name="T40" fmla="*/ 1922410 w 1985465"/>
                <a:gd name="T41" fmla="*/ 1450938 h 1930544"/>
                <a:gd name="T42" fmla="*/ 1944132 w 1985465"/>
                <a:gd name="T43" fmla="*/ 865530 h 1930544"/>
                <a:gd name="T44" fmla="*/ 1922410 w 1985465"/>
                <a:gd name="T45" fmla="*/ 767962 h 1930544"/>
                <a:gd name="T46" fmla="*/ 1759494 w 1985465"/>
                <a:gd name="T47" fmla="*/ 627029 h 1930544"/>
                <a:gd name="T48" fmla="*/ 1607439 w 1985465"/>
                <a:gd name="T49" fmla="*/ 453574 h 1930544"/>
                <a:gd name="T50" fmla="*/ 1542272 w 1985465"/>
                <a:gd name="T51" fmla="*/ 366848 h 1930544"/>
                <a:gd name="T52" fmla="*/ 1509689 w 1985465"/>
                <a:gd name="T53" fmla="*/ 334325 h 1930544"/>
                <a:gd name="T54" fmla="*/ 1487967 w 1985465"/>
                <a:gd name="T55" fmla="*/ 301802 h 1930544"/>
                <a:gd name="T56" fmla="*/ 1422800 w 1985465"/>
                <a:gd name="T57" fmla="*/ 247599 h 1930544"/>
                <a:gd name="T58" fmla="*/ 1379356 w 1985465"/>
                <a:gd name="T59" fmla="*/ 225916 h 1930544"/>
                <a:gd name="T60" fmla="*/ 1292468 w 1985465"/>
                <a:gd name="T61" fmla="*/ 204234 h 1930544"/>
                <a:gd name="T62" fmla="*/ 1249024 w 1985465"/>
                <a:gd name="T63" fmla="*/ 182553 h 1930544"/>
                <a:gd name="T64" fmla="*/ 1172997 w 1985465"/>
                <a:gd name="T65" fmla="*/ 171712 h 1930544"/>
                <a:gd name="T66" fmla="*/ 1129552 w 1985465"/>
                <a:gd name="T67" fmla="*/ 160870 h 1930544"/>
                <a:gd name="T68" fmla="*/ 912330 w 1985465"/>
                <a:gd name="T69" fmla="*/ 128348 h 1930544"/>
                <a:gd name="T70" fmla="*/ 803720 w 1985465"/>
                <a:gd name="T71" fmla="*/ 63302 h 1930544"/>
                <a:gd name="T72" fmla="*/ 760276 w 1985465"/>
                <a:gd name="T73" fmla="*/ 52463 h 1930544"/>
                <a:gd name="T74" fmla="*/ 727693 w 1985465"/>
                <a:gd name="T75" fmla="*/ 30779 h 1930544"/>
                <a:gd name="T76" fmla="*/ 521332 w 1985465"/>
                <a:gd name="T77" fmla="*/ 30779 h 1930544"/>
                <a:gd name="T78" fmla="*/ 477887 w 1985465"/>
                <a:gd name="T79" fmla="*/ 41621 h 1930544"/>
                <a:gd name="T80" fmla="*/ 423582 w 1985465"/>
                <a:gd name="T81" fmla="*/ 52463 h 1930544"/>
                <a:gd name="T82" fmla="*/ 401860 w 1985465"/>
                <a:gd name="T83" fmla="*/ 84985 h 1930544"/>
                <a:gd name="T84" fmla="*/ 369277 w 1985465"/>
                <a:gd name="T85" fmla="*/ 95825 h 1930544"/>
                <a:gd name="T86" fmla="*/ 369277 w 1985465"/>
                <a:gd name="T87" fmla="*/ 95825 h 1930544"/>
                <a:gd name="T88" fmla="*/ 423582 w 1985465"/>
                <a:gd name="T89" fmla="*/ 74144 h 1930544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1985465"/>
                <a:gd name="T136" fmla="*/ 0 h 1930544"/>
                <a:gd name="T137" fmla="*/ 1985465 w 1985465"/>
                <a:gd name="T138" fmla="*/ 1930544 h 1930544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1985465" h="1930544">
                  <a:moveTo>
                    <a:pt x="423346" y="74244"/>
                  </a:moveTo>
                  <a:cubicBezTo>
                    <a:pt x="387163" y="81481"/>
                    <a:pt x="348446" y="80812"/>
                    <a:pt x="314796" y="95955"/>
                  </a:cubicBezTo>
                  <a:cubicBezTo>
                    <a:pt x="274518" y="114081"/>
                    <a:pt x="240525" y="144091"/>
                    <a:pt x="206246" y="171944"/>
                  </a:cubicBezTo>
                  <a:cubicBezTo>
                    <a:pt x="189203" y="185792"/>
                    <a:pt x="123663" y="250273"/>
                    <a:pt x="108551" y="280499"/>
                  </a:cubicBezTo>
                  <a:cubicBezTo>
                    <a:pt x="91123" y="315357"/>
                    <a:pt x="78815" y="352564"/>
                    <a:pt x="65131" y="389055"/>
                  </a:cubicBezTo>
                  <a:cubicBezTo>
                    <a:pt x="46147" y="439683"/>
                    <a:pt x="33115" y="487809"/>
                    <a:pt x="21710" y="541033"/>
                  </a:cubicBezTo>
                  <a:cubicBezTo>
                    <a:pt x="15255" y="571156"/>
                    <a:pt x="3963" y="654415"/>
                    <a:pt x="0" y="682155"/>
                  </a:cubicBezTo>
                  <a:cubicBezTo>
                    <a:pt x="27554" y="957710"/>
                    <a:pt x="3413" y="688590"/>
                    <a:pt x="21710" y="1246644"/>
                  </a:cubicBezTo>
                  <a:cubicBezTo>
                    <a:pt x="25339" y="1357338"/>
                    <a:pt x="28711" y="1517324"/>
                    <a:pt x="65131" y="1626589"/>
                  </a:cubicBezTo>
                  <a:cubicBezTo>
                    <a:pt x="99271" y="1729015"/>
                    <a:pt x="127833" y="1802677"/>
                    <a:pt x="206246" y="1865411"/>
                  </a:cubicBezTo>
                  <a:cubicBezTo>
                    <a:pt x="259588" y="1908087"/>
                    <a:pt x="296802" y="1909365"/>
                    <a:pt x="369071" y="1919689"/>
                  </a:cubicBezTo>
                  <a:lnTo>
                    <a:pt x="445056" y="1930544"/>
                  </a:lnTo>
                  <a:cubicBezTo>
                    <a:pt x="586171" y="1923307"/>
                    <a:pt x="728521" y="1928817"/>
                    <a:pt x="868402" y="1908833"/>
                  </a:cubicBezTo>
                  <a:cubicBezTo>
                    <a:pt x="1003363" y="1889552"/>
                    <a:pt x="817720" y="1850513"/>
                    <a:pt x="933532" y="1843700"/>
                  </a:cubicBezTo>
                  <a:cubicBezTo>
                    <a:pt x="1168430" y="1829882"/>
                    <a:pt x="1403917" y="1829226"/>
                    <a:pt x="1639109" y="1821989"/>
                  </a:cubicBezTo>
                  <a:cubicBezTo>
                    <a:pt x="1653582" y="1818370"/>
                    <a:pt x="1668239" y="1815420"/>
                    <a:pt x="1682529" y="1811133"/>
                  </a:cubicBezTo>
                  <a:cubicBezTo>
                    <a:pt x="1704448" y="1804557"/>
                    <a:pt x="1747659" y="1789422"/>
                    <a:pt x="1747659" y="1789422"/>
                  </a:cubicBezTo>
                  <a:cubicBezTo>
                    <a:pt x="1764675" y="1775809"/>
                    <a:pt x="1818182" y="1736278"/>
                    <a:pt x="1834499" y="1713433"/>
                  </a:cubicBezTo>
                  <a:cubicBezTo>
                    <a:pt x="1843904" y="1700265"/>
                    <a:pt x="1848181" y="1684061"/>
                    <a:pt x="1856209" y="1670011"/>
                  </a:cubicBezTo>
                  <a:cubicBezTo>
                    <a:pt x="1862682" y="1658683"/>
                    <a:pt x="1872620" y="1649366"/>
                    <a:pt x="1877919" y="1637444"/>
                  </a:cubicBezTo>
                  <a:cubicBezTo>
                    <a:pt x="1904459" y="1577726"/>
                    <a:pt x="1909611" y="1517407"/>
                    <a:pt x="1921340" y="1452900"/>
                  </a:cubicBezTo>
                  <a:cubicBezTo>
                    <a:pt x="1928577" y="1257500"/>
                    <a:pt x="1985465" y="1057578"/>
                    <a:pt x="1943050" y="866700"/>
                  </a:cubicBezTo>
                  <a:cubicBezTo>
                    <a:pt x="1935813" y="834133"/>
                    <a:pt x="1941738" y="795399"/>
                    <a:pt x="1921340" y="769000"/>
                  </a:cubicBezTo>
                  <a:cubicBezTo>
                    <a:pt x="1877425" y="712166"/>
                    <a:pt x="1805809" y="681931"/>
                    <a:pt x="1758514" y="627877"/>
                  </a:cubicBezTo>
                  <a:cubicBezTo>
                    <a:pt x="1707857" y="569981"/>
                    <a:pt x="1652700" y="515732"/>
                    <a:pt x="1606544" y="454188"/>
                  </a:cubicBezTo>
                  <a:cubicBezTo>
                    <a:pt x="1584834" y="425240"/>
                    <a:pt x="1564327" y="395350"/>
                    <a:pt x="1541414" y="367344"/>
                  </a:cubicBezTo>
                  <a:cubicBezTo>
                    <a:pt x="1531693" y="355462"/>
                    <a:pt x="1518677" y="346571"/>
                    <a:pt x="1508849" y="334777"/>
                  </a:cubicBezTo>
                  <a:cubicBezTo>
                    <a:pt x="1500497" y="324754"/>
                    <a:pt x="1495491" y="312233"/>
                    <a:pt x="1487139" y="302210"/>
                  </a:cubicBezTo>
                  <a:cubicBezTo>
                    <a:pt x="1466729" y="277716"/>
                    <a:pt x="1449177" y="263459"/>
                    <a:pt x="1422008" y="247933"/>
                  </a:cubicBezTo>
                  <a:cubicBezTo>
                    <a:pt x="1407958" y="239904"/>
                    <a:pt x="1393939" y="231339"/>
                    <a:pt x="1378588" y="226222"/>
                  </a:cubicBezTo>
                  <a:cubicBezTo>
                    <a:pt x="1350282" y="216786"/>
                    <a:pt x="1318435" y="217854"/>
                    <a:pt x="1291748" y="204510"/>
                  </a:cubicBezTo>
                  <a:cubicBezTo>
                    <a:pt x="1277275" y="197273"/>
                    <a:pt x="1263940" y="187057"/>
                    <a:pt x="1248328" y="182799"/>
                  </a:cubicBezTo>
                  <a:cubicBezTo>
                    <a:pt x="1223644" y="176067"/>
                    <a:pt x="1197516" y="176521"/>
                    <a:pt x="1172343" y="171944"/>
                  </a:cubicBezTo>
                  <a:cubicBezTo>
                    <a:pt x="1157665" y="169275"/>
                    <a:pt x="1143677" y="163301"/>
                    <a:pt x="1128923" y="161088"/>
                  </a:cubicBezTo>
                  <a:cubicBezTo>
                    <a:pt x="893307" y="125744"/>
                    <a:pt x="1023896" y="156540"/>
                    <a:pt x="911822" y="128522"/>
                  </a:cubicBezTo>
                  <a:cubicBezTo>
                    <a:pt x="879361" y="106880"/>
                    <a:pt x="841420" y="77694"/>
                    <a:pt x="803272" y="63388"/>
                  </a:cubicBezTo>
                  <a:cubicBezTo>
                    <a:pt x="789303" y="58150"/>
                    <a:pt x="774325" y="56151"/>
                    <a:pt x="759852" y="52533"/>
                  </a:cubicBezTo>
                  <a:cubicBezTo>
                    <a:pt x="748997" y="45296"/>
                    <a:pt x="738956" y="36656"/>
                    <a:pt x="727287" y="30821"/>
                  </a:cubicBezTo>
                  <a:cubicBezTo>
                    <a:pt x="665650" y="0"/>
                    <a:pt x="574551" y="27477"/>
                    <a:pt x="521042" y="30821"/>
                  </a:cubicBezTo>
                  <a:cubicBezTo>
                    <a:pt x="506568" y="34440"/>
                    <a:pt x="492185" y="38440"/>
                    <a:pt x="477621" y="41677"/>
                  </a:cubicBezTo>
                  <a:cubicBezTo>
                    <a:pt x="459610" y="45680"/>
                    <a:pt x="439365" y="43379"/>
                    <a:pt x="423346" y="52533"/>
                  </a:cubicBezTo>
                  <a:cubicBezTo>
                    <a:pt x="412019" y="59006"/>
                    <a:pt x="411823" y="76949"/>
                    <a:pt x="401636" y="85099"/>
                  </a:cubicBezTo>
                  <a:cubicBezTo>
                    <a:pt x="392701" y="92247"/>
                    <a:pt x="369071" y="95955"/>
                    <a:pt x="369071" y="95955"/>
                  </a:cubicBezTo>
                  <a:lnTo>
                    <a:pt x="423346" y="74244"/>
                  </a:lnTo>
                  <a:close/>
                </a:path>
              </a:pathLst>
            </a:custGeom>
            <a:solidFill>
              <a:srgbClr val="B3A2C7"/>
            </a:soli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r>
                <a:rPr lang="en-US" altLang="en-US" sz="1800">
                  <a:solidFill>
                    <a:srgbClr val="FFFFFF"/>
                  </a:solidFill>
                  <a:latin typeface="Calibri" charset="0"/>
                </a:rPr>
                <a:t>S</a:t>
              </a:r>
              <a:r>
                <a:rPr lang="ja-JP" altLang="en-US" sz="1800">
                  <a:solidFill>
                    <a:srgbClr val="FFFFFF"/>
                  </a:solidFill>
                  <a:latin typeface="Calibri" charset="0"/>
                </a:rPr>
                <a:t>’</a:t>
              </a: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40CBC29A-9E31-CB4E-8732-DF6A39008F77}"/>
                </a:ext>
              </a:extLst>
            </p:cNvPr>
            <p:cNvSpPr>
              <a:spLocks/>
            </p:cNvSpPr>
            <p:nvPr/>
          </p:nvSpPr>
          <p:spPr bwMode="auto">
            <a:xfrm>
              <a:off x="4733518" y="3419501"/>
              <a:ext cx="3176676" cy="2192823"/>
            </a:xfrm>
            <a:custGeom>
              <a:avLst/>
              <a:gdLst>
                <a:gd name="T0" fmla="*/ 10893 w 3177448"/>
                <a:gd name="T1" fmla="*/ 390801 h 2192823"/>
                <a:gd name="T2" fmla="*/ 32593 w 3177448"/>
                <a:gd name="T3" fmla="*/ 1237534 h 2192823"/>
                <a:gd name="T4" fmla="*/ 119391 w 3177448"/>
                <a:gd name="T5" fmla="*/ 1324379 h 2192823"/>
                <a:gd name="T6" fmla="*/ 184489 w 3177448"/>
                <a:gd name="T7" fmla="*/ 1432934 h 2192823"/>
                <a:gd name="T8" fmla="*/ 227890 w 3177448"/>
                <a:gd name="T9" fmla="*/ 1541490 h 2192823"/>
                <a:gd name="T10" fmla="*/ 303837 w 3177448"/>
                <a:gd name="T11" fmla="*/ 1704323 h 2192823"/>
                <a:gd name="T12" fmla="*/ 358086 w 3177448"/>
                <a:gd name="T13" fmla="*/ 1834590 h 2192823"/>
                <a:gd name="T14" fmla="*/ 412335 w 3177448"/>
                <a:gd name="T15" fmla="*/ 1878012 h 2192823"/>
                <a:gd name="T16" fmla="*/ 488282 w 3177448"/>
                <a:gd name="T17" fmla="*/ 1899723 h 2192823"/>
                <a:gd name="T18" fmla="*/ 520831 w 3177448"/>
                <a:gd name="T19" fmla="*/ 1910579 h 2192823"/>
                <a:gd name="T20" fmla="*/ 607629 w 3177448"/>
                <a:gd name="T21" fmla="*/ 1921434 h 2192823"/>
                <a:gd name="T22" fmla="*/ 683578 w 3177448"/>
                <a:gd name="T23" fmla="*/ 1932290 h 2192823"/>
                <a:gd name="T24" fmla="*/ 781226 w 3177448"/>
                <a:gd name="T25" fmla="*/ 1899723 h 2192823"/>
                <a:gd name="T26" fmla="*/ 802926 w 3177448"/>
                <a:gd name="T27" fmla="*/ 1856301 h 2192823"/>
                <a:gd name="T28" fmla="*/ 813775 w 3177448"/>
                <a:gd name="T29" fmla="*/ 1726034 h 2192823"/>
                <a:gd name="T30" fmla="*/ 878873 w 3177448"/>
                <a:gd name="T31" fmla="*/ 1736890 h 2192823"/>
                <a:gd name="T32" fmla="*/ 1052469 w 3177448"/>
                <a:gd name="T33" fmla="*/ 1834590 h 2192823"/>
                <a:gd name="T34" fmla="*/ 1171817 w 3177448"/>
                <a:gd name="T35" fmla="*/ 1899723 h 2192823"/>
                <a:gd name="T36" fmla="*/ 1475609 w 3177448"/>
                <a:gd name="T37" fmla="*/ 2019135 h 2192823"/>
                <a:gd name="T38" fmla="*/ 1594956 w 3177448"/>
                <a:gd name="T39" fmla="*/ 2051701 h 2192823"/>
                <a:gd name="T40" fmla="*/ 1801102 w 3177448"/>
                <a:gd name="T41" fmla="*/ 2127690 h 2192823"/>
                <a:gd name="T42" fmla="*/ 1963849 w 3177448"/>
                <a:gd name="T43" fmla="*/ 2192823 h 2192823"/>
                <a:gd name="T44" fmla="*/ 2126595 w 3177448"/>
                <a:gd name="T45" fmla="*/ 2160257 h 2192823"/>
                <a:gd name="T46" fmla="*/ 2191693 w 3177448"/>
                <a:gd name="T47" fmla="*/ 2149401 h 2192823"/>
                <a:gd name="T48" fmla="*/ 2484636 w 3177448"/>
                <a:gd name="T49" fmla="*/ 2051701 h 2192823"/>
                <a:gd name="T50" fmla="*/ 2777580 w 3177448"/>
                <a:gd name="T51" fmla="*/ 1899723 h 2192823"/>
                <a:gd name="T52" fmla="*/ 2875227 w 3177448"/>
                <a:gd name="T53" fmla="*/ 1834590 h 2192823"/>
                <a:gd name="T54" fmla="*/ 3037974 w 3177448"/>
                <a:gd name="T55" fmla="*/ 1693468 h 2192823"/>
                <a:gd name="T56" fmla="*/ 3092223 w 3177448"/>
                <a:gd name="T57" fmla="*/ 1628334 h 2192823"/>
                <a:gd name="T58" fmla="*/ 3146471 w 3177448"/>
                <a:gd name="T59" fmla="*/ 1498068 h 2192823"/>
                <a:gd name="T60" fmla="*/ 3146471 w 3177448"/>
                <a:gd name="T61" fmla="*/ 1052990 h 2192823"/>
                <a:gd name="T62" fmla="*/ 3124772 w 3177448"/>
                <a:gd name="T63" fmla="*/ 998712 h 2192823"/>
                <a:gd name="T64" fmla="*/ 3103073 w 3177448"/>
                <a:gd name="T65" fmla="*/ 922723 h 2192823"/>
                <a:gd name="T66" fmla="*/ 2994574 w 3177448"/>
                <a:gd name="T67" fmla="*/ 759890 h 2192823"/>
                <a:gd name="T68" fmla="*/ 2907776 w 3177448"/>
                <a:gd name="T69" fmla="*/ 705612 h 2192823"/>
                <a:gd name="T70" fmla="*/ 2701631 w 3177448"/>
                <a:gd name="T71" fmla="*/ 564490 h 2192823"/>
                <a:gd name="T72" fmla="*/ 2408688 w 3177448"/>
                <a:gd name="T73" fmla="*/ 314812 h 2192823"/>
                <a:gd name="T74" fmla="*/ 2289342 w 3177448"/>
                <a:gd name="T75" fmla="*/ 184545 h 2192823"/>
                <a:gd name="T76" fmla="*/ 2224242 w 3177448"/>
                <a:gd name="T77" fmla="*/ 130267 h 2192823"/>
                <a:gd name="T78" fmla="*/ 2159144 w 3177448"/>
                <a:gd name="T79" fmla="*/ 97700 h 2192823"/>
                <a:gd name="T80" fmla="*/ 2050647 w 3177448"/>
                <a:gd name="T81" fmla="*/ 54278 h 2192823"/>
                <a:gd name="T82" fmla="*/ 1920449 w 3177448"/>
                <a:gd name="T83" fmla="*/ 21712 h 2192823"/>
                <a:gd name="T84" fmla="*/ 1388811 w 3177448"/>
                <a:gd name="T85" fmla="*/ 32567 h 2192823"/>
                <a:gd name="T86" fmla="*/ 846324 w 3177448"/>
                <a:gd name="T87" fmla="*/ 0 h 2192823"/>
                <a:gd name="T88" fmla="*/ 585931 w 3177448"/>
                <a:gd name="T89" fmla="*/ 10856 h 2192823"/>
                <a:gd name="T90" fmla="*/ 477433 w 3177448"/>
                <a:gd name="T91" fmla="*/ 43423 h 2192823"/>
                <a:gd name="T92" fmla="*/ 444884 w 3177448"/>
                <a:gd name="T93" fmla="*/ 54278 h 2192823"/>
                <a:gd name="T94" fmla="*/ 336386 w 3177448"/>
                <a:gd name="T95" fmla="*/ 97700 h 2192823"/>
                <a:gd name="T96" fmla="*/ 217038 w 3177448"/>
                <a:gd name="T97" fmla="*/ 162834 h 2192823"/>
                <a:gd name="T98" fmla="*/ 173640 w 3177448"/>
                <a:gd name="T99" fmla="*/ 184545 h 2192823"/>
                <a:gd name="T100" fmla="*/ 141091 w 3177448"/>
                <a:gd name="T101" fmla="*/ 217112 h 2192823"/>
                <a:gd name="T102" fmla="*/ 97691 w 3177448"/>
                <a:gd name="T103" fmla="*/ 238823 h 2192823"/>
                <a:gd name="T104" fmla="*/ 75993 w 3177448"/>
                <a:gd name="T105" fmla="*/ 271389 h 2192823"/>
                <a:gd name="T106" fmla="*/ 21744 w 3177448"/>
                <a:gd name="T107" fmla="*/ 314812 h 2192823"/>
                <a:gd name="T108" fmla="*/ 10893 w 3177448"/>
                <a:gd name="T109" fmla="*/ 390801 h 2192823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3177448"/>
                <a:gd name="T166" fmla="*/ 0 h 2192823"/>
                <a:gd name="T167" fmla="*/ 3177448 w 3177448"/>
                <a:gd name="T168" fmla="*/ 2192823 h 2192823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3177448" h="2192823">
                  <a:moveTo>
                    <a:pt x="10899" y="390801"/>
                  </a:moveTo>
                  <a:cubicBezTo>
                    <a:pt x="12708" y="544588"/>
                    <a:pt x="0" y="957086"/>
                    <a:pt x="32609" y="1237534"/>
                  </a:cubicBezTo>
                  <a:cubicBezTo>
                    <a:pt x="37337" y="1278198"/>
                    <a:pt x="94316" y="1292064"/>
                    <a:pt x="119449" y="1324379"/>
                  </a:cubicBezTo>
                  <a:cubicBezTo>
                    <a:pt x="145355" y="1357689"/>
                    <a:pt x="165708" y="1395191"/>
                    <a:pt x="184579" y="1432934"/>
                  </a:cubicBezTo>
                  <a:cubicBezTo>
                    <a:pt x="202008" y="1467792"/>
                    <a:pt x="212008" y="1505950"/>
                    <a:pt x="228000" y="1541490"/>
                  </a:cubicBezTo>
                  <a:cubicBezTo>
                    <a:pt x="275617" y="1647310"/>
                    <a:pt x="274655" y="1622195"/>
                    <a:pt x="303985" y="1704323"/>
                  </a:cubicBezTo>
                  <a:cubicBezTo>
                    <a:pt x="314967" y="1735075"/>
                    <a:pt x="327280" y="1803608"/>
                    <a:pt x="358260" y="1834590"/>
                  </a:cubicBezTo>
                  <a:cubicBezTo>
                    <a:pt x="374643" y="1850973"/>
                    <a:pt x="392888" y="1865732"/>
                    <a:pt x="412535" y="1878012"/>
                  </a:cubicBezTo>
                  <a:cubicBezTo>
                    <a:pt x="423497" y="1884864"/>
                    <a:pt x="480619" y="1897466"/>
                    <a:pt x="488520" y="1899723"/>
                  </a:cubicBezTo>
                  <a:cubicBezTo>
                    <a:pt x="499522" y="1902867"/>
                    <a:pt x="509827" y="1908532"/>
                    <a:pt x="521085" y="1910579"/>
                  </a:cubicBezTo>
                  <a:cubicBezTo>
                    <a:pt x="549786" y="1915798"/>
                    <a:pt x="579009" y="1917578"/>
                    <a:pt x="607925" y="1921434"/>
                  </a:cubicBezTo>
                  <a:lnTo>
                    <a:pt x="683910" y="1932290"/>
                  </a:lnTo>
                  <a:cubicBezTo>
                    <a:pt x="716475" y="1921434"/>
                    <a:pt x="752646" y="1918153"/>
                    <a:pt x="781606" y="1899723"/>
                  </a:cubicBezTo>
                  <a:cubicBezTo>
                    <a:pt x="795258" y="1891035"/>
                    <a:pt x="800334" y="1872206"/>
                    <a:pt x="803316" y="1856301"/>
                  </a:cubicBezTo>
                  <a:cubicBezTo>
                    <a:pt x="811346" y="1813474"/>
                    <a:pt x="810553" y="1769456"/>
                    <a:pt x="814171" y="1726034"/>
                  </a:cubicBezTo>
                  <a:cubicBezTo>
                    <a:pt x="835881" y="1729653"/>
                    <a:pt x="858574" y="1729487"/>
                    <a:pt x="879301" y="1736890"/>
                  </a:cubicBezTo>
                  <a:cubicBezTo>
                    <a:pt x="943578" y="1759847"/>
                    <a:pt x="994699" y="1800846"/>
                    <a:pt x="1052981" y="1834590"/>
                  </a:cubicBezTo>
                  <a:cubicBezTo>
                    <a:pt x="1092218" y="1857307"/>
                    <a:pt x="1131303" y="1880549"/>
                    <a:pt x="1172387" y="1899723"/>
                  </a:cubicBezTo>
                  <a:cubicBezTo>
                    <a:pt x="1271943" y="1946185"/>
                    <a:pt x="1371520" y="1987691"/>
                    <a:pt x="1476327" y="2019135"/>
                  </a:cubicBezTo>
                  <a:cubicBezTo>
                    <a:pt x="1515842" y="2030990"/>
                    <a:pt x="1556594" y="2038654"/>
                    <a:pt x="1595732" y="2051701"/>
                  </a:cubicBezTo>
                  <a:cubicBezTo>
                    <a:pt x="1665238" y="2074871"/>
                    <a:pt x="1734348" y="2099509"/>
                    <a:pt x="1801978" y="2127690"/>
                  </a:cubicBezTo>
                  <a:cubicBezTo>
                    <a:pt x="1942800" y="2186369"/>
                    <a:pt x="1887613" y="2167093"/>
                    <a:pt x="1964803" y="2192823"/>
                  </a:cubicBezTo>
                  <a:lnTo>
                    <a:pt x="2127629" y="2160257"/>
                  </a:lnTo>
                  <a:cubicBezTo>
                    <a:pt x="2149250" y="2156139"/>
                    <a:pt x="2171695" y="2155784"/>
                    <a:pt x="2192759" y="2149401"/>
                  </a:cubicBezTo>
                  <a:cubicBezTo>
                    <a:pt x="2291313" y="2119534"/>
                    <a:pt x="2393737" y="2097757"/>
                    <a:pt x="2485844" y="2051701"/>
                  </a:cubicBezTo>
                  <a:cubicBezTo>
                    <a:pt x="2556873" y="2016185"/>
                    <a:pt x="2698250" y="1949030"/>
                    <a:pt x="2778930" y="1899723"/>
                  </a:cubicBezTo>
                  <a:cubicBezTo>
                    <a:pt x="2812326" y="1879313"/>
                    <a:pt x="2844650" y="1857161"/>
                    <a:pt x="2876625" y="1834590"/>
                  </a:cubicBezTo>
                  <a:cubicBezTo>
                    <a:pt x="2955971" y="1778579"/>
                    <a:pt x="2973667" y="1764736"/>
                    <a:pt x="3039450" y="1693468"/>
                  </a:cubicBezTo>
                  <a:cubicBezTo>
                    <a:pt x="3058619" y="1672701"/>
                    <a:pt x="3080002" y="1653039"/>
                    <a:pt x="3093726" y="1628334"/>
                  </a:cubicBezTo>
                  <a:cubicBezTo>
                    <a:pt x="3116570" y="1587213"/>
                    <a:pt x="3148001" y="1498068"/>
                    <a:pt x="3148001" y="1498068"/>
                  </a:cubicBezTo>
                  <a:cubicBezTo>
                    <a:pt x="3177448" y="1321373"/>
                    <a:pt x="3172354" y="1377714"/>
                    <a:pt x="3148001" y="1052990"/>
                  </a:cubicBezTo>
                  <a:cubicBezTo>
                    <a:pt x="3146544" y="1033558"/>
                    <a:pt x="3132453" y="1017198"/>
                    <a:pt x="3126291" y="998712"/>
                  </a:cubicBezTo>
                  <a:cubicBezTo>
                    <a:pt x="3117961" y="973721"/>
                    <a:pt x="3114037" y="947310"/>
                    <a:pt x="3104581" y="922723"/>
                  </a:cubicBezTo>
                  <a:cubicBezTo>
                    <a:pt x="3083237" y="867226"/>
                    <a:pt x="3036487" y="797652"/>
                    <a:pt x="2996030" y="759890"/>
                  </a:cubicBezTo>
                  <a:cubicBezTo>
                    <a:pt x="2971075" y="736598"/>
                    <a:pt x="2937592" y="724548"/>
                    <a:pt x="2909190" y="705612"/>
                  </a:cubicBezTo>
                  <a:cubicBezTo>
                    <a:pt x="2839880" y="659403"/>
                    <a:pt x="2766356" y="618510"/>
                    <a:pt x="2702945" y="564490"/>
                  </a:cubicBezTo>
                  <a:cubicBezTo>
                    <a:pt x="2605250" y="481264"/>
                    <a:pt x="2492017" y="413407"/>
                    <a:pt x="2409859" y="314812"/>
                  </a:cubicBezTo>
                  <a:cubicBezTo>
                    <a:pt x="2358969" y="253740"/>
                    <a:pt x="2350536" y="239623"/>
                    <a:pt x="2290454" y="184545"/>
                  </a:cubicBezTo>
                  <a:cubicBezTo>
                    <a:pt x="2269622" y="165448"/>
                    <a:pt x="2248838" y="145944"/>
                    <a:pt x="2225324" y="130267"/>
                  </a:cubicBezTo>
                  <a:cubicBezTo>
                    <a:pt x="2205128" y="116802"/>
                    <a:pt x="2182432" y="107429"/>
                    <a:pt x="2160194" y="97700"/>
                  </a:cubicBezTo>
                  <a:cubicBezTo>
                    <a:pt x="2124491" y="82079"/>
                    <a:pt x="2088392" y="67249"/>
                    <a:pt x="2051643" y="54278"/>
                  </a:cubicBezTo>
                  <a:cubicBezTo>
                    <a:pt x="1999113" y="35737"/>
                    <a:pt x="1972636" y="31963"/>
                    <a:pt x="1921383" y="21712"/>
                  </a:cubicBezTo>
                  <a:cubicBezTo>
                    <a:pt x="1744084" y="25330"/>
                    <a:pt x="1566786" y="36149"/>
                    <a:pt x="1389487" y="32567"/>
                  </a:cubicBezTo>
                  <a:cubicBezTo>
                    <a:pt x="1208282" y="28906"/>
                    <a:pt x="846736" y="0"/>
                    <a:pt x="846736" y="0"/>
                  </a:cubicBezTo>
                  <a:cubicBezTo>
                    <a:pt x="759896" y="3619"/>
                    <a:pt x="672910" y="4663"/>
                    <a:pt x="586215" y="10856"/>
                  </a:cubicBezTo>
                  <a:cubicBezTo>
                    <a:pt x="565338" y="12347"/>
                    <a:pt x="488314" y="39873"/>
                    <a:pt x="477665" y="43423"/>
                  </a:cubicBezTo>
                  <a:lnTo>
                    <a:pt x="445100" y="54278"/>
                  </a:lnTo>
                  <a:cubicBezTo>
                    <a:pt x="371825" y="103130"/>
                    <a:pt x="463023" y="47108"/>
                    <a:pt x="336550" y="97700"/>
                  </a:cubicBezTo>
                  <a:cubicBezTo>
                    <a:pt x="213526" y="146913"/>
                    <a:pt x="286521" y="123189"/>
                    <a:pt x="217144" y="162834"/>
                  </a:cubicBezTo>
                  <a:cubicBezTo>
                    <a:pt x="203094" y="170863"/>
                    <a:pt x="188197" y="177308"/>
                    <a:pt x="173724" y="184545"/>
                  </a:cubicBezTo>
                  <a:cubicBezTo>
                    <a:pt x="162869" y="195401"/>
                    <a:pt x="153651" y="208189"/>
                    <a:pt x="141159" y="217112"/>
                  </a:cubicBezTo>
                  <a:cubicBezTo>
                    <a:pt x="127992" y="226518"/>
                    <a:pt x="110170" y="228463"/>
                    <a:pt x="97739" y="238823"/>
                  </a:cubicBezTo>
                  <a:cubicBezTo>
                    <a:pt x="87717" y="247175"/>
                    <a:pt x="84179" y="261201"/>
                    <a:pt x="76029" y="271389"/>
                  </a:cubicBezTo>
                  <a:cubicBezTo>
                    <a:pt x="58350" y="293489"/>
                    <a:pt x="45937" y="298689"/>
                    <a:pt x="21754" y="314812"/>
                  </a:cubicBezTo>
                  <a:cubicBezTo>
                    <a:pt x="9895" y="374107"/>
                    <a:pt x="9090" y="237014"/>
                    <a:pt x="10899" y="390801"/>
                  </a:cubicBezTo>
                  <a:close/>
                </a:path>
              </a:pathLst>
            </a:custGeom>
            <a:solidFill>
              <a:srgbClr val="77933C"/>
            </a:soli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r>
                <a:rPr lang="en-US" altLang="en-US" sz="1800">
                  <a:solidFill>
                    <a:srgbClr val="FFFFFF"/>
                  </a:solidFill>
                  <a:latin typeface="Calibri" charset="0"/>
                </a:rPr>
                <a:t>V \ S</a:t>
              </a:r>
              <a:r>
                <a:rPr lang="ja-JP" altLang="en-US" sz="1800">
                  <a:solidFill>
                    <a:srgbClr val="FFFFFF"/>
                  </a:solidFill>
                  <a:latin typeface="Calibri" charset="0"/>
                </a:rPr>
                <a:t>’</a:t>
              </a: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</p:grpSp>
      <p:sp>
        <p:nvSpPr>
          <p:cNvPr id="7" name="Rounded Rectangular Callout 6">
            <a:extLst>
              <a:ext uri="{FF2B5EF4-FFF2-40B4-BE49-F238E27FC236}">
                <a16:creationId xmlns:a16="http://schemas.microsoft.com/office/drawing/2014/main" id="{E846B4FD-53B3-364A-9822-7BC48AE593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6788" y="5894388"/>
            <a:ext cx="2181225" cy="650875"/>
          </a:xfrm>
          <a:prstGeom prst="wedgeRoundRectCallout">
            <a:avLst>
              <a:gd name="adj1" fmla="val -5412"/>
              <a:gd name="adj2" fmla="val -284167"/>
              <a:gd name="adj3" fmla="val 16667"/>
            </a:avLst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No edges here</a:t>
            </a:r>
          </a:p>
        </p:txBody>
      </p:sp>
      <p:sp>
        <p:nvSpPr>
          <p:cNvPr id="9" name="Cloud Callout 8">
            <a:extLst>
              <a:ext uri="{FF2B5EF4-FFF2-40B4-BE49-F238E27FC236}">
                <a16:creationId xmlns:a16="http://schemas.microsoft.com/office/drawing/2014/main" id="{CA1506E6-2790-9649-B395-076665DC82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8013" y="1846263"/>
            <a:ext cx="2854325" cy="1128712"/>
          </a:xfrm>
          <a:prstGeom prst="cloudCallout">
            <a:avLst>
              <a:gd name="adj1" fmla="val -65699"/>
              <a:gd name="adj2" fmla="val 122111"/>
            </a:avLst>
          </a:prstGeom>
          <a:solidFill>
            <a:srgbClr val="FAC090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660066"/>
                </a:solidFill>
                <a:latin typeface="+mn-lt"/>
                <a:ea typeface="+mn-ea"/>
              </a:rPr>
              <a:t>G</a:t>
            </a: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 is disconnected!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7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>
            <a:extLst>
              <a:ext uri="{FF2B5EF4-FFF2-40B4-BE49-F238E27FC236}">
                <a16:creationId xmlns:a16="http://schemas.microsoft.com/office/drawing/2014/main" id="{174B8659-E3E4-A945-83A1-D74084CE7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Removing distinct cost assumption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007A9E4-4E5F-1446-9C81-45808908F7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500" y="1985963"/>
            <a:ext cx="5816600" cy="44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300"/>
              <a:t>Change all edge weights by very small amounts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D78CFF7-E573-6947-8463-D7C8F935D3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5500" y="2876550"/>
            <a:ext cx="42513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Make sure that all edge weights are distinct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8A04182-126D-014A-8B21-19A9DA1A20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0358" y="3949246"/>
            <a:ext cx="59086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MST for “</a:t>
            </a:r>
            <a:r>
              <a:rPr lang="en-US" altLang="ja-JP" sz="2000"/>
              <a:t>perturbed” weights is the same as for original</a:t>
            </a:r>
            <a:endParaRPr lang="en-US" altLang="en-US" sz="200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EF6F507-834F-1D48-B061-80DDC255C7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5508" y="4633459"/>
            <a:ext cx="49672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Changes have to be small enough so that this holds</a:t>
            </a:r>
          </a:p>
        </p:txBody>
      </p:sp>
      <p:sp>
        <p:nvSpPr>
          <p:cNvPr id="10" name="Cloud Callout 9">
            <a:extLst>
              <a:ext uri="{FF2B5EF4-FFF2-40B4-BE49-F238E27FC236}">
                <a16:creationId xmlns:a16="http://schemas.microsoft.com/office/drawing/2014/main" id="{FDFB0CAC-5F67-6144-8409-098398BB46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7320" y="5208134"/>
            <a:ext cx="6169025" cy="909637"/>
          </a:xfrm>
          <a:prstGeom prst="cloudCallout">
            <a:avLst>
              <a:gd name="adj1" fmla="val -17523"/>
              <a:gd name="adj2" fmla="val -95361"/>
            </a:avLst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EXERCISE: Figure out how to change costs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Freeform 30">
            <a:extLst>
              <a:ext uri="{FF2B5EF4-FFF2-40B4-BE49-F238E27FC236}">
                <a16:creationId xmlns:a16="http://schemas.microsoft.com/office/drawing/2014/main" id="{D910810E-BCDA-ED49-800C-675E567F54AB}"/>
              </a:ext>
            </a:extLst>
          </p:cNvPr>
          <p:cNvSpPr>
            <a:spLocks/>
          </p:cNvSpPr>
          <p:nvPr/>
        </p:nvSpPr>
        <p:spPr bwMode="auto">
          <a:xfrm>
            <a:off x="323850" y="4548188"/>
            <a:ext cx="8229600" cy="2084387"/>
          </a:xfrm>
          <a:custGeom>
            <a:avLst/>
            <a:gdLst>
              <a:gd name="T0" fmla="*/ 45635 w 7878185"/>
              <a:gd name="T1" fmla="*/ 857589 h 2084267"/>
              <a:gd name="T2" fmla="*/ 67345 w 7878185"/>
              <a:gd name="T3" fmla="*/ 1552345 h 2084267"/>
              <a:gd name="T4" fmla="*/ 110765 w 7878185"/>
              <a:gd name="T5" fmla="*/ 1715178 h 2084267"/>
              <a:gd name="T6" fmla="*/ 143330 w 7878185"/>
              <a:gd name="T7" fmla="*/ 1812878 h 2084267"/>
              <a:gd name="T8" fmla="*/ 360430 w 7878185"/>
              <a:gd name="T9" fmla="*/ 1899723 h 2084267"/>
              <a:gd name="T10" fmla="*/ 610096 w 7878185"/>
              <a:gd name="T11" fmla="*/ 1986567 h 2084267"/>
              <a:gd name="T12" fmla="*/ 783776 w 7878185"/>
              <a:gd name="T13" fmla="*/ 2040845 h 2084267"/>
              <a:gd name="T14" fmla="*/ 1044297 w 7878185"/>
              <a:gd name="T15" fmla="*/ 2084267 h 2084267"/>
              <a:gd name="T16" fmla="*/ 2086379 w 7878185"/>
              <a:gd name="T17" fmla="*/ 2019134 h 2084267"/>
              <a:gd name="T18" fmla="*/ 2325190 w 7878185"/>
              <a:gd name="T19" fmla="*/ 1975712 h 2084267"/>
              <a:gd name="T20" fmla="*/ 2488015 w 7878185"/>
              <a:gd name="T21" fmla="*/ 1899723 h 2084267"/>
              <a:gd name="T22" fmla="*/ 2629130 w 7878185"/>
              <a:gd name="T23" fmla="*/ 1812878 h 2084267"/>
              <a:gd name="T24" fmla="*/ 2737680 w 7878185"/>
              <a:gd name="T25" fmla="*/ 1758600 h 2084267"/>
              <a:gd name="T26" fmla="*/ 2857086 w 7878185"/>
              <a:gd name="T27" fmla="*/ 1715178 h 2084267"/>
              <a:gd name="T28" fmla="*/ 3671212 w 7878185"/>
              <a:gd name="T29" fmla="*/ 1693467 h 2084267"/>
              <a:gd name="T30" fmla="*/ 4018573 w 7878185"/>
              <a:gd name="T31" fmla="*/ 1693467 h 2084267"/>
              <a:gd name="T32" fmla="*/ 4995525 w 7878185"/>
              <a:gd name="T33" fmla="*/ 1660900 h 2084267"/>
              <a:gd name="T34" fmla="*/ 6037607 w 7878185"/>
              <a:gd name="T35" fmla="*/ 1617478 h 2084267"/>
              <a:gd name="T36" fmla="*/ 6536939 w 7878185"/>
              <a:gd name="T37" fmla="*/ 1584911 h 2084267"/>
              <a:gd name="T38" fmla="*/ 6938574 w 7878185"/>
              <a:gd name="T39" fmla="*/ 1552345 h 2084267"/>
              <a:gd name="T40" fmla="*/ 7068835 w 7878185"/>
              <a:gd name="T41" fmla="*/ 1508922 h 2084267"/>
              <a:gd name="T42" fmla="*/ 7676716 w 7878185"/>
              <a:gd name="T43" fmla="*/ 1476356 h 2084267"/>
              <a:gd name="T44" fmla="*/ 7817831 w 7878185"/>
              <a:gd name="T45" fmla="*/ 1432934 h 2084267"/>
              <a:gd name="T46" fmla="*/ 7817831 w 7878185"/>
              <a:gd name="T47" fmla="*/ 1356945 h 2084267"/>
              <a:gd name="T48" fmla="*/ 7579021 w 7878185"/>
              <a:gd name="T49" fmla="*/ 1259245 h 2084267"/>
              <a:gd name="T50" fmla="*/ 7427050 w 7878185"/>
              <a:gd name="T51" fmla="*/ 1194111 h 2084267"/>
              <a:gd name="T52" fmla="*/ 7285935 w 7878185"/>
              <a:gd name="T53" fmla="*/ 1139833 h 2084267"/>
              <a:gd name="T54" fmla="*/ 6732329 w 7878185"/>
              <a:gd name="T55" fmla="*/ 1139833 h 2084267"/>
              <a:gd name="T56" fmla="*/ 6482663 w 7878185"/>
              <a:gd name="T57" fmla="*/ 1172400 h 2084267"/>
              <a:gd name="T58" fmla="*/ 5711957 w 7878185"/>
              <a:gd name="T59" fmla="*/ 1139833 h 2084267"/>
              <a:gd name="T60" fmla="*/ 5364596 w 7878185"/>
              <a:gd name="T61" fmla="*/ 1107267 h 2084267"/>
              <a:gd name="T62" fmla="*/ 5147496 w 7878185"/>
              <a:gd name="T63" fmla="*/ 1085556 h 2084267"/>
              <a:gd name="T64" fmla="*/ 4865265 w 7878185"/>
              <a:gd name="T65" fmla="*/ 1042133 h 2084267"/>
              <a:gd name="T66" fmla="*/ 4040283 w 7878185"/>
              <a:gd name="T67" fmla="*/ 998711 h 2084267"/>
              <a:gd name="T68" fmla="*/ 3931733 w 7878185"/>
              <a:gd name="T69" fmla="*/ 977000 h 2084267"/>
              <a:gd name="T70" fmla="*/ 3269577 w 7878185"/>
              <a:gd name="T71" fmla="*/ 922722 h 2084267"/>
              <a:gd name="T72" fmla="*/ 3117606 w 7878185"/>
              <a:gd name="T73" fmla="*/ 803311 h 2084267"/>
              <a:gd name="T74" fmla="*/ 3095896 w 7878185"/>
              <a:gd name="T75" fmla="*/ 640478 h 2084267"/>
              <a:gd name="T76" fmla="*/ 3052476 w 7878185"/>
              <a:gd name="T77" fmla="*/ 369089 h 2084267"/>
              <a:gd name="T78" fmla="*/ 2867941 w 7878185"/>
              <a:gd name="T79" fmla="*/ 217111 h 2084267"/>
              <a:gd name="T80" fmla="*/ 2748536 w 7878185"/>
              <a:gd name="T81" fmla="*/ 97700 h 2084267"/>
              <a:gd name="T82" fmla="*/ 2650840 w 7878185"/>
              <a:gd name="T83" fmla="*/ 65133 h 2084267"/>
              <a:gd name="T84" fmla="*/ 2086379 w 7878185"/>
              <a:gd name="T85" fmla="*/ 32566 h 2084267"/>
              <a:gd name="T86" fmla="*/ 1521918 w 7878185"/>
              <a:gd name="T87" fmla="*/ 54277 h 2084267"/>
              <a:gd name="T88" fmla="*/ 1011732 w 7878185"/>
              <a:gd name="T89" fmla="*/ 54277 h 2084267"/>
              <a:gd name="T90" fmla="*/ 805486 w 7878185"/>
              <a:gd name="T91" fmla="*/ 21711 h 2084267"/>
              <a:gd name="T92" fmla="*/ 89055 w 7878185"/>
              <a:gd name="T93" fmla="*/ 10855 h 2084267"/>
              <a:gd name="T94" fmla="*/ 23925 w 7878185"/>
              <a:gd name="T95" fmla="*/ 97700 h 2084267"/>
              <a:gd name="T96" fmla="*/ 45635 w 7878185"/>
              <a:gd name="T97" fmla="*/ 249677 h 20842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7878185" h="2084267">
                <a:moveTo>
                  <a:pt x="34780" y="162833"/>
                </a:moveTo>
                <a:cubicBezTo>
                  <a:pt x="38398" y="394418"/>
                  <a:pt x="39378" y="626060"/>
                  <a:pt x="45635" y="857589"/>
                </a:cubicBezTo>
                <a:cubicBezTo>
                  <a:pt x="46617" y="893941"/>
                  <a:pt x="55354" y="929796"/>
                  <a:pt x="56490" y="966144"/>
                </a:cubicBezTo>
                <a:cubicBezTo>
                  <a:pt x="62594" y="1161482"/>
                  <a:pt x="57900" y="1357140"/>
                  <a:pt x="67345" y="1552345"/>
                </a:cubicBezTo>
                <a:cubicBezTo>
                  <a:pt x="68787" y="1582149"/>
                  <a:pt x="81818" y="1610241"/>
                  <a:pt x="89055" y="1639189"/>
                </a:cubicBezTo>
                <a:cubicBezTo>
                  <a:pt x="122989" y="1774932"/>
                  <a:pt x="79620" y="1606164"/>
                  <a:pt x="110765" y="1715178"/>
                </a:cubicBezTo>
                <a:cubicBezTo>
                  <a:pt x="114863" y="1729523"/>
                  <a:pt x="116902" y="1744446"/>
                  <a:pt x="121620" y="1758600"/>
                </a:cubicBezTo>
                <a:cubicBezTo>
                  <a:pt x="127782" y="1777086"/>
                  <a:pt x="128665" y="1800046"/>
                  <a:pt x="143330" y="1812878"/>
                </a:cubicBezTo>
                <a:cubicBezTo>
                  <a:pt x="160552" y="1827948"/>
                  <a:pt x="187627" y="1825119"/>
                  <a:pt x="208460" y="1834589"/>
                </a:cubicBezTo>
                <a:cubicBezTo>
                  <a:pt x="441355" y="1940456"/>
                  <a:pt x="0" y="1769962"/>
                  <a:pt x="360430" y="1899723"/>
                </a:cubicBezTo>
                <a:cubicBezTo>
                  <a:pt x="418605" y="1920667"/>
                  <a:pt x="474659" y="1947869"/>
                  <a:pt x="534111" y="1964856"/>
                </a:cubicBezTo>
                <a:cubicBezTo>
                  <a:pt x="559439" y="1972093"/>
                  <a:pt x="585106" y="1978237"/>
                  <a:pt x="610096" y="1986567"/>
                </a:cubicBezTo>
                <a:cubicBezTo>
                  <a:pt x="639425" y="1996344"/>
                  <a:pt x="667428" y="2009912"/>
                  <a:pt x="696936" y="2019134"/>
                </a:cubicBezTo>
                <a:cubicBezTo>
                  <a:pt x="725415" y="2028034"/>
                  <a:pt x="754946" y="2033157"/>
                  <a:pt x="783776" y="2040845"/>
                </a:cubicBezTo>
                <a:cubicBezTo>
                  <a:pt x="809229" y="2047633"/>
                  <a:pt x="834005" y="2057036"/>
                  <a:pt x="859762" y="2062556"/>
                </a:cubicBezTo>
                <a:cubicBezTo>
                  <a:pt x="901764" y="2071557"/>
                  <a:pt x="1009750" y="2080812"/>
                  <a:pt x="1044297" y="2084267"/>
                </a:cubicBezTo>
                <a:lnTo>
                  <a:pt x="1706453" y="2073412"/>
                </a:lnTo>
                <a:cubicBezTo>
                  <a:pt x="1929250" y="2067308"/>
                  <a:pt x="1777586" y="2047209"/>
                  <a:pt x="2086379" y="2019134"/>
                </a:cubicBezTo>
                <a:lnTo>
                  <a:pt x="2205784" y="2008278"/>
                </a:lnTo>
                <a:cubicBezTo>
                  <a:pt x="2303726" y="1983792"/>
                  <a:pt x="2264318" y="1996003"/>
                  <a:pt x="2325190" y="1975712"/>
                </a:cubicBezTo>
                <a:cubicBezTo>
                  <a:pt x="2391522" y="1931487"/>
                  <a:pt x="2319547" y="1975348"/>
                  <a:pt x="2422885" y="1932289"/>
                </a:cubicBezTo>
                <a:cubicBezTo>
                  <a:pt x="2445290" y="1922953"/>
                  <a:pt x="2466305" y="1910578"/>
                  <a:pt x="2488015" y="1899723"/>
                </a:cubicBezTo>
                <a:cubicBezTo>
                  <a:pt x="2525684" y="1862051"/>
                  <a:pt x="2520904" y="1861566"/>
                  <a:pt x="2574855" y="1834589"/>
                </a:cubicBezTo>
                <a:cubicBezTo>
                  <a:pt x="2592283" y="1825874"/>
                  <a:pt x="2611702" y="1821593"/>
                  <a:pt x="2629130" y="1812878"/>
                </a:cubicBezTo>
                <a:cubicBezTo>
                  <a:pt x="2648001" y="1803442"/>
                  <a:pt x="2664534" y="1789747"/>
                  <a:pt x="2683405" y="1780311"/>
                </a:cubicBezTo>
                <a:cubicBezTo>
                  <a:pt x="2700833" y="1771596"/>
                  <a:pt x="2720252" y="1767314"/>
                  <a:pt x="2737680" y="1758600"/>
                </a:cubicBezTo>
                <a:cubicBezTo>
                  <a:pt x="2756551" y="1749164"/>
                  <a:pt x="2772128" y="1733245"/>
                  <a:pt x="2791956" y="1726034"/>
                </a:cubicBezTo>
                <a:cubicBezTo>
                  <a:pt x="2812640" y="1718512"/>
                  <a:pt x="2835432" y="1719115"/>
                  <a:pt x="2857086" y="1715178"/>
                </a:cubicBezTo>
                <a:cubicBezTo>
                  <a:pt x="2924601" y="1702902"/>
                  <a:pt x="2905270" y="1706354"/>
                  <a:pt x="2976491" y="1682611"/>
                </a:cubicBezTo>
                <a:lnTo>
                  <a:pt x="3671212" y="1693467"/>
                </a:lnTo>
                <a:cubicBezTo>
                  <a:pt x="3686125" y="1693906"/>
                  <a:pt x="3699714" y="1704323"/>
                  <a:pt x="3714633" y="1704323"/>
                </a:cubicBezTo>
                <a:cubicBezTo>
                  <a:pt x="3816011" y="1704323"/>
                  <a:pt x="3917260" y="1697086"/>
                  <a:pt x="4018573" y="1693467"/>
                </a:cubicBezTo>
                <a:cubicBezTo>
                  <a:pt x="4328621" y="1665278"/>
                  <a:pt x="4050785" y="1687705"/>
                  <a:pt x="4680730" y="1671756"/>
                </a:cubicBezTo>
                <a:lnTo>
                  <a:pt x="4995525" y="1660900"/>
                </a:lnTo>
                <a:cubicBezTo>
                  <a:pt x="5428717" y="1594252"/>
                  <a:pt x="5011331" y="1651757"/>
                  <a:pt x="5983332" y="1628334"/>
                </a:cubicBezTo>
                <a:cubicBezTo>
                  <a:pt x="6001777" y="1627890"/>
                  <a:pt x="6019270" y="1619516"/>
                  <a:pt x="6037607" y="1617478"/>
                </a:cubicBezTo>
                <a:cubicBezTo>
                  <a:pt x="6084496" y="1612268"/>
                  <a:pt x="6131645" y="1609692"/>
                  <a:pt x="6178723" y="1606622"/>
                </a:cubicBezTo>
                <a:lnTo>
                  <a:pt x="6536939" y="1584911"/>
                </a:lnTo>
                <a:lnTo>
                  <a:pt x="6699764" y="1574056"/>
                </a:lnTo>
                <a:cubicBezTo>
                  <a:pt x="6866262" y="1560180"/>
                  <a:pt x="6786670" y="1567535"/>
                  <a:pt x="6938574" y="1552345"/>
                </a:cubicBezTo>
                <a:cubicBezTo>
                  <a:pt x="6967521" y="1545108"/>
                  <a:pt x="6997108" y="1540070"/>
                  <a:pt x="7025415" y="1530634"/>
                </a:cubicBezTo>
                <a:cubicBezTo>
                  <a:pt x="7040766" y="1525517"/>
                  <a:pt x="7053336" y="1513572"/>
                  <a:pt x="7068835" y="1508922"/>
                </a:cubicBezTo>
                <a:cubicBezTo>
                  <a:pt x="7089916" y="1502597"/>
                  <a:pt x="7112255" y="1501685"/>
                  <a:pt x="7133965" y="1498067"/>
                </a:cubicBezTo>
                <a:cubicBezTo>
                  <a:pt x="7332379" y="1431923"/>
                  <a:pt x="7088504" y="1509652"/>
                  <a:pt x="7676716" y="1476356"/>
                </a:cubicBezTo>
                <a:cubicBezTo>
                  <a:pt x="7699564" y="1475063"/>
                  <a:pt x="7719927" y="1461221"/>
                  <a:pt x="7741846" y="1454645"/>
                </a:cubicBezTo>
                <a:cubicBezTo>
                  <a:pt x="7878185" y="1413741"/>
                  <a:pt x="7708361" y="1469424"/>
                  <a:pt x="7817831" y="1432934"/>
                </a:cubicBezTo>
                <a:cubicBezTo>
                  <a:pt x="7821449" y="1422078"/>
                  <a:pt x="7828686" y="1411810"/>
                  <a:pt x="7828686" y="1400367"/>
                </a:cubicBezTo>
                <a:cubicBezTo>
                  <a:pt x="7828686" y="1385448"/>
                  <a:pt x="7824503" y="1370289"/>
                  <a:pt x="7817831" y="1356945"/>
                </a:cubicBezTo>
                <a:cubicBezTo>
                  <a:pt x="7798029" y="1317338"/>
                  <a:pt x="7738982" y="1328373"/>
                  <a:pt x="7709281" y="1313522"/>
                </a:cubicBezTo>
                <a:cubicBezTo>
                  <a:pt x="7609097" y="1263428"/>
                  <a:pt x="7653838" y="1277949"/>
                  <a:pt x="7579021" y="1259245"/>
                </a:cubicBezTo>
                <a:cubicBezTo>
                  <a:pt x="7546316" y="1237440"/>
                  <a:pt x="7541599" y="1232350"/>
                  <a:pt x="7503036" y="1215822"/>
                </a:cubicBezTo>
                <a:cubicBezTo>
                  <a:pt x="7392539" y="1168465"/>
                  <a:pt x="7564730" y="1249185"/>
                  <a:pt x="7427050" y="1194111"/>
                </a:cubicBezTo>
                <a:cubicBezTo>
                  <a:pt x="7404514" y="1185096"/>
                  <a:pt x="7384100" y="1171403"/>
                  <a:pt x="7361920" y="1161545"/>
                </a:cubicBezTo>
                <a:cubicBezTo>
                  <a:pt x="7338495" y="1151133"/>
                  <a:pt x="7310086" y="1146734"/>
                  <a:pt x="7285935" y="1139833"/>
                </a:cubicBezTo>
                <a:cubicBezTo>
                  <a:pt x="7274933" y="1136689"/>
                  <a:pt x="7264225" y="1132596"/>
                  <a:pt x="7253370" y="1128978"/>
                </a:cubicBezTo>
                <a:cubicBezTo>
                  <a:pt x="7079690" y="1132596"/>
                  <a:pt x="6905830" y="1131157"/>
                  <a:pt x="6732329" y="1139833"/>
                </a:cubicBezTo>
                <a:cubicBezTo>
                  <a:pt x="6688365" y="1142031"/>
                  <a:pt x="6645907" y="1157560"/>
                  <a:pt x="6602069" y="1161545"/>
                </a:cubicBezTo>
                <a:lnTo>
                  <a:pt x="6482663" y="1172400"/>
                </a:lnTo>
                <a:lnTo>
                  <a:pt x="5918202" y="1161545"/>
                </a:lnTo>
                <a:cubicBezTo>
                  <a:pt x="5857154" y="1159607"/>
                  <a:pt x="5774652" y="1147209"/>
                  <a:pt x="5711957" y="1139833"/>
                </a:cubicBezTo>
                <a:cubicBezTo>
                  <a:pt x="5575037" y="1123724"/>
                  <a:pt x="5614342" y="1128983"/>
                  <a:pt x="5440581" y="1118122"/>
                </a:cubicBezTo>
                <a:cubicBezTo>
                  <a:pt x="5415253" y="1114504"/>
                  <a:pt x="5390025" y="1110093"/>
                  <a:pt x="5364596" y="1107267"/>
                </a:cubicBezTo>
                <a:cubicBezTo>
                  <a:pt x="5324875" y="1102853"/>
                  <a:pt x="5284958" y="1100388"/>
                  <a:pt x="5245191" y="1096411"/>
                </a:cubicBezTo>
                <a:cubicBezTo>
                  <a:pt x="5212588" y="1093151"/>
                  <a:pt x="5180061" y="1089174"/>
                  <a:pt x="5147496" y="1085556"/>
                </a:cubicBezTo>
                <a:cubicBezTo>
                  <a:pt x="5069722" y="1059629"/>
                  <a:pt x="5151804" y="1084229"/>
                  <a:pt x="4995525" y="1063844"/>
                </a:cubicBezTo>
                <a:cubicBezTo>
                  <a:pt x="4951876" y="1058150"/>
                  <a:pt x="4908914" y="1047827"/>
                  <a:pt x="4865265" y="1042133"/>
                </a:cubicBezTo>
                <a:cubicBezTo>
                  <a:pt x="4763257" y="1028827"/>
                  <a:pt x="4608466" y="1024735"/>
                  <a:pt x="4517904" y="1020422"/>
                </a:cubicBezTo>
                <a:cubicBezTo>
                  <a:pt x="4253777" y="991075"/>
                  <a:pt x="4609614" y="1027909"/>
                  <a:pt x="4040283" y="998711"/>
                </a:cubicBezTo>
                <a:cubicBezTo>
                  <a:pt x="4025384" y="997947"/>
                  <a:pt x="4011492" y="990782"/>
                  <a:pt x="3996863" y="987856"/>
                </a:cubicBezTo>
                <a:cubicBezTo>
                  <a:pt x="3975281" y="983539"/>
                  <a:pt x="3953725" y="977880"/>
                  <a:pt x="3931733" y="977000"/>
                </a:cubicBezTo>
                <a:cubicBezTo>
                  <a:pt x="3772612" y="970635"/>
                  <a:pt x="3613319" y="969763"/>
                  <a:pt x="3454112" y="966144"/>
                </a:cubicBezTo>
                <a:cubicBezTo>
                  <a:pt x="3401752" y="955672"/>
                  <a:pt x="3306626" y="937542"/>
                  <a:pt x="3269577" y="922722"/>
                </a:cubicBezTo>
                <a:cubicBezTo>
                  <a:pt x="3231209" y="907374"/>
                  <a:pt x="3212753" y="904316"/>
                  <a:pt x="3182736" y="879300"/>
                </a:cubicBezTo>
                <a:cubicBezTo>
                  <a:pt x="3152498" y="854101"/>
                  <a:pt x="3141563" y="835254"/>
                  <a:pt x="3117606" y="803311"/>
                </a:cubicBezTo>
                <a:cubicBezTo>
                  <a:pt x="3113988" y="767126"/>
                  <a:pt x="3111557" y="730802"/>
                  <a:pt x="3106751" y="694755"/>
                </a:cubicBezTo>
                <a:cubicBezTo>
                  <a:pt x="3104313" y="676466"/>
                  <a:pt x="3097210" y="658882"/>
                  <a:pt x="3095896" y="640478"/>
                </a:cubicBezTo>
                <a:cubicBezTo>
                  <a:pt x="3089961" y="557385"/>
                  <a:pt x="3098202" y="473058"/>
                  <a:pt x="3085041" y="390800"/>
                </a:cubicBezTo>
                <a:cubicBezTo>
                  <a:pt x="3082980" y="377918"/>
                  <a:pt x="3062817" y="377044"/>
                  <a:pt x="3052476" y="369089"/>
                </a:cubicBezTo>
                <a:cubicBezTo>
                  <a:pt x="3015748" y="340835"/>
                  <a:pt x="2976691" y="315011"/>
                  <a:pt x="2943926" y="282244"/>
                </a:cubicBezTo>
                <a:cubicBezTo>
                  <a:pt x="2891281" y="229597"/>
                  <a:pt x="2917537" y="250176"/>
                  <a:pt x="2867941" y="217111"/>
                </a:cubicBezTo>
                <a:cubicBezTo>
                  <a:pt x="2841838" y="177955"/>
                  <a:pt x="2825715" y="149155"/>
                  <a:pt x="2781101" y="119411"/>
                </a:cubicBezTo>
                <a:cubicBezTo>
                  <a:pt x="2770246" y="112174"/>
                  <a:pt x="2760527" y="102839"/>
                  <a:pt x="2748536" y="97700"/>
                </a:cubicBezTo>
                <a:cubicBezTo>
                  <a:pt x="2734823" y="91823"/>
                  <a:pt x="2719268" y="91562"/>
                  <a:pt x="2705115" y="86844"/>
                </a:cubicBezTo>
                <a:cubicBezTo>
                  <a:pt x="2686630" y="80682"/>
                  <a:pt x="2670233" y="67025"/>
                  <a:pt x="2650840" y="65133"/>
                </a:cubicBezTo>
                <a:cubicBezTo>
                  <a:pt x="2520995" y="52465"/>
                  <a:pt x="2390304" y="50937"/>
                  <a:pt x="2260059" y="43422"/>
                </a:cubicBezTo>
                <a:lnTo>
                  <a:pt x="2086379" y="32566"/>
                </a:lnTo>
                <a:lnTo>
                  <a:pt x="1576193" y="43422"/>
                </a:lnTo>
                <a:cubicBezTo>
                  <a:pt x="1557757" y="44131"/>
                  <a:pt x="1540183" y="51668"/>
                  <a:pt x="1521918" y="54277"/>
                </a:cubicBezTo>
                <a:cubicBezTo>
                  <a:pt x="1489482" y="58911"/>
                  <a:pt x="1456788" y="61514"/>
                  <a:pt x="1424223" y="65133"/>
                </a:cubicBezTo>
                <a:lnTo>
                  <a:pt x="1011732" y="54277"/>
                </a:lnTo>
                <a:cubicBezTo>
                  <a:pt x="803172" y="45209"/>
                  <a:pt x="995856" y="51390"/>
                  <a:pt x="892327" y="32566"/>
                </a:cubicBezTo>
                <a:cubicBezTo>
                  <a:pt x="863625" y="27347"/>
                  <a:pt x="834433" y="25329"/>
                  <a:pt x="805486" y="21711"/>
                </a:cubicBezTo>
                <a:cubicBezTo>
                  <a:pt x="726800" y="2038"/>
                  <a:pt x="729280" y="0"/>
                  <a:pt x="610096" y="0"/>
                </a:cubicBezTo>
                <a:cubicBezTo>
                  <a:pt x="436378" y="0"/>
                  <a:pt x="262735" y="7237"/>
                  <a:pt x="89055" y="10855"/>
                </a:cubicBezTo>
                <a:cubicBezTo>
                  <a:pt x="74582" y="18092"/>
                  <a:pt x="55344" y="19620"/>
                  <a:pt x="45635" y="32566"/>
                </a:cubicBezTo>
                <a:cubicBezTo>
                  <a:pt x="31904" y="50875"/>
                  <a:pt x="23925" y="97700"/>
                  <a:pt x="23925" y="97700"/>
                </a:cubicBezTo>
                <a:cubicBezTo>
                  <a:pt x="27543" y="133885"/>
                  <a:pt x="29251" y="170312"/>
                  <a:pt x="34780" y="206255"/>
                </a:cubicBezTo>
                <a:cubicBezTo>
                  <a:pt x="46779" y="284253"/>
                  <a:pt x="45635" y="214099"/>
                  <a:pt x="45635" y="249677"/>
                </a:cubicBezTo>
                <a:lnTo>
                  <a:pt x="34780" y="162833"/>
                </a:lnTo>
                <a:close/>
              </a:path>
            </a:pathLst>
          </a:custGeom>
          <a:solidFill>
            <a:srgbClr val="FAC090"/>
          </a:solidFill>
          <a:ln w="9525" cap="flat" cmpd="sng">
            <a:solidFill>
              <a:srgbClr val="4A7EBB"/>
            </a:solidFill>
            <a:prstDash val="solid"/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27650" name="Title 1">
            <a:extLst>
              <a:ext uri="{FF2B5EF4-FFF2-40B4-BE49-F238E27FC236}">
                <a16:creationId xmlns:a16="http://schemas.microsoft.com/office/drawing/2014/main" id="{D328C68C-F845-4543-B3BE-A5527012CD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Running time for Prim’</a:t>
            </a:r>
            <a:r>
              <a:rPr lang="en-US" altLang="ja-JP">
                <a:ea typeface="ＭＳ Ｐゴシック" panose="020B0600070205080204" pitchFamily="34" charset="-128"/>
              </a:rPr>
              <a:t>s algorithm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pic>
        <p:nvPicPr>
          <p:cNvPr id="27651" name="Picture 2">
            <a:extLst>
              <a:ext uri="{FF2B5EF4-FFF2-40B4-BE49-F238E27FC236}">
                <a16:creationId xmlns:a16="http://schemas.microsoft.com/office/drawing/2014/main" id="{A93C49EB-4449-6B40-B599-8A042C3A4F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4013" y="1377950"/>
            <a:ext cx="1849437" cy="234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2" name="TextBox 4">
            <a:extLst>
              <a:ext uri="{FF2B5EF4-FFF2-40B4-BE49-F238E27FC236}">
                <a16:creationId xmlns:a16="http://schemas.microsoft.com/office/drawing/2014/main" id="{AB51CE5D-8F55-724B-9AAA-9B9012DE69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488" y="1417638"/>
            <a:ext cx="29257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Similar to Dijkstra</a:t>
            </a:r>
            <a:r>
              <a:rPr lang="ja-JP" altLang="en-US" sz="1800"/>
              <a:t>’</a:t>
            </a:r>
            <a:r>
              <a:rPr lang="en-US" altLang="ja-JP" sz="1800"/>
              <a:t>s algorithm</a:t>
            </a:r>
            <a:endParaRPr lang="en-US" altLang="en-US" sz="1800"/>
          </a:p>
        </p:txBody>
      </p:sp>
      <p:sp>
        <p:nvSpPr>
          <p:cNvPr id="27653" name="TextBox 5">
            <a:extLst>
              <a:ext uri="{FF2B5EF4-FFF2-40B4-BE49-F238E27FC236}">
                <a16:creationId xmlns:a16="http://schemas.microsoft.com/office/drawing/2014/main" id="{FE19111A-F7C7-E34D-B408-9F5333789B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888" y="4168775"/>
            <a:ext cx="34829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Input: </a:t>
            </a:r>
            <a:r>
              <a:rPr lang="en-US" altLang="en-US" sz="1800">
                <a:solidFill>
                  <a:srgbClr val="660066"/>
                </a:solidFill>
              </a:rPr>
              <a:t>G=(V,E)</a:t>
            </a:r>
            <a:r>
              <a:rPr lang="en-US" altLang="en-US" sz="1800"/>
              <a:t>, </a:t>
            </a:r>
            <a:r>
              <a:rPr lang="en-US" altLang="en-US" sz="1800">
                <a:solidFill>
                  <a:srgbClr val="660066"/>
                </a:solidFill>
              </a:rPr>
              <a:t>c</a:t>
            </a:r>
            <a:r>
              <a:rPr lang="en-US" altLang="en-US" sz="1800" baseline="-25000">
                <a:solidFill>
                  <a:srgbClr val="660066"/>
                </a:solidFill>
              </a:rPr>
              <a:t>e</a:t>
            </a:r>
            <a:r>
              <a:rPr lang="en-US" altLang="en-US" sz="1800">
                <a:solidFill>
                  <a:srgbClr val="660066"/>
                </a:solidFill>
              </a:rPr>
              <a:t>&gt; 0 </a:t>
            </a:r>
            <a:r>
              <a:rPr lang="en-US" altLang="en-US" sz="1800"/>
              <a:t>for every </a:t>
            </a:r>
            <a:r>
              <a:rPr lang="en-US" altLang="en-US" sz="1800">
                <a:solidFill>
                  <a:srgbClr val="660066"/>
                </a:solidFill>
              </a:rPr>
              <a:t>e</a:t>
            </a:r>
            <a:r>
              <a:rPr lang="en-US" altLang="en-US" sz="1800"/>
              <a:t> in </a:t>
            </a:r>
            <a:r>
              <a:rPr lang="en-US" altLang="en-US" sz="1800">
                <a:solidFill>
                  <a:srgbClr val="660066"/>
                </a:solidFill>
              </a:rPr>
              <a:t>E</a:t>
            </a:r>
          </a:p>
        </p:txBody>
      </p:sp>
      <p:sp>
        <p:nvSpPr>
          <p:cNvPr id="27654" name="TextBox 24">
            <a:extLst>
              <a:ext uri="{FF2B5EF4-FFF2-40B4-BE49-F238E27FC236}">
                <a16:creationId xmlns:a16="http://schemas.microsoft.com/office/drawing/2014/main" id="{AAD39E74-0DE3-0C4D-9098-000576B65E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888" y="4581525"/>
            <a:ext cx="13414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660066"/>
                </a:solidFill>
              </a:rPr>
              <a:t>S = {s}, T = Ø</a:t>
            </a:r>
          </a:p>
        </p:txBody>
      </p:sp>
      <p:sp>
        <p:nvSpPr>
          <p:cNvPr id="27655" name="TextBox 25">
            <a:extLst>
              <a:ext uri="{FF2B5EF4-FFF2-40B4-BE49-F238E27FC236}">
                <a16:creationId xmlns:a16="http://schemas.microsoft.com/office/drawing/2014/main" id="{3EFCE485-8B9A-7D49-9554-61E3D2D71A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888" y="5133975"/>
            <a:ext cx="28146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While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  <a:r>
              <a:rPr lang="en-US" altLang="en-US" sz="1800"/>
              <a:t> is not the same as </a:t>
            </a:r>
            <a:r>
              <a:rPr lang="en-US" altLang="en-US" sz="1800">
                <a:solidFill>
                  <a:srgbClr val="660066"/>
                </a:solidFill>
              </a:rPr>
              <a:t>V</a:t>
            </a:r>
          </a:p>
        </p:txBody>
      </p:sp>
      <p:sp>
        <p:nvSpPr>
          <p:cNvPr id="27656" name="TextBox 26">
            <a:extLst>
              <a:ext uri="{FF2B5EF4-FFF2-40B4-BE49-F238E27FC236}">
                <a16:creationId xmlns:a16="http://schemas.microsoft.com/office/drawing/2014/main" id="{57A018AD-44E2-AE46-9CF2-1E4AF24D79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4550" y="5656263"/>
            <a:ext cx="73802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Among edges </a:t>
            </a:r>
            <a:r>
              <a:rPr lang="en-US" altLang="en-US" sz="1800">
                <a:solidFill>
                  <a:srgbClr val="660066"/>
                </a:solidFill>
              </a:rPr>
              <a:t>e= (u,w)</a:t>
            </a:r>
            <a:r>
              <a:rPr lang="en-US" altLang="en-US" sz="1800"/>
              <a:t> with </a:t>
            </a:r>
            <a:r>
              <a:rPr lang="en-US" altLang="en-US" sz="1800">
                <a:solidFill>
                  <a:srgbClr val="660066"/>
                </a:solidFill>
              </a:rPr>
              <a:t>u</a:t>
            </a:r>
            <a:r>
              <a:rPr lang="en-US" altLang="en-US" sz="1800"/>
              <a:t> in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  <a:r>
              <a:rPr lang="en-US" altLang="en-US" sz="1800"/>
              <a:t> and </a:t>
            </a:r>
            <a:r>
              <a:rPr lang="en-US" altLang="en-US" sz="1800">
                <a:solidFill>
                  <a:srgbClr val="660066"/>
                </a:solidFill>
              </a:rPr>
              <a:t>w</a:t>
            </a:r>
            <a:r>
              <a:rPr lang="en-US" altLang="en-US" sz="1800"/>
              <a:t> not in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  <a:r>
              <a:rPr lang="en-US" altLang="en-US" sz="1800"/>
              <a:t>, pick one with minimum cost </a:t>
            </a:r>
          </a:p>
        </p:txBody>
      </p:sp>
      <p:sp>
        <p:nvSpPr>
          <p:cNvPr id="27657" name="TextBox 27">
            <a:extLst>
              <a:ext uri="{FF2B5EF4-FFF2-40B4-BE49-F238E27FC236}">
                <a16:creationId xmlns:a16="http://schemas.microsoft.com/office/drawing/2014/main" id="{04812184-61FF-AB48-9D12-801F495D60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5675" y="6132513"/>
            <a:ext cx="1825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Add </a:t>
            </a:r>
            <a:r>
              <a:rPr lang="en-US" altLang="en-US" sz="1800">
                <a:solidFill>
                  <a:srgbClr val="660066"/>
                </a:solidFill>
              </a:rPr>
              <a:t>w</a:t>
            </a:r>
            <a:r>
              <a:rPr lang="en-US" altLang="en-US" sz="1800"/>
              <a:t> to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  <a:r>
              <a:rPr lang="en-US" altLang="en-US" sz="1800"/>
              <a:t>,</a:t>
            </a:r>
            <a:r>
              <a:rPr lang="en-US" altLang="en-US" sz="1800">
                <a:solidFill>
                  <a:srgbClr val="660066"/>
                </a:solidFill>
              </a:rPr>
              <a:t> e </a:t>
            </a:r>
            <a:r>
              <a:rPr lang="en-US" altLang="en-US" sz="1800"/>
              <a:t>to</a:t>
            </a:r>
            <a:r>
              <a:rPr lang="en-US" altLang="en-US" sz="1800">
                <a:solidFill>
                  <a:srgbClr val="660066"/>
                </a:solidFill>
              </a:rPr>
              <a:t> T</a:t>
            </a:r>
          </a:p>
        </p:txBody>
      </p:sp>
      <p:sp>
        <p:nvSpPr>
          <p:cNvPr id="11" name="Rounded Rectangular Callout 10">
            <a:extLst>
              <a:ext uri="{FF2B5EF4-FFF2-40B4-BE49-F238E27FC236}">
                <a16:creationId xmlns:a16="http://schemas.microsoft.com/office/drawing/2014/main" id="{1A03FB5F-36C4-504D-BD80-A07AFF32FB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4213" y="2333625"/>
            <a:ext cx="2757487" cy="1095375"/>
          </a:xfrm>
          <a:prstGeom prst="wedgeRoundRectCallout">
            <a:avLst>
              <a:gd name="adj1" fmla="val -41699"/>
              <a:gd name="adj2" fmla="val -103051"/>
              <a:gd name="adj3" fmla="val 16667"/>
            </a:avLst>
          </a:prstGeom>
          <a:solidFill>
            <a:srgbClr val="93CDDD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solidFill>
                  <a:srgbClr val="660066"/>
                </a:solidFill>
                <a:latin typeface="+mn-lt"/>
                <a:ea typeface="+mn-ea"/>
              </a:rPr>
              <a:t>O(m</a:t>
            </a:r>
            <a:r>
              <a:rPr lang="en-US" dirty="0">
                <a:solidFill>
                  <a:srgbClr val="660066"/>
                </a:solidFill>
                <a:latin typeface="+mn-lt"/>
                <a:ea typeface="+mn-ea"/>
              </a:rPr>
              <a:t> log </a:t>
            </a:r>
            <a:r>
              <a:rPr lang="en-US" dirty="0" err="1">
                <a:solidFill>
                  <a:srgbClr val="660066"/>
                </a:solidFill>
                <a:latin typeface="+mn-lt"/>
                <a:ea typeface="+mn-ea"/>
              </a:rPr>
              <a:t>n</a:t>
            </a:r>
            <a:r>
              <a:rPr lang="en-US" dirty="0">
                <a:solidFill>
                  <a:srgbClr val="660066"/>
                </a:solidFill>
                <a:latin typeface="+mn-lt"/>
                <a:ea typeface="+mn-ea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>
            <a:extLst>
              <a:ext uri="{FF2B5EF4-FFF2-40B4-BE49-F238E27FC236}">
                <a16:creationId xmlns:a16="http://schemas.microsoft.com/office/drawing/2014/main" id="{1C56DDDE-B7D0-CB4B-8C15-2FCE0B0F250E}"/>
              </a:ext>
            </a:extLst>
          </p:cNvPr>
          <p:cNvSpPr>
            <a:spLocks/>
          </p:cNvSpPr>
          <p:nvPr/>
        </p:nvSpPr>
        <p:spPr bwMode="auto">
          <a:xfrm>
            <a:off x="379413" y="3376613"/>
            <a:ext cx="7743825" cy="2887662"/>
          </a:xfrm>
          <a:custGeom>
            <a:avLst/>
            <a:gdLst>
              <a:gd name="T0" fmla="*/ 32565 w 7743638"/>
              <a:gd name="T1" fmla="*/ 987856 h 2887579"/>
              <a:gd name="T2" fmla="*/ 65130 w 7743638"/>
              <a:gd name="T3" fmla="*/ 1389512 h 2887579"/>
              <a:gd name="T4" fmla="*/ 65130 w 7743638"/>
              <a:gd name="T5" fmla="*/ 2518490 h 2887579"/>
              <a:gd name="T6" fmla="*/ 141115 w 7743638"/>
              <a:gd name="T7" fmla="*/ 2637901 h 2887579"/>
              <a:gd name="T8" fmla="*/ 217100 w 7743638"/>
              <a:gd name="T9" fmla="*/ 2692179 h 2887579"/>
              <a:gd name="T10" fmla="*/ 618736 w 7743638"/>
              <a:gd name="T11" fmla="*/ 2757312 h 2887579"/>
              <a:gd name="T12" fmla="*/ 987807 w 7743638"/>
              <a:gd name="T13" fmla="*/ 2833301 h 2887579"/>
              <a:gd name="T14" fmla="*/ 1215762 w 7743638"/>
              <a:gd name="T15" fmla="*/ 2876724 h 2887579"/>
              <a:gd name="T16" fmla="*/ 1758514 w 7743638"/>
              <a:gd name="T17" fmla="*/ 2876724 h 2887579"/>
              <a:gd name="T18" fmla="*/ 2529220 w 7743638"/>
              <a:gd name="T19" fmla="*/ 2844157 h 2887579"/>
              <a:gd name="T20" fmla="*/ 3158811 w 7743638"/>
              <a:gd name="T21" fmla="*/ 2768168 h 2887579"/>
              <a:gd name="T22" fmla="*/ 3614722 w 7743638"/>
              <a:gd name="T23" fmla="*/ 2735601 h 2887579"/>
              <a:gd name="T24" fmla="*/ 3734128 w 7743638"/>
              <a:gd name="T25" fmla="*/ 2713890 h 2887579"/>
              <a:gd name="T26" fmla="*/ 4374574 w 7743638"/>
              <a:gd name="T27" fmla="*/ 2692179 h 2887579"/>
              <a:gd name="T28" fmla="*/ 4830485 w 7743638"/>
              <a:gd name="T29" fmla="*/ 2659612 h 2887579"/>
              <a:gd name="T30" fmla="*/ 5698887 w 7743638"/>
              <a:gd name="T31" fmla="*/ 2670468 h 2887579"/>
              <a:gd name="T32" fmla="*/ 6013683 w 7743638"/>
              <a:gd name="T33" fmla="*/ 2670468 h 2887579"/>
              <a:gd name="T34" fmla="*/ 6903794 w 7743638"/>
              <a:gd name="T35" fmla="*/ 2637901 h 2887579"/>
              <a:gd name="T36" fmla="*/ 7023200 w 7743638"/>
              <a:gd name="T37" fmla="*/ 2561912 h 2887579"/>
              <a:gd name="T38" fmla="*/ 7327140 w 7743638"/>
              <a:gd name="T39" fmla="*/ 2518490 h 2887579"/>
              <a:gd name="T40" fmla="*/ 7587661 w 7743638"/>
              <a:gd name="T41" fmla="*/ 2442501 h 2887579"/>
              <a:gd name="T42" fmla="*/ 7663646 w 7743638"/>
              <a:gd name="T43" fmla="*/ 2388223 h 2887579"/>
              <a:gd name="T44" fmla="*/ 7717921 w 7743638"/>
              <a:gd name="T45" fmla="*/ 2323090 h 2887579"/>
              <a:gd name="T46" fmla="*/ 7685356 w 7743638"/>
              <a:gd name="T47" fmla="*/ 2192823 h 2887579"/>
              <a:gd name="T48" fmla="*/ 7522531 w 7743638"/>
              <a:gd name="T49" fmla="*/ 2127690 h 2887579"/>
              <a:gd name="T50" fmla="*/ 7413981 w 7743638"/>
              <a:gd name="T51" fmla="*/ 2095123 h 2887579"/>
              <a:gd name="T52" fmla="*/ 7283720 w 7743638"/>
              <a:gd name="T53" fmla="*/ 2051701 h 2887579"/>
              <a:gd name="T54" fmla="*/ 7186025 w 7743638"/>
              <a:gd name="T55" fmla="*/ 1997423 h 2887579"/>
              <a:gd name="T56" fmla="*/ 7099185 w 7743638"/>
              <a:gd name="T57" fmla="*/ 1943145 h 2887579"/>
              <a:gd name="T58" fmla="*/ 6968925 w 7743638"/>
              <a:gd name="T59" fmla="*/ 1899723 h 2887579"/>
              <a:gd name="T60" fmla="*/ 6806099 w 7743638"/>
              <a:gd name="T61" fmla="*/ 1867156 h 2887579"/>
              <a:gd name="T62" fmla="*/ 6534724 w 7743638"/>
              <a:gd name="T63" fmla="*/ 1823734 h 2887579"/>
              <a:gd name="T64" fmla="*/ 5666322 w 7743638"/>
              <a:gd name="T65" fmla="*/ 1791168 h 2887579"/>
              <a:gd name="T66" fmla="*/ 5362381 w 7743638"/>
              <a:gd name="T67" fmla="*/ 1769456 h 2887579"/>
              <a:gd name="T68" fmla="*/ 5166991 w 7743638"/>
              <a:gd name="T69" fmla="*/ 1747745 h 2887579"/>
              <a:gd name="T70" fmla="*/ 5080151 w 7743638"/>
              <a:gd name="T71" fmla="*/ 1715179 h 2887579"/>
              <a:gd name="T72" fmla="*/ 4472269 w 7743638"/>
              <a:gd name="T73" fmla="*/ 1693467 h 2887579"/>
              <a:gd name="T74" fmla="*/ 4363719 w 7743638"/>
              <a:gd name="T75" fmla="*/ 1617479 h 2887579"/>
              <a:gd name="T76" fmla="*/ 4298589 w 7743638"/>
              <a:gd name="T77" fmla="*/ 1465501 h 2887579"/>
              <a:gd name="T78" fmla="*/ 4298589 w 7743638"/>
              <a:gd name="T79" fmla="*/ 1009567 h 2887579"/>
              <a:gd name="T80" fmla="*/ 4179184 w 7743638"/>
              <a:gd name="T81" fmla="*/ 781600 h 2887579"/>
              <a:gd name="T82" fmla="*/ 4124909 w 7743638"/>
              <a:gd name="T83" fmla="*/ 597056 h 2887579"/>
              <a:gd name="T84" fmla="*/ 4070633 w 7743638"/>
              <a:gd name="T85" fmla="*/ 347378 h 2887579"/>
              <a:gd name="T86" fmla="*/ 4027213 w 7743638"/>
              <a:gd name="T87" fmla="*/ 282245 h 2887579"/>
              <a:gd name="T88" fmla="*/ 3929518 w 7743638"/>
              <a:gd name="T89" fmla="*/ 151978 h 2887579"/>
              <a:gd name="T90" fmla="*/ 3766693 w 7743638"/>
              <a:gd name="T91" fmla="*/ 21711 h 2887579"/>
              <a:gd name="T92" fmla="*/ 1335168 w 7743638"/>
              <a:gd name="T93" fmla="*/ 10856 h 2887579"/>
              <a:gd name="T94" fmla="*/ 900967 w 7743638"/>
              <a:gd name="T95" fmla="*/ 43422 h 2887579"/>
              <a:gd name="T96" fmla="*/ 97695 w 7743638"/>
              <a:gd name="T97" fmla="*/ 65134 h 2887579"/>
              <a:gd name="T98" fmla="*/ 0 w 7743638"/>
              <a:gd name="T99" fmla="*/ 141122 h 2887579"/>
              <a:gd name="T100" fmla="*/ 21710 w 7743638"/>
              <a:gd name="T101" fmla="*/ 271389 h 28875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7743638" h="2887579">
                <a:moveTo>
                  <a:pt x="21710" y="271389"/>
                </a:moveTo>
                <a:cubicBezTo>
                  <a:pt x="25328" y="392609"/>
                  <a:pt x="15051" y="749649"/>
                  <a:pt x="32565" y="987856"/>
                </a:cubicBezTo>
                <a:cubicBezTo>
                  <a:pt x="33752" y="1003994"/>
                  <a:pt x="74677" y="993438"/>
                  <a:pt x="75985" y="1009567"/>
                </a:cubicBezTo>
                <a:cubicBezTo>
                  <a:pt x="86224" y="1135853"/>
                  <a:pt x="72030" y="1263000"/>
                  <a:pt x="65130" y="1389512"/>
                </a:cubicBezTo>
                <a:cubicBezTo>
                  <a:pt x="61169" y="1462135"/>
                  <a:pt x="43420" y="1606623"/>
                  <a:pt x="43420" y="1606623"/>
                </a:cubicBezTo>
                <a:cubicBezTo>
                  <a:pt x="45308" y="1708562"/>
                  <a:pt x="53866" y="2326991"/>
                  <a:pt x="65130" y="2518490"/>
                </a:cubicBezTo>
                <a:cubicBezTo>
                  <a:pt x="65974" y="2532842"/>
                  <a:pt x="95137" y="2626407"/>
                  <a:pt x="97695" y="2627046"/>
                </a:cubicBezTo>
                <a:lnTo>
                  <a:pt x="141115" y="2637901"/>
                </a:lnTo>
                <a:cubicBezTo>
                  <a:pt x="151970" y="2645138"/>
                  <a:pt x="163064" y="2652029"/>
                  <a:pt x="173680" y="2659612"/>
                </a:cubicBezTo>
                <a:cubicBezTo>
                  <a:pt x="188402" y="2670128"/>
                  <a:pt x="200918" y="2684088"/>
                  <a:pt x="217100" y="2692179"/>
                </a:cubicBezTo>
                <a:cubicBezTo>
                  <a:pt x="238557" y="2702908"/>
                  <a:pt x="325988" y="2711786"/>
                  <a:pt x="336506" y="2713890"/>
                </a:cubicBezTo>
                <a:cubicBezTo>
                  <a:pt x="571539" y="2760898"/>
                  <a:pt x="207846" y="2711655"/>
                  <a:pt x="618736" y="2757312"/>
                </a:cubicBezTo>
                <a:cubicBezTo>
                  <a:pt x="769319" y="2800338"/>
                  <a:pt x="616585" y="2760131"/>
                  <a:pt x="835837" y="2800735"/>
                </a:cubicBezTo>
                <a:cubicBezTo>
                  <a:pt x="886778" y="2810169"/>
                  <a:pt x="937006" y="2823141"/>
                  <a:pt x="987807" y="2833301"/>
                </a:cubicBezTo>
                <a:cubicBezTo>
                  <a:pt x="1027476" y="2841235"/>
                  <a:pt x="1067472" y="2847442"/>
                  <a:pt x="1107212" y="2855012"/>
                </a:cubicBezTo>
                <a:cubicBezTo>
                  <a:pt x="1143460" y="2861917"/>
                  <a:pt x="1179125" y="2872327"/>
                  <a:pt x="1215762" y="2876724"/>
                </a:cubicBezTo>
                <a:cubicBezTo>
                  <a:pt x="1269770" y="2883205"/>
                  <a:pt x="1324313" y="2883961"/>
                  <a:pt x="1378588" y="2887579"/>
                </a:cubicBezTo>
                <a:lnTo>
                  <a:pt x="1758514" y="2876724"/>
                </a:lnTo>
                <a:lnTo>
                  <a:pt x="2236135" y="2865868"/>
                </a:lnTo>
                <a:cubicBezTo>
                  <a:pt x="2334010" y="2861732"/>
                  <a:pt x="2432242" y="2858012"/>
                  <a:pt x="2529220" y="2844157"/>
                </a:cubicBezTo>
                <a:cubicBezTo>
                  <a:pt x="2637641" y="2828667"/>
                  <a:pt x="2579776" y="2836126"/>
                  <a:pt x="2702901" y="2822446"/>
                </a:cubicBezTo>
                <a:cubicBezTo>
                  <a:pt x="2920601" y="2735360"/>
                  <a:pt x="2767763" y="2782135"/>
                  <a:pt x="3158811" y="2768168"/>
                </a:cubicBezTo>
                <a:lnTo>
                  <a:pt x="3419332" y="2757312"/>
                </a:lnTo>
                <a:cubicBezTo>
                  <a:pt x="3493094" y="2749936"/>
                  <a:pt x="3542993" y="2745848"/>
                  <a:pt x="3614722" y="2735601"/>
                </a:cubicBezTo>
                <a:cubicBezTo>
                  <a:pt x="3636511" y="2732488"/>
                  <a:pt x="3658198" y="2728683"/>
                  <a:pt x="3679853" y="2724746"/>
                </a:cubicBezTo>
                <a:cubicBezTo>
                  <a:pt x="3698005" y="2721445"/>
                  <a:pt x="3715692" y="2714599"/>
                  <a:pt x="3734128" y="2713890"/>
                </a:cubicBezTo>
                <a:cubicBezTo>
                  <a:pt x="3904103" y="2707352"/>
                  <a:pt x="4074252" y="2706653"/>
                  <a:pt x="4244314" y="2703035"/>
                </a:cubicBezTo>
                <a:lnTo>
                  <a:pt x="4374574" y="2692179"/>
                </a:lnTo>
                <a:cubicBezTo>
                  <a:pt x="4486703" y="2684356"/>
                  <a:pt x="4599140" y="2680645"/>
                  <a:pt x="4711080" y="2670468"/>
                </a:cubicBezTo>
                <a:lnTo>
                  <a:pt x="4830485" y="2659612"/>
                </a:lnTo>
                <a:cubicBezTo>
                  <a:pt x="5141400" y="2597426"/>
                  <a:pt x="4902158" y="2636607"/>
                  <a:pt x="5557772" y="2659612"/>
                </a:cubicBezTo>
                <a:lnTo>
                  <a:pt x="5698887" y="2670468"/>
                </a:lnTo>
                <a:cubicBezTo>
                  <a:pt x="5731518" y="2673435"/>
                  <a:pt x="5763817" y="2681323"/>
                  <a:pt x="5796582" y="2681323"/>
                </a:cubicBezTo>
                <a:cubicBezTo>
                  <a:pt x="5869039" y="2681323"/>
                  <a:pt x="5941242" y="2671993"/>
                  <a:pt x="6013683" y="2670468"/>
                </a:cubicBezTo>
                <a:lnTo>
                  <a:pt x="6827809" y="2659612"/>
                </a:lnTo>
                <a:cubicBezTo>
                  <a:pt x="6853137" y="2652375"/>
                  <a:pt x="6879336" y="2647684"/>
                  <a:pt x="6903794" y="2637901"/>
                </a:cubicBezTo>
                <a:cubicBezTo>
                  <a:pt x="6933843" y="2625881"/>
                  <a:pt x="6990635" y="2594479"/>
                  <a:pt x="6990635" y="2594479"/>
                </a:cubicBezTo>
                <a:cubicBezTo>
                  <a:pt x="7001490" y="2583623"/>
                  <a:pt x="7008272" y="2565495"/>
                  <a:pt x="7023200" y="2561912"/>
                </a:cubicBezTo>
                <a:cubicBezTo>
                  <a:pt x="7101321" y="2543162"/>
                  <a:pt x="7182763" y="2542555"/>
                  <a:pt x="7262010" y="2529346"/>
                </a:cubicBezTo>
                <a:cubicBezTo>
                  <a:pt x="7283720" y="2525727"/>
                  <a:pt x="7305788" y="2523828"/>
                  <a:pt x="7327140" y="2518490"/>
                </a:cubicBezTo>
                <a:cubicBezTo>
                  <a:pt x="7378251" y="2505712"/>
                  <a:pt x="7428534" y="2489820"/>
                  <a:pt x="7479111" y="2475068"/>
                </a:cubicBezTo>
                <a:lnTo>
                  <a:pt x="7587661" y="2442501"/>
                </a:lnTo>
                <a:cubicBezTo>
                  <a:pt x="7602134" y="2431645"/>
                  <a:pt x="7616359" y="2420450"/>
                  <a:pt x="7631081" y="2409934"/>
                </a:cubicBezTo>
                <a:cubicBezTo>
                  <a:pt x="7641697" y="2402351"/>
                  <a:pt x="7654421" y="2397448"/>
                  <a:pt x="7663646" y="2388223"/>
                </a:cubicBezTo>
                <a:cubicBezTo>
                  <a:pt x="7672871" y="2378998"/>
                  <a:pt x="7677004" y="2365680"/>
                  <a:pt x="7685356" y="2355657"/>
                </a:cubicBezTo>
                <a:cubicBezTo>
                  <a:pt x="7695184" y="2343863"/>
                  <a:pt x="7707066" y="2333946"/>
                  <a:pt x="7717921" y="2323090"/>
                </a:cubicBezTo>
                <a:cubicBezTo>
                  <a:pt x="7732728" y="2278666"/>
                  <a:pt x="7743638" y="2261546"/>
                  <a:pt x="7717921" y="2203679"/>
                </a:cubicBezTo>
                <a:cubicBezTo>
                  <a:pt x="7713274" y="2193223"/>
                  <a:pt x="7696211" y="2196442"/>
                  <a:pt x="7685356" y="2192823"/>
                </a:cubicBezTo>
                <a:cubicBezTo>
                  <a:pt x="7605411" y="2132862"/>
                  <a:pt x="7680359" y="2180299"/>
                  <a:pt x="7555096" y="2138545"/>
                </a:cubicBezTo>
                <a:cubicBezTo>
                  <a:pt x="7544241" y="2134927"/>
                  <a:pt x="7533245" y="2131708"/>
                  <a:pt x="7522531" y="2127690"/>
                </a:cubicBezTo>
                <a:cubicBezTo>
                  <a:pt x="7504286" y="2120848"/>
                  <a:pt x="7486920" y="2111578"/>
                  <a:pt x="7468256" y="2105979"/>
                </a:cubicBezTo>
                <a:cubicBezTo>
                  <a:pt x="7450584" y="2100677"/>
                  <a:pt x="7431781" y="2099978"/>
                  <a:pt x="7413981" y="2095123"/>
                </a:cubicBezTo>
                <a:cubicBezTo>
                  <a:pt x="7391903" y="2089101"/>
                  <a:pt x="7370560" y="2080649"/>
                  <a:pt x="7348850" y="2073412"/>
                </a:cubicBezTo>
                <a:lnTo>
                  <a:pt x="7283720" y="2051701"/>
                </a:lnTo>
                <a:cubicBezTo>
                  <a:pt x="7272865" y="2048082"/>
                  <a:pt x="7260675" y="2047192"/>
                  <a:pt x="7251155" y="2040845"/>
                </a:cubicBezTo>
                <a:lnTo>
                  <a:pt x="7186025" y="1997423"/>
                </a:lnTo>
                <a:cubicBezTo>
                  <a:pt x="7175170" y="1990186"/>
                  <a:pt x="7164523" y="1982627"/>
                  <a:pt x="7153460" y="1975712"/>
                </a:cubicBezTo>
                <a:cubicBezTo>
                  <a:pt x="7135569" y="1964529"/>
                  <a:pt x="7119201" y="1949817"/>
                  <a:pt x="7099185" y="1943145"/>
                </a:cubicBezTo>
                <a:lnTo>
                  <a:pt x="7066620" y="1932290"/>
                </a:lnTo>
                <a:cubicBezTo>
                  <a:pt x="7009964" y="1894517"/>
                  <a:pt x="7056672" y="1919223"/>
                  <a:pt x="6968925" y="1899723"/>
                </a:cubicBezTo>
                <a:cubicBezTo>
                  <a:pt x="6891501" y="1882517"/>
                  <a:pt x="6987497" y="1893773"/>
                  <a:pt x="6892939" y="1878012"/>
                </a:cubicBezTo>
                <a:cubicBezTo>
                  <a:pt x="6864164" y="1873216"/>
                  <a:pt x="6835046" y="1870775"/>
                  <a:pt x="6806099" y="1867156"/>
                </a:cubicBezTo>
                <a:cubicBezTo>
                  <a:pt x="6717614" y="1837661"/>
                  <a:pt x="6830973" y="1872522"/>
                  <a:pt x="6632419" y="1845445"/>
                </a:cubicBezTo>
                <a:cubicBezTo>
                  <a:pt x="6599365" y="1840937"/>
                  <a:pt x="6568052" y="1825183"/>
                  <a:pt x="6534724" y="1823734"/>
                </a:cubicBezTo>
                <a:cubicBezTo>
                  <a:pt x="6317798" y="1814302"/>
                  <a:pt x="6100523" y="1816497"/>
                  <a:pt x="5883422" y="1812879"/>
                </a:cubicBezTo>
                <a:lnTo>
                  <a:pt x="5666322" y="1791168"/>
                </a:lnTo>
                <a:cubicBezTo>
                  <a:pt x="5637316" y="1788060"/>
                  <a:pt x="5608580" y="1782391"/>
                  <a:pt x="5579482" y="1780312"/>
                </a:cubicBezTo>
                <a:cubicBezTo>
                  <a:pt x="5507209" y="1775149"/>
                  <a:pt x="5434697" y="1773976"/>
                  <a:pt x="5362381" y="1769456"/>
                </a:cubicBezTo>
                <a:cubicBezTo>
                  <a:pt x="5318895" y="1766738"/>
                  <a:pt x="5275541" y="1762219"/>
                  <a:pt x="5232121" y="1758601"/>
                </a:cubicBezTo>
                <a:cubicBezTo>
                  <a:pt x="5210411" y="1754982"/>
                  <a:pt x="5188072" y="1754070"/>
                  <a:pt x="5166991" y="1747745"/>
                </a:cubicBezTo>
                <a:cubicBezTo>
                  <a:pt x="5151492" y="1743095"/>
                  <a:pt x="5138722" y="1731716"/>
                  <a:pt x="5123571" y="1726034"/>
                </a:cubicBezTo>
                <a:cubicBezTo>
                  <a:pt x="5109602" y="1720796"/>
                  <a:pt x="5094496" y="1719278"/>
                  <a:pt x="5080151" y="1715179"/>
                </a:cubicBezTo>
                <a:cubicBezTo>
                  <a:pt x="5069149" y="1712035"/>
                  <a:pt x="5059021" y="1704731"/>
                  <a:pt x="5047586" y="1704323"/>
                </a:cubicBezTo>
                <a:cubicBezTo>
                  <a:pt x="4855902" y="1697477"/>
                  <a:pt x="4664041" y="1697086"/>
                  <a:pt x="4472269" y="1693467"/>
                </a:cubicBezTo>
                <a:cubicBezTo>
                  <a:pt x="4445725" y="1680195"/>
                  <a:pt x="4419299" y="1669225"/>
                  <a:pt x="4396284" y="1650045"/>
                </a:cubicBezTo>
                <a:cubicBezTo>
                  <a:pt x="4384491" y="1640217"/>
                  <a:pt x="4374574" y="1628334"/>
                  <a:pt x="4363719" y="1617479"/>
                </a:cubicBezTo>
                <a:cubicBezTo>
                  <a:pt x="4356482" y="1595768"/>
                  <a:pt x="4351024" y="1573380"/>
                  <a:pt x="4342009" y="1552345"/>
                </a:cubicBezTo>
                <a:cubicBezTo>
                  <a:pt x="4329261" y="1522597"/>
                  <a:pt x="4298589" y="1465501"/>
                  <a:pt x="4298589" y="1465501"/>
                </a:cubicBezTo>
                <a:cubicBezTo>
                  <a:pt x="4294403" y="1448756"/>
                  <a:pt x="4276879" y="1381581"/>
                  <a:pt x="4276879" y="1367801"/>
                </a:cubicBezTo>
                <a:cubicBezTo>
                  <a:pt x="4276879" y="1064408"/>
                  <a:pt x="4254572" y="1141625"/>
                  <a:pt x="4298589" y="1009567"/>
                </a:cubicBezTo>
                <a:cubicBezTo>
                  <a:pt x="4272142" y="877326"/>
                  <a:pt x="4319010" y="1029989"/>
                  <a:pt x="4222604" y="933578"/>
                </a:cubicBezTo>
                <a:cubicBezTo>
                  <a:pt x="4212169" y="923143"/>
                  <a:pt x="4179440" y="782419"/>
                  <a:pt x="4179184" y="781600"/>
                </a:cubicBezTo>
                <a:cubicBezTo>
                  <a:pt x="4169963" y="752091"/>
                  <a:pt x="4155342" y="724416"/>
                  <a:pt x="4146619" y="694756"/>
                </a:cubicBezTo>
                <a:cubicBezTo>
                  <a:pt x="4137206" y="662750"/>
                  <a:pt x="4133000" y="629421"/>
                  <a:pt x="4124909" y="597056"/>
                </a:cubicBezTo>
                <a:cubicBezTo>
                  <a:pt x="4085912" y="441065"/>
                  <a:pt x="4118377" y="609263"/>
                  <a:pt x="4081488" y="412511"/>
                </a:cubicBezTo>
                <a:cubicBezTo>
                  <a:pt x="4077432" y="390878"/>
                  <a:pt x="4074570" y="369033"/>
                  <a:pt x="4070633" y="347378"/>
                </a:cubicBezTo>
                <a:cubicBezTo>
                  <a:pt x="4067333" y="329225"/>
                  <a:pt x="4070012" y="308452"/>
                  <a:pt x="4059778" y="293100"/>
                </a:cubicBezTo>
                <a:cubicBezTo>
                  <a:pt x="4053431" y="283579"/>
                  <a:pt x="4038068" y="285863"/>
                  <a:pt x="4027213" y="282245"/>
                </a:cubicBezTo>
                <a:cubicBezTo>
                  <a:pt x="3974305" y="176422"/>
                  <a:pt x="4044283" y="300203"/>
                  <a:pt x="3962083" y="206256"/>
                </a:cubicBezTo>
                <a:cubicBezTo>
                  <a:pt x="3948189" y="190377"/>
                  <a:pt x="3942878" y="168308"/>
                  <a:pt x="3929518" y="151978"/>
                </a:cubicBezTo>
                <a:cubicBezTo>
                  <a:pt x="3879372" y="90685"/>
                  <a:pt x="3861521" y="84933"/>
                  <a:pt x="3799258" y="43422"/>
                </a:cubicBezTo>
                <a:cubicBezTo>
                  <a:pt x="3788403" y="36185"/>
                  <a:pt x="3779070" y="25837"/>
                  <a:pt x="3766693" y="21711"/>
                </a:cubicBezTo>
                <a:cubicBezTo>
                  <a:pt x="3716625" y="5022"/>
                  <a:pt x="3745348" y="13100"/>
                  <a:pt x="3679853" y="0"/>
                </a:cubicBezTo>
                <a:lnTo>
                  <a:pt x="1335168" y="10856"/>
                </a:lnTo>
                <a:cubicBezTo>
                  <a:pt x="1309583" y="11085"/>
                  <a:pt x="1284696" y="19797"/>
                  <a:pt x="1259182" y="21711"/>
                </a:cubicBezTo>
                <a:cubicBezTo>
                  <a:pt x="1139893" y="30658"/>
                  <a:pt x="1020579" y="41737"/>
                  <a:pt x="900967" y="43422"/>
                </a:cubicBezTo>
                <a:lnTo>
                  <a:pt x="130260" y="54278"/>
                </a:lnTo>
                <a:cubicBezTo>
                  <a:pt x="119405" y="57897"/>
                  <a:pt x="108915" y="62890"/>
                  <a:pt x="97695" y="65134"/>
                </a:cubicBezTo>
                <a:cubicBezTo>
                  <a:pt x="72606" y="70152"/>
                  <a:pt x="41906" y="60281"/>
                  <a:pt x="21710" y="75989"/>
                </a:cubicBezTo>
                <a:cubicBezTo>
                  <a:pt x="3646" y="90040"/>
                  <a:pt x="0" y="141122"/>
                  <a:pt x="0" y="141122"/>
                </a:cubicBezTo>
                <a:cubicBezTo>
                  <a:pt x="3618" y="180926"/>
                  <a:pt x="2481" y="221453"/>
                  <a:pt x="10855" y="260534"/>
                </a:cubicBezTo>
                <a:cubicBezTo>
                  <a:pt x="13588" y="273291"/>
                  <a:pt x="18092" y="150169"/>
                  <a:pt x="21710" y="271389"/>
                </a:cubicBezTo>
                <a:close/>
              </a:path>
            </a:pathLst>
          </a:custGeom>
          <a:solidFill>
            <a:srgbClr val="FAC090"/>
          </a:solidFill>
          <a:ln w="9525" cap="flat" cmpd="sng">
            <a:solidFill>
              <a:srgbClr val="4A7EBB"/>
            </a:solidFill>
            <a:prstDash val="solid"/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28674" name="Title 1">
            <a:extLst>
              <a:ext uri="{FF2B5EF4-FFF2-40B4-BE49-F238E27FC236}">
                <a16:creationId xmlns:a16="http://schemas.microsoft.com/office/drawing/2014/main" id="{F67BF47A-2980-E346-A851-20895F4B3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>
                <a:ea typeface="ＭＳ Ｐゴシック" panose="020B0600070205080204" pitchFamily="34" charset="-128"/>
              </a:rPr>
              <a:t>Running time for Kruskal’s Algorithm</a:t>
            </a:r>
          </a:p>
        </p:txBody>
      </p:sp>
      <p:pic>
        <p:nvPicPr>
          <p:cNvPr id="28675" name="Picture 2">
            <a:extLst>
              <a:ext uri="{FF2B5EF4-FFF2-40B4-BE49-F238E27FC236}">
                <a16:creationId xmlns:a16="http://schemas.microsoft.com/office/drawing/2014/main" id="{F44CEC11-7FC2-2F46-BE00-A7EE598241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4900" y="1417638"/>
            <a:ext cx="2501900" cy="314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6" name="TextBox 3">
            <a:extLst>
              <a:ext uri="{FF2B5EF4-FFF2-40B4-BE49-F238E27FC236}">
                <a16:creationId xmlns:a16="http://schemas.microsoft.com/office/drawing/2014/main" id="{92CDDEBB-914D-C344-9B0C-B54AC01DD3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9713" y="4635500"/>
            <a:ext cx="1787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Joseph B. Kruskal</a:t>
            </a:r>
          </a:p>
        </p:txBody>
      </p:sp>
      <p:sp>
        <p:nvSpPr>
          <p:cNvPr id="28677" name="TextBox 4">
            <a:extLst>
              <a:ext uri="{FF2B5EF4-FFF2-40B4-BE49-F238E27FC236}">
                <a16:creationId xmlns:a16="http://schemas.microsoft.com/office/drawing/2014/main" id="{B8740358-59C7-7D4A-A138-DEDE6CA6AD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75"/>
            <a:ext cx="34829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Input: </a:t>
            </a:r>
            <a:r>
              <a:rPr lang="en-US" altLang="en-US" sz="1800">
                <a:solidFill>
                  <a:srgbClr val="660066"/>
                </a:solidFill>
              </a:rPr>
              <a:t>G=(V,E)</a:t>
            </a:r>
            <a:r>
              <a:rPr lang="en-US" altLang="en-US" sz="1800"/>
              <a:t>, </a:t>
            </a:r>
            <a:r>
              <a:rPr lang="en-US" altLang="en-US" sz="1800">
                <a:solidFill>
                  <a:srgbClr val="660066"/>
                </a:solidFill>
              </a:rPr>
              <a:t>c</a:t>
            </a:r>
            <a:r>
              <a:rPr lang="en-US" altLang="en-US" sz="1800" baseline="-25000">
                <a:solidFill>
                  <a:srgbClr val="660066"/>
                </a:solidFill>
              </a:rPr>
              <a:t>e</a:t>
            </a:r>
            <a:r>
              <a:rPr lang="en-US" altLang="en-US" sz="1800">
                <a:solidFill>
                  <a:srgbClr val="660066"/>
                </a:solidFill>
              </a:rPr>
              <a:t>&gt; 0 </a:t>
            </a:r>
            <a:r>
              <a:rPr lang="en-US" altLang="en-US" sz="1800"/>
              <a:t>for every </a:t>
            </a:r>
            <a:r>
              <a:rPr lang="en-US" altLang="en-US" sz="1800">
                <a:solidFill>
                  <a:srgbClr val="660066"/>
                </a:solidFill>
              </a:rPr>
              <a:t>e</a:t>
            </a:r>
            <a:r>
              <a:rPr lang="en-US" altLang="en-US" sz="1800"/>
              <a:t> in </a:t>
            </a:r>
            <a:r>
              <a:rPr lang="en-US" altLang="en-US" sz="1800">
                <a:solidFill>
                  <a:srgbClr val="660066"/>
                </a:solidFill>
              </a:rPr>
              <a:t>E</a:t>
            </a:r>
          </a:p>
        </p:txBody>
      </p:sp>
      <p:sp>
        <p:nvSpPr>
          <p:cNvPr id="28678" name="TextBox 5">
            <a:extLst>
              <a:ext uri="{FF2B5EF4-FFF2-40B4-BE49-F238E27FC236}">
                <a16:creationId xmlns:a16="http://schemas.microsoft.com/office/drawing/2014/main" id="{94AAF2B1-CF4D-BD40-8B5A-2E7A52999C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613150"/>
            <a:ext cx="6699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660066"/>
                </a:solidFill>
              </a:rPr>
              <a:t>T = Ø</a:t>
            </a:r>
          </a:p>
        </p:txBody>
      </p:sp>
      <p:sp>
        <p:nvSpPr>
          <p:cNvPr id="28679" name="TextBox 6">
            <a:extLst>
              <a:ext uri="{FF2B5EF4-FFF2-40B4-BE49-F238E27FC236}">
                <a16:creationId xmlns:a16="http://schemas.microsoft.com/office/drawing/2014/main" id="{2F4603D1-8AD3-E14F-B65A-02CFC1A5B6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197350"/>
            <a:ext cx="41465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Sort edges in increasing order of their cost</a:t>
            </a:r>
          </a:p>
        </p:txBody>
      </p:sp>
      <p:sp>
        <p:nvSpPr>
          <p:cNvPr id="28680" name="TextBox 7">
            <a:extLst>
              <a:ext uri="{FF2B5EF4-FFF2-40B4-BE49-F238E27FC236}">
                <a16:creationId xmlns:a16="http://schemas.microsoft.com/office/drawing/2014/main" id="{CCC51E31-4BC3-AB40-8136-DC42BE47F6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884738"/>
            <a:ext cx="3060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Consider edges in sorted order</a:t>
            </a:r>
          </a:p>
        </p:txBody>
      </p:sp>
      <p:sp>
        <p:nvSpPr>
          <p:cNvPr id="28681" name="TextBox 8">
            <a:extLst>
              <a:ext uri="{FF2B5EF4-FFF2-40B4-BE49-F238E27FC236}">
                <a16:creationId xmlns:a16="http://schemas.microsoft.com/office/drawing/2014/main" id="{859DBAA8-4369-8B44-999D-BF788D85A8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7125" y="5449888"/>
            <a:ext cx="64817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If an edge can be added to </a:t>
            </a:r>
            <a:r>
              <a:rPr lang="en-US" altLang="en-US" sz="1800">
                <a:solidFill>
                  <a:srgbClr val="660066"/>
                </a:solidFill>
              </a:rPr>
              <a:t>T</a:t>
            </a:r>
            <a:r>
              <a:rPr lang="en-US" altLang="en-US" sz="1800"/>
              <a:t> without adding a cycle then add it to </a:t>
            </a:r>
            <a:r>
              <a:rPr lang="en-US" altLang="en-US" sz="1800">
                <a:solidFill>
                  <a:srgbClr val="660066"/>
                </a:solidFill>
              </a:rPr>
              <a:t>T</a:t>
            </a:r>
          </a:p>
        </p:txBody>
      </p:sp>
      <p:sp>
        <p:nvSpPr>
          <p:cNvPr id="11" name="Rounded Rectangular Callout 10">
            <a:extLst>
              <a:ext uri="{FF2B5EF4-FFF2-40B4-BE49-F238E27FC236}">
                <a16:creationId xmlns:a16="http://schemas.microsoft.com/office/drawing/2014/main" id="{8DD4C780-AC8C-6A48-860A-69F95402DB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7900" y="6264275"/>
            <a:ext cx="5168900" cy="455613"/>
          </a:xfrm>
          <a:prstGeom prst="wedgeRoundRectCallout">
            <a:avLst>
              <a:gd name="adj1" fmla="val -18431"/>
              <a:gd name="adj2" fmla="val -152074"/>
              <a:gd name="adj3" fmla="val 16667"/>
            </a:avLst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Can be verified in </a:t>
            </a:r>
            <a:r>
              <a:rPr lang="en-US" dirty="0" err="1">
                <a:solidFill>
                  <a:srgbClr val="660066"/>
                </a:solidFill>
                <a:latin typeface="+mn-lt"/>
                <a:ea typeface="+mn-ea"/>
              </a:rPr>
              <a:t>O(m+n</a:t>
            </a:r>
            <a:r>
              <a:rPr lang="en-US" dirty="0">
                <a:solidFill>
                  <a:srgbClr val="660066"/>
                </a:solidFill>
                <a:latin typeface="+mn-lt"/>
                <a:ea typeface="+mn-ea"/>
              </a:rPr>
              <a:t>)</a:t>
            </a: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 time</a:t>
            </a:r>
          </a:p>
        </p:txBody>
      </p:sp>
      <p:sp>
        <p:nvSpPr>
          <p:cNvPr id="12" name="Cloud Callout 11">
            <a:extLst>
              <a:ext uri="{FF2B5EF4-FFF2-40B4-BE49-F238E27FC236}">
                <a16:creationId xmlns:a16="http://schemas.microsoft.com/office/drawing/2014/main" id="{370F2C85-4702-5D4F-8058-5DE45F657A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40175" y="2859088"/>
            <a:ext cx="1995488" cy="1508125"/>
          </a:xfrm>
          <a:prstGeom prst="cloudCallout">
            <a:avLst>
              <a:gd name="adj1" fmla="val 110852"/>
              <a:gd name="adj2" fmla="val 210060"/>
            </a:avLst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660066"/>
                </a:solidFill>
                <a:latin typeface="+mn-lt"/>
                <a:ea typeface="+mn-ea"/>
              </a:rPr>
              <a:t>O(m</a:t>
            </a:r>
            <a:r>
              <a:rPr lang="en-US" baseline="30000" dirty="0">
                <a:solidFill>
                  <a:srgbClr val="660066"/>
                </a:solidFill>
                <a:latin typeface="+mn-lt"/>
                <a:ea typeface="+mn-ea"/>
              </a:rPr>
              <a:t>2</a:t>
            </a:r>
            <a:r>
              <a:rPr lang="en-US" dirty="0">
                <a:solidFill>
                  <a:srgbClr val="660066"/>
                </a:solidFill>
                <a:latin typeface="+mn-lt"/>
                <a:ea typeface="+mn-ea"/>
              </a:rPr>
              <a:t>) </a:t>
            </a: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time overall</a:t>
            </a:r>
          </a:p>
        </p:txBody>
      </p:sp>
      <p:grpSp>
        <p:nvGrpSpPr>
          <p:cNvPr id="2" name="Group 14">
            <a:extLst>
              <a:ext uri="{FF2B5EF4-FFF2-40B4-BE49-F238E27FC236}">
                <a16:creationId xmlns:a16="http://schemas.microsoft.com/office/drawing/2014/main" id="{E8B9A5C2-BB9B-584A-83AE-33BAFCBBB512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1639888"/>
            <a:ext cx="5478463" cy="769937"/>
            <a:chOff x="457200" y="1639190"/>
            <a:chExt cx="5477836" cy="770744"/>
          </a:xfrm>
        </p:grpSpPr>
        <p:sp>
          <p:nvSpPr>
            <p:cNvPr id="14" name="Rounded Rectangle 13">
              <a:extLst>
                <a:ext uri="{FF2B5EF4-FFF2-40B4-BE49-F238E27FC236}">
                  <a16:creationId xmlns:a16="http://schemas.microsoft.com/office/drawing/2014/main" id="{247C8FC4-44F8-D649-AFF9-801AF4F7EF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200" y="1639190"/>
              <a:ext cx="5477836" cy="770744"/>
            </a:xfrm>
            <a:prstGeom prst="roundRect">
              <a:avLst>
                <a:gd name="adj" fmla="val 16667"/>
              </a:avLst>
            </a:prstGeom>
            <a:solidFill>
              <a:srgbClr val="C3D69B"/>
            </a:soli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28686" name="TextBox 12">
              <a:extLst>
                <a:ext uri="{FF2B5EF4-FFF2-40B4-BE49-F238E27FC236}">
                  <a16:creationId xmlns:a16="http://schemas.microsoft.com/office/drawing/2014/main" id="{4EBED969-ED9F-B547-9943-9D366BE2C8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2751" y="1802024"/>
              <a:ext cx="537197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Can be implemented in </a:t>
              </a:r>
              <a:r>
                <a:rPr lang="en-US" altLang="en-US" sz="1800">
                  <a:solidFill>
                    <a:srgbClr val="660066"/>
                  </a:solidFill>
                </a:rPr>
                <a:t>O(m log n) </a:t>
              </a:r>
              <a:r>
                <a:rPr lang="en-US" altLang="en-US" sz="1800"/>
                <a:t>time (Union-find DS)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>
            <a:extLst>
              <a:ext uri="{FF2B5EF4-FFF2-40B4-BE49-F238E27FC236}">
                <a16:creationId xmlns:a16="http://schemas.microsoft.com/office/drawing/2014/main" id="{D4B707F5-9602-0B4B-93EC-983E5F647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Reading Assignment</a:t>
            </a:r>
          </a:p>
        </p:txBody>
      </p:sp>
      <p:sp>
        <p:nvSpPr>
          <p:cNvPr id="20483" name="TextBox 2">
            <a:extLst>
              <a:ext uri="{FF2B5EF4-FFF2-40B4-BE49-F238E27FC236}">
                <a16:creationId xmlns:a16="http://schemas.microsoft.com/office/drawing/2014/main" id="{9D792A2B-B62E-AA48-A1F7-01A8565608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6263" y="2560638"/>
            <a:ext cx="24987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Sec 4.5, 4.6 of [KT]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8012</TotalTime>
  <Words>1000</Words>
  <Application>Microsoft Office PowerPoint</Application>
  <PresentationFormat>On-screen Show (4:3)</PresentationFormat>
  <Paragraphs>179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Arial</vt:lpstr>
      <vt:lpstr>Calibri</vt:lpstr>
      <vt:lpstr>Office Theme</vt:lpstr>
      <vt:lpstr>Lecture 23</vt:lpstr>
      <vt:lpstr>Project deadlines coming up</vt:lpstr>
      <vt:lpstr>Kruskal’s Algorithm</vt:lpstr>
      <vt:lpstr>Optimality of Kruskal’s Algorithm</vt:lpstr>
      <vt:lpstr>Is (V,T) a spanning tree?</vt:lpstr>
      <vt:lpstr>Removing distinct cost assumption</vt:lpstr>
      <vt:lpstr>Running time for Prim’s algorithm</vt:lpstr>
      <vt:lpstr>Running time for Kruskal’s Algorithm</vt:lpstr>
      <vt:lpstr>Reading Assignment</vt:lpstr>
      <vt:lpstr>High Level view of the course</vt:lpstr>
      <vt:lpstr>Trivia</vt:lpstr>
      <vt:lpstr>Divide and Conquer</vt:lpstr>
      <vt:lpstr>Sorting</vt:lpstr>
      <vt:lpstr>Insertion Sort</vt:lpstr>
      <vt:lpstr>Other O(n2) sorting algorithms</vt:lpstr>
      <vt:lpstr>Divide and Conquer</vt:lpstr>
      <vt:lpstr>Mergesort Algorithm</vt:lpstr>
      <vt:lpstr>How fast can sorted arrays be merged?</vt:lpstr>
      <vt:lpstr>Mergesort algorithm</vt:lpstr>
      <vt:lpstr>An example run</vt:lpstr>
      <vt:lpstr>Correctness</vt:lpstr>
      <vt:lpstr>Runtime analysis on the board…</vt:lpstr>
    </vt:vector>
  </TitlesOfParts>
  <Company>UB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27</dc:title>
  <dc:creator>Atri</dc:creator>
  <cp:lastModifiedBy>Nasrin Akhter</cp:lastModifiedBy>
  <cp:revision>44</cp:revision>
  <dcterms:created xsi:type="dcterms:W3CDTF">2011-11-02T01:29:14Z</dcterms:created>
  <dcterms:modified xsi:type="dcterms:W3CDTF">2022-04-05T16:03:26Z</dcterms:modified>
</cp:coreProperties>
</file>