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477" r:id="rId3"/>
    <p:sldId id="478" r:id="rId4"/>
    <p:sldId id="462" r:id="rId5"/>
    <p:sldId id="480" r:id="rId6"/>
    <p:sldId id="483" r:id="rId7"/>
    <p:sldId id="484" r:id="rId8"/>
    <p:sldId id="482" r:id="rId9"/>
    <p:sldId id="486" r:id="rId10"/>
    <p:sldId id="481" r:id="rId11"/>
    <p:sldId id="278" r:id="rId12"/>
    <p:sldId id="279" r:id="rId13"/>
    <p:sldId id="280" r:id="rId14"/>
    <p:sldId id="281" r:id="rId15"/>
    <p:sldId id="282" r:id="rId16"/>
    <p:sldId id="284" r:id="rId17"/>
    <p:sldId id="487" r:id="rId18"/>
    <p:sldId id="488" r:id="rId19"/>
    <p:sldId id="489" r:id="rId2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432" y="52"/>
      </p:cViewPr>
      <p:guideLst>
        <p:guide orient="horz" pos="2160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39677D-06DD-C247-858D-97882E3C51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916D27-1AB0-2D4E-9925-4E8B320B03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4ADA840-E0EE-2443-A8CF-4B1200348A00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BBF8E3-605A-0E4B-BDF1-498CE11AFE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FE5A12-FAAB-1A42-A210-16B3341855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223965F-828E-4C4F-A902-7A777BC893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01C3E9-6904-5E4A-9BC9-23BAC38BFB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B91908-97E6-AC44-996C-EE66F197A5A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508F2D4-B1F2-5541-9470-64D9AFE1F273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BB01FED-20D1-2943-869D-304F5B2895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1D24D72-F316-5348-A871-154BFB856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F806B-EB36-D64C-BD38-5C7841F72A5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C5281-1E14-8346-8CC3-9E9D5F756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504F3B0-1EDE-D140-82C8-4FC36B1303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D2D35-EBA0-9544-96FB-2AD391415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A9F30-DB25-E34D-AFC1-40E570FFB536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E777F-C241-E64C-B7BD-3254C1D63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1167E-1D1F-FE4A-A585-3F4C5801F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E7EC8-83DA-EF4A-8541-76682BDAD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943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A80D6-2121-F94A-B3C0-6C8CAA8C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E9C1C-90A1-1B4D-BD00-2166192B7B06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9AEE2-5D0D-CF42-A76B-2FED82B25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8BC86-780C-644E-956B-FB4A74C3D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65255-5FCA-CA49-846D-5450C29EC4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286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26A29-0858-CF4E-9872-B34BC382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73BD1-3C8A-4A45-A6FB-051F3AE9D955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0CD0F-3CA7-254A-9F1E-1B319E3A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50D19-1B97-B64A-A6ED-970B83D9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C8437-BFCC-0542-9980-22DBCEEC2F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77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F551A-D77A-5B48-BCE7-6E52BA6D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02C8-B50E-7C46-9A37-385DA86C70BB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02710-3B38-E648-A17E-3CC6F57F5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2C44B-0CCD-0546-B972-81B9577D7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5CC24-4CA2-F747-9422-F687E137B6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1684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8D1C1-701A-D342-BB0F-EB07AB5D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39A0F-E1FB-554C-84F0-F7DD56C6D12F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411D7-2640-464F-8F82-C2D51C716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FD500-03F3-6C4E-BD0A-CA2A25F5F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789CF-BD61-0343-AFDD-ED1600E2D6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8188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5B8080-1291-5D43-BB1D-F63A3A601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438D1-1321-5B4E-B0F2-69A7993828C2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6CB037-F9E1-774A-A17B-71110E285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74DECED-B20E-054C-8A23-5DFF62A01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C212F8-9EF3-A540-A556-D860BA49BF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55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C525E58-FD38-6A4F-9940-03E5EAB9C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481D9-7909-3B41-AE1D-FC94D9A68CBC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AE41C4F-FC7B-9744-A00E-0C41D8177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3627EE1-1866-4641-8259-E2352524B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904CC-D149-624D-A633-7E35910769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626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67B6AF9-58E9-914B-93AA-C4BB6AC5E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48E1A-612F-5442-B563-D352B8E545C6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71DA78-CD24-0547-B7B0-0499DFB2C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D5E318A-0B14-A346-8CB6-C36BF724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A2E7F-EAF3-634F-A3F7-E45C5AC34B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210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EA91CD0-6D59-C64B-B7AB-F1A5B3A07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6B0C6-02FC-7141-A6FB-7E77ACFE6941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546CCC7-30D6-4840-B44E-46CDAB85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9723FA3-98B7-3B42-A13D-BBD2963E3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935F-A1F1-174F-83B9-E3D4CD3958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329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9EA97F-5A92-BA4E-92CB-E93D6FA2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4A4F7-95DB-EC41-B965-8B4A5F80B780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87F7C2A-A19E-7543-8E69-21908B06A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591E4A-5206-7040-86C6-D0B3B657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5226D-EC29-784C-AE39-6BA61AED08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25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C46B793-1045-504B-A836-5B064F74B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EAC2C-18B9-A843-ACF7-D4929344EAF7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EF4639-349D-A04B-AD52-61741D7AB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CA7AA82-3138-914C-BF55-15AC70703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94441-90C6-8643-9F9F-04E0F0203E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892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C8B6330-2A67-3C4F-AFEA-10DC752CBB9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9D65255-FB81-BC4E-9B17-D5E0644878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14CEE-CCED-0C40-85D0-E8939A323B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B20B981-3362-A04F-95F2-7F7DFC7E4AC0}" type="datetime1">
              <a:rPr lang="en-US" altLang="en-US"/>
              <a:pPr>
                <a:defRPr/>
              </a:pPr>
              <a:t>4/9/2022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A1BE7-A878-BC4C-A3EF-F6C4D84C5C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BC44B-CEF8-6A4B-861C-74C8EAAD9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A854C4A-B7AF-2848-B453-505C2B1256D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5B6E997D-5FC0-C743-9800-C73B604BD1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D19854-16E8-4946-A3AE-47D5C5B12F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8DDD89-B21F-41E5-A668-9378F95F6C58}"/>
              </a:ext>
            </a:extLst>
          </p:cNvPr>
          <p:cNvSpPr txBox="1"/>
          <p:nvPr/>
        </p:nvSpPr>
        <p:spPr>
          <a:xfrm>
            <a:off x="365760" y="3828688"/>
            <a:ext cx="8074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/>
              <a:t>Example 2: </a:t>
            </a:r>
            <a:endParaRPr lang="en-US" sz="1600" dirty="0"/>
          </a:p>
          <a:p>
            <a:r>
              <a:rPr lang="en-US" sz="1600" dirty="0"/>
              <a:t>A = (1, 2, …, n).</a:t>
            </a:r>
          </a:p>
          <a:p>
            <a:r>
              <a:rPr lang="en-US" sz="1600" dirty="0"/>
              <a:t>How many inversions?</a:t>
            </a:r>
          </a:p>
          <a:p>
            <a:r>
              <a:rPr lang="en-US" sz="1600" dirty="0"/>
              <a:t>If a</a:t>
            </a:r>
            <a:r>
              <a:rPr lang="en-US" sz="1600" baseline="-25000" dirty="0"/>
              <a:t>1</a:t>
            </a:r>
            <a:r>
              <a:rPr lang="en-US" sz="1600" dirty="0"/>
              <a:t>, …, a</a:t>
            </a:r>
            <a:r>
              <a:rPr lang="en-US" sz="1600" baseline="-25000" dirty="0"/>
              <a:t>i</a:t>
            </a:r>
            <a:r>
              <a:rPr lang="en-US" sz="1600" dirty="0"/>
              <a:t>, </a:t>
            </a:r>
            <a:r>
              <a:rPr lang="en-US" sz="1600" dirty="0" err="1"/>
              <a:t>a</a:t>
            </a:r>
            <a:r>
              <a:rPr lang="en-US" sz="1600" baseline="-25000" dirty="0" err="1"/>
              <a:t>j</a:t>
            </a:r>
            <a:r>
              <a:rPr lang="en-US" sz="1600" dirty="0"/>
              <a:t>, …a</a:t>
            </a:r>
            <a:r>
              <a:rPr lang="en-US" sz="1600" baseline="-25000" dirty="0"/>
              <a:t>n </a:t>
            </a:r>
            <a:r>
              <a:rPr lang="en-US" sz="1600" dirty="0"/>
              <a:t>are sorted, then no inversions.</a:t>
            </a:r>
          </a:p>
          <a:p>
            <a:endParaRPr lang="en-US" sz="16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21085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348C9D3-BBCB-4172-A656-361C1FC1DBA5}"/>
              </a:ext>
            </a:extLst>
          </p:cNvPr>
          <p:cNvSpPr txBox="1"/>
          <p:nvPr/>
        </p:nvSpPr>
        <p:spPr>
          <a:xfrm>
            <a:off x="2519172" y="4311743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53B6F-EF7E-4DDC-BA88-64F720505F23}"/>
              </a:ext>
            </a:extLst>
          </p:cNvPr>
          <p:cNvSpPr txBox="1"/>
          <p:nvPr/>
        </p:nvSpPr>
        <p:spPr>
          <a:xfrm>
            <a:off x="365760" y="5022921"/>
            <a:ext cx="8074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/>
              <a:t>Example 3: </a:t>
            </a:r>
            <a:endParaRPr lang="en-US" sz="1600" dirty="0"/>
          </a:p>
          <a:p>
            <a:r>
              <a:rPr lang="en-US" sz="1600" dirty="0"/>
              <a:t>A = (n, …, 1).</a:t>
            </a:r>
          </a:p>
          <a:p>
            <a:r>
              <a:rPr lang="en-US" sz="1600" dirty="0"/>
              <a:t>How many inversions?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558285-A2FC-4E5F-9638-91FCA2A99872}"/>
                  </a:ext>
                </a:extLst>
              </p:cNvPr>
              <p:cNvSpPr txBox="1"/>
              <p:nvPr/>
            </p:nvSpPr>
            <p:spPr>
              <a:xfrm>
                <a:off x="1664208" y="5491144"/>
                <a:ext cx="2125980" cy="418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558285-A2FC-4E5F-9638-91FCA2A998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4208" y="5491144"/>
                <a:ext cx="2125980" cy="418897"/>
              </a:xfrm>
              <a:prstGeom prst="rect">
                <a:avLst/>
              </a:prstGeom>
              <a:blipFill>
                <a:blip r:embed="rId2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859BD90-5A8B-4D8A-AEE0-EB949D0F2424}"/>
                  </a:ext>
                </a:extLst>
              </p:cNvPr>
              <p:cNvSpPr txBox="1"/>
              <p:nvPr/>
            </p:nvSpPr>
            <p:spPr>
              <a:xfrm>
                <a:off x="3081528" y="6044184"/>
                <a:ext cx="5824728" cy="419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0 </a:t>
                </a:r>
                <a:r>
                  <a:rPr lang="en-US" dirty="0">
                    <a:sym typeface="Symbol" panose="05050102010706020507" pitchFamily="18" charset="2"/>
                  </a:rPr>
                  <a:t> # inversions 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859BD90-5A8B-4D8A-AEE0-EB949D0F2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1528" y="6044184"/>
                <a:ext cx="5824728" cy="419730"/>
              </a:xfrm>
              <a:prstGeom prst="rect">
                <a:avLst/>
              </a:prstGeom>
              <a:blipFill>
                <a:blip r:embed="rId3"/>
                <a:stretch>
                  <a:fillRect l="-942" t="-5882" b="-1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250CFB3C-F9D5-4F95-B6F4-AC39FD684379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A16A5F53-2A6F-4F1E-A6ED-98ED8DECC22B}"/>
              </a:ext>
            </a:extLst>
          </p:cNvPr>
          <p:cNvSpPr txBox="1"/>
          <p:nvPr/>
        </p:nvSpPr>
        <p:spPr>
          <a:xfrm>
            <a:off x="5285232" y="1252728"/>
            <a:ext cx="3557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Shrek  2. Despicable Me  3. Sherlock Holmes </a:t>
            </a:r>
          </a:p>
        </p:txBody>
      </p:sp>
    </p:spTree>
    <p:extLst>
      <p:ext uri="{BB962C8B-B14F-4D97-AF65-F5344CB8AC3E}">
        <p14:creationId xmlns:p14="http://schemas.microsoft.com/office/powerpoint/2010/main" val="281654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374E8B88-A708-0E46-AAD9-8D057923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Solve a harder problem</a:t>
            </a:r>
          </a:p>
        </p:txBody>
      </p:sp>
      <p:sp>
        <p:nvSpPr>
          <p:cNvPr id="17410" name="TextBox 2">
            <a:extLst>
              <a:ext uri="{FF2B5EF4-FFF2-40B4-BE49-F238E27FC236}">
                <a16:creationId xmlns:a16="http://schemas.microsoft.com/office/drawing/2014/main" id="{851058B6-EBF4-0F4F-95CB-0A70C5185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1524000"/>
            <a:ext cx="2446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Input: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800" baseline="-250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800">
                <a:latin typeface="Arial" panose="020B0604020202020204" pitchFamily="34" charset="0"/>
              </a:rPr>
              <a:t>, ..,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800" baseline="-25000">
                <a:solidFill>
                  <a:srgbClr val="7030A0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7411" name="TextBox 3">
            <a:extLst>
              <a:ext uri="{FF2B5EF4-FFF2-40B4-BE49-F238E27FC236}">
                <a16:creationId xmlns:a16="http://schemas.microsoft.com/office/drawing/2014/main" id="{60274E0C-55BE-DF41-A5E5-F1EC5C5D6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2286000"/>
            <a:ext cx="4794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Output: LIST of all inversions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BEB720D-0F72-584C-9822-56A0369C909A}"/>
              </a:ext>
            </a:extLst>
          </p:cNvPr>
          <p:cNvGrpSpPr>
            <a:grpSpLocks/>
          </p:cNvGrpSpPr>
          <p:nvPr/>
        </p:nvGrpSpPr>
        <p:grpSpPr bwMode="auto">
          <a:xfrm>
            <a:off x="2646363" y="3205163"/>
            <a:ext cx="2743200" cy="2474912"/>
            <a:chOff x="1676400" y="2997884"/>
            <a:chExt cx="2743200" cy="247466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8A8C114-8BB0-4444-BD41-03B46F359F85}"/>
                </a:ext>
              </a:extLst>
            </p:cNvPr>
            <p:cNvSpPr/>
            <p:nvPr/>
          </p:nvSpPr>
          <p:spPr>
            <a:xfrm>
              <a:off x="1676400" y="2997884"/>
              <a:ext cx="2743200" cy="247466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415" name="TextBox 4">
              <a:extLst>
                <a:ext uri="{FF2B5EF4-FFF2-40B4-BE49-F238E27FC236}">
                  <a16:creationId xmlns:a16="http://schemas.microsoft.com/office/drawing/2014/main" id="{BA7F68E1-9DCF-2F49-9DBA-5AC3759521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7236" y="3325091"/>
              <a:ext cx="165942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for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i </a:t>
              </a:r>
              <a:r>
                <a:rPr lang="en-US" altLang="en-US" sz="1800">
                  <a:latin typeface="Arial" panose="020B0604020202020204" pitchFamily="34" charset="0"/>
                </a:rPr>
                <a:t>in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to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n-1</a:t>
              </a:r>
            </a:p>
          </p:txBody>
        </p:sp>
        <p:sp>
          <p:nvSpPr>
            <p:cNvPr id="17416" name="TextBox 5">
              <a:extLst>
                <a:ext uri="{FF2B5EF4-FFF2-40B4-BE49-F238E27FC236}">
                  <a16:creationId xmlns:a16="http://schemas.microsoft.com/office/drawing/2014/main" id="{FBD1A2B4-5328-FC4C-8ECC-45A96F0902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6816" y="3694423"/>
              <a:ext cx="164019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for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j</a:t>
              </a:r>
              <a:r>
                <a:rPr lang="en-US" altLang="en-US" sz="1800">
                  <a:latin typeface="Arial" panose="020B0604020202020204" pitchFamily="34" charset="0"/>
                </a:rPr>
                <a:t> in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i+1</a:t>
              </a:r>
              <a:r>
                <a:rPr lang="en-US" altLang="en-US" sz="1800">
                  <a:latin typeface="Arial" panose="020B0604020202020204" pitchFamily="34" charset="0"/>
                </a:rPr>
                <a:t> to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B71DCFF-146E-874E-ADBE-C22CC49525F8}"/>
                </a:ext>
              </a:extLst>
            </p:cNvPr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787236" y="3025594"/>
              <a:ext cx="729239" cy="369332"/>
            </a:xfrm>
            <a:prstGeom prst="rect">
              <a:avLst/>
            </a:prstGeom>
            <a:blipFill>
              <a:blip r:embed="rId2"/>
              <a:stretch>
                <a:fillRect l="-5085" t="-6667" b="-23333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17418" name="TextBox 7">
              <a:extLst>
                <a:ext uri="{FF2B5EF4-FFF2-40B4-BE49-F238E27FC236}">
                  <a16:creationId xmlns:a16="http://schemas.microsoft.com/office/drawing/2014/main" id="{468DC722-6BE3-324D-8477-3EB15E2B88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2552" y="4063755"/>
              <a:ext cx="99899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i</a:t>
              </a:r>
              <a:r>
                <a:rPr lang="en-US" altLang="en-US" sz="1800">
                  <a:latin typeface="Arial" panose="020B0604020202020204" pitchFamily="34" charset="0"/>
                </a:rPr>
                <a:t> &gt;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j</a:t>
              </a:r>
            </a:p>
          </p:txBody>
        </p:sp>
        <p:sp>
          <p:nvSpPr>
            <p:cNvPr id="17419" name="TextBox 8">
              <a:extLst>
                <a:ext uri="{FF2B5EF4-FFF2-40B4-BE49-F238E27FC236}">
                  <a16:creationId xmlns:a16="http://schemas.microsoft.com/office/drawing/2014/main" id="{5185DCF9-A48D-8745-8AAC-DB6C3B5A9B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6950" y="4394959"/>
              <a:ext cx="14029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add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(i,j)</a:t>
              </a:r>
              <a:r>
                <a:rPr lang="en-US" altLang="en-US" sz="1800">
                  <a:latin typeface="Arial" panose="020B0604020202020204" pitchFamily="34" charset="0"/>
                </a:rPr>
                <a:t> to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endPara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420" name="TextBox 9">
              <a:extLst>
                <a:ext uri="{FF2B5EF4-FFF2-40B4-BE49-F238E27FC236}">
                  <a16:creationId xmlns:a16="http://schemas.microsoft.com/office/drawing/2014/main" id="{61FF878D-AA04-7043-ACFA-296E1549AC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7236" y="4948957"/>
              <a:ext cx="104387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endPara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3" name="Cloud Callout 12">
            <a:extLst>
              <a:ext uri="{FF2B5EF4-FFF2-40B4-BE49-F238E27FC236}">
                <a16:creationId xmlns:a16="http://schemas.microsoft.com/office/drawing/2014/main" id="{27A2FD9B-4D4F-5440-9D38-04D693FE2DEB}"/>
              </a:ext>
            </a:extLst>
          </p:cNvPr>
          <p:cNvSpPr/>
          <p:nvPr/>
        </p:nvSpPr>
        <p:spPr>
          <a:xfrm>
            <a:off x="5930900" y="3033713"/>
            <a:ext cx="2949575" cy="1938337"/>
          </a:xfrm>
          <a:prstGeom prst="cloudCallout">
            <a:avLst>
              <a:gd name="adj1" fmla="val -10972"/>
              <a:gd name="adj2" fmla="val 43198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/>
              <a:t>Optimal for the listing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5754F674-FFDC-CE4D-A2E4-41587358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274638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1: All inversions--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(2i-1,2i)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9D8748-2CAE-5B49-A35A-55CA34A896B7}"/>
              </a:ext>
            </a:extLst>
          </p:cNvPr>
          <p:cNvGraphicFramePr>
            <a:graphicFrameLocks noGrp="1"/>
          </p:cNvGraphicFramePr>
          <p:nvPr/>
        </p:nvGraphicFramePr>
        <p:xfrm>
          <a:off x="2701925" y="1636713"/>
          <a:ext cx="3352800" cy="325437"/>
        </p:xfrm>
        <a:graphic>
          <a:graphicData uri="http://schemas.openxmlformats.org/drawingml/2006/table">
            <a:tbl>
              <a:tblPr/>
              <a:tblGrid>
                <a:gridCol w="419100">
                  <a:extLst>
                    <a:ext uri="{9D8B030D-6E8A-4147-A177-3AD203B41FA5}">
                      <a16:colId xmlns:a16="http://schemas.microsoft.com/office/drawing/2014/main" val="1641692163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91970252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635044112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389916278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46984691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1700748494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193492232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3716497914"/>
                    </a:ext>
                  </a:extLst>
                </a:gridCol>
              </a:tblGrid>
              <a:tr h="325437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1800" dirty="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848708"/>
                  </a:ext>
                </a:extLst>
              </a:tr>
            </a:tbl>
          </a:graphicData>
        </a:graphic>
      </p:graphicFrame>
      <p:sp>
        <p:nvSpPr>
          <p:cNvPr id="18454" name="Rectangle 1">
            <a:extLst>
              <a:ext uri="{FF2B5EF4-FFF2-40B4-BE49-F238E27FC236}">
                <a16:creationId xmlns:a16="http://schemas.microsoft.com/office/drawing/2014/main" id="{87F6BF1C-56DC-D249-8146-90D77AC47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700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br>
              <a:rPr lang="en-US" altLang="en-US" sz="2400">
                <a:latin typeface="Arial" panose="020B0604020202020204" pitchFamily="34" charset="0"/>
              </a:rPr>
            </a:br>
            <a:endParaRPr lang="en-US" altLang="en-US" sz="24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7DE8453-534B-5243-9AC1-BCA71E3C7431}"/>
              </a:ext>
            </a:extLst>
          </p:cNvPr>
          <p:cNvSpPr/>
          <p:nvPr/>
        </p:nvSpPr>
        <p:spPr>
          <a:xfrm>
            <a:off x="1204913" y="2260600"/>
            <a:ext cx="6734175" cy="59690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Q1: Solve listing problem in O(n) time?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C086AE8-EEED-0046-9AC6-6B3CE2A184A1}"/>
              </a:ext>
            </a:extLst>
          </p:cNvPr>
          <p:cNvSpPr/>
          <p:nvPr/>
        </p:nvSpPr>
        <p:spPr>
          <a:xfrm>
            <a:off x="700088" y="3160713"/>
            <a:ext cx="7743825" cy="5969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Q2: Recursive divide and conquer algorithm to count the number of inversions?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645604AD-AE15-1843-BB81-148EBE9ABADE}"/>
              </a:ext>
            </a:extLst>
          </p:cNvPr>
          <p:cNvSpPr/>
          <p:nvPr/>
        </p:nvSpPr>
        <p:spPr>
          <a:xfrm>
            <a:off x="6359525" y="1246188"/>
            <a:ext cx="2576513" cy="715962"/>
          </a:xfrm>
          <a:prstGeom prst="wedgeRectCallout">
            <a:avLst>
              <a:gd name="adj1" fmla="val -46639"/>
              <a:gd name="adj2" fmla="val 116793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Only check (i,i+1) pairs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B384681-B711-C542-B417-067BA877E302}"/>
              </a:ext>
            </a:extLst>
          </p:cNvPr>
          <p:cNvGrpSpPr>
            <a:grpSpLocks/>
          </p:cNvGrpSpPr>
          <p:nvPr/>
        </p:nvGrpSpPr>
        <p:grpSpPr bwMode="auto">
          <a:xfrm>
            <a:off x="2424113" y="3935413"/>
            <a:ext cx="5700712" cy="2825750"/>
            <a:chOff x="2424545" y="3934691"/>
            <a:chExt cx="5699708" cy="2826327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83EE961-CACA-1A4D-AC0C-D1D337FBC96B}"/>
                </a:ext>
              </a:extLst>
            </p:cNvPr>
            <p:cNvSpPr/>
            <p:nvPr/>
          </p:nvSpPr>
          <p:spPr>
            <a:xfrm>
              <a:off x="2424545" y="3934691"/>
              <a:ext cx="5699708" cy="282632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460" name="TextBox 8">
              <a:extLst>
                <a:ext uri="{FF2B5EF4-FFF2-40B4-BE49-F238E27FC236}">
                  <a16:creationId xmlns:a16="http://schemas.microsoft.com/office/drawing/2014/main" id="{C035F547-C532-E649-AE4B-220881C4EA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4545" y="4059379"/>
              <a:ext cx="16466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CountInv 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18461" name="TextBox 9">
              <a:extLst>
                <a:ext uri="{FF2B5EF4-FFF2-40B4-BE49-F238E27FC236}">
                  <a16:creationId xmlns:a16="http://schemas.microsoft.com/office/drawing/2014/main" id="{1A277D27-D35D-C549-A4D2-019B87E039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1" y="4498987"/>
              <a:ext cx="175560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return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0</a:t>
              </a:r>
            </a:p>
          </p:txBody>
        </p:sp>
        <p:sp>
          <p:nvSpPr>
            <p:cNvPr id="18462" name="TextBox 11">
              <a:extLst>
                <a:ext uri="{FF2B5EF4-FFF2-40B4-BE49-F238E27FC236}">
                  <a16:creationId xmlns:a16="http://schemas.microsoft.com/office/drawing/2014/main" id="{AD43BD36-694F-4440-B549-9C1AB5306D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4860218"/>
              <a:ext cx="230383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 return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&gt;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8463" name="TextBox 12">
              <a:extLst>
                <a:ext uri="{FF2B5EF4-FFF2-40B4-BE49-F238E27FC236}">
                  <a16:creationId xmlns:a16="http://schemas.microsoft.com/office/drawing/2014/main" id="{7362F86D-93EA-A54A-948E-F1A1FFA827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347082"/>
              <a:ext cx="174509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</a:t>
              </a:r>
            </a:p>
          </p:txBody>
        </p:sp>
        <p:sp>
          <p:nvSpPr>
            <p:cNvPr id="18464" name="TextBox 13">
              <a:extLst>
                <a:ext uri="{FF2B5EF4-FFF2-40B4-BE49-F238E27FC236}">
                  <a16:creationId xmlns:a16="http://schemas.microsoft.com/office/drawing/2014/main" id="{B5F2AD13-A55E-0D40-B57C-1B7802EBCD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716414"/>
              <a:ext cx="19511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[n/2]+1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</a:p>
          </p:txBody>
        </p:sp>
        <p:sp>
          <p:nvSpPr>
            <p:cNvPr id="18465" name="TextBox 14">
              <a:extLst>
                <a:ext uri="{FF2B5EF4-FFF2-40B4-BE49-F238E27FC236}">
                  <a16:creationId xmlns:a16="http://schemas.microsoft.com/office/drawing/2014/main" id="{8FD5852C-7D64-0C40-A0EC-06356288C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6289962"/>
              <a:ext cx="53928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, [n/2]</a:t>
              </a:r>
              <a:r>
                <a:rPr lang="en-US" altLang="en-US" sz="1800">
                  <a:latin typeface="Arial" panose="020B0604020202020204" pitchFamily="34" charset="0"/>
                </a:rPr>
                <a:t>) +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n- [n/2]</a:t>
              </a:r>
              <a:r>
                <a:rPr lang="en-US" altLang="en-US" sz="1800">
                  <a:latin typeface="Arial" panose="020B0604020202020204" pitchFamily="34" charset="0"/>
                </a:rPr>
                <a:t>)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B4853F74-EDFF-D34B-A33D-B324DF5AFDD8}"/>
              </a:ext>
            </a:extLst>
          </p:cNvPr>
          <p:cNvSpPr/>
          <p:nvPr/>
        </p:nvSpPr>
        <p:spPr>
          <a:xfrm>
            <a:off x="4597400" y="5624513"/>
            <a:ext cx="1219200" cy="4921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FEAB654-0BCF-CF44-A2EC-DCEDA717C398}"/>
              </a:ext>
            </a:extLst>
          </p:cNvPr>
          <p:cNvSpPr/>
          <p:nvPr/>
        </p:nvSpPr>
        <p:spPr>
          <a:xfrm>
            <a:off x="3352800" y="5624513"/>
            <a:ext cx="1219200" cy="4921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459" name="Title 1">
            <a:extLst>
              <a:ext uri="{FF2B5EF4-FFF2-40B4-BE49-F238E27FC236}">
                <a16:creationId xmlns:a16="http://schemas.microsoft.com/office/drawing/2014/main" id="{89A86473-60B5-E24C-8C62-19CA4BD39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Can be horribly wrong in general</a:t>
            </a:r>
          </a:p>
        </p:txBody>
      </p:sp>
      <p:grpSp>
        <p:nvGrpSpPr>
          <p:cNvPr id="19460" name="Group 2">
            <a:extLst>
              <a:ext uri="{FF2B5EF4-FFF2-40B4-BE49-F238E27FC236}">
                <a16:creationId xmlns:a16="http://schemas.microsoft.com/office/drawing/2014/main" id="{8E0853BF-8571-3E40-8155-CFDD9B4EC407}"/>
              </a:ext>
            </a:extLst>
          </p:cNvPr>
          <p:cNvGrpSpPr>
            <a:grpSpLocks/>
          </p:cNvGrpSpPr>
          <p:nvPr/>
        </p:nvGrpSpPr>
        <p:grpSpPr bwMode="auto">
          <a:xfrm>
            <a:off x="1722438" y="1347788"/>
            <a:ext cx="5699125" cy="2827337"/>
            <a:chOff x="2424545" y="3934691"/>
            <a:chExt cx="5699708" cy="282632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375602F-3737-5F4C-80DE-5925225155CA}"/>
                </a:ext>
              </a:extLst>
            </p:cNvPr>
            <p:cNvSpPr/>
            <p:nvPr/>
          </p:nvSpPr>
          <p:spPr>
            <a:xfrm>
              <a:off x="2424545" y="3934691"/>
              <a:ext cx="5699708" cy="282632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473" name="TextBox 4">
              <a:extLst>
                <a:ext uri="{FF2B5EF4-FFF2-40B4-BE49-F238E27FC236}">
                  <a16:creationId xmlns:a16="http://schemas.microsoft.com/office/drawing/2014/main" id="{46115BA4-699F-144D-B8E1-0B6ABEB409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4545" y="4059379"/>
              <a:ext cx="16466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CountInv 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19474" name="TextBox 5">
              <a:extLst>
                <a:ext uri="{FF2B5EF4-FFF2-40B4-BE49-F238E27FC236}">
                  <a16:creationId xmlns:a16="http://schemas.microsoft.com/office/drawing/2014/main" id="{5A8AB89F-2C0B-D642-92E8-924864C0E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1" y="4498987"/>
              <a:ext cx="175560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return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0</a:t>
              </a:r>
            </a:p>
          </p:txBody>
        </p:sp>
        <p:sp>
          <p:nvSpPr>
            <p:cNvPr id="19475" name="TextBox 6">
              <a:extLst>
                <a:ext uri="{FF2B5EF4-FFF2-40B4-BE49-F238E27FC236}">
                  <a16:creationId xmlns:a16="http://schemas.microsoft.com/office/drawing/2014/main" id="{26392D2C-1D75-FC41-9F66-526163365D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4860218"/>
              <a:ext cx="230383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 return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&gt;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9476" name="TextBox 7">
              <a:extLst>
                <a:ext uri="{FF2B5EF4-FFF2-40B4-BE49-F238E27FC236}">
                  <a16:creationId xmlns:a16="http://schemas.microsoft.com/office/drawing/2014/main" id="{6C1443B7-F329-3547-B399-2767DF564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347082"/>
              <a:ext cx="174509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</a:t>
              </a:r>
            </a:p>
          </p:txBody>
        </p:sp>
        <p:sp>
          <p:nvSpPr>
            <p:cNvPr id="19477" name="TextBox 8">
              <a:extLst>
                <a:ext uri="{FF2B5EF4-FFF2-40B4-BE49-F238E27FC236}">
                  <a16:creationId xmlns:a16="http://schemas.microsoft.com/office/drawing/2014/main" id="{1A8BA3BA-B886-CE46-95D7-E3A50DA788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716414"/>
              <a:ext cx="19511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[n/2]+1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</a:p>
          </p:txBody>
        </p:sp>
        <p:sp>
          <p:nvSpPr>
            <p:cNvPr id="19478" name="TextBox 9">
              <a:extLst>
                <a:ext uri="{FF2B5EF4-FFF2-40B4-BE49-F238E27FC236}">
                  <a16:creationId xmlns:a16="http://schemas.microsoft.com/office/drawing/2014/main" id="{0310FC03-643F-7847-A13E-8B96923DC6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6289962"/>
              <a:ext cx="53928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, [n/2]</a:t>
              </a:r>
              <a:r>
                <a:rPr lang="en-US" altLang="en-US" sz="1800">
                  <a:latin typeface="Arial" panose="020B0604020202020204" pitchFamily="34" charset="0"/>
                </a:rPr>
                <a:t>) +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n- [n/2]</a:t>
              </a:r>
              <a:r>
                <a:rPr lang="en-US" altLang="en-US" sz="1800">
                  <a:latin typeface="Arial" panose="020B0604020202020204" pitchFamily="34" charset="0"/>
                </a:rPr>
                <a:t>) 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33DF1895-1A46-FC46-A53A-67B0F416FB26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36073" y="4391891"/>
            <a:ext cx="6968836" cy="84321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0E70C22-54A1-414C-B087-4B9D45070E33}"/>
              </a:ext>
            </a:extLst>
          </p:cNvPr>
          <p:cNvGrpSpPr>
            <a:grpSpLocks/>
          </p:cNvGrpSpPr>
          <p:nvPr/>
        </p:nvGrpSpPr>
        <p:grpSpPr bwMode="auto">
          <a:xfrm>
            <a:off x="3367088" y="5618163"/>
            <a:ext cx="2438400" cy="504825"/>
            <a:chOff x="3352800" y="5617474"/>
            <a:chExt cx="2438400" cy="50514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E656C2F-74B8-CA4D-8ECD-684B0D317374}"/>
                </a:ext>
              </a:extLst>
            </p:cNvPr>
            <p:cNvSpPr/>
            <p:nvPr/>
          </p:nvSpPr>
          <p:spPr>
            <a:xfrm>
              <a:off x="3352800" y="5617474"/>
              <a:ext cx="2438400" cy="4987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3582EB8-1804-034F-94C4-65D11E7C97C7}"/>
                </a:ext>
              </a:extLst>
            </p:cNvPr>
            <p:cNvCxnSpPr>
              <a:stCxn id="12" idx="0"/>
              <a:endCxn id="12" idx="2"/>
            </p:cNvCxnSpPr>
            <p:nvPr/>
          </p:nvCxnSpPr>
          <p:spPr>
            <a:xfrm>
              <a:off x="4572000" y="5617474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1DE41D7-3396-D241-9C9F-F59A15AACE7A}"/>
                </a:ext>
              </a:extLst>
            </p:cNvPr>
            <p:cNvCxnSpPr/>
            <p:nvPr/>
          </p:nvCxnSpPr>
          <p:spPr>
            <a:xfrm>
              <a:off x="3949700" y="5623828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F506A53-5A65-8449-BB72-9016581F0CFF}"/>
                </a:ext>
              </a:extLst>
            </p:cNvPr>
            <p:cNvCxnSpPr/>
            <p:nvPr/>
          </p:nvCxnSpPr>
          <p:spPr>
            <a:xfrm>
              <a:off x="5127625" y="5623828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468" name="TextBox 16">
              <a:extLst>
                <a:ext uri="{FF2B5EF4-FFF2-40B4-BE49-F238E27FC236}">
                  <a16:creationId xmlns:a16="http://schemas.microsoft.com/office/drawing/2014/main" id="{10612104-7E1D-5940-812F-A039C3715F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3041" y="5677948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9469" name="TextBox 17">
              <a:extLst>
                <a:ext uri="{FF2B5EF4-FFF2-40B4-BE49-F238E27FC236}">
                  <a16:creationId xmlns:a16="http://schemas.microsoft.com/office/drawing/2014/main" id="{DB521359-2D33-1443-89DA-ADD62BA2CF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8203" y="5688571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9470" name="TextBox 18">
              <a:extLst>
                <a:ext uri="{FF2B5EF4-FFF2-40B4-BE49-F238E27FC236}">
                  <a16:creationId xmlns:a16="http://schemas.microsoft.com/office/drawing/2014/main" id="{A08E7937-0659-1945-8188-43997FCF20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8425" y="5690712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9471" name="TextBox 19">
              <a:extLst>
                <a:ext uri="{FF2B5EF4-FFF2-40B4-BE49-F238E27FC236}">
                  <a16:creationId xmlns:a16="http://schemas.microsoft.com/office/drawing/2014/main" id="{F8A0DD6D-F0B8-8844-956B-66B63CA5CE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8807" y="569527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24" name="Rectangular Callout 23">
            <a:extLst>
              <a:ext uri="{FF2B5EF4-FFF2-40B4-BE49-F238E27FC236}">
                <a16:creationId xmlns:a16="http://schemas.microsoft.com/office/drawing/2014/main" id="{AEB56C1F-21A0-4B43-AA32-62ACC5A39F9B}"/>
              </a:ext>
            </a:extLst>
          </p:cNvPr>
          <p:cNvSpPr/>
          <p:nvPr/>
        </p:nvSpPr>
        <p:spPr>
          <a:xfrm>
            <a:off x="6442075" y="5618163"/>
            <a:ext cx="2244725" cy="782637"/>
          </a:xfrm>
          <a:prstGeom prst="wedgeRectCallout">
            <a:avLst>
              <a:gd name="adj1" fmla="val -73302"/>
              <a:gd name="adj2" fmla="val -15322"/>
            </a:avLst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All 4 “crossing” pairs are inversions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B00F42D8-DAC7-054B-A21C-5D8F09E16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Bad case: “crossing inversions”</a:t>
            </a:r>
          </a:p>
        </p:txBody>
      </p:sp>
      <p:grpSp>
        <p:nvGrpSpPr>
          <p:cNvPr id="20482" name="Group 2">
            <a:extLst>
              <a:ext uri="{FF2B5EF4-FFF2-40B4-BE49-F238E27FC236}">
                <a16:creationId xmlns:a16="http://schemas.microsoft.com/office/drawing/2014/main" id="{30A3CDF4-FEDE-1A49-908C-92552BA53274}"/>
              </a:ext>
            </a:extLst>
          </p:cNvPr>
          <p:cNvGrpSpPr>
            <a:grpSpLocks/>
          </p:cNvGrpSpPr>
          <p:nvPr/>
        </p:nvGrpSpPr>
        <p:grpSpPr bwMode="auto">
          <a:xfrm>
            <a:off x="849313" y="1333500"/>
            <a:ext cx="5699125" cy="2825750"/>
            <a:chOff x="2424545" y="3934691"/>
            <a:chExt cx="5699708" cy="282632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375602F-3737-5F4C-80DE-5925225155CA}"/>
                </a:ext>
              </a:extLst>
            </p:cNvPr>
            <p:cNvSpPr/>
            <p:nvPr/>
          </p:nvSpPr>
          <p:spPr>
            <a:xfrm>
              <a:off x="2424545" y="3934691"/>
              <a:ext cx="5699708" cy="282632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492" name="TextBox 4">
              <a:extLst>
                <a:ext uri="{FF2B5EF4-FFF2-40B4-BE49-F238E27FC236}">
                  <a16:creationId xmlns:a16="http://schemas.microsoft.com/office/drawing/2014/main" id="{7B6D1CEC-5C81-C64F-B4D3-E87594531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4545" y="4059379"/>
              <a:ext cx="16466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CountInv 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20493" name="TextBox 5">
              <a:extLst>
                <a:ext uri="{FF2B5EF4-FFF2-40B4-BE49-F238E27FC236}">
                  <a16:creationId xmlns:a16="http://schemas.microsoft.com/office/drawing/2014/main" id="{B60C6C5A-5404-7548-95FC-BFAB7DEC37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1" y="4498987"/>
              <a:ext cx="175560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return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0</a:t>
              </a:r>
            </a:p>
          </p:txBody>
        </p:sp>
        <p:sp>
          <p:nvSpPr>
            <p:cNvPr id="20494" name="TextBox 6">
              <a:extLst>
                <a:ext uri="{FF2B5EF4-FFF2-40B4-BE49-F238E27FC236}">
                  <a16:creationId xmlns:a16="http://schemas.microsoft.com/office/drawing/2014/main" id="{7D8811DF-C042-C94D-A9A2-8490C45C5E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4860218"/>
              <a:ext cx="230383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 return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&gt;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20495" name="TextBox 7">
              <a:extLst>
                <a:ext uri="{FF2B5EF4-FFF2-40B4-BE49-F238E27FC236}">
                  <a16:creationId xmlns:a16="http://schemas.microsoft.com/office/drawing/2014/main" id="{7F6D3F22-990C-0F4B-99F1-08BB11AAEC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347082"/>
              <a:ext cx="174509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</a:t>
              </a:r>
            </a:p>
          </p:txBody>
        </p:sp>
        <p:sp>
          <p:nvSpPr>
            <p:cNvPr id="20496" name="TextBox 8">
              <a:extLst>
                <a:ext uri="{FF2B5EF4-FFF2-40B4-BE49-F238E27FC236}">
                  <a16:creationId xmlns:a16="http://schemas.microsoft.com/office/drawing/2014/main" id="{B0E5C6BB-0C09-1B48-B472-A3AF2B3CF0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716414"/>
              <a:ext cx="19511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[n/2]+1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</a:p>
          </p:txBody>
        </p:sp>
        <p:sp>
          <p:nvSpPr>
            <p:cNvPr id="20497" name="TextBox 9">
              <a:extLst>
                <a:ext uri="{FF2B5EF4-FFF2-40B4-BE49-F238E27FC236}">
                  <a16:creationId xmlns:a16="http://schemas.microsoft.com/office/drawing/2014/main" id="{9D961549-F37C-D64B-A3C1-46EC4174D9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6289962"/>
              <a:ext cx="53928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, [n/2]</a:t>
              </a:r>
              <a:r>
                <a:rPr lang="en-US" altLang="en-US" sz="1800">
                  <a:latin typeface="Arial" panose="020B0604020202020204" pitchFamily="34" charset="0"/>
                </a:rPr>
                <a:t>) +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n- [n/2]</a:t>
              </a:r>
              <a:r>
                <a:rPr lang="en-US" altLang="en-US" sz="1800">
                  <a:latin typeface="Arial" panose="020B0604020202020204" pitchFamily="34" charset="0"/>
                </a:rPr>
                <a:t>)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19FCEDE0-D127-3D4B-985A-7C74C894D3D5}"/>
              </a:ext>
            </a:extLst>
          </p:cNvPr>
          <p:cNvSpPr/>
          <p:nvPr/>
        </p:nvSpPr>
        <p:spPr>
          <a:xfrm>
            <a:off x="1722438" y="5222875"/>
            <a:ext cx="2227262" cy="55403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/>
              <a:t>a</a:t>
            </a:r>
            <a:r>
              <a:rPr lang="en-US" sz="2400" baseline="-25000" dirty="0" err="1"/>
              <a:t>L</a:t>
            </a:r>
            <a:endParaRPr lang="en-US" baseline="-250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246127-08A8-8542-A126-5134CD678821}"/>
              </a:ext>
            </a:extLst>
          </p:cNvPr>
          <p:cNvSpPr/>
          <p:nvPr/>
        </p:nvSpPr>
        <p:spPr>
          <a:xfrm>
            <a:off x="5194300" y="5222875"/>
            <a:ext cx="2227263" cy="55403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/>
              <a:t>a</a:t>
            </a:r>
            <a:r>
              <a:rPr lang="en-US" sz="2400" baseline="-25000" dirty="0" err="1"/>
              <a:t>R</a:t>
            </a:r>
            <a:endParaRPr lang="en-US" dirty="0"/>
          </a:p>
        </p:txBody>
      </p:sp>
      <p:cxnSp>
        <p:nvCxnSpPr>
          <p:cNvPr id="24" name="Curved Connector 23">
            <a:extLst>
              <a:ext uri="{FF2B5EF4-FFF2-40B4-BE49-F238E27FC236}">
                <a16:creationId xmlns:a16="http://schemas.microsoft.com/office/drawing/2014/main" id="{56722D91-BD42-9F4F-8047-2965085AFA48}"/>
              </a:ext>
            </a:extLst>
          </p:cNvPr>
          <p:cNvCxnSpPr>
            <a:stCxn id="13" idx="2"/>
          </p:cNvCxnSpPr>
          <p:nvPr/>
        </p:nvCxnSpPr>
        <p:spPr>
          <a:xfrm rot="16200000" flipH="1">
            <a:off x="4521994" y="4091782"/>
            <a:ext cx="12700" cy="3370262"/>
          </a:xfrm>
          <a:prstGeom prst="curvedConnector4">
            <a:avLst>
              <a:gd name="adj1" fmla="val 5290913"/>
              <a:gd name="adj2" fmla="val 100233"/>
            </a:avLst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9FDA6D6-9B43-2246-AFDB-B1E78B6CF68E}"/>
              </a:ext>
            </a:extLst>
          </p:cNvPr>
          <p:cNvGrpSpPr>
            <a:grpSpLocks/>
          </p:cNvGrpSpPr>
          <p:nvPr/>
        </p:nvGrpSpPr>
        <p:grpSpPr bwMode="auto">
          <a:xfrm>
            <a:off x="2051050" y="4322763"/>
            <a:ext cx="4868863" cy="955675"/>
            <a:chOff x="2050473" y="4322620"/>
            <a:chExt cx="4869291" cy="955962"/>
          </a:xfrm>
        </p:grpSpPr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AF995F8F-0662-C24B-9575-02B795CBD805}"/>
                </a:ext>
              </a:extLst>
            </p:cNvPr>
            <p:cNvSpPr/>
            <p:nvPr/>
          </p:nvSpPr>
          <p:spPr>
            <a:xfrm>
              <a:off x="2050473" y="4378199"/>
              <a:ext cx="1224071" cy="900383"/>
            </a:xfrm>
            <a:custGeom>
              <a:avLst/>
              <a:gdLst>
                <a:gd name="connsiteX0" fmla="*/ 41563 w 1224086"/>
                <a:gd name="connsiteY0" fmla="*/ 872837 h 900546"/>
                <a:gd name="connsiteX1" fmla="*/ 27709 w 1224086"/>
                <a:gd name="connsiteY1" fmla="*/ 734291 h 900546"/>
                <a:gd name="connsiteX2" fmla="*/ 13854 w 1224086"/>
                <a:gd name="connsiteY2" fmla="*/ 678873 h 900546"/>
                <a:gd name="connsiteX3" fmla="*/ 0 w 1224086"/>
                <a:gd name="connsiteY3" fmla="*/ 609600 h 900546"/>
                <a:gd name="connsiteX4" fmla="*/ 13854 w 1224086"/>
                <a:gd name="connsiteY4" fmla="*/ 374073 h 900546"/>
                <a:gd name="connsiteX5" fmla="*/ 69272 w 1224086"/>
                <a:gd name="connsiteY5" fmla="*/ 332509 h 900546"/>
                <a:gd name="connsiteX6" fmla="*/ 96982 w 1224086"/>
                <a:gd name="connsiteY6" fmla="*/ 304800 h 900546"/>
                <a:gd name="connsiteX7" fmla="*/ 138545 w 1224086"/>
                <a:gd name="connsiteY7" fmla="*/ 277091 h 900546"/>
                <a:gd name="connsiteX8" fmla="*/ 235527 w 1224086"/>
                <a:gd name="connsiteY8" fmla="*/ 193964 h 900546"/>
                <a:gd name="connsiteX9" fmla="*/ 290945 w 1224086"/>
                <a:gd name="connsiteY9" fmla="*/ 166255 h 900546"/>
                <a:gd name="connsiteX10" fmla="*/ 374072 w 1224086"/>
                <a:gd name="connsiteY10" fmla="*/ 110837 h 900546"/>
                <a:gd name="connsiteX11" fmla="*/ 415636 w 1224086"/>
                <a:gd name="connsiteY11" fmla="*/ 83128 h 900546"/>
                <a:gd name="connsiteX12" fmla="*/ 457200 w 1224086"/>
                <a:gd name="connsiteY12" fmla="*/ 55419 h 900546"/>
                <a:gd name="connsiteX13" fmla="*/ 498763 w 1224086"/>
                <a:gd name="connsiteY13" fmla="*/ 41564 h 900546"/>
                <a:gd name="connsiteX14" fmla="*/ 623454 w 1224086"/>
                <a:gd name="connsiteY14" fmla="*/ 13855 h 900546"/>
                <a:gd name="connsiteX15" fmla="*/ 678872 w 1224086"/>
                <a:gd name="connsiteY15" fmla="*/ 0 h 900546"/>
                <a:gd name="connsiteX16" fmla="*/ 886691 w 1224086"/>
                <a:gd name="connsiteY16" fmla="*/ 13855 h 900546"/>
                <a:gd name="connsiteX17" fmla="*/ 1011382 w 1224086"/>
                <a:gd name="connsiteY17" fmla="*/ 69273 h 900546"/>
                <a:gd name="connsiteX18" fmla="*/ 1094509 w 1224086"/>
                <a:gd name="connsiteY18" fmla="*/ 152400 h 900546"/>
                <a:gd name="connsiteX19" fmla="*/ 1149927 w 1224086"/>
                <a:gd name="connsiteY19" fmla="*/ 235528 h 900546"/>
                <a:gd name="connsiteX20" fmla="*/ 1177636 w 1224086"/>
                <a:gd name="connsiteY20" fmla="*/ 277091 h 900546"/>
                <a:gd name="connsiteX21" fmla="*/ 1205345 w 1224086"/>
                <a:gd name="connsiteY21" fmla="*/ 900546 h 900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24086" h="900546">
                  <a:moveTo>
                    <a:pt x="41563" y="872837"/>
                  </a:moveTo>
                  <a:cubicBezTo>
                    <a:pt x="36945" y="826655"/>
                    <a:pt x="34273" y="780237"/>
                    <a:pt x="27709" y="734291"/>
                  </a:cubicBezTo>
                  <a:cubicBezTo>
                    <a:pt x="25016" y="715441"/>
                    <a:pt x="17985" y="697461"/>
                    <a:pt x="13854" y="678873"/>
                  </a:cubicBezTo>
                  <a:cubicBezTo>
                    <a:pt x="8746" y="655885"/>
                    <a:pt x="4618" y="632691"/>
                    <a:pt x="0" y="609600"/>
                  </a:cubicBezTo>
                  <a:cubicBezTo>
                    <a:pt x="4618" y="531091"/>
                    <a:pt x="-5220" y="450370"/>
                    <a:pt x="13854" y="374073"/>
                  </a:cubicBezTo>
                  <a:cubicBezTo>
                    <a:pt x="19454" y="351671"/>
                    <a:pt x="51533" y="347291"/>
                    <a:pt x="69272" y="332509"/>
                  </a:cubicBezTo>
                  <a:cubicBezTo>
                    <a:pt x="79307" y="324147"/>
                    <a:pt x="86782" y="312960"/>
                    <a:pt x="96982" y="304800"/>
                  </a:cubicBezTo>
                  <a:cubicBezTo>
                    <a:pt x="109984" y="294398"/>
                    <a:pt x="125753" y="287751"/>
                    <a:pt x="138545" y="277091"/>
                  </a:cubicBezTo>
                  <a:cubicBezTo>
                    <a:pt x="206550" y="220420"/>
                    <a:pt x="152516" y="245847"/>
                    <a:pt x="235527" y="193964"/>
                  </a:cubicBezTo>
                  <a:cubicBezTo>
                    <a:pt x="253041" y="183018"/>
                    <a:pt x="273235" y="176881"/>
                    <a:pt x="290945" y="166255"/>
                  </a:cubicBezTo>
                  <a:cubicBezTo>
                    <a:pt x="319501" y="149121"/>
                    <a:pt x="346363" y="129310"/>
                    <a:pt x="374072" y="110837"/>
                  </a:cubicBezTo>
                  <a:lnTo>
                    <a:pt x="415636" y="83128"/>
                  </a:lnTo>
                  <a:cubicBezTo>
                    <a:pt x="429491" y="73892"/>
                    <a:pt x="441403" y="60685"/>
                    <a:pt x="457200" y="55419"/>
                  </a:cubicBezTo>
                  <a:cubicBezTo>
                    <a:pt x="471054" y="50801"/>
                    <a:pt x="484721" y="45576"/>
                    <a:pt x="498763" y="41564"/>
                  </a:cubicBezTo>
                  <a:cubicBezTo>
                    <a:pt x="557898" y="24668"/>
                    <a:pt x="559166" y="28141"/>
                    <a:pt x="623454" y="13855"/>
                  </a:cubicBezTo>
                  <a:cubicBezTo>
                    <a:pt x="642042" y="9724"/>
                    <a:pt x="660399" y="4618"/>
                    <a:pt x="678872" y="0"/>
                  </a:cubicBezTo>
                  <a:cubicBezTo>
                    <a:pt x="748145" y="4618"/>
                    <a:pt x="817962" y="4037"/>
                    <a:pt x="886691" y="13855"/>
                  </a:cubicBezTo>
                  <a:cubicBezTo>
                    <a:pt x="925942" y="19462"/>
                    <a:pt x="979535" y="40964"/>
                    <a:pt x="1011382" y="69273"/>
                  </a:cubicBezTo>
                  <a:cubicBezTo>
                    <a:pt x="1040670" y="95307"/>
                    <a:pt x="1072772" y="119795"/>
                    <a:pt x="1094509" y="152400"/>
                  </a:cubicBezTo>
                  <a:lnTo>
                    <a:pt x="1149927" y="235528"/>
                  </a:lnTo>
                  <a:cubicBezTo>
                    <a:pt x="1159163" y="249382"/>
                    <a:pt x="1172371" y="261295"/>
                    <a:pt x="1177636" y="277091"/>
                  </a:cubicBezTo>
                  <a:cubicBezTo>
                    <a:pt x="1262300" y="531086"/>
                    <a:pt x="1205345" y="331011"/>
                    <a:pt x="1205345" y="900546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D91BD5CF-70B0-D14F-B47E-766C3997FF55}"/>
                </a:ext>
              </a:extLst>
            </p:cNvPr>
            <p:cNvSpPr/>
            <p:nvPr/>
          </p:nvSpPr>
          <p:spPr>
            <a:xfrm>
              <a:off x="5695693" y="4322620"/>
              <a:ext cx="1224071" cy="900382"/>
            </a:xfrm>
            <a:custGeom>
              <a:avLst/>
              <a:gdLst>
                <a:gd name="connsiteX0" fmla="*/ 41563 w 1224086"/>
                <a:gd name="connsiteY0" fmla="*/ 872837 h 900546"/>
                <a:gd name="connsiteX1" fmla="*/ 27709 w 1224086"/>
                <a:gd name="connsiteY1" fmla="*/ 734291 h 900546"/>
                <a:gd name="connsiteX2" fmla="*/ 13854 w 1224086"/>
                <a:gd name="connsiteY2" fmla="*/ 678873 h 900546"/>
                <a:gd name="connsiteX3" fmla="*/ 0 w 1224086"/>
                <a:gd name="connsiteY3" fmla="*/ 609600 h 900546"/>
                <a:gd name="connsiteX4" fmla="*/ 13854 w 1224086"/>
                <a:gd name="connsiteY4" fmla="*/ 374073 h 900546"/>
                <a:gd name="connsiteX5" fmla="*/ 69272 w 1224086"/>
                <a:gd name="connsiteY5" fmla="*/ 332509 h 900546"/>
                <a:gd name="connsiteX6" fmla="*/ 96982 w 1224086"/>
                <a:gd name="connsiteY6" fmla="*/ 304800 h 900546"/>
                <a:gd name="connsiteX7" fmla="*/ 138545 w 1224086"/>
                <a:gd name="connsiteY7" fmla="*/ 277091 h 900546"/>
                <a:gd name="connsiteX8" fmla="*/ 235527 w 1224086"/>
                <a:gd name="connsiteY8" fmla="*/ 193964 h 900546"/>
                <a:gd name="connsiteX9" fmla="*/ 290945 w 1224086"/>
                <a:gd name="connsiteY9" fmla="*/ 166255 h 900546"/>
                <a:gd name="connsiteX10" fmla="*/ 374072 w 1224086"/>
                <a:gd name="connsiteY10" fmla="*/ 110837 h 900546"/>
                <a:gd name="connsiteX11" fmla="*/ 415636 w 1224086"/>
                <a:gd name="connsiteY11" fmla="*/ 83128 h 900546"/>
                <a:gd name="connsiteX12" fmla="*/ 457200 w 1224086"/>
                <a:gd name="connsiteY12" fmla="*/ 55419 h 900546"/>
                <a:gd name="connsiteX13" fmla="*/ 498763 w 1224086"/>
                <a:gd name="connsiteY13" fmla="*/ 41564 h 900546"/>
                <a:gd name="connsiteX14" fmla="*/ 623454 w 1224086"/>
                <a:gd name="connsiteY14" fmla="*/ 13855 h 900546"/>
                <a:gd name="connsiteX15" fmla="*/ 678872 w 1224086"/>
                <a:gd name="connsiteY15" fmla="*/ 0 h 900546"/>
                <a:gd name="connsiteX16" fmla="*/ 886691 w 1224086"/>
                <a:gd name="connsiteY16" fmla="*/ 13855 h 900546"/>
                <a:gd name="connsiteX17" fmla="*/ 1011382 w 1224086"/>
                <a:gd name="connsiteY17" fmla="*/ 69273 h 900546"/>
                <a:gd name="connsiteX18" fmla="*/ 1094509 w 1224086"/>
                <a:gd name="connsiteY18" fmla="*/ 152400 h 900546"/>
                <a:gd name="connsiteX19" fmla="*/ 1149927 w 1224086"/>
                <a:gd name="connsiteY19" fmla="*/ 235528 h 900546"/>
                <a:gd name="connsiteX20" fmla="*/ 1177636 w 1224086"/>
                <a:gd name="connsiteY20" fmla="*/ 277091 h 900546"/>
                <a:gd name="connsiteX21" fmla="*/ 1205345 w 1224086"/>
                <a:gd name="connsiteY21" fmla="*/ 900546 h 900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24086" h="900546">
                  <a:moveTo>
                    <a:pt x="41563" y="872837"/>
                  </a:moveTo>
                  <a:cubicBezTo>
                    <a:pt x="36945" y="826655"/>
                    <a:pt x="34273" y="780237"/>
                    <a:pt x="27709" y="734291"/>
                  </a:cubicBezTo>
                  <a:cubicBezTo>
                    <a:pt x="25016" y="715441"/>
                    <a:pt x="17985" y="697461"/>
                    <a:pt x="13854" y="678873"/>
                  </a:cubicBezTo>
                  <a:cubicBezTo>
                    <a:pt x="8746" y="655885"/>
                    <a:pt x="4618" y="632691"/>
                    <a:pt x="0" y="609600"/>
                  </a:cubicBezTo>
                  <a:cubicBezTo>
                    <a:pt x="4618" y="531091"/>
                    <a:pt x="-5220" y="450370"/>
                    <a:pt x="13854" y="374073"/>
                  </a:cubicBezTo>
                  <a:cubicBezTo>
                    <a:pt x="19454" y="351671"/>
                    <a:pt x="51533" y="347291"/>
                    <a:pt x="69272" y="332509"/>
                  </a:cubicBezTo>
                  <a:cubicBezTo>
                    <a:pt x="79307" y="324147"/>
                    <a:pt x="86782" y="312960"/>
                    <a:pt x="96982" y="304800"/>
                  </a:cubicBezTo>
                  <a:cubicBezTo>
                    <a:pt x="109984" y="294398"/>
                    <a:pt x="125753" y="287751"/>
                    <a:pt x="138545" y="277091"/>
                  </a:cubicBezTo>
                  <a:cubicBezTo>
                    <a:pt x="206550" y="220420"/>
                    <a:pt x="152516" y="245847"/>
                    <a:pt x="235527" y="193964"/>
                  </a:cubicBezTo>
                  <a:cubicBezTo>
                    <a:pt x="253041" y="183018"/>
                    <a:pt x="273235" y="176881"/>
                    <a:pt x="290945" y="166255"/>
                  </a:cubicBezTo>
                  <a:cubicBezTo>
                    <a:pt x="319501" y="149121"/>
                    <a:pt x="346363" y="129310"/>
                    <a:pt x="374072" y="110837"/>
                  </a:cubicBezTo>
                  <a:lnTo>
                    <a:pt x="415636" y="83128"/>
                  </a:lnTo>
                  <a:cubicBezTo>
                    <a:pt x="429491" y="73892"/>
                    <a:pt x="441403" y="60685"/>
                    <a:pt x="457200" y="55419"/>
                  </a:cubicBezTo>
                  <a:cubicBezTo>
                    <a:pt x="471054" y="50801"/>
                    <a:pt x="484721" y="45576"/>
                    <a:pt x="498763" y="41564"/>
                  </a:cubicBezTo>
                  <a:cubicBezTo>
                    <a:pt x="557898" y="24668"/>
                    <a:pt x="559166" y="28141"/>
                    <a:pt x="623454" y="13855"/>
                  </a:cubicBezTo>
                  <a:cubicBezTo>
                    <a:pt x="642042" y="9724"/>
                    <a:pt x="660399" y="4618"/>
                    <a:pt x="678872" y="0"/>
                  </a:cubicBezTo>
                  <a:cubicBezTo>
                    <a:pt x="748145" y="4618"/>
                    <a:pt x="817962" y="4037"/>
                    <a:pt x="886691" y="13855"/>
                  </a:cubicBezTo>
                  <a:cubicBezTo>
                    <a:pt x="925942" y="19462"/>
                    <a:pt x="979535" y="40964"/>
                    <a:pt x="1011382" y="69273"/>
                  </a:cubicBezTo>
                  <a:cubicBezTo>
                    <a:pt x="1040670" y="95307"/>
                    <a:pt x="1072772" y="119795"/>
                    <a:pt x="1094509" y="152400"/>
                  </a:cubicBezTo>
                  <a:lnTo>
                    <a:pt x="1149927" y="235528"/>
                  </a:lnTo>
                  <a:cubicBezTo>
                    <a:pt x="1159163" y="249382"/>
                    <a:pt x="1172371" y="261295"/>
                    <a:pt x="1177636" y="277091"/>
                  </a:cubicBezTo>
                  <a:cubicBezTo>
                    <a:pt x="1262300" y="531086"/>
                    <a:pt x="1205345" y="331011"/>
                    <a:pt x="1205345" y="900546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46" name="Rectangular Callout 45">
            <a:extLst>
              <a:ext uri="{FF2B5EF4-FFF2-40B4-BE49-F238E27FC236}">
                <a16:creationId xmlns:a16="http://schemas.microsoft.com/office/drawing/2014/main" id="{0BAB333D-4297-2743-896B-F1986A2E44FF}"/>
              </a:ext>
            </a:extLst>
          </p:cNvPr>
          <p:cNvSpPr/>
          <p:nvPr/>
        </p:nvSpPr>
        <p:spPr>
          <a:xfrm>
            <a:off x="7037388" y="1417638"/>
            <a:ext cx="1843087" cy="2270125"/>
          </a:xfrm>
          <a:prstGeom prst="wedgeRectCallout">
            <a:avLst>
              <a:gd name="adj1" fmla="val -70457"/>
              <a:gd name="adj2" fmla="val 80804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dirty="0"/>
              <a:t>Are </a:t>
            </a:r>
            <a:r>
              <a:rPr lang="en-US" sz="3200" dirty="0" err="1"/>
              <a:t>a</a:t>
            </a:r>
            <a:r>
              <a:rPr lang="en-US" sz="3200" baseline="-25000" dirty="0" err="1"/>
              <a:t>L</a:t>
            </a:r>
            <a:r>
              <a:rPr lang="en-US" sz="3200" dirty="0"/>
              <a:t> and </a:t>
            </a:r>
            <a:r>
              <a:rPr lang="en-US" sz="3200" dirty="0" err="1"/>
              <a:t>a</a:t>
            </a:r>
            <a:r>
              <a:rPr lang="en-US" sz="3200" baseline="-25000" dirty="0" err="1"/>
              <a:t>R</a:t>
            </a:r>
            <a:r>
              <a:rPr lang="en-US" sz="3200" dirty="0"/>
              <a:t> sorted?</a:t>
            </a:r>
          </a:p>
        </p:txBody>
      </p:sp>
      <p:sp>
        <p:nvSpPr>
          <p:cNvPr id="47" name="Cloud Callout 46">
            <a:extLst>
              <a:ext uri="{FF2B5EF4-FFF2-40B4-BE49-F238E27FC236}">
                <a16:creationId xmlns:a16="http://schemas.microsoft.com/office/drawing/2014/main" id="{2EC7E27F-FDE4-AC4D-91EE-0912433AC644}"/>
              </a:ext>
            </a:extLst>
          </p:cNvPr>
          <p:cNvSpPr/>
          <p:nvPr/>
        </p:nvSpPr>
        <p:spPr>
          <a:xfrm>
            <a:off x="4572000" y="2082800"/>
            <a:ext cx="1735138" cy="847725"/>
          </a:xfrm>
          <a:prstGeom prst="cloudCallout">
            <a:avLst>
              <a:gd name="adj1" fmla="val 112467"/>
              <a:gd name="adj2" fmla="val 59233"/>
            </a:avLst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Yes!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5FE3C01B-6A9F-ED4A-9DB2-BE15B2FAB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2: Solving the bad case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9CDD06-B9B8-0241-A074-94165E218A28}"/>
              </a:ext>
            </a:extLst>
          </p:cNvPr>
          <p:cNvSpPr/>
          <p:nvPr/>
        </p:nvSpPr>
        <p:spPr>
          <a:xfrm>
            <a:off x="2008188" y="1697038"/>
            <a:ext cx="2438400" cy="4984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6C52B3B-3E8D-4D4E-94AC-4B02F8E1889A}"/>
              </a:ext>
            </a:extLst>
          </p:cNvPr>
          <p:cNvGrpSpPr>
            <a:grpSpLocks/>
          </p:cNvGrpSpPr>
          <p:nvPr/>
        </p:nvGrpSpPr>
        <p:grpSpPr bwMode="auto">
          <a:xfrm>
            <a:off x="2149475" y="1697038"/>
            <a:ext cx="1889125" cy="504825"/>
            <a:chOff x="3368351" y="1696638"/>
            <a:chExt cx="1889291" cy="50514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67FC17E-882D-CB45-9771-398C0CA42B26}"/>
                </a:ext>
              </a:extLst>
            </p:cNvPr>
            <p:cNvCxnSpPr>
              <a:cxnSpLocks/>
              <a:stCxn id="4" idx="0"/>
              <a:endCxn id="4" idx="2"/>
            </p:cNvCxnSpPr>
            <p:nvPr/>
          </p:nvCxnSpPr>
          <p:spPr>
            <a:xfrm>
              <a:off x="4530503" y="1696638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6E71AAF-019B-444B-A9F1-A52522EE1F07}"/>
                </a:ext>
              </a:extLst>
            </p:cNvPr>
            <p:cNvCxnSpPr/>
            <p:nvPr/>
          </p:nvCxnSpPr>
          <p:spPr>
            <a:xfrm>
              <a:off x="3825591" y="1702992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521" name="TextBox 7">
              <a:extLst>
                <a:ext uri="{FF2B5EF4-FFF2-40B4-BE49-F238E27FC236}">
                  <a16:creationId xmlns:a16="http://schemas.microsoft.com/office/drawing/2014/main" id="{C25B0549-BA4B-A24E-98FF-92601F6DE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8351" y="1757112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21522" name="TextBox 8">
              <a:extLst>
                <a:ext uri="{FF2B5EF4-FFF2-40B4-BE49-F238E27FC236}">
                  <a16:creationId xmlns:a16="http://schemas.microsoft.com/office/drawing/2014/main" id="{53C6F006-5A59-F54A-90EA-D9510B6283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3513" y="176773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1523" name="TextBox 12">
              <a:extLst>
                <a:ext uri="{FF2B5EF4-FFF2-40B4-BE49-F238E27FC236}">
                  <a16:creationId xmlns:a16="http://schemas.microsoft.com/office/drawing/2014/main" id="{91828A7C-256C-7F4F-B742-64683B5553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3903" y="1703020"/>
              <a:ext cx="54373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…..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7D7FCCE1-A140-0740-B48B-9B51B6E6DC4F}"/>
              </a:ext>
            </a:extLst>
          </p:cNvPr>
          <p:cNvSpPr/>
          <p:nvPr/>
        </p:nvSpPr>
        <p:spPr>
          <a:xfrm>
            <a:off x="5970588" y="1682750"/>
            <a:ext cx="444500" cy="446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1509" name="TextBox 19">
            <a:extLst>
              <a:ext uri="{FF2B5EF4-FFF2-40B4-BE49-F238E27FC236}">
                <a16:creationId xmlns:a16="http://schemas.microsoft.com/office/drawing/2014/main" id="{97DCA4E0-8F14-1247-A86B-F9B2C85D5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938" y="2233613"/>
            <a:ext cx="39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</a:p>
        </p:txBody>
      </p:sp>
      <p:sp>
        <p:nvSpPr>
          <p:cNvPr id="21510" name="TextBox 20">
            <a:extLst>
              <a:ext uri="{FF2B5EF4-FFF2-40B4-BE49-F238E27FC236}">
                <a16:creationId xmlns:a16="http://schemas.microsoft.com/office/drawing/2014/main" id="{14809B1B-0D1D-6946-86E2-87701A143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6775" y="2174875"/>
            <a:ext cx="423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D0DD46D-9980-1140-AD2D-0DFED2457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3613" y="1768475"/>
            <a:ext cx="314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512" name="TextBox 22">
            <a:extLst>
              <a:ext uri="{FF2B5EF4-FFF2-40B4-BE49-F238E27FC236}">
                <a16:creationId xmlns:a16="http://schemas.microsoft.com/office/drawing/2014/main" id="{C78CA6F8-266B-5149-87B8-DBC8E0DF3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3244850"/>
            <a:ext cx="1368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is sorted</a:t>
            </a:r>
          </a:p>
        </p:txBody>
      </p:sp>
      <p:sp>
        <p:nvSpPr>
          <p:cNvPr id="21513" name="TextBox 23">
            <a:extLst>
              <a:ext uri="{FF2B5EF4-FFF2-40B4-BE49-F238E27FC236}">
                <a16:creationId xmlns:a16="http://schemas.microsoft.com/office/drawing/2014/main" id="{23AD23AF-BE8B-8D4C-B2CE-5FC3E99CC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3652838"/>
            <a:ext cx="5965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First element is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is larger than first/only element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AEE7076-2E84-8B46-825D-09F68813762F}"/>
              </a:ext>
            </a:extLst>
          </p:cNvPr>
          <p:cNvSpPr/>
          <p:nvPr/>
        </p:nvSpPr>
        <p:spPr>
          <a:xfrm>
            <a:off x="1843088" y="3203575"/>
            <a:ext cx="5780087" cy="94138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797FA9A-0BBD-5D41-8B21-8506274E719E}"/>
              </a:ext>
            </a:extLst>
          </p:cNvPr>
          <p:cNvSpPr/>
          <p:nvPr/>
        </p:nvSpPr>
        <p:spPr>
          <a:xfrm>
            <a:off x="1878013" y="4441825"/>
            <a:ext cx="5387975" cy="6096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O(1) algorithm to count number of inversions?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3481920-DF18-3A46-9528-7DD69966B9BD}"/>
              </a:ext>
            </a:extLst>
          </p:cNvPr>
          <p:cNvGrpSpPr>
            <a:grpSpLocks/>
          </p:cNvGrpSpPr>
          <p:nvPr/>
        </p:nvGrpSpPr>
        <p:grpSpPr bwMode="auto">
          <a:xfrm>
            <a:off x="3527425" y="5534025"/>
            <a:ext cx="1839913" cy="506413"/>
            <a:chOff x="3527828" y="5534459"/>
            <a:chExt cx="1838965" cy="506122"/>
          </a:xfrm>
        </p:grpSpPr>
        <p:sp>
          <p:nvSpPr>
            <p:cNvPr id="21517" name="TextBox 26">
              <a:extLst>
                <a:ext uri="{FF2B5EF4-FFF2-40B4-BE49-F238E27FC236}">
                  <a16:creationId xmlns:a16="http://schemas.microsoft.com/office/drawing/2014/main" id="{81E8DFF4-C41D-ED4A-9F99-5D7F549520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7828" y="5562169"/>
              <a:ext cx="183896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size of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DB9CE51-FF97-6043-8A84-B8EB6A1FA5F9}"/>
                </a:ext>
              </a:extLst>
            </p:cNvPr>
            <p:cNvSpPr/>
            <p:nvPr/>
          </p:nvSpPr>
          <p:spPr>
            <a:xfrm>
              <a:off x="3527828" y="5534459"/>
              <a:ext cx="1838965" cy="506122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9EA341DF-71BF-814C-8B3B-9C5A5135C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3: Solving the bad case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9CDD06-B9B8-0241-A074-94165E218A28}"/>
              </a:ext>
            </a:extLst>
          </p:cNvPr>
          <p:cNvSpPr/>
          <p:nvPr/>
        </p:nvSpPr>
        <p:spPr>
          <a:xfrm>
            <a:off x="5222875" y="1697038"/>
            <a:ext cx="2438400" cy="4984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76BAB7F-87AB-E047-A208-72B070A0E3B6}"/>
              </a:ext>
            </a:extLst>
          </p:cNvPr>
          <p:cNvGrpSpPr>
            <a:grpSpLocks/>
          </p:cNvGrpSpPr>
          <p:nvPr/>
        </p:nvGrpSpPr>
        <p:grpSpPr bwMode="auto">
          <a:xfrm>
            <a:off x="5364163" y="1697038"/>
            <a:ext cx="1889125" cy="504825"/>
            <a:chOff x="3368351" y="1696638"/>
            <a:chExt cx="1889291" cy="50514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67FC17E-882D-CB45-9771-398C0CA42B26}"/>
                </a:ext>
              </a:extLst>
            </p:cNvPr>
            <p:cNvCxnSpPr>
              <a:cxnSpLocks/>
              <a:stCxn id="4" idx="0"/>
              <a:endCxn id="4" idx="2"/>
            </p:cNvCxnSpPr>
            <p:nvPr/>
          </p:nvCxnSpPr>
          <p:spPr>
            <a:xfrm>
              <a:off x="4433657" y="1696638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6E71AAF-019B-444B-A9F1-A52522EE1F07}"/>
                </a:ext>
              </a:extLst>
            </p:cNvPr>
            <p:cNvCxnSpPr/>
            <p:nvPr/>
          </p:nvCxnSpPr>
          <p:spPr>
            <a:xfrm>
              <a:off x="3825591" y="1702992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545" name="TextBox 7">
              <a:extLst>
                <a:ext uri="{FF2B5EF4-FFF2-40B4-BE49-F238E27FC236}">
                  <a16:creationId xmlns:a16="http://schemas.microsoft.com/office/drawing/2014/main" id="{C7FE33E7-863B-3A4C-9822-53E1A0E0BD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8351" y="1757112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22546" name="TextBox 8">
              <a:extLst>
                <a:ext uri="{FF2B5EF4-FFF2-40B4-BE49-F238E27FC236}">
                  <a16:creationId xmlns:a16="http://schemas.microsoft.com/office/drawing/2014/main" id="{7EDF0549-24CB-0548-A976-822023336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3513" y="176773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2547" name="TextBox 12">
              <a:extLst>
                <a:ext uri="{FF2B5EF4-FFF2-40B4-BE49-F238E27FC236}">
                  <a16:creationId xmlns:a16="http://schemas.microsoft.com/office/drawing/2014/main" id="{92ACA7BF-5547-9048-AFEF-BCAA8962B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3903" y="1703020"/>
              <a:ext cx="54373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…..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7D7FCCE1-A140-0740-B48B-9B51B6E6DC4F}"/>
              </a:ext>
            </a:extLst>
          </p:cNvPr>
          <p:cNvSpPr/>
          <p:nvPr/>
        </p:nvSpPr>
        <p:spPr>
          <a:xfrm>
            <a:off x="2770188" y="1682750"/>
            <a:ext cx="444500" cy="446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2533" name="TextBox 19">
            <a:extLst>
              <a:ext uri="{FF2B5EF4-FFF2-40B4-BE49-F238E27FC236}">
                <a16:creationId xmlns:a16="http://schemas.microsoft.com/office/drawing/2014/main" id="{8CE32E31-526A-4240-B6CE-A66097170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938" y="2233613"/>
            <a:ext cx="39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</a:p>
        </p:txBody>
      </p:sp>
      <p:sp>
        <p:nvSpPr>
          <p:cNvPr id="22534" name="TextBox 20">
            <a:extLst>
              <a:ext uri="{FF2B5EF4-FFF2-40B4-BE49-F238E27FC236}">
                <a16:creationId xmlns:a16="http://schemas.microsoft.com/office/drawing/2014/main" id="{BDC8D699-2301-7E41-B252-77464C03D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6775" y="2174875"/>
            <a:ext cx="423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CC39EF6-AD1A-3C44-8AE1-311A9BFB0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1768475"/>
            <a:ext cx="314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2536" name="TextBox 22">
            <a:extLst>
              <a:ext uri="{FF2B5EF4-FFF2-40B4-BE49-F238E27FC236}">
                <a16:creationId xmlns:a16="http://schemas.microsoft.com/office/drawing/2014/main" id="{B4712704-E725-9345-88B1-B71A7CBE5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3244850"/>
            <a:ext cx="1358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is sorted</a:t>
            </a:r>
          </a:p>
        </p:txBody>
      </p:sp>
      <p:sp>
        <p:nvSpPr>
          <p:cNvPr id="22537" name="TextBox 23">
            <a:extLst>
              <a:ext uri="{FF2B5EF4-FFF2-40B4-BE49-F238E27FC236}">
                <a16:creationId xmlns:a16="http://schemas.microsoft.com/office/drawing/2014/main" id="{2AAA8FA3-9194-A84D-886F-C6D9C15FF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3652838"/>
            <a:ext cx="5926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First/only element is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is smaller than first element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AEE7076-2E84-8B46-825D-09F68813762F}"/>
              </a:ext>
            </a:extLst>
          </p:cNvPr>
          <p:cNvSpPr/>
          <p:nvPr/>
        </p:nvSpPr>
        <p:spPr>
          <a:xfrm>
            <a:off x="1843088" y="3203575"/>
            <a:ext cx="5926137" cy="94138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797FA9A-0BBD-5D41-8B21-8506274E719E}"/>
              </a:ext>
            </a:extLst>
          </p:cNvPr>
          <p:cNvSpPr/>
          <p:nvPr/>
        </p:nvSpPr>
        <p:spPr>
          <a:xfrm>
            <a:off x="1878013" y="4441825"/>
            <a:ext cx="5387975" cy="6096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O(1) algorithm to count number of inversions?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DA0AE63-F1AE-9042-98C5-0AADB730FCC6}"/>
              </a:ext>
            </a:extLst>
          </p:cNvPr>
          <p:cNvGrpSpPr>
            <a:grpSpLocks/>
          </p:cNvGrpSpPr>
          <p:nvPr/>
        </p:nvGrpSpPr>
        <p:grpSpPr bwMode="auto">
          <a:xfrm>
            <a:off x="4248150" y="5521325"/>
            <a:ext cx="979488" cy="504825"/>
            <a:chOff x="3527828" y="5534459"/>
            <a:chExt cx="979755" cy="506122"/>
          </a:xfrm>
        </p:grpSpPr>
        <p:sp>
          <p:nvSpPr>
            <p:cNvPr id="22541" name="TextBox 26">
              <a:extLst>
                <a:ext uri="{FF2B5EF4-FFF2-40B4-BE49-F238E27FC236}">
                  <a16:creationId xmlns:a16="http://schemas.microsoft.com/office/drawing/2014/main" id="{8F0C1188-3281-5B41-911A-BEF8C6BBFA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7828" y="5562169"/>
              <a:ext cx="97975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0</a:t>
              </a:r>
              <a:endPara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DB9CE51-FF97-6043-8A84-B8EB6A1FA5F9}"/>
                </a:ext>
              </a:extLst>
            </p:cNvPr>
            <p:cNvSpPr/>
            <p:nvPr/>
          </p:nvSpPr>
          <p:spPr>
            <a:xfrm>
              <a:off x="3527828" y="5534459"/>
              <a:ext cx="979755" cy="506122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DE97C3C8-BABE-3845-9CD4-34733A62F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Solving the bad case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FCEDE0-D127-3D4B-985A-7C74C894D3D5}"/>
              </a:ext>
            </a:extLst>
          </p:cNvPr>
          <p:cNvSpPr/>
          <p:nvPr/>
        </p:nvSpPr>
        <p:spPr>
          <a:xfrm>
            <a:off x="1722438" y="5486400"/>
            <a:ext cx="2227262" cy="55403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/>
              <a:t>a</a:t>
            </a:r>
            <a:r>
              <a:rPr lang="en-US" sz="2400" baseline="-25000" dirty="0" err="1"/>
              <a:t>L</a:t>
            </a:r>
            <a:endParaRPr lang="en-US" baseline="-250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246127-08A8-8542-A126-5134CD678821}"/>
              </a:ext>
            </a:extLst>
          </p:cNvPr>
          <p:cNvSpPr/>
          <p:nvPr/>
        </p:nvSpPr>
        <p:spPr>
          <a:xfrm>
            <a:off x="5194300" y="5486400"/>
            <a:ext cx="2227263" cy="55403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/>
              <a:t>a</a:t>
            </a:r>
            <a:r>
              <a:rPr lang="en-US" sz="2400" baseline="-25000" dirty="0" err="1"/>
              <a:t>R</a:t>
            </a:r>
            <a:endParaRPr lang="en-US" dirty="0"/>
          </a:p>
        </p:txBody>
      </p:sp>
      <p:cxnSp>
        <p:nvCxnSpPr>
          <p:cNvPr id="24" name="Curved Connector 23">
            <a:extLst>
              <a:ext uri="{FF2B5EF4-FFF2-40B4-BE49-F238E27FC236}">
                <a16:creationId xmlns:a16="http://schemas.microsoft.com/office/drawing/2014/main" id="{56722D91-BD42-9F4F-8047-2965085AFA48}"/>
              </a:ext>
            </a:extLst>
          </p:cNvPr>
          <p:cNvCxnSpPr>
            <a:stCxn id="13" idx="2"/>
          </p:cNvCxnSpPr>
          <p:nvPr/>
        </p:nvCxnSpPr>
        <p:spPr>
          <a:xfrm rot="16200000" flipH="1">
            <a:off x="4521994" y="4355307"/>
            <a:ext cx="12700" cy="3370262"/>
          </a:xfrm>
          <a:prstGeom prst="curvedConnector4">
            <a:avLst>
              <a:gd name="adj1" fmla="val 5290913"/>
              <a:gd name="adj2" fmla="val 100233"/>
            </a:avLst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3557" name="Group 43">
            <a:extLst>
              <a:ext uri="{FF2B5EF4-FFF2-40B4-BE49-F238E27FC236}">
                <a16:creationId xmlns:a16="http://schemas.microsoft.com/office/drawing/2014/main" id="{90147E36-8C51-E64C-9E5C-B28860D587E6}"/>
              </a:ext>
            </a:extLst>
          </p:cNvPr>
          <p:cNvGrpSpPr>
            <a:grpSpLocks/>
          </p:cNvGrpSpPr>
          <p:nvPr/>
        </p:nvGrpSpPr>
        <p:grpSpPr bwMode="auto">
          <a:xfrm>
            <a:off x="2051050" y="4586288"/>
            <a:ext cx="4868863" cy="955675"/>
            <a:chOff x="2050473" y="4322620"/>
            <a:chExt cx="4869291" cy="955962"/>
          </a:xfrm>
        </p:grpSpPr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AF995F8F-0662-C24B-9575-02B795CBD805}"/>
                </a:ext>
              </a:extLst>
            </p:cNvPr>
            <p:cNvSpPr/>
            <p:nvPr/>
          </p:nvSpPr>
          <p:spPr>
            <a:xfrm>
              <a:off x="2050473" y="4378199"/>
              <a:ext cx="1224071" cy="900383"/>
            </a:xfrm>
            <a:custGeom>
              <a:avLst/>
              <a:gdLst>
                <a:gd name="connsiteX0" fmla="*/ 41563 w 1224086"/>
                <a:gd name="connsiteY0" fmla="*/ 872837 h 900546"/>
                <a:gd name="connsiteX1" fmla="*/ 27709 w 1224086"/>
                <a:gd name="connsiteY1" fmla="*/ 734291 h 900546"/>
                <a:gd name="connsiteX2" fmla="*/ 13854 w 1224086"/>
                <a:gd name="connsiteY2" fmla="*/ 678873 h 900546"/>
                <a:gd name="connsiteX3" fmla="*/ 0 w 1224086"/>
                <a:gd name="connsiteY3" fmla="*/ 609600 h 900546"/>
                <a:gd name="connsiteX4" fmla="*/ 13854 w 1224086"/>
                <a:gd name="connsiteY4" fmla="*/ 374073 h 900546"/>
                <a:gd name="connsiteX5" fmla="*/ 69272 w 1224086"/>
                <a:gd name="connsiteY5" fmla="*/ 332509 h 900546"/>
                <a:gd name="connsiteX6" fmla="*/ 96982 w 1224086"/>
                <a:gd name="connsiteY6" fmla="*/ 304800 h 900546"/>
                <a:gd name="connsiteX7" fmla="*/ 138545 w 1224086"/>
                <a:gd name="connsiteY7" fmla="*/ 277091 h 900546"/>
                <a:gd name="connsiteX8" fmla="*/ 235527 w 1224086"/>
                <a:gd name="connsiteY8" fmla="*/ 193964 h 900546"/>
                <a:gd name="connsiteX9" fmla="*/ 290945 w 1224086"/>
                <a:gd name="connsiteY9" fmla="*/ 166255 h 900546"/>
                <a:gd name="connsiteX10" fmla="*/ 374072 w 1224086"/>
                <a:gd name="connsiteY10" fmla="*/ 110837 h 900546"/>
                <a:gd name="connsiteX11" fmla="*/ 415636 w 1224086"/>
                <a:gd name="connsiteY11" fmla="*/ 83128 h 900546"/>
                <a:gd name="connsiteX12" fmla="*/ 457200 w 1224086"/>
                <a:gd name="connsiteY12" fmla="*/ 55419 h 900546"/>
                <a:gd name="connsiteX13" fmla="*/ 498763 w 1224086"/>
                <a:gd name="connsiteY13" fmla="*/ 41564 h 900546"/>
                <a:gd name="connsiteX14" fmla="*/ 623454 w 1224086"/>
                <a:gd name="connsiteY14" fmla="*/ 13855 h 900546"/>
                <a:gd name="connsiteX15" fmla="*/ 678872 w 1224086"/>
                <a:gd name="connsiteY15" fmla="*/ 0 h 900546"/>
                <a:gd name="connsiteX16" fmla="*/ 886691 w 1224086"/>
                <a:gd name="connsiteY16" fmla="*/ 13855 h 900546"/>
                <a:gd name="connsiteX17" fmla="*/ 1011382 w 1224086"/>
                <a:gd name="connsiteY17" fmla="*/ 69273 h 900546"/>
                <a:gd name="connsiteX18" fmla="*/ 1094509 w 1224086"/>
                <a:gd name="connsiteY18" fmla="*/ 152400 h 900546"/>
                <a:gd name="connsiteX19" fmla="*/ 1149927 w 1224086"/>
                <a:gd name="connsiteY19" fmla="*/ 235528 h 900546"/>
                <a:gd name="connsiteX20" fmla="*/ 1177636 w 1224086"/>
                <a:gd name="connsiteY20" fmla="*/ 277091 h 900546"/>
                <a:gd name="connsiteX21" fmla="*/ 1205345 w 1224086"/>
                <a:gd name="connsiteY21" fmla="*/ 900546 h 900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24086" h="900546">
                  <a:moveTo>
                    <a:pt x="41563" y="872837"/>
                  </a:moveTo>
                  <a:cubicBezTo>
                    <a:pt x="36945" y="826655"/>
                    <a:pt x="34273" y="780237"/>
                    <a:pt x="27709" y="734291"/>
                  </a:cubicBezTo>
                  <a:cubicBezTo>
                    <a:pt x="25016" y="715441"/>
                    <a:pt x="17985" y="697461"/>
                    <a:pt x="13854" y="678873"/>
                  </a:cubicBezTo>
                  <a:cubicBezTo>
                    <a:pt x="8746" y="655885"/>
                    <a:pt x="4618" y="632691"/>
                    <a:pt x="0" y="609600"/>
                  </a:cubicBezTo>
                  <a:cubicBezTo>
                    <a:pt x="4618" y="531091"/>
                    <a:pt x="-5220" y="450370"/>
                    <a:pt x="13854" y="374073"/>
                  </a:cubicBezTo>
                  <a:cubicBezTo>
                    <a:pt x="19454" y="351671"/>
                    <a:pt x="51533" y="347291"/>
                    <a:pt x="69272" y="332509"/>
                  </a:cubicBezTo>
                  <a:cubicBezTo>
                    <a:pt x="79307" y="324147"/>
                    <a:pt x="86782" y="312960"/>
                    <a:pt x="96982" y="304800"/>
                  </a:cubicBezTo>
                  <a:cubicBezTo>
                    <a:pt x="109984" y="294398"/>
                    <a:pt x="125753" y="287751"/>
                    <a:pt x="138545" y="277091"/>
                  </a:cubicBezTo>
                  <a:cubicBezTo>
                    <a:pt x="206550" y="220420"/>
                    <a:pt x="152516" y="245847"/>
                    <a:pt x="235527" y="193964"/>
                  </a:cubicBezTo>
                  <a:cubicBezTo>
                    <a:pt x="253041" y="183018"/>
                    <a:pt x="273235" y="176881"/>
                    <a:pt x="290945" y="166255"/>
                  </a:cubicBezTo>
                  <a:cubicBezTo>
                    <a:pt x="319501" y="149121"/>
                    <a:pt x="346363" y="129310"/>
                    <a:pt x="374072" y="110837"/>
                  </a:cubicBezTo>
                  <a:lnTo>
                    <a:pt x="415636" y="83128"/>
                  </a:lnTo>
                  <a:cubicBezTo>
                    <a:pt x="429491" y="73892"/>
                    <a:pt x="441403" y="60685"/>
                    <a:pt x="457200" y="55419"/>
                  </a:cubicBezTo>
                  <a:cubicBezTo>
                    <a:pt x="471054" y="50801"/>
                    <a:pt x="484721" y="45576"/>
                    <a:pt x="498763" y="41564"/>
                  </a:cubicBezTo>
                  <a:cubicBezTo>
                    <a:pt x="557898" y="24668"/>
                    <a:pt x="559166" y="28141"/>
                    <a:pt x="623454" y="13855"/>
                  </a:cubicBezTo>
                  <a:cubicBezTo>
                    <a:pt x="642042" y="9724"/>
                    <a:pt x="660399" y="4618"/>
                    <a:pt x="678872" y="0"/>
                  </a:cubicBezTo>
                  <a:cubicBezTo>
                    <a:pt x="748145" y="4618"/>
                    <a:pt x="817962" y="4037"/>
                    <a:pt x="886691" y="13855"/>
                  </a:cubicBezTo>
                  <a:cubicBezTo>
                    <a:pt x="925942" y="19462"/>
                    <a:pt x="979535" y="40964"/>
                    <a:pt x="1011382" y="69273"/>
                  </a:cubicBezTo>
                  <a:cubicBezTo>
                    <a:pt x="1040670" y="95307"/>
                    <a:pt x="1072772" y="119795"/>
                    <a:pt x="1094509" y="152400"/>
                  </a:cubicBezTo>
                  <a:lnTo>
                    <a:pt x="1149927" y="235528"/>
                  </a:lnTo>
                  <a:cubicBezTo>
                    <a:pt x="1159163" y="249382"/>
                    <a:pt x="1172371" y="261295"/>
                    <a:pt x="1177636" y="277091"/>
                  </a:cubicBezTo>
                  <a:cubicBezTo>
                    <a:pt x="1262300" y="531086"/>
                    <a:pt x="1205345" y="331011"/>
                    <a:pt x="1205345" y="900546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D91BD5CF-70B0-D14F-B47E-766C3997FF55}"/>
                </a:ext>
              </a:extLst>
            </p:cNvPr>
            <p:cNvSpPr/>
            <p:nvPr/>
          </p:nvSpPr>
          <p:spPr>
            <a:xfrm>
              <a:off x="5695693" y="4322620"/>
              <a:ext cx="1224071" cy="900382"/>
            </a:xfrm>
            <a:custGeom>
              <a:avLst/>
              <a:gdLst>
                <a:gd name="connsiteX0" fmla="*/ 41563 w 1224086"/>
                <a:gd name="connsiteY0" fmla="*/ 872837 h 900546"/>
                <a:gd name="connsiteX1" fmla="*/ 27709 w 1224086"/>
                <a:gd name="connsiteY1" fmla="*/ 734291 h 900546"/>
                <a:gd name="connsiteX2" fmla="*/ 13854 w 1224086"/>
                <a:gd name="connsiteY2" fmla="*/ 678873 h 900546"/>
                <a:gd name="connsiteX3" fmla="*/ 0 w 1224086"/>
                <a:gd name="connsiteY3" fmla="*/ 609600 h 900546"/>
                <a:gd name="connsiteX4" fmla="*/ 13854 w 1224086"/>
                <a:gd name="connsiteY4" fmla="*/ 374073 h 900546"/>
                <a:gd name="connsiteX5" fmla="*/ 69272 w 1224086"/>
                <a:gd name="connsiteY5" fmla="*/ 332509 h 900546"/>
                <a:gd name="connsiteX6" fmla="*/ 96982 w 1224086"/>
                <a:gd name="connsiteY6" fmla="*/ 304800 h 900546"/>
                <a:gd name="connsiteX7" fmla="*/ 138545 w 1224086"/>
                <a:gd name="connsiteY7" fmla="*/ 277091 h 900546"/>
                <a:gd name="connsiteX8" fmla="*/ 235527 w 1224086"/>
                <a:gd name="connsiteY8" fmla="*/ 193964 h 900546"/>
                <a:gd name="connsiteX9" fmla="*/ 290945 w 1224086"/>
                <a:gd name="connsiteY9" fmla="*/ 166255 h 900546"/>
                <a:gd name="connsiteX10" fmla="*/ 374072 w 1224086"/>
                <a:gd name="connsiteY10" fmla="*/ 110837 h 900546"/>
                <a:gd name="connsiteX11" fmla="*/ 415636 w 1224086"/>
                <a:gd name="connsiteY11" fmla="*/ 83128 h 900546"/>
                <a:gd name="connsiteX12" fmla="*/ 457200 w 1224086"/>
                <a:gd name="connsiteY12" fmla="*/ 55419 h 900546"/>
                <a:gd name="connsiteX13" fmla="*/ 498763 w 1224086"/>
                <a:gd name="connsiteY13" fmla="*/ 41564 h 900546"/>
                <a:gd name="connsiteX14" fmla="*/ 623454 w 1224086"/>
                <a:gd name="connsiteY14" fmla="*/ 13855 h 900546"/>
                <a:gd name="connsiteX15" fmla="*/ 678872 w 1224086"/>
                <a:gd name="connsiteY15" fmla="*/ 0 h 900546"/>
                <a:gd name="connsiteX16" fmla="*/ 886691 w 1224086"/>
                <a:gd name="connsiteY16" fmla="*/ 13855 h 900546"/>
                <a:gd name="connsiteX17" fmla="*/ 1011382 w 1224086"/>
                <a:gd name="connsiteY17" fmla="*/ 69273 h 900546"/>
                <a:gd name="connsiteX18" fmla="*/ 1094509 w 1224086"/>
                <a:gd name="connsiteY18" fmla="*/ 152400 h 900546"/>
                <a:gd name="connsiteX19" fmla="*/ 1149927 w 1224086"/>
                <a:gd name="connsiteY19" fmla="*/ 235528 h 900546"/>
                <a:gd name="connsiteX20" fmla="*/ 1177636 w 1224086"/>
                <a:gd name="connsiteY20" fmla="*/ 277091 h 900546"/>
                <a:gd name="connsiteX21" fmla="*/ 1205345 w 1224086"/>
                <a:gd name="connsiteY21" fmla="*/ 900546 h 900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24086" h="900546">
                  <a:moveTo>
                    <a:pt x="41563" y="872837"/>
                  </a:moveTo>
                  <a:cubicBezTo>
                    <a:pt x="36945" y="826655"/>
                    <a:pt x="34273" y="780237"/>
                    <a:pt x="27709" y="734291"/>
                  </a:cubicBezTo>
                  <a:cubicBezTo>
                    <a:pt x="25016" y="715441"/>
                    <a:pt x="17985" y="697461"/>
                    <a:pt x="13854" y="678873"/>
                  </a:cubicBezTo>
                  <a:cubicBezTo>
                    <a:pt x="8746" y="655885"/>
                    <a:pt x="4618" y="632691"/>
                    <a:pt x="0" y="609600"/>
                  </a:cubicBezTo>
                  <a:cubicBezTo>
                    <a:pt x="4618" y="531091"/>
                    <a:pt x="-5220" y="450370"/>
                    <a:pt x="13854" y="374073"/>
                  </a:cubicBezTo>
                  <a:cubicBezTo>
                    <a:pt x="19454" y="351671"/>
                    <a:pt x="51533" y="347291"/>
                    <a:pt x="69272" y="332509"/>
                  </a:cubicBezTo>
                  <a:cubicBezTo>
                    <a:pt x="79307" y="324147"/>
                    <a:pt x="86782" y="312960"/>
                    <a:pt x="96982" y="304800"/>
                  </a:cubicBezTo>
                  <a:cubicBezTo>
                    <a:pt x="109984" y="294398"/>
                    <a:pt x="125753" y="287751"/>
                    <a:pt x="138545" y="277091"/>
                  </a:cubicBezTo>
                  <a:cubicBezTo>
                    <a:pt x="206550" y="220420"/>
                    <a:pt x="152516" y="245847"/>
                    <a:pt x="235527" y="193964"/>
                  </a:cubicBezTo>
                  <a:cubicBezTo>
                    <a:pt x="253041" y="183018"/>
                    <a:pt x="273235" y="176881"/>
                    <a:pt x="290945" y="166255"/>
                  </a:cubicBezTo>
                  <a:cubicBezTo>
                    <a:pt x="319501" y="149121"/>
                    <a:pt x="346363" y="129310"/>
                    <a:pt x="374072" y="110837"/>
                  </a:cubicBezTo>
                  <a:lnTo>
                    <a:pt x="415636" y="83128"/>
                  </a:lnTo>
                  <a:cubicBezTo>
                    <a:pt x="429491" y="73892"/>
                    <a:pt x="441403" y="60685"/>
                    <a:pt x="457200" y="55419"/>
                  </a:cubicBezTo>
                  <a:cubicBezTo>
                    <a:pt x="471054" y="50801"/>
                    <a:pt x="484721" y="45576"/>
                    <a:pt x="498763" y="41564"/>
                  </a:cubicBezTo>
                  <a:cubicBezTo>
                    <a:pt x="557898" y="24668"/>
                    <a:pt x="559166" y="28141"/>
                    <a:pt x="623454" y="13855"/>
                  </a:cubicBezTo>
                  <a:cubicBezTo>
                    <a:pt x="642042" y="9724"/>
                    <a:pt x="660399" y="4618"/>
                    <a:pt x="678872" y="0"/>
                  </a:cubicBezTo>
                  <a:cubicBezTo>
                    <a:pt x="748145" y="4618"/>
                    <a:pt x="817962" y="4037"/>
                    <a:pt x="886691" y="13855"/>
                  </a:cubicBezTo>
                  <a:cubicBezTo>
                    <a:pt x="925942" y="19462"/>
                    <a:pt x="979535" y="40964"/>
                    <a:pt x="1011382" y="69273"/>
                  </a:cubicBezTo>
                  <a:cubicBezTo>
                    <a:pt x="1040670" y="95307"/>
                    <a:pt x="1072772" y="119795"/>
                    <a:pt x="1094509" y="152400"/>
                  </a:cubicBezTo>
                  <a:lnTo>
                    <a:pt x="1149927" y="235528"/>
                  </a:lnTo>
                  <a:cubicBezTo>
                    <a:pt x="1159163" y="249382"/>
                    <a:pt x="1172371" y="261295"/>
                    <a:pt x="1177636" y="277091"/>
                  </a:cubicBezTo>
                  <a:cubicBezTo>
                    <a:pt x="1262300" y="531086"/>
                    <a:pt x="1205345" y="331011"/>
                    <a:pt x="1205345" y="900546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B7627B9-A029-D34A-A282-1F89C220F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7788" y="1371600"/>
            <a:ext cx="54213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First element of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is larger than first element of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76921E-7929-6943-B3B6-0BB98CB2C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7788" y="2844800"/>
            <a:ext cx="557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First element of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>
                <a:latin typeface="Arial" panose="020B0604020202020204" pitchFamily="34" charset="0"/>
              </a:rPr>
              <a:t>is smaller than first element of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06F1CB2-0922-8143-BFB3-072BC81381DC}"/>
              </a:ext>
            </a:extLst>
          </p:cNvPr>
          <p:cNvGrpSpPr>
            <a:grpSpLocks/>
          </p:cNvGrpSpPr>
          <p:nvPr/>
        </p:nvGrpSpPr>
        <p:grpSpPr bwMode="auto">
          <a:xfrm>
            <a:off x="2909888" y="1960563"/>
            <a:ext cx="4405312" cy="919162"/>
            <a:chOff x="2008911" y="1683519"/>
            <a:chExt cx="4405744" cy="91950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150625B-24DD-D54C-90F6-B9F97B3C273A}"/>
                </a:ext>
              </a:extLst>
            </p:cNvPr>
            <p:cNvSpPr/>
            <p:nvPr/>
          </p:nvSpPr>
          <p:spPr>
            <a:xfrm>
              <a:off x="2008911" y="1696224"/>
              <a:ext cx="2438639" cy="4986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grpSp>
          <p:nvGrpSpPr>
            <p:cNvPr id="23575" name="Group 22">
              <a:extLst>
                <a:ext uri="{FF2B5EF4-FFF2-40B4-BE49-F238E27FC236}">
                  <a16:creationId xmlns:a16="http://schemas.microsoft.com/office/drawing/2014/main" id="{44C46B5D-07B5-3640-882F-F43EECC34C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9152" y="1696638"/>
              <a:ext cx="1889291" cy="505145"/>
              <a:chOff x="3368351" y="1696638"/>
              <a:chExt cx="1889291" cy="505145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21D2951-7BA6-6B49-9FEF-24221B08BC7E}"/>
                  </a:ext>
                </a:extLst>
              </p:cNvPr>
              <p:cNvCxnSpPr>
                <a:cxnSpLocks/>
                <a:stCxn id="21" idx="0"/>
                <a:endCxn id="21" idx="2"/>
              </p:cNvCxnSpPr>
              <p:nvPr/>
            </p:nvCxnSpPr>
            <p:spPr>
              <a:xfrm>
                <a:off x="4529988" y="1696224"/>
                <a:ext cx="0" cy="49866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B5888A88-C7FD-024B-AB89-67435C9F7B58}"/>
                  </a:ext>
                </a:extLst>
              </p:cNvPr>
              <p:cNvCxnSpPr/>
              <p:nvPr/>
            </p:nvCxnSpPr>
            <p:spPr>
              <a:xfrm>
                <a:off x="3825069" y="1702576"/>
                <a:ext cx="0" cy="49866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582" name="TextBox 26">
                <a:extLst>
                  <a:ext uri="{FF2B5EF4-FFF2-40B4-BE49-F238E27FC236}">
                    <a16:creationId xmlns:a16="http://schemas.microsoft.com/office/drawing/2014/main" id="{5F826393-3A70-EC40-828D-006374ECCA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8351" y="1757112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3583" name="TextBox 27">
                <a:extLst>
                  <a:ext uri="{FF2B5EF4-FFF2-40B4-BE49-F238E27FC236}">
                    <a16:creationId xmlns:a16="http://schemas.microsoft.com/office/drawing/2014/main" id="{C5CD4347-B4F3-6A4E-ACAD-5C883D7AA2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3513" y="1767735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23584" name="TextBox 28">
                <a:extLst>
                  <a:ext uri="{FF2B5EF4-FFF2-40B4-BE49-F238E27FC236}">
                    <a16:creationId xmlns:a16="http://schemas.microsoft.com/office/drawing/2014/main" id="{F12A08D5-EE9E-8F41-A78A-9E4A45C146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3903" y="1703020"/>
                <a:ext cx="543739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…..</a:t>
                </a:r>
              </a:p>
            </p:txBody>
          </p:sp>
        </p:grp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DA5ADE4-91A8-3F46-84DA-9364CC0AB9F9}"/>
                </a:ext>
              </a:extLst>
            </p:cNvPr>
            <p:cNvSpPr/>
            <p:nvPr/>
          </p:nvSpPr>
          <p:spPr>
            <a:xfrm>
              <a:off x="5971700" y="1683519"/>
              <a:ext cx="442955" cy="44466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577" name="TextBox 30">
              <a:extLst>
                <a:ext uri="{FF2B5EF4-FFF2-40B4-BE49-F238E27FC236}">
                  <a16:creationId xmlns:a16="http://schemas.microsoft.com/office/drawing/2014/main" id="{BD26CDAB-00AC-FB4F-8D55-BE1DC5305F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1495" y="2233693"/>
              <a:ext cx="3978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</a:p>
          </p:txBody>
        </p:sp>
        <p:sp>
          <p:nvSpPr>
            <p:cNvPr id="23578" name="TextBox 31">
              <a:extLst>
                <a:ext uri="{FF2B5EF4-FFF2-40B4-BE49-F238E27FC236}">
                  <a16:creationId xmlns:a16="http://schemas.microsoft.com/office/drawing/2014/main" id="{2642A707-5510-1447-8D52-0C2C8EC3CC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7517" y="2175509"/>
              <a:ext cx="42351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  <p:sp>
          <p:nvSpPr>
            <p:cNvPr id="23579" name="Rectangle 32">
              <a:extLst>
                <a:ext uri="{FF2B5EF4-FFF2-40B4-BE49-F238E27FC236}">
                  <a16:creationId xmlns:a16="http://schemas.microsoft.com/office/drawing/2014/main" id="{70B3820C-BF42-BC47-AA2F-ECA16BAAB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4270" y="176773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81453DD-B417-CF49-90CD-529CA98E40E1}"/>
              </a:ext>
            </a:extLst>
          </p:cNvPr>
          <p:cNvGrpSpPr>
            <a:grpSpLocks/>
          </p:cNvGrpSpPr>
          <p:nvPr/>
        </p:nvGrpSpPr>
        <p:grpSpPr bwMode="auto">
          <a:xfrm>
            <a:off x="3206750" y="3468688"/>
            <a:ext cx="4889500" cy="919162"/>
            <a:chOff x="2770906" y="1683519"/>
            <a:chExt cx="4890664" cy="919506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583EDF9-8AAF-F746-ACF2-4F2225FD2086}"/>
                </a:ext>
              </a:extLst>
            </p:cNvPr>
            <p:cNvSpPr/>
            <p:nvPr/>
          </p:nvSpPr>
          <p:spPr>
            <a:xfrm>
              <a:off x="5222590" y="1696224"/>
              <a:ext cx="2438980" cy="4986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grpSp>
          <p:nvGrpSpPr>
            <p:cNvPr id="23564" name="Group 34">
              <a:extLst>
                <a:ext uri="{FF2B5EF4-FFF2-40B4-BE49-F238E27FC236}">
                  <a16:creationId xmlns:a16="http://schemas.microsoft.com/office/drawing/2014/main" id="{397C8604-429E-7845-A7B3-79C44E4B42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63411" y="1696638"/>
              <a:ext cx="1889291" cy="505145"/>
              <a:chOff x="3368351" y="1696638"/>
              <a:chExt cx="1889291" cy="505145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A1BA1A5-434E-5D4F-B8F3-F39BE538D1D5}"/>
                  </a:ext>
                </a:extLst>
              </p:cNvPr>
              <p:cNvCxnSpPr>
                <a:cxnSpLocks/>
                <a:stCxn id="34" idx="0"/>
                <a:endCxn id="34" idx="2"/>
              </p:cNvCxnSpPr>
              <p:nvPr/>
            </p:nvCxnSpPr>
            <p:spPr>
              <a:xfrm>
                <a:off x="4434317" y="1696224"/>
                <a:ext cx="0" cy="49866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E7760C8B-D02E-6245-9D1E-6ACB5103F91B}"/>
                  </a:ext>
                </a:extLst>
              </p:cNvPr>
              <p:cNvCxnSpPr/>
              <p:nvPr/>
            </p:nvCxnSpPr>
            <p:spPr>
              <a:xfrm>
                <a:off x="3826160" y="1702576"/>
                <a:ext cx="0" cy="49866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571" name="TextBox 37">
                <a:extLst>
                  <a:ext uri="{FF2B5EF4-FFF2-40B4-BE49-F238E27FC236}">
                    <a16:creationId xmlns:a16="http://schemas.microsoft.com/office/drawing/2014/main" id="{3E439951-7B32-7A41-8CB4-27205572A8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8351" y="1757112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3572" name="TextBox 38">
                <a:extLst>
                  <a:ext uri="{FF2B5EF4-FFF2-40B4-BE49-F238E27FC236}">
                    <a16:creationId xmlns:a16="http://schemas.microsoft.com/office/drawing/2014/main" id="{A9AE5E3C-A4CC-024F-BC79-12B6689BA9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3513" y="1767735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23573" name="TextBox 39">
                <a:extLst>
                  <a:ext uri="{FF2B5EF4-FFF2-40B4-BE49-F238E27FC236}">
                    <a16:creationId xmlns:a16="http://schemas.microsoft.com/office/drawing/2014/main" id="{4E6B2B5A-7E7A-F948-9055-0C24F50875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3903" y="1703020"/>
                <a:ext cx="543739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…..</a:t>
                </a:r>
              </a:p>
            </p:txBody>
          </p:sp>
        </p:grp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DBBEBE0-62F1-BF48-916B-EF450549402C}"/>
                </a:ext>
              </a:extLst>
            </p:cNvPr>
            <p:cNvSpPr/>
            <p:nvPr/>
          </p:nvSpPr>
          <p:spPr>
            <a:xfrm>
              <a:off x="2770906" y="1683519"/>
              <a:ext cx="443018" cy="44466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566" name="TextBox 44">
              <a:extLst>
                <a:ext uri="{FF2B5EF4-FFF2-40B4-BE49-F238E27FC236}">
                  <a16:creationId xmlns:a16="http://schemas.microsoft.com/office/drawing/2014/main" id="{7B0766EB-309C-9142-9C57-0E4C103683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1495" y="2233693"/>
              <a:ext cx="3978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</a:p>
          </p:txBody>
        </p:sp>
        <p:sp>
          <p:nvSpPr>
            <p:cNvPr id="23567" name="TextBox 47">
              <a:extLst>
                <a:ext uri="{FF2B5EF4-FFF2-40B4-BE49-F238E27FC236}">
                  <a16:creationId xmlns:a16="http://schemas.microsoft.com/office/drawing/2014/main" id="{685B3D3E-29C7-5A4F-B000-4ED37B7BFA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7517" y="2175509"/>
              <a:ext cx="42351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  <p:sp>
          <p:nvSpPr>
            <p:cNvPr id="23568" name="Rectangle 48">
              <a:extLst>
                <a:ext uri="{FF2B5EF4-FFF2-40B4-BE49-F238E27FC236}">
                  <a16:creationId xmlns:a16="http://schemas.microsoft.com/office/drawing/2014/main" id="{2D949AC7-43B3-644F-A00B-3CB098021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866" y="176773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15" name="Cloud Callout 14">
            <a:extLst>
              <a:ext uri="{FF2B5EF4-FFF2-40B4-BE49-F238E27FC236}">
                <a16:creationId xmlns:a16="http://schemas.microsoft.com/office/drawing/2014/main" id="{981EBDD7-7EE0-8448-9984-CF168761C787}"/>
              </a:ext>
            </a:extLst>
          </p:cNvPr>
          <p:cNvSpPr/>
          <p:nvPr/>
        </p:nvSpPr>
        <p:spPr>
          <a:xfrm>
            <a:off x="161925" y="1468438"/>
            <a:ext cx="2249488" cy="2752725"/>
          </a:xfrm>
          <a:prstGeom prst="cloudCallout">
            <a:avLst>
              <a:gd name="adj1" fmla="val 44143"/>
              <a:gd name="adj2" fmla="val 9118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/>
              <a:t>Try to modify the MERGE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7AF51AAC-5155-0D4F-90C1-8C82D1E78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Divide and Conquer</a:t>
            </a:r>
          </a:p>
        </p:txBody>
      </p:sp>
      <p:sp>
        <p:nvSpPr>
          <p:cNvPr id="24578" name="TextBox 2">
            <a:extLst>
              <a:ext uri="{FF2B5EF4-FFF2-40B4-BE49-F238E27FC236}">
                <a16:creationId xmlns:a16="http://schemas.microsoft.com/office/drawing/2014/main" id="{60BB7429-D7CF-844B-9C9B-56D0A2498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1954213"/>
            <a:ext cx="5741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Divide up the problem into at least two sub-problems</a:t>
            </a:r>
          </a:p>
        </p:txBody>
      </p:sp>
      <p:sp>
        <p:nvSpPr>
          <p:cNvPr id="22532" name="TextBox 3">
            <a:extLst>
              <a:ext uri="{FF2B5EF4-FFF2-40B4-BE49-F238E27FC236}">
                <a16:creationId xmlns:a16="http://schemas.microsoft.com/office/drawing/2014/main" id="{6C018FD4-530A-CC49-95BB-0F7ED1731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3190875"/>
            <a:ext cx="3838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Recursively solve the sub-problems</a:t>
            </a:r>
          </a:p>
        </p:txBody>
      </p:sp>
      <p:sp>
        <p:nvSpPr>
          <p:cNvPr id="24580" name="TextBox 4">
            <a:extLst>
              <a:ext uri="{FF2B5EF4-FFF2-40B4-BE49-F238E27FC236}">
                <a16:creationId xmlns:a16="http://schemas.microsoft.com/office/drawing/2014/main" id="{795CCA49-F67C-394D-97BE-D3878D492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4352925"/>
            <a:ext cx="7050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“</a:t>
            </a:r>
            <a:r>
              <a:rPr lang="en-US" altLang="ja-JP" sz="2000"/>
              <a:t>Patch up</a:t>
            </a:r>
            <a:r>
              <a:rPr lang="ja-JP" altLang="en-US" sz="2000"/>
              <a:t>”</a:t>
            </a:r>
            <a:r>
              <a:rPr lang="en-US" altLang="ja-JP" sz="2000"/>
              <a:t> the solutions to the sub-problems for the final solution</a:t>
            </a:r>
            <a:endParaRPr lang="en-US" altLang="en-US" sz="2000"/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101DCB78-165A-0A40-88F0-98136B77B1A9}"/>
              </a:ext>
            </a:extLst>
          </p:cNvPr>
          <p:cNvGrpSpPr>
            <a:grpSpLocks/>
          </p:cNvGrpSpPr>
          <p:nvPr/>
        </p:nvGrpSpPr>
        <p:grpSpPr bwMode="auto">
          <a:xfrm>
            <a:off x="5140325" y="2844800"/>
            <a:ext cx="3390900" cy="379413"/>
            <a:chOff x="5139779" y="2844157"/>
            <a:chExt cx="3390672" cy="38018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554DC58-4415-4D48-8617-E0F0A379D1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9779" y="2855293"/>
              <a:ext cx="3390672" cy="369052"/>
            </a:xfrm>
            <a:prstGeom prst="rect">
              <a:avLst/>
            </a:prstGeom>
            <a:solidFill>
              <a:srgbClr val="B3A2C7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4586" name="TextBox 5">
              <a:extLst>
                <a:ext uri="{FF2B5EF4-FFF2-40B4-BE49-F238E27FC236}">
                  <a16:creationId xmlns:a16="http://schemas.microsoft.com/office/drawing/2014/main" id="{D31AEE0A-A9FF-A641-BE7E-725AFA96B9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9779" y="2844157"/>
              <a:ext cx="339067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Solve all sub-problems: Mergesort</a:t>
              </a:r>
            </a:p>
          </p:txBody>
        </p:sp>
      </p:grpSp>
      <p:grpSp>
        <p:nvGrpSpPr>
          <p:cNvPr id="4" name="Group 13">
            <a:extLst>
              <a:ext uri="{FF2B5EF4-FFF2-40B4-BE49-F238E27FC236}">
                <a16:creationId xmlns:a16="http://schemas.microsoft.com/office/drawing/2014/main" id="{74C4CF7E-3536-524D-8AA7-B28C21EDEB64}"/>
              </a:ext>
            </a:extLst>
          </p:cNvPr>
          <p:cNvGrpSpPr>
            <a:grpSpLocks/>
          </p:cNvGrpSpPr>
          <p:nvPr/>
        </p:nvGrpSpPr>
        <p:grpSpPr bwMode="auto">
          <a:xfrm>
            <a:off x="5140325" y="3917950"/>
            <a:ext cx="3919538" cy="434975"/>
            <a:chOff x="5139779" y="3918457"/>
            <a:chExt cx="3920026" cy="4344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9FC2233-4C50-BA4A-B00D-C5D19227B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9779" y="3918457"/>
              <a:ext cx="3920026" cy="434468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4584" name="TextBox 7">
              <a:extLst>
                <a:ext uri="{FF2B5EF4-FFF2-40B4-BE49-F238E27FC236}">
                  <a16:creationId xmlns:a16="http://schemas.microsoft.com/office/drawing/2014/main" id="{03F8593B-8F31-264C-AEAF-B310665888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9779" y="3918457"/>
              <a:ext cx="39200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Solve stronger sub-problems: Inversions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25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F19B1E-D127-4F4E-9A7F-FC43E7DB9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8" y="2776538"/>
            <a:ext cx="5732462" cy="3992562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5602" name="Title 1">
            <a:extLst>
              <a:ext uri="{FF2B5EF4-FFF2-40B4-BE49-F238E27FC236}">
                <a16:creationId xmlns:a16="http://schemas.microsoft.com/office/drawing/2014/main" id="{E79C09FC-2E03-DA4C-B012-C3E41F77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ea typeface="ＭＳ Ｐゴシック" panose="020B0600070205080204" pitchFamily="34" charset="-128"/>
              </a:rPr>
              <a:t>MergeSortCount</a:t>
            </a:r>
            <a:r>
              <a:rPr lang="en-US" altLang="en-US" dirty="0">
                <a:ea typeface="ＭＳ Ｐゴシック" panose="020B0600070205080204" pitchFamily="34" charset="-128"/>
              </a:rPr>
              <a:t> algorithm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03BABFB4-B849-6143-92B8-BC782B867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1595438"/>
            <a:ext cx="1895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 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, …, a</a:t>
            </a:r>
            <a:r>
              <a:rPr lang="en-US" altLang="en-US" sz="1800" baseline="-25000">
                <a:solidFill>
                  <a:srgbClr val="A300A3"/>
                </a:solidFill>
              </a:rPr>
              <a:t>n</a:t>
            </a:r>
          </a:p>
        </p:txBody>
      </p:sp>
      <p:sp>
        <p:nvSpPr>
          <p:cNvPr id="25604" name="TextBox 3">
            <a:extLst>
              <a:ext uri="{FF2B5EF4-FFF2-40B4-BE49-F238E27FC236}">
                <a16:creationId xmlns:a16="http://schemas.microsoft.com/office/drawing/2014/main" id="{183A9B40-D9EE-2942-A656-B74D9F844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06550"/>
            <a:ext cx="4410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Numbers in sorted order+ #inversion</a:t>
            </a:r>
          </a:p>
        </p:txBody>
      </p:sp>
      <p:sp>
        <p:nvSpPr>
          <p:cNvPr id="25605" name="TextBox 4">
            <a:extLst>
              <a:ext uri="{FF2B5EF4-FFF2-40B4-BE49-F238E27FC236}">
                <a16:creationId xmlns:a16="http://schemas.microsoft.com/office/drawing/2014/main" id="{448DEF21-BAE6-864E-80CA-033BEB0AB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2865438"/>
            <a:ext cx="2330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MergeSortCount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A300A3"/>
                </a:solidFill>
              </a:rPr>
              <a:t>a, n </a:t>
            </a:r>
            <a:r>
              <a:rPr lang="en-US" altLang="en-US" sz="1800"/>
              <a:t>)</a:t>
            </a:r>
          </a:p>
        </p:txBody>
      </p:sp>
      <p:sp>
        <p:nvSpPr>
          <p:cNvPr id="25606" name="TextBox 5">
            <a:extLst>
              <a:ext uri="{FF2B5EF4-FFF2-40B4-BE49-F238E27FC236}">
                <a16:creationId xmlns:a16="http://schemas.microsoft.com/office/drawing/2014/main" id="{4E6B4D9B-3C2C-054C-8007-6D4094D46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584575"/>
            <a:ext cx="4651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2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a1 &gt; a2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min(a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); max(a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))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7277B487-A7C4-3F4A-B66F-94EEF5794DDA}"/>
              </a:ext>
            </a:extLst>
          </p:cNvPr>
          <p:cNvGrpSpPr>
            <a:grpSpLocks/>
          </p:cNvGrpSpPr>
          <p:nvPr/>
        </p:nvGrpSpPr>
        <p:grpSpPr bwMode="auto">
          <a:xfrm>
            <a:off x="1171575" y="4016375"/>
            <a:ext cx="3200400" cy="369888"/>
            <a:chOff x="1172029" y="4016144"/>
            <a:chExt cx="3199916" cy="369380"/>
          </a:xfrm>
        </p:grpSpPr>
        <p:sp>
          <p:nvSpPr>
            <p:cNvPr id="25620" name="TextBox 6">
              <a:extLst>
                <a:ext uri="{FF2B5EF4-FFF2-40B4-BE49-F238E27FC236}">
                  <a16:creationId xmlns:a16="http://schemas.microsoft.com/office/drawing/2014/main" id="{3F774327-CA4A-5F46-9D27-E7202150AB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029" y="4016144"/>
              <a:ext cx="1428744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</a:t>
              </a:r>
            </a:p>
          </p:txBody>
        </p:sp>
        <p:sp>
          <p:nvSpPr>
            <p:cNvPr id="25621" name="TextBox 7">
              <a:extLst>
                <a:ext uri="{FF2B5EF4-FFF2-40B4-BE49-F238E27FC236}">
                  <a16:creationId xmlns:a16="http://schemas.microsoft.com/office/drawing/2014/main" id="{14EBACFF-C705-AF43-8FDD-EDDE33F87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1987" y="4016144"/>
              <a:ext cx="1599958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 =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n/2+1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</a:t>
              </a:r>
            </a:p>
          </p:txBody>
        </p:sp>
      </p:grpSp>
      <p:sp>
        <p:nvSpPr>
          <p:cNvPr id="16395" name="TextBox 8">
            <a:extLst>
              <a:ext uri="{FF2B5EF4-FFF2-40B4-BE49-F238E27FC236}">
                <a16:creationId xmlns:a16="http://schemas.microsoft.com/office/drawing/2014/main" id="{B6E68DF5-9694-0448-A891-F8A584995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6183313"/>
            <a:ext cx="1820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return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A300A3"/>
                </a:solidFill>
              </a:rPr>
              <a:t>c+c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A300A3"/>
                </a:solidFill>
              </a:rPr>
              <a:t>+c</a:t>
            </a:r>
            <a:r>
              <a:rPr lang="en-US" altLang="en-US" sz="1800" baseline="-25000">
                <a:solidFill>
                  <a:srgbClr val="A300A3"/>
                </a:solidFill>
              </a:rPr>
              <a:t>R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/>
              <a:t>)</a:t>
            </a:r>
            <a:endParaRPr lang="en-US" altLang="en-US" sz="2400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3884B0D1-D36C-2D47-B0DC-D618AB6900BC}"/>
              </a:ext>
            </a:extLst>
          </p:cNvPr>
          <p:cNvGrpSpPr>
            <a:grpSpLocks/>
          </p:cNvGrpSpPr>
          <p:nvPr/>
        </p:nvGrpSpPr>
        <p:grpSpPr bwMode="auto">
          <a:xfrm>
            <a:off x="1196975" y="4556125"/>
            <a:ext cx="3359150" cy="890588"/>
            <a:chOff x="1197215" y="4556218"/>
            <a:chExt cx="3359626" cy="891064"/>
          </a:xfrm>
        </p:grpSpPr>
        <p:sp>
          <p:nvSpPr>
            <p:cNvPr id="25618" name="TextBox 11">
              <a:extLst>
                <a:ext uri="{FF2B5EF4-FFF2-40B4-BE49-F238E27FC236}">
                  <a16:creationId xmlns:a16="http://schemas.microsoft.com/office/drawing/2014/main" id="{A4E96D14-7F70-6D4E-9CB4-E91AAF28BC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4556218"/>
              <a:ext cx="33030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L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  <p:sp>
          <p:nvSpPr>
            <p:cNvPr id="25619" name="TextBox 12">
              <a:extLst>
                <a:ext uri="{FF2B5EF4-FFF2-40B4-BE49-F238E27FC236}">
                  <a16:creationId xmlns:a16="http://schemas.microsoft.com/office/drawing/2014/main" id="{31FE5302-5BFE-E34A-AB4A-862E8236C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5077950"/>
              <a:ext cx="33596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R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BD26CB3-1011-DC42-A1FA-11CDCA996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5599113"/>
            <a:ext cx="2871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(c, a)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0000FF"/>
                </a:solidFill>
              </a:rPr>
              <a:t>MERGE-COUNT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C400C4"/>
                </a:solidFill>
              </a:rPr>
              <a:t>,a</a:t>
            </a:r>
            <a:r>
              <a:rPr lang="en-US" altLang="en-US" sz="1800" baseline="-25000">
                <a:solidFill>
                  <a:srgbClr val="C400C4"/>
                </a:solidFill>
              </a:rPr>
              <a:t>R</a:t>
            </a:r>
            <a:r>
              <a:rPr lang="en-US" altLang="en-US" sz="1800"/>
              <a:t>) 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6A07E293-EABA-D64E-BDD4-81A9E9AAF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5446713"/>
            <a:ext cx="3454400" cy="882650"/>
          </a:xfrm>
          <a:prstGeom prst="wedgeRectCallout">
            <a:avLst>
              <a:gd name="adj1" fmla="val -107241"/>
              <a:gd name="adj2" fmla="val -20009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Counts #crossing-inversions+ MERGE</a:t>
            </a:r>
          </a:p>
        </p:txBody>
      </p:sp>
      <p:sp>
        <p:nvSpPr>
          <p:cNvPr id="25615" name="TextBox 5">
            <a:extLst>
              <a:ext uri="{FF2B5EF4-FFF2-40B4-BE49-F238E27FC236}">
                <a16:creationId xmlns:a16="http://schemas.microsoft.com/office/drawing/2014/main" id="{4D2759BF-4987-0447-BE49-58BAAAD6A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975" y="3260725"/>
            <a:ext cx="2243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1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( 0 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5" grpId="0"/>
      <p:bldP spid="14" grpId="0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968F6974-E650-E442-9310-77FD989E5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Rankings</a:t>
            </a:r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DE47C2DE-6711-344A-800F-CF87869D1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30363"/>
            <a:ext cx="4876800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34BE5A33-25BC-D04B-A9CA-753F86A3E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How close are two rankings?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A32C07-F672-496B-82E0-721018682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15" y="1208314"/>
            <a:ext cx="5694025" cy="33963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4C8CE5D-110A-42AF-8D66-BCEB8AA6C7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2578" y="1417638"/>
            <a:ext cx="6071535" cy="365827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D94AFA7F-080D-43D5-B284-0FF1568D1236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2DB6275-E741-4B65-BE66-564BB604D693}"/>
              </a:ext>
            </a:extLst>
          </p:cNvPr>
          <p:cNvSpPr txBox="1"/>
          <p:nvPr/>
        </p:nvSpPr>
        <p:spPr>
          <a:xfrm>
            <a:off x="5285232" y="1252728"/>
            <a:ext cx="3557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Shrek  2. Despicable Me  3. Sherlock Holmes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550148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B482D4-1D1A-417F-B626-0BE08BDE47CB}"/>
              </a:ext>
            </a:extLst>
          </p:cNvPr>
          <p:cNvSpPr txBox="1"/>
          <p:nvPr/>
        </p:nvSpPr>
        <p:spPr>
          <a:xfrm>
            <a:off x="301752" y="4177022"/>
            <a:ext cx="8229600" cy="249299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b="1" u="sng" dirty="0"/>
              <a:t>Input</a:t>
            </a:r>
            <a:r>
              <a:rPr lang="en-US" dirty="0"/>
              <a:t>: A ranking a</a:t>
            </a:r>
            <a:r>
              <a:rPr lang="en-US" baseline="-25000" dirty="0"/>
              <a:t>1</a:t>
            </a:r>
            <a:r>
              <a:rPr lang="en-US" dirty="0"/>
              <a:t>, …, a</a:t>
            </a:r>
            <a:r>
              <a:rPr lang="en-US" baseline="-25000" dirty="0"/>
              <a:t>i</a:t>
            </a:r>
            <a:r>
              <a:rPr lang="en-US" dirty="0"/>
              <a:t>, </a:t>
            </a:r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, …a</a:t>
            </a:r>
            <a:r>
              <a:rPr lang="en-US" baseline="-25000" dirty="0"/>
              <a:t>n</a:t>
            </a:r>
            <a:r>
              <a:rPr lang="en-US" dirty="0"/>
              <a:t>. ( i.e., a permutation of 1, 2, …, n) </a:t>
            </a:r>
          </a:p>
          <a:p>
            <a:endParaRPr lang="en-US" sz="1600" i="1" dirty="0"/>
          </a:p>
          <a:p>
            <a:r>
              <a:rPr lang="en-US" sz="1600" i="1" dirty="0">
                <a:solidFill>
                  <a:srgbClr val="0070C0"/>
                </a:solidFill>
              </a:rPr>
              <a:t>Implicit assumption</a:t>
            </a:r>
            <a:r>
              <a:rPr lang="en-US" sz="1600" dirty="0"/>
              <a:t>: 1, 2, …, n is the “true” ranking (i.e., you compare other rankings to this ranking).</a:t>
            </a:r>
          </a:p>
          <a:p>
            <a:endParaRPr lang="en-US" dirty="0"/>
          </a:p>
          <a:p>
            <a:r>
              <a:rPr lang="en-US" b="1" u="sng" dirty="0"/>
              <a:t>Output</a:t>
            </a:r>
            <a:r>
              <a:rPr lang="en-US" dirty="0"/>
              <a:t>: The number of inversions. </a:t>
            </a:r>
          </a:p>
          <a:p>
            <a:endParaRPr lang="en-US" u="sng" dirty="0"/>
          </a:p>
          <a:p>
            <a:r>
              <a:rPr lang="en-US" u="sng" dirty="0"/>
              <a:t>Inversion: 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, j) is an inversion if </a:t>
            </a:r>
          </a:p>
          <a:p>
            <a:r>
              <a:rPr lang="en-US" dirty="0"/>
              <a:t>				1. </a:t>
            </a:r>
            <a:r>
              <a:rPr lang="en-US" dirty="0" err="1"/>
              <a:t>i</a:t>
            </a:r>
            <a:r>
              <a:rPr lang="en-US" dirty="0"/>
              <a:t> &lt; j    AND  2. a</a:t>
            </a:r>
            <a:r>
              <a:rPr lang="en-US" baseline="-25000" dirty="0"/>
              <a:t>i</a:t>
            </a:r>
            <a:r>
              <a:rPr lang="en-US" dirty="0"/>
              <a:t> &gt; </a:t>
            </a:r>
            <a:r>
              <a:rPr lang="en-US" dirty="0" err="1"/>
              <a:t>a</a:t>
            </a:r>
            <a:r>
              <a:rPr lang="en-US" baseline="-25000" dirty="0" err="1"/>
              <a:t>j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8DDD89-B21F-41E5-A668-9378F95F6C58}"/>
              </a:ext>
            </a:extLst>
          </p:cNvPr>
          <p:cNvSpPr txBox="1"/>
          <p:nvPr/>
        </p:nvSpPr>
        <p:spPr>
          <a:xfrm>
            <a:off x="2736342" y="3765121"/>
            <a:ext cx="3945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Problem Formulation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638205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8DDD89-B21F-41E5-A668-9378F95F6C58}"/>
              </a:ext>
            </a:extLst>
          </p:cNvPr>
          <p:cNvSpPr txBox="1"/>
          <p:nvPr/>
        </p:nvSpPr>
        <p:spPr>
          <a:xfrm>
            <a:off x="365760" y="4034567"/>
            <a:ext cx="80741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Example 1: </a:t>
            </a:r>
          </a:p>
          <a:p>
            <a:endParaRPr lang="en-US" sz="2000" dirty="0"/>
          </a:p>
          <a:p>
            <a:r>
              <a:rPr lang="en-US" sz="1600" dirty="0"/>
              <a:t>User 2: how many inversions?</a:t>
            </a:r>
          </a:p>
          <a:p>
            <a:r>
              <a:rPr lang="en-US" sz="1600" dirty="0"/>
              <a:t>Answer: every pair is an inversion. </a:t>
            </a:r>
          </a:p>
          <a:p>
            <a:r>
              <a:rPr lang="en-US" sz="1600" dirty="0"/>
              <a:t> 		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48517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B390208C-067E-47A0-BA42-FF5C6D747354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4FBFB5C-B5F7-47D4-BA1E-5ED5A8226918}"/>
              </a:ext>
            </a:extLst>
          </p:cNvPr>
          <p:cNvSpPr txBox="1"/>
          <p:nvPr/>
        </p:nvSpPr>
        <p:spPr>
          <a:xfrm>
            <a:off x="5285232" y="1252728"/>
            <a:ext cx="3557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Shrek  2. Despicable Me  3. Sherlock Holmes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A9166A7-697C-4B0F-A21C-BB86F99E21AC}"/>
              </a:ext>
            </a:extLst>
          </p:cNvPr>
          <p:cNvSpPr/>
          <p:nvPr/>
        </p:nvSpPr>
        <p:spPr>
          <a:xfrm>
            <a:off x="6574971" y="2155371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442C36-879B-43C6-80D8-287DE58E7C2A}"/>
              </a:ext>
            </a:extLst>
          </p:cNvPr>
          <p:cNvSpPr/>
          <p:nvPr/>
        </p:nvSpPr>
        <p:spPr>
          <a:xfrm>
            <a:off x="6564085" y="2569028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9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8DDD89-B21F-41E5-A668-9378F95F6C58}"/>
              </a:ext>
            </a:extLst>
          </p:cNvPr>
          <p:cNvSpPr txBox="1"/>
          <p:nvPr/>
        </p:nvSpPr>
        <p:spPr>
          <a:xfrm>
            <a:off x="365760" y="4034567"/>
            <a:ext cx="80741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Example 1: </a:t>
            </a:r>
          </a:p>
          <a:p>
            <a:endParaRPr lang="en-US" sz="2000" dirty="0"/>
          </a:p>
          <a:p>
            <a:r>
              <a:rPr lang="en-US" sz="1600" dirty="0"/>
              <a:t>User 2: how many inversions?</a:t>
            </a:r>
          </a:p>
          <a:p>
            <a:r>
              <a:rPr lang="en-US" sz="1600" dirty="0"/>
              <a:t>Answer: every pair is an inversion. </a:t>
            </a:r>
          </a:p>
          <a:p>
            <a:r>
              <a:rPr lang="en-US" sz="1600" dirty="0"/>
              <a:t> 		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48517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B390208C-067E-47A0-BA42-FF5C6D747354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4FBFB5C-B5F7-47D4-BA1E-5ED5A8226918}"/>
              </a:ext>
            </a:extLst>
          </p:cNvPr>
          <p:cNvSpPr txBox="1"/>
          <p:nvPr/>
        </p:nvSpPr>
        <p:spPr>
          <a:xfrm>
            <a:off x="5285232" y="1252728"/>
            <a:ext cx="3557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Shrek  2. Despicable Me  3. Sherlock Holmes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A9166A7-697C-4B0F-A21C-BB86F99E21AC}"/>
              </a:ext>
            </a:extLst>
          </p:cNvPr>
          <p:cNvSpPr/>
          <p:nvPr/>
        </p:nvSpPr>
        <p:spPr>
          <a:xfrm>
            <a:off x="6574971" y="2155371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442C36-879B-43C6-80D8-287DE58E7C2A}"/>
              </a:ext>
            </a:extLst>
          </p:cNvPr>
          <p:cNvSpPr/>
          <p:nvPr/>
        </p:nvSpPr>
        <p:spPr>
          <a:xfrm>
            <a:off x="6564085" y="2939145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661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/>
              <p:nvPr/>
            </p:nvSpPr>
            <p:spPr>
              <a:xfrm>
                <a:off x="365760" y="4034567"/>
                <a:ext cx="8074152" cy="1742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u="sng" dirty="0"/>
                  <a:t>Example 1: </a:t>
                </a:r>
              </a:p>
              <a:p>
                <a:endParaRPr lang="en-US" sz="2000" dirty="0"/>
              </a:p>
              <a:p>
                <a:r>
                  <a:rPr lang="en-US" sz="1600" dirty="0"/>
                  <a:t>User 2: how many inversions?</a:t>
                </a:r>
              </a:p>
              <a:p>
                <a:r>
                  <a:rPr lang="en-US" sz="1600" dirty="0"/>
                  <a:t>Answer: every pair is an inversion. </a:t>
                </a:r>
              </a:p>
              <a:p>
                <a:r>
                  <a:rPr lang="en-US" sz="1600" dirty="0"/>
                  <a:t> 		Number of inversions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1600" dirty="0"/>
                  <a:t>  = 3, inversions = {(1, 2), (1, 3), (2, 3)}.</a:t>
                </a:r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4034567"/>
                <a:ext cx="8074152" cy="1742657"/>
              </a:xfrm>
              <a:prstGeom prst="rect">
                <a:avLst/>
              </a:prstGeom>
              <a:blipFill>
                <a:blip r:embed="rId2"/>
                <a:stretch>
                  <a:fillRect l="-755" t="-1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48517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B390208C-067E-47A0-BA42-FF5C6D747354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4FBFB5C-B5F7-47D4-BA1E-5ED5A8226918}"/>
              </a:ext>
            </a:extLst>
          </p:cNvPr>
          <p:cNvSpPr txBox="1"/>
          <p:nvPr/>
        </p:nvSpPr>
        <p:spPr>
          <a:xfrm>
            <a:off x="5285232" y="1252728"/>
            <a:ext cx="3557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Shrek  2. Despicable Me  3. Sherlock Holmes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A9166A7-697C-4B0F-A21C-BB86F99E21AC}"/>
              </a:ext>
            </a:extLst>
          </p:cNvPr>
          <p:cNvSpPr/>
          <p:nvPr/>
        </p:nvSpPr>
        <p:spPr>
          <a:xfrm>
            <a:off x="6574971" y="2558146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442C36-879B-43C6-80D8-287DE58E7C2A}"/>
              </a:ext>
            </a:extLst>
          </p:cNvPr>
          <p:cNvSpPr/>
          <p:nvPr/>
        </p:nvSpPr>
        <p:spPr>
          <a:xfrm>
            <a:off x="6564085" y="2939145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/>
              <p:nvPr/>
            </p:nvSpPr>
            <p:spPr>
              <a:xfrm>
                <a:off x="365760" y="4034567"/>
                <a:ext cx="8074152" cy="1988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u="sng" dirty="0"/>
                  <a:t>Example 1: </a:t>
                </a:r>
              </a:p>
              <a:p>
                <a:endParaRPr lang="en-US" sz="2000" dirty="0"/>
              </a:p>
              <a:p>
                <a:r>
                  <a:rPr lang="en-US" sz="1600" dirty="0"/>
                  <a:t>User 2: how many inversions?</a:t>
                </a:r>
              </a:p>
              <a:p>
                <a:r>
                  <a:rPr lang="en-US" sz="1600" dirty="0"/>
                  <a:t>Answer: every pair is an inversion. </a:t>
                </a:r>
              </a:p>
              <a:p>
                <a:r>
                  <a:rPr lang="en-US" sz="1600" dirty="0"/>
                  <a:t> 		Number of inversions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1600" dirty="0"/>
                  <a:t>  = 3, inversions = {(1, 2), (1, 3), (2, 3)}.</a:t>
                </a:r>
              </a:p>
              <a:p>
                <a:endParaRPr lang="en-US" sz="1600" dirty="0"/>
              </a:p>
              <a:p>
                <a:r>
                  <a:rPr lang="en-US" sz="1600" dirty="0"/>
                  <a:t>User 1: How many inversions?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4034567"/>
                <a:ext cx="8074152" cy="1988878"/>
              </a:xfrm>
              <a:prstGeom prst="rect">
                <a:avLst/>
              </a:prstGeom>
              <a:blipFill>
                <a:blip r:embed="rId2"/>
                <a:stretch>
                  <a:fillRect l="-755" t="-1534" b="-33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48517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B390208C-067E-47A0-BA42-FF5C6D747354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4FBFB5C-B5F7-47D4-BA1E-5ED5A8226918}"/>
              </a:ext>
            </a:extLst>
          </p:cNvPr>
          <p:cNvSpPr txBox="1"/>
          <p:nvPr/>
        </p:nvSpPr>
        <p:spPr>
          <a:xfrm>
            <a:off x="5285232" y="1252728"/>
            <a:ext cx="3557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Shrek  2. Despicable Me  3. Sherlock Holmes </a:t>
            </a:r>
          </a:p>
        </p:txBody>
      </p:sp>
    </p:spTree>
    <p:extLst>
      <p:ext uri="{BB962C8B-B14F-4D97-AF65-F5344CB8AC3E}">
        <p14:creationId xmlns:p14="http://schemas.microsoft.com/office/powerpoint/2010/main" val="1376095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/>
              <p:nvPr/>
            </p:nvSpPr>
            <p:spPr>
              <a:xfrm>
                <a:off x="365760" y="4034567"/>
                <a:ext cx="8074152" cy="2235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u="sng" dirty="0"/>
                  <a:t>Example 1: </a:t>
                </a:r>
              </a:p>
              <a:p>
                <a:endParaRPr lang="en-US" sz="2000" dirty="0"/>
              </a:p>
              <a:p>
                <a:r>
                  <a:rPr lang="en-US" sz="1600" dirty="0"/>
                  <a:t>User 2: how many inversions?</a:t>
                </a:r>
              </a:p>
              <a:p>
                <a:r>
                  <a:rPr lang="en-US" sz="1600" dirty="0"/>
                  <a:t>Answer: every pair is an inversion. </a:t>
                </a:r>
              </a:p>
              <a:p>
                <a:r>
                  <a:rPr lang="en-US" sz="1600" dirty="0"/>
                  <a:t> 		Number of inversions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1600" dirty="0"/>
                  <a:t>  = 3, inversions = {(1, 2), (1, 3), (2, 3)}.</a:t>
                </a:r>
              </a:p>
              <a:p>
                <a:endParaRPr lang="en-US" sz="1600" dirty="0"/>
              </a:p>
              <a:p>
                <a:r>
                  <a:rPr lang="en-US" sz="1600" dirty="0"/>
                  <a:t>User 1: How many inversions?</a:t>
                </a:r>
              </a:p>
              <a:p>
                <a:r>
                  <a:rPr lang="en-US" sz="1600" dirty="0"/>
                  <a:t>Answer: one inversion: (2, 3).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4034567"/>
                <a:ext cx="8074152" cy="2235099"/>
              </a:xfrm>
              <a:prstGeom prst="rect">
                <a:avLst/>
              </a:prstGeom>
              <a:blipFill>
                <a:blip r:embed="rId2"/>
                <a:stretch>
                  <a:fillRect l="-755" t="-1366" b="-3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48517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B390208C-067E-47A0-BA42-FF5C6D747354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4FBFB5C-B5F7-47D4-BA1E-5ED5A8226918}"/>
              </a:ext>
            </a:extLst>
          </p:cNvPr>
          <p:cNvSpPr txBox="1"/>
          <p:nvPr/>
        </p:nvSpPr>
        <p:spPr>
          <a:xfrm>
            <a:off x="5285232" y="1252728"/>
            <a:ext cx="3557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Shrek  2. Despicable Me  3. Sherlock Holmes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A9166A7-697C-4B0F-A21C-BB86F99E21AC}"/>
              </a:ext>
            </a:extLst>
          </p:cNvPr>
          <p:cNvSpPr/>
          <p:nvPr/>
        </p:nvSpPr>
        <p:spPr>
          <a:xfrm>
            <a:off x="7523770" y="2563392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442C36-879B-43C6-80D8-287DE58E7C2A}"/>
              </a:ext>
            </a:extLst>
          </p:cNvPr>
          <p:cNvSpPr/>
          <p:nvPr/>
        </p:nvSpPr>
        <p:spPr>
          <a:xfrm>
            <a:off x="7511796" y="2970013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9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8280</TotalTime>
  <Words>1511</Words>
  <Application>Microsoft Office PowerPoint</Application>
  <PresentationFormat>On-screen Show (4:3)</PresentationFormat>
  <Paragraphs>305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Cambria Math</vt:lpstr>
      <vt:lpstr>Office Theme</vt:lpstr>
      <vt:lpstr>Lecture 25</vt:lpstr>
      <vt:lpstr>Rankings</vt:lpstr>
      <vt:lpstr>How close are two rankings?</vt:lpstr>
      <vt:lpstr>(A Very Simple) Collaborative Filtering Example</vt:lpstr>
      <vt:lpstr>(A Very Simple) Collaborative Filtering Example</vt:lpstr>
      <vt:lpstr>(A Very Simple) Collaborative Filtering Example</vt:lpstr>
      <vt:lpstr>(A Very Simple) Collaborative Filtering Example</vt:lpstr>
      <vt:lpstr>(A Very Simple) Collaborative Filtering Example</vt:lpstr>
      <vt:lpstr>(A Very Simple) Collaborative Filtering Example</vt:lpstr>
      <vt:lpstr>(A Very Simple) Collaborative Filtering Example</vt:lpstr>
      <vt:lpstr>Solve a harder problem</vt:lpstr>
      <vt:lpstr>Example 1: All inversions-- (2i-1,2i)</vt:lpstr>
      <vt:lpstr>Can be horribly wrong in general</vt:lpstr>
      <vt:lpstr>Bad case: “crossing inversions”</vt:lpstr>
      <vt:lpstr>Example 2: Solving the bad case</vt:lpstr>
      <vt:lpstr>Example 3: Solving the bad case</vt:lpstr>
      <vt:lpstr>Solving the bad case</vt:lpstr>
      <vt:lpstr>Divide and Conquer</vt:lpstr>
      <vt:lpstr>MergeSortCount algorithm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29</dc:title>
  <dc:creator>Atri</dc:creator>
  <cp:lastModifiedBy>Nasrin Akhter</cp:lastModifiedBy>
  <cp:revision>42</cp:revision>
  <dcterms:created xsi:type="dcterms:W3CDTF">2011-11-07T02:36:31Z</dcterms:created>
  <dcterms:modified xsi:type="dcterms:W3CDTF">2022-04-09T18:08:55Z</dcterms:modified>
</cp:coreProperties>
</file>