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1" r:id="rId3"/>
    <p:sldId id="469" r:id="rId4"/>
    <p:sldId id="470" r:id="rId5"/>
    <p:sldId id="274" r:id="rId6"/>
    <p:sldId id="278" r:id="rId7"/>
    <p:sldId id="276" r:id="rId8"/>
    <p:sldId id="279" r:id="rId9"/>
    <p:sldId id="462" r:id="rId1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03"/>
    <p:restoredTop sz="94696"/>
  </p:normalViewPr>
  <p:slideViewPr>
    <p:cSldViewPr snapToGrid="0" snapToObjects="1">
      <p:cViewPr varScale="1">
        <p:scale>
          <a:sx n="63" d="100"/>
          <a:sy n="63" d="100"/>
        </p:scale>
        <p:origin x="124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6F71C9-FC78-404F-AB7A-9921B20232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C22531-F700-A546-8A77-8D578FC1A2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422CBBB-4EA7-9A41-BDC2-8E0573ACBFC4}" type="datetimeFigureOut">
              <a:rPr lang="en-US"/>
              <a:pPr>
                <a:defRPr/>
              </a:pPr>
              <a:t>4/14/2022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EB24F-A312-D745-B754-D5DFEF4C4A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2A471-DC47-F14E-82A3-D4C184329F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A449241-BA4F-8949-9445-DBA4953272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122DD8-EB81-2343-AEB2-51B3CBE08E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F33D0C-5061-9347-BC04-461123A2132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2730E833-EBE8-2A44-9F90-4B625FABB515}" type="datetimeFigureOut">
              <a:rPr lang="en-US"/>
              <a:pPr>
                <a:defRPr/>
              </a:pPr>
              <a:t>4/14/2022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6360DDC-F91B-AA4C-908C-02EF820539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B5463FF-C890-874D-A40C-F78B7D153E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A550C-14B3-334A-8C99-760EC59676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4927F3-ED1F-C64D-B062-064148CE9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7FE326-E017-EB4E-B190-119E07B7C50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91DA9-BD01-3349-929A-A39C0B62D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04148-76B9-DF43-A93B-ABDBF23DAE12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D5D35-8444-F44D-A8A2-1A510399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41758-5C2B-2441-B780-69A0D9665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FE1C4-AE06-CB4C-BF06-44545327E0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80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04B35-2C8A-4D4A-A655-D49FB66B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033B0-C552-134A-B356-4BAC4B7EFF6C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1B003-5671-3A4A-A63E-17B984F6B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38382-E1A1-3449-9E12-02CEACD4B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823435-2EFD-F44B-A5B8-471EDD40A9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69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C02CA-D652-0C45-90B7-EA1A3349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6A839-88B1-E34A-8E79-DF47D35275D8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7C384-4B87-6545-AF93-767CCA92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D2A30-8C16-1949-A824-8C46FD8CB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6CAD0-D9F3-CE44-9C90-CB441C7000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17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C9E20-DB5D-AD41-B3BB-90A35C149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46D67-9EEA-504C-8928-77AAF6649A25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4D007-2B47-3340-BB60-6CC61D8EA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585D2-BD45-464D-8BBD-995723ABF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55F4A-9030-804F-AC7B-02716F0465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1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C34AA-AEE6-2E41-8EE8-E1AFEF56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DD93E-325F-E64C-BF29-8422FCECAA88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C3B69-D0D8-4B46-A78E-C1F615011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467B8-97B7-2E48-9FEE-98161A48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DEEF6-8993-F04B-9CD6-93D97FB991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54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9CC38-5FA6-4146-9D60-FA848DF4B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BBCEB-5460-F64E-92E0-393B4C2B1788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3D8D008-8387-AA49-85BE-B340CBFE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86EF97-8361-B044-B5F0-E7911E48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48C6B-DC80-6048-A97A-C89D92114D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521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B7D9C17-A324-8842-8790-DAF244F26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19830-FB2F-4A41-AC2B-BBC9A1AFE674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44864D-9256-DB46-AA70-1761D148E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43236E3-A4D4-3E4B-994F-93CD44E61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812AA-D720-FF40-9035-A000DF15DB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30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20CF930-F721-B444-9879-546029A0D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A9238-F298-E745-947C-D3A4E5DCF893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090199E-1797-2346-80FF-8371FCDC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F72C7E3-F70C-A849-B583-8B3ACB6B9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8422E-4E98-1A4B-8F50-49CE84F069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15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53C84DA-BB9E-4047-A4F0-16E6C3828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2CA9D-806D-6846-9213-22BC853FDCCB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7F7C1AA-2644-8A4C-A613-C657DF781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F79B7CD-8A41-5740-B932-3122992E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14729-BB19-AD46-835E-CE4D3833E3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295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3350D4C-6F0E-FE4D-B340-432CF7FA9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E1F1B-6F05-B345-80A7-D1F473B44632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8804D2-177A-A445-81BD-B448B929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F22892-6002-4A46-B4E9-28EE332BF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889421-6EB9-D841-88AC-44732FBA10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781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AEA7C81-BC91-E843-9F7D-B7E7FA59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64C26-E52F-5C42-A64A-83D5A254C0F2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70A8A6-7B5E-F542-896E-82F3DB0AE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1DE116-84A9-B245-82F4-6DAADB10A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858BD-F390-7549-9E15-1B6E8A039A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87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6F01D1F-9F05-354B-8E13-9265F624D9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B25FC60-3838-7B43-A8DD-55BE3CBFF8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174A9-AD4C-0643-9FC3-6E949B7813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655776E-AAD6-624C-B5BC-0877293C3C0C}" type="datetime1">
              <a:rPr lang="en-US" altLang="en-US"/>
              <a:pPr>
                <a:defRPr/>
              </a:pPr>
              <a:t>4/14/2022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14DC3-D35B-BF41-8315-3D8D184AE9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166DD-F7EB-D44A-B9F9-AB90C539F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2FCF9CE-2B66-DF40-AED4-002972A759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95F985F9-7B98-6345-BBFC-DF32328BF6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E43E3B-FD08-124A-922F-B7E1B88EFD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38662B4E-1A1D-4B49-AA7A-127BF2EBF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current algorithm scheme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788213-5732-A54B-92C7-3BAE6FD713A8}"/>
              </a:ext>
            </a:extLst>
          </p:cNvPr>
          <p:cNvSpPr txBox="1"/>
          <p:nvPr/>
        </p:nvSpPr>
        <p:spPr>
          <a:xfrm>
            <a:off x="1411153" y="3152001"/>
            <a:ext cx="7000434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rgbClr val="950095"/>
                </a:solidFill>
                <a:latin typeface="+mn-lt"/>
                <a:ea typeface="+mn-ea"/>
              </a:rPr>
              <a:t>a </a:t>
            </a:r>
            <a:r>
              <a:rPr lang="en-US" sz="3000" dirty="0" err="1">
                <a:solidFill>
                  <a:srgbClr val="950095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sz="3000" dirty="0">
                <a:solidFill>
                  <a:srgbClr val="950095"/>
                </a:solidFill>
                <a:latin typeface="+mn-lt"/>
                <a:ea typeface="+mn-ea"/>
              </a:rPr>
              <a:t> </a:t>
            </a:r>
            <a:r>
              <a:rPr lang="en-US" sz="3000" dirty="0" err="1">
                <a:solidFill>
                  <a:srgbClr val="950095"/>
                </a:solidFill>
                <a:latin typeface="+mn-lt"/>
                <a:ea typeface="+mn-ea"/>
              </a:rPr>
              <a:t>b</a:t>
            </a:r>
            <a:r>
              <a:rPr lang="en-US" sz="3000" dirty="0">
                <a:latin typeface="+mn-lt"/>
                <a:ea typeface="+mn-ea"/>
              </a:rPr>
              <a:t> = </a:t>
            </a:r>
            <a:r>
              <a:rPr lang="en-US" sz="3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atin typeface="+mn-lt"/>
                <a:ea typeface="+mn-ea"/>
              </a:rPr>
              <a:t> </a:t>
            </a:r>
            <a:r>
              <a:rPr lang="en-US" sz="3000" dirty="0">
                <a:latin typeface="Wingdings"/>
                <a:ea typeface="Wingdings"/>
                <a:cs typeface="Wingdings"/>
              </a:rPr>
              <a:t></a:t>
            </a:r>
            <a:r>
              <a:rPr lang="en-US" sz="3000" dirty="0">
                <a:solidFill>
                  <a:srgbClr val="950095"/>
                </a:solidFill>
                <a:latin typeface="+mn-lt"/>
                <a:ea typeface="+mn-ea"/>
              </a:rPr>
              <a:t>2</a:t>
            </a:r>
            <a:r>
              <a:rPr lang="en-US" sz="3000" baseline="30000" dirty="0">
                <a:solidFill>
                  <a:srgbClr val="950095"/>
                </a:solidFill>
                <a:latin typeface="+mn-lt"/>
                <a:ea typeface="+mn-ea"/>
              </a:rPr>
              <a:t>2[n/2]</a:t>
            </a:r>
            <a:r>
              <a:rPr lang="en-US" sz="3000" dirty="0">
                <a:latin typeface="+mn-lt"/>
                <a:ea typeface="+mn-ea"/>
              </a:rPr>
              <a:t> + (</a:t>
            </a:r>
            <a:r>
              <a:rPr lang="en-US" sz="3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atin typeface="+mn-lt"/>
                <a:ea typeface="+mn-ea"/>
              </a:rPr>
              <a:t>+</a:t>
            </a:r>
            <a:r>
              <a:rPr lang="en-US" sz="3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atin typeface="+mn-lt"/>
                <a:ea typeface="+mn-ea"/>
              </a:rPr>
              <a:t>)</a:t>
            </a:r>
            <a:r>
              <a:rPr lang="en-US" sz="3000" dirty="0">
                <a:latin typeface="Wingdings"/>
                <a:ea typeface="Wingdings"/>
                <a:cs typeface="Wingdings"/>
              </a:rPr>
              <a:t></a:t>
            </a:r>
            <a:r>
              <a:rPr lang="en-US" sz="3000" dirty="0">
                <a:solidFill>
                  <a:srgbClr val="950095"/>
                </a:solidFill>
                <a:latin typeface="+mn-lt"/>
                <a:ea typeface="+mn-ea"/>
              </a:rPr>
              <a:t>2</a:t>
            </a:r>
            <a:r>
              <a:rPr lang="en-US" sz="3000" baseline="30000" dirty="0">
                <a:solidFill>
                  <a:srgbClr val="950095"/>
                </a:solidFill>
                <a:latin typeface="+mn-lt"/>
                <a:ea typeface="+mn-ea"/>
              </a:rPr>
              <a:t>[n/2]</a:t>
            </a:r>
            <a:r>
              <a:rPr lang="en-US" sz="3000" baseline="30000" dirty="0">
                <a:latin typeface="+mn-lt"/>
                <a:ea typeface="+mn-ea"/>
              </a:rPr>
              <a:t> </a:t>
            </a:r>
            <a:r>
              <a:rPr lang="en-US" sz="3000" dirty="0">
                <a:latin typeface="+mn-lt"/>
                <a:ea typeface="+mn-ea"/>
              </a:rPr>
              <a:t>+ </a:t>
            </a:r>
            <a:r>
              <a:rPr lang="en-US" sz="3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8BAA2C19-8E0A-6640-A323-BB433A786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63" y="2474913"/>
            <a:ext cx="1651000" cy="542925"/>
          </a:xfrm>
          <a:prstGeom prst="wedgeRectCallout">
            <a:avLst>
              <a:gd name="adj1" fmla="val 24560"/>
              <a:gd name="adj2" fmla="val 12050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Mult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over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bits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A2FF2299-ECD8-AF42-95C7-75620A3CB848}"/>
              </a:ext>
            </a:extLst>
          </p:cNvPr>
          <p:cNvGrpSpPr>
            <a:grpSpLocks/>
          </p:cNvGrpSpPr>
          <p:nvPr/>
        </p:nvGrpSpPr>
        <p:grpSpPr bwMode="auto">
          <a:xfrm>
            <a:off x="2919413" y="3560763"/>
            <a:ext cx="4983162" cy="1139825"/>
            <a:chOff x="2920002" y="3560625"/>
            <a:chExt cx="4982743" cy="113983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F08801D-CCB0-F442-B8DD-FDB8BBD2D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2553" y="4168641"/>
              <a:ext cx="3820791" cy="531816"/>
            </a:xfrm>
            <a:prstGeom prst="rect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>
                  <a:solidFill>
                    <a:srgbClr val="FFFFFF"/>
                  </a:solidFill>
                  <a:latin typeface="+mn-lt"/>
                  <a:ea typeface="ＭＳ Ｐゴシック" pitchFamily="-111" charset="-128"/>
                  <a:cs typeface="ＭＳ Ｐゴシック" pitchFamily="-111" charset="-128"/>
                </a:rPr>
                <a:t>Multiplication over </a:t>
              </a:r>
              <a:r>
                <a:rPr lang="en-US">
                  <a:solidFill>
                    <a:srgbClr val="660066"/>
                  </a:solidFill>
                  <a:latin typeface="+mn-lt"/>
                  <a:ea typeface="ＭＳ Ｐゴシック" pitchFamily="-111" charset="-128"/>
                  <a:cs typeface="ＭＳ Ｐゴシック" pitchFamily="-111" charset="-128"/>
                </a:rPr>
                <a:t>n/2</a:t>
              </a:r>
              <a:r>
                <a:rPr lang="en-US">
                  <a:solidFill>
                    <a:srgbClr val="FFFFFF"/>
                  </a:solidFill>
                  <a:latin typeface="+mn-lt"/>
                  <a:ea typeface="ＭＳ Ｐゴシック" pitchFamily="-111" charset="-128"/>
                  <a:cs typeface="ＭＳ Ｐゴシック" pitchFamily="-111" charset="-128"/>
                </a:rPr>
                <a:t> bit inputs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F07BFE3-A0B4-F24E-A177-811CC96F91B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>
              <a:off x="2920002" y="3560625"/>
              <a:ext cx="639708" cy="608016"/>
            </a:xfrm>
            <a:prstGeom prst="straightConnector1">
              <a:avLst/>
            </a:prstGeom>
            <a:noFill/>
            <a:ln w="38100">
              <a:solidFill>
                <a:srgbClr val="E46C0A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0412B6D-8DA0-3646-9530-242DA5FCC6A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4450990" y="3680498"/>
              <a:ext cx="608016" cy="368269"/>
            </a:xfrm>
            <a:prstGeom prst="straightConnector1">
              <a:avLst/>
            </a:prstGeom>
            <a:noFill/>
            <a:ln w="38100">
              <a:solidFill>
                <a:srgbClr val="E46C0A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16EB4B7-5A02-FE4B-91EB-12A35C851AA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5373249" y="3604305"/>
              <a:ext cx="608016" cy="520656"/>
            </a:xfrm>
            <a:prstGeom prst="straightConnector1">
              <a:avLst/>
            </a:prstGeom>
            <a:noFill/>
            <a:ln w="38100">
              <a:solidFill>
                <a:srgbClr val="E46C0A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094B0AE-A409-AD40-A948-5188503FF2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686822" y="3560625"/>
              <a:ext cx="1215923" cy="608016"/>
            </a:xfrm>
            <a:prstGeom prst="straightConnector1">
              <a:avLst/>
            </a:prstGeom>
            <a:noFill/>
            <a:ln w="38100">
              <a:solidFill>
                <a:srgbClr val="E46C0A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F160844D-ADDC-E945-9FB2-CD1E72F69AF6}"/>
              </a:ext>
            </a:extLst>
          </p:cNvPr>
          <p:cNvGrpSpPr>
            <a:grpSpLocks/>
          </p:cNvGrpSpPr>
          <p:nvPr/>
        </p:nvGrpSpPr>
        <p:grpSpPr bwMode="auto">
          <a:xfrm>
            <a:off x="3408363" y="1417638"/>
            <a:ext cx="4494212" cy="2011362"/>
            <a:chOff x="3407685" y="1417638"/>
            <a:chExt cx="4494772" cy="201215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9F45849-244C-5243-9C18-906BFAD3C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6122" y="1417638"/>
              <a:ext cx="2486335" cy="482790"/>
            </a:xfrm>
            <a:prstGeom prst="rect">
              <a:avLst/>
            </a:prstGeom>
            <a:solidFill>
              <a:srgbClr val="77933C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Shift by </a:t>
              </a: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O(n</a:t>
              </a:r>
              <a:r>
                <a:rPr lang="en-US" dirty="0">
                  <a:solidFill>
                    <a:srgbClr val="660066"/>
                  </a:solidFill>
                  <a:latin typeface="+mn-lt"/>
                  <a:ea typeface="+mn-ea"/>
                </a:rPr>
                <a:t>) </a:t>
              </a: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bits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02661353-4213-BA4D-B374-691F54FA3B9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5468320" y="2370583"/>
              <a:ext cx="1459486" cy="519177"/>
            </a:xfrm>
            <a:prstGeom prst="straightConnector1">
              <a:avLst/>
            </a:prstGeom>
            <a:noFill/>
            <a:ln w="38100">
              <a:solidFill>
                <a:srgbClr val="4F6228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15DA954-6BC2-7B4B-A5ED-E7EE664BC165}"/>
                </a:ext>
              </a:extLst>
            </p:cNvPr>
            <p:cNvCxnSpPr>
              <a:cxnSpLocks noChangeShapeType="1"/>
              <a:stCxn id="16" idx="1"/>
            </p:cNvCxnSpPr>
            <p:nvPr/>
          </p:nvCxnSpPr>
          <p:spPr bwMode="auto">
            <a:xfrm rot="10800000" flipV="1">
              <a:off x="3407685" y="1659033"/>
              <a:ext cx="2008437" cy="1588"/>
            </a:xfrm>
            <a:prstGeom prst="line">
              <a:avLst/>
            </a:prstGeom>
            <a:noFill/>
            <a:ln w="38100">
              <a:solidFill>
                <a:srgbClr val="4F6228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7ADD7C8-AF36-DC48-8529-B0D5B695D66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524687" y="2545207"/>
              <a:ext cx="1767583" cy="1587"/>
            </a:xfrm>
            <a:prstGeom prst="straightConnector1">
              <a:avLst/>
            </a:prstGeom>
            <a:noFill/>
            <a:ln w="38100">
              <a:solidFill>
                <a:srgbClr val="4F6228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oup 34">
            <a:extLst>
              <a:ext uri="{FF2B5EF4-FFF2-40B4-BE49-F238E27FC236}">
                <a16:creationId xmlns:a16="http://schemas.microsoft.com/office/drawing/2014/main" id="{546BE385-73C1-A644-9F66-2E7791AB7C25}"/>
              </a:ext>
            </a:extLst>
          </p:cNvPr>
          <p:cNvGrpSpPr>
            <a:grpSpLocks/>
          </p:cNvGrpSpPr>
          <p:nvPr/>
        </p:nvGrpSpPr>
        <p:grpSpPr bwMode="auto">
          <a:xfrm>
            <a:off x="4549775" y="2133600"/>
            <a:ext cx="4951413" cy="1225550"/>
            <a:chOff x="3972146" y="2203679"/>
            <a:chExt cx="4950683" cy="122611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66B8812-DA55-3042-BE11-3E9F469E4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95903" y="2203679"/>
              <a:ext cx="2626926" cy="543175"/>
            </a:xfrm>
            <a:prstGeom prst="rect">
              <a:avLst/>
            </a:prstGeom>
            <a:solidFill>
              <a:srgbClr val="376092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Adding </a:t>
              </a:r>
              <a:r>
                <a:rPr lang="en-US" dirty="0" err="1">
                  <a:solidFill>
                    <a:srgbClr val="660066"/>
                  </a:solidFill>
                  <a:latin typeface="+mn-lt"/>
                  <a:ea typeface="+mn-ea"/>
                </a:rPr>
                <a:t>O(n</a:t>
              </a:r>
              <a:r>
                <a:rPr lang="en-US" dirty="0">
                  <a:solidFill>
                    <a:srgbClr val="660066"/>
                  </a:solidFill>
                  <a:latin typeface="+mn-lt"/>
                  <a:ea typeface="+mn-ea"/>
                </a:rPr>
                <a:t>)</a:t>
              </a: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 bit numbers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1DD70C0-D348-F742-B318-43BB99EAE50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421883" y="3087530"/>
              <a:ext cx="682939" cy="1588"/>
            </a:xfrm>
            <a:prstGeom prst="straightConnector1">
              <a:avLst/>
            </a:prstGeom>
            <a:noFill/>
            <a:ln w="38100">
              <a:solidFill>
                <a:srgbClr val="376092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EB8C5B1-D372-7D40-976D-DEEAB1B4BB7A}"/>
                </a:ext>
              </a:extLst>
            </p:cNvPr>
            <p:cNvCxnSpPr>
              <a:cxnSpLocks noChangeShapeType="1"/>
              <a:stCxn id="26" idx="1"/>
            </p:cNvCxnSpPr>
            <p:nvPr/>
          </p:nvCxnSpPr>
          <p:spPr bwMode="auto">
            <a:xfrm rot="10800000">
              <a:off x="3972146" y="2475267"/>
              <a:ext cx="2323757" cy="1588"/>
            </a:xfrm>
            <a:prstGeom prst="line">
              <a:avLst/>
            </a:prstGeom>
            <a:noFill/>
            <a:ln w="38100">
              <a:solidFill>
                <a:srgbClr val="376092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A607B26D-AB9D-E74B-AEC7-A52E4BCDA53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H="1">
              <a:off x="4555178" y="2947768"/>
              <a:ext cx="952938" cy="11111"/>
            </a:xfrm>
            <a:prstGeom prst="straightConnector1">
              <a:avLst/>
            </a:prstGeom>
            <a:noFill/>
            <a:ln w="38100">
              <a:solidFill>
                <a:srgbClr val="376092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F7106DB-E633-4B45-A85B-8F8B0EFD48D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495676" y="2951737"/>
              <a:ext cx="954526" cy="1588"/>
            </a:xfrm>
            <a:prstGeom prst="straightConnector1">
              <a:avLst/>
            </a:prstGeom>
            <a:noFill/>
            <a:ln w="38100">
              <a:solidFill>
                <a:srgbClr val="376092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0" name="Group 37">
            <a:extLst>
              <a:ext uri="{FF2B5EF4-FFF2-40B4-BE49-F238E27FC236}">
                <a16:creationId xmlns:a16="http://schemas.microsoft.com/office/drawing/2014/main" id="{6466CADD-442F-A64C-85F8-1E2EB9D73BEF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330825"/>
            <a:ext cx="2392363" cy="835025"/>
            <a:chOff x="3123865" y="5330080"/>
            <a:chExt cx="2393479" cy="836000"/>
          </a:xfrm>
        </p:grpSpPr>
        <p:sp>
          <p:nvSpPr>
            <p:cNvPr id="21513" name="TextBox 35">
              <a:extLst>
                <a:ext uri="{FF2B5EF4-FFF2-40B4-BE49-F238E27FC236}">
                  <a16:creationId xmlns:a16="http://schemas.microsoft.com/office/drawing/2014/main" id="{EAF4ECE8-153E-794A-A434-2F4B20DC06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3865" y="5330080"/>
              <a:ext cx="2393479" cy="4467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300">
                  <a:solidFill>
                    <a:srgbClr val="660066"/>
                  </a:solidFill>
                </a:rPr>
                <a:t>T(n)</a:t>
              </a:r>
              <a:r>
                <a:rPr lang="en-US" altLang="en-US" sz="2300"/>
                <a:t> ≤ </a:t>
              </a:r>
              <a:r>
                <a:rPr lang="en-US" altLang="en-US" sz="2300">
                  <a:solidFill>
                    <a:srgbClr val="FF0000"/>
                  </a:solidFill>
                </a:rPr>
                <a:t>4</a:t>
              </a:r>
              <a:r>
                <a:rPr lang="en-US" altLang="en-US" sz="2300">
                  <a:solidFill>
                    <a:srgbClr val="660066"/>
                  </a:solidFill>
                </a:rPr>
                <a:t>T(n/2) + cn  </a:t>
              </a:r>
            </a:p>
          </p:txBody>
        </p:sp>
        <p:sp>
          <p:nvSpPr>
            <p:cNvPr id="21514" name="TextBox 36">
              <a:extLst>
                <a:ext uri="{FF2B5EF4-FFF2-40B4-BE49-F238E27FC236}">
                  <a16:creationId xmlns:a16="http://schemas.microsoft.com/office/drawing/2014/main" id="{0295A72B-A178-7B42-9AA5-1175B8D90C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2232" y="5796748"/>
              <a:ext cx="87107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T(1) </a:t>
              </a:r>
              <a:r>
                <a:rPr lang="en-US" altLang="en-US" sz="1800"/>
                <a:t>≤ </a:t>
              </a:r>
              <a:r>
                <a:rPr lang="en-US" altLang="en-US" sz="1800">
                  <a:solidFill>
                    <a:srgbClr val="660066"/>
                  </a:solidFill>
                </a:rPr>
                <a:t>c</a:t>
              </a:r>
            </a:p>
          </p:txBody>
        </p:sp>
      </p:grpSp>
      <p:sp>
        <p:nvSpPr>
          <p:cNvPr id="39" name="Cloud Callout 38">
            <a:extLst>
              <a:ext uri="{FF2B5EF4-FFF2-40B4-BE49-F238E27FC236}">
                <a16:creationId xmlns:a16="http://schemas.microsoft.com/office/drawing/2014/main" id="{316A9417-344F-2A4E-9098-7BA7B183C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0" y="5178425"/>
            <a:ext cx="2749550" cy="987425"/>
          </a:xfrm>
          <a:prstGeom prst="cloudCallout">
            <a:avLst>
              <a:gd name="adj1" fmla="val -65454"/>
              <a:gd name="adj2" fmla="val -4523"/>
            </a:avLst>
          </a:prstGeom>
          <a:solidFill>
            <a:srgbClr val="95B3D7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T(n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is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2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0E8B4AA3-1088-3249-B321-75D30B207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key identity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A2E233-7535-9843-9E42-4C4C9A7ADA31}"/>
              </a:ext>
            </a:extLst>
          </p:cNvPr>
          <p:cNvSpPr txBox="1"/>
          <p:nvPr/>
        </p:nvSpPr>
        <p:spPr>
          <a:xfrm>
            <a:off x="1411153" y="3152001"/>
            <a:ext cx="6053535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dirty="0">
                <a:latin typeface="+mn-lt"/>
                <a:ea typeface="+mn-ea"/>
              </a:rPr>
              <a:t> </a:t>
            </a:r>
            <a:r>
              <a:rPr lang="en-US" sz="3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atin typeface="+mn-lt"/>
                <a:ea typeface="+mn-ea"/>
              </a:rPr>
              <a:t>+</a:t>
            </a:r>
            <a:r>
              <a:rPr lang="en-US" sz="3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atin typeface="+mn-lt"/>
                <a:ea typeface="+mn-ea"/>
              </a:rPr>
              <a:t>= 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(a</a:t>
            </a:r>
            <a:r>
              <a:rPr lang="en-US" sz="3000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+a</a:t>
            </a:r>
            <a:r>
              <a:rPr lang="en-US" sz="3000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)(b</a:t>
            </a:r>
            <a:r>
              <a:rPr lang="en-US" sz="3000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+b</a:t>
            </a:r>
            <a:r>
              <a:rPr lang="en-US" sz="3000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sz="3000" dirty="0">
                <a:latin typeface="+mn-lt"/>
                <a:ea typeface="+mn-ea"/>
              </a:rPr>
              <a:t>- </a:t>
            </a:r>
            <a:r>
              <a:rPr lang="en-US" sz="3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3000" dirty="0">
                <a:latin typeface="+mn-lt"/>
                <a:ea typeface="+mn-ea"/>
              </a:rPr>
              <a:t> - </a:t>
            </a:r>
            <a:r>
              <a:rPr lang="en-US" sz="3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a</a:t>
            </a:r>
            <a:r>
              <a:rPr lang="en-US" sz="30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  <a:r>
              <a:rPr lang="en-US" sz="3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b</a:t>
            </a:r>
            <a:r>
              <a:rPr lang="en-US" sz="30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5E414B2-33EB-6548-82B2-172FA9238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2443163"/>
            <a:ext cx="5089525" cy="3427412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3554" name="Title 1">
            <a:extLst>
              <a:ext uri="{FF2B5EF4-FFF2-40B4-BE49-F238E27FC236}">
                <a16:creationId xmlns:a16="http://schemas.microsoft.com/office/drawing/2014/main" id="{7BD933DA-4B29-C64C-B818-AAB5673A8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final algorithm</a:t>
            </a:r>
          </a:p>
        </p:txBody>
      </p:sp>
      <p:sp>
        <p:nvSpPr>
          <p:cNvPr id="23555" name="TextBox 2">
            <a:extLst>
              <a:ext uri="{FF2B5EF4-FFF2-40B4-BE49-F238E27FC236}">
                <a16:creationId xmlns:a16="http://schemas.microsoft.com/office/drawing/2014/main" id="{6C85FC46-33EE-4541-827D-747DF649B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1606550"/>
            <a:ext cx="3783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950095"/>
                </a:solidFill>
              </a:rPr>
              <a:t>a</a:t>
            </a:r>
            <a:r>
              <a:rPr lang="en-US" altLang="en-US" sz="1800"/>
              <a:t> = (</a:t>
            </a:r>
            <a:r>
              <a:rPr lang="en-US" altLang="en-US" sz="1800">
                <a:solidFill>
                  <a:srgbClr val="950095"/>
                </a:solidFill>
              </a:rPr>
              <a:t>a</a:t>
            </a:r>
            <a:r>
              <a:rPr lang="en-US" altLang="en-US" sz="1800" baseline="-25000">
                <a:solidFill>
                  <a:srgbClr val="950095"/>
                </a:solidFill>
              </a:rPr>
              <a:t>n-1</a:t>
            </a:r>
            <a:r>
              <a:rPr lang="en-US" altLang="en-US" sz="1800"/>
              <a:t>,..,</a:t>
            </a:r>
            <a:r>
              <a:rPr lang="en-US" altLang="en-US" sz="1800">
                <a:solidFill>
                  <a:srgbClr val="950095"/>
                </a:solidFill>
              </a:rPr>
              <a:t>a</a:t>
            </a:r>
            <a:r>
              <a:rPr lang="en-US" altLang="en-US" sz="1800" baseline="-25000">
                <a:solidFill>
                  <a:srgbClr val="950095"/>
                </a:solidFill>
              </a:rPr>
              <a:t>0</a:t>
            </a:r>
            <a:r>
              <a:rPr lang="en-US" altLang="en-US" sz="1800"/>
              <a:t>) and </a:t>
            </a:r>
            <a:r>
              <a:rPr lang="en-US" altLang="en-US" sz="1800">
                <a:solidFill>
                  <a:srgbClr val="950095"/>
                </a:solidFill>
              </a:rPr>
              <a:t>b</a:t>
            </a:r>
            <a:r>
              <a:rPr lang="en-US" altLang="en-US" sz="1800"/>
              <a:t> = (</a:t>
            </a:r>
            <a:r>
              <a:rPr lang="en-US" altLang="en-US" sz="1800">
                <a:solidFill>
                  <a:srgbClr val="950095"/>
                </a:solidFill>
              </a:rPr>
              <a:t>b</a:t>
            </a:r>
            <a:r>
              <a:rPr lang="en-US" altLang="en-US" sz="1800" baseline="-25000">
                <a:solidFill>
                  <a:srgbClr val="950095"/>
                </a:solidFill>
              </a:rPr>
              <a:t>n-1</a:t>
            </a:r>
            <a:r>
              <a:rPr lang="en-US" altLang="en-US" sz="1800"/>
              <a:t>,…,</a:t>
            </a:r>
            <a:r>
              <a:rPr lang="en-US" altLang="en-US" sz="1800">
                <a:solidFill>
                  <a:srgbClr val="950095"/>
                </a:solidFill>
              </a:rPr>
              <a:t>b</a:t>
            </a:r>
            <a:r>
              <a:rPr lang="en-US" altLang="en-US" sz="1800" baseline="-25000">
                <a:solidFill>
                  <a:srgbClr val="950095"/>
                </a:solidFill>
              </a:rPr>
              <a:t>0</a:t>
            </a:r>
            <a:r>
              <a:rPr lang="en-US" altLang="en-US" sz="1800"/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73F9E-B83A-2A40-91D8-B8E67AFF6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443163"/>
            <a:ext cx="1906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660066"/>
                </a:solidFill>
              </a:rPr>
              <a:t>n = 1 </a:t>
            </a: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 baseline="-25000">
                <a:solidFill>
                  <a:srgbClr val="660066"/>
                </a:solidFill>
              </a:rPr>
              <a:t>0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 baseline="-25000">
                <a:solidFill>
                  <a:srgbClr val="660066"/>
                </a:solidFill>
              </a:rPr>
              <a:t>0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F9C4028D-A7C3-9745-A44D-A647899E8070}"/>
              </a:ext>
            </a:extLst>
          </p:cNvPr>
          <p:cNvGrpSpPr>
            <a:grpSpLocks/>
          </p:cNvGrpSpPr>
          <p:nvPr/>
        </p:nvGrpSpPr>
        <p:grpSpPr bwMode="auto">
          <a:xfrm>
            <a:off x="857250" y="2930525"/>
            <a:ext cx="3517900" cy="782638"/>
            <a:chOff x="857547" y="2931239"/>
            <a:chExt cx="3518672" cy="781592"/>
          </a:xfrm>
        </p:grpSpPr>
        <p:sp>
          <p:nvSpPr>
            <p:cNvPr id="23568" name="TextBox 4">
              <a:extLst>
                <a:ext uri="{FF2B5EF4-FFF2-40B4-BE49-F238E27FC236}">
                  <a16:creationId xmlns:a16="http://schemas.microsoft.com/office/drawing/2014/main" id="{D13ED3CB-E0BF-B540-AF2C-C4900AC79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547" y="2931239"/>
              <a:ext cx="3518672" cy="368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 baseline="30000">
                  <a:solidFill>
                    <a:srgbClr val="660066"/>
                  </a:solidFill>
                </a:rPr>
                <a:t>1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660066"/>
                  </a:solidFill>
                </a:rPr>
                <a:t>n-1</a:t>
              </a:r>
              <a:r>
                <a:rPr lang="en-US" altLang="en-US" sz="1800">
                  <a:solidFill>
                    <a:srgbClr val="660066"/>
                  </a:solidFill>
                </a:rPr>
                <a:t>,…,a</a:t>
              </a:r>
              <a:r>
                <a:rPr lang="en-US" altLang="en-US" sz="1800" baseline="-25000">
                  <a:solidFill>
                    <a:srgbClr val="660066"/>
                  </a:solidFill>
                </a:rPr>
                <a:t>[n/2] </a:t>
              </a:r>
              <a:r>
                <a:rPr lang="en-US" altLang="en-US" sz="1800"/>
                <a:t>and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 baseline="30000">
                  <a:solidFill>
                    <a:srgbClr val="660066"/>
                  </a:solidFill>
                </a:rPr>
                <a:t>0</a:t>
              </a:r>
              <a:r>
                <a:rPr lang="en-US" altLang="en-US" sz="1800">
                  <a:solidFill>
                    <a:srgbClr val="660066"/>
                  </a:solidFill>
                </a:rPr>
                <a:t>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660066"/>
                  </a:solidFill>
                </a:rPr>
                <a:t>[n/2]-1</a:t>
              </a:r>
              <a:r>
                <a:rPr lang="en-US" altLang="en-US" sz="1800">
                  <a:solidFill>
                    <a:srgbClr val="660066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660066"/>
                  </a:solidFill>
                </a:rPr>
                <a:t>0</a:t>
              </a:r>
            </a:p>
          </p:txBody>
        </p:sp>
        <p:sp>
          <p:nvSpPr>
            <p:cNvPr id="23569" name="TextBox 5">
              <a:extLst>
                <a:ext uri="{FF2B5EF4-FFF2-40B4-BE49-F238E27FC236}">
                  <a16:creationId xmlns:a16="http://schemas.microsoft.com/office/drawing/2014/main" id="{6229885F-2089-7F41-808B-21BC67D855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547" y="3343499"/>
              <a:ext cx="271131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Compute </a:t>
              </a:r>
              <a:r>
                <a:rPr lang="en-US" altLang="en-US" sz="1800">
                  <a:solidFill>
                    <a:srgbClr val="660066"/>
                  </a:solidFill>
                </a:rPr>
                <a:t>b</a:t>
              </a:r>
              <a:r>
                <a:rPr lang="en-US" altLang="en-US" sz="1800" baseline="30000">
                  <a:solidFill>
                    <a:srgbClr val="660066"/>
                  </a:solidFill>
                </a:rPr>
                <a:t>1</a:t>
              </a:r>
              <a:r>
                <a:rPr lang="en-US" altLang="en-US" sz="1800"/>
                <a:t> and </a:t>
              </a:r>
              <a:r>
                <a:rPr lang="en-US" altLang="en-US" sz="1800">
                  <a:solidFill>
                    <a:srgbClr val="660066"/>
                  </a:solidFill>
                </a:rPr>
                <a:t>b</a:t>
              </a:r>
              <a:r>
                <a:rPr lang="en-US" altLang="en-US" sz="1800" baseline="30000">
                  <a:solidFill>
                    <a:srgbClr val="660066"/>
                  </a:solidFill>
                </a:rPr>
                <a:t>0</a:t>
              </a:r>
              <a:r>
                <a:rPr lang="en-US" altLang="en-US" sz="1800"/>
                <a:t> from </a:t>
              </a:r>
              <a:r>
                <a:rPr lang="en-US" altLang="en-US" sz="1800">
                  <a:solidFill>
                    <a:srgbClr val="660066"/>
                  </a:solidFill>
                </a:rPr>
                <a:t>b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C31636E-EAFB-3E4D-A67F-E25E780B46DE}"/>
              </a:ext>
            </a:extLst>
          </p:cNvPr>
          <p:cNvSpPr txBox="1"/>
          <p:nvPr/>
        </p:nvSpPr>
        <p:spPr>
          <a:xfrm>
            <a:off x="857547" y="3777608"/>
            <a:ext cx="249964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=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a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+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a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dirty="0">
                <a:latin typeface="+mn-lt"/>
                <a:ea typeface="+mn-ea"/>
              </a:rPr>
              <a:t>and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=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b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+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b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</a:p>
        </p:txBody>
      </p:sp>
      <p:sp>
        <p:nvSpPr>
          <p:cNvPr id="23559" name="TextBox 7">
            <a:extLst>
              <a:ext uri="{FF2B5EF4-FFF2-40B4-BE49-F238E27FC236}">
                <a16:creationId xmlns:a16="http://schemas.microsoft.com/office/drawing/2014/main" id="{B7B39E7C-25C3-5948-95E7-ADDB16BDF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073275"/>
            <a:ext cx="1168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Mult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/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761CEE-4977-A941-9F58-9358C22F5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4276725"/>
            <a:ext cx="5089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Let </a:t>
            </a:r>
            <a:r>
              <a:rPr lang="en-US" altLang="en-US" sz="1800">
                <a:solidFill>
                  <a:srgbClr val="660066"/>
                </a:solidFill>
              </a:rPr>
              <a:t>p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0000FF"/>
                </a:solidFill>
              </a:rPr>
              <a:t>Mult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660066"/>
                </a:solidFill>
              </a:rPr>
              <a:t>x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y</a:t>
            </a:r>
            <a:r>
              <a:rPr lang="en-US" altLang="en-US" sz="1800"/>
              <a:t>), </a:t>
            </a:r>
            <a:r>
              <a:rPr lang="en-US" altLang="en-US" sz="1800">
                <a:solidFill>
                  <a:srgbClr val="660066"/>
                </a:solidFill>
              </a:rPr>
              <a:t>D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0000FF"/>
                </a:solidFill>
              </a:rPr>
              <a:t>Mult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 baseline="30000">
                <a:solidFill>
                  <a:srgbClr val="660066"/>
                </a:solidFill>
              </a:rPr>
              <a:t>1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 baseline="30000">
                <a:solidFill>
                  <a:srgbClr val="660066"/>
                </a:solidFill>
              </a:rPr>
              <a:t>1</a:t>
            </a:r>
            <a:r>
              <a:rPr lang="en-US" altLang="en-US" sz="1800"/>
              <a:t>), </a:t>
            </a:r>
            <a:r>
              <a:rPr lang="en-US" altLang="en-US" sz="1800">
                <a:solidFill>
                  <a:srgbClr val="950095"/>
                </a:solidFill>
              </a:rPr>
              <a:t>E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0000FF"/>
                </a:solidFill>
              </a:rPr>
              <a:t>Mult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660066"/>
                </a:solidFill>
              </a:rPr>
              <a:t>a</a:t>
            </a:r>
            <a:r>
              <a:rPr lang="en-US" altLang="en-US" sz="1800" baseline="30000">
                <a:solidFill>
                  <a:srgbClr val="660066"/>
                </a:solidFill>
              </a:rPr>
              <a:t>0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b</a:t>
            </a:r>
            <a:r>
              <a:rPr lang="en-US" altLang="en-US" sz="1800" baseline="30000">
                <a:solidFill>
                  <a:srgbClr val="660066"/>
                </a:solidFill>
              </a:rPr>
              <a:t>0</a:t>
            </a:r>
            <a:r>
              <a:rPr lang="en-US" altLang="en-US" sz="1800"/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969E30-1428-EB43-B38B-5C44ED9DC2FB}"/>
              </a:ext>
            </a:extLst>
          </p:cNvPr>
          <p:cNvSpPr txBox="1"/>
          <p:nvPr/>
        </p:nvSpPr>
        <p:spPr>
          <a:xfrm>
            <a:off x="857547" y="4809007"/>
            <a:ext cx="123614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F</a:t>
            </a:r>
            <a:r>
              <a:rPr lang="en-US" dirty="0">
                <a:latin typeface="+mn-lt"/>
                <a:ea typeface="+mn-ea"/>
              </a:rPr>
              <a:t> =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p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-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D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-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4995E9-6250-5A40-9A26-72BC8C0CF650}"/>
              </a:ext>
            </a:extLst>
          </p:cNvPr>
          <p:cNvSpPr txBox="1"/>
          <p:nvPr/>
        </p:nvSpPr>
        <p:spPr>
          <a:xfrm>
            <a:off x="857547" y="5330074"/>
            <a:ext cx="301976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return 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D </a:t>
            </a:r>
            <a:r>
              <a:rPr lang="en-US" dirty="0" err="1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2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2[n/2]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660066"/>
                </a:solidFill>
                <a:latin typeface="+mn-lt"/>
                <a:ea typeface="+mn-ea"/>
              </a:rPr>
              <a:t>+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F </a:t>
            </a:r>
            <a:r>
              <a:rPr lang="en-US" dirty="0" err="1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2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[n/2] </a:t>
            </a:r>
            <a:r>
              <a:rPr lang="en-US" b="1" dirty="0">
                <a:ln>
                  <a:solidFill>
                    <a:srgbClr val="008000"/>
                  </a:solidFill>
                </a:ln>
                <a:solidFill>
                  <a:srgbClr val="008000"/>
                </a:solidFill>
                <a:latin typeface="+mn-lt"/>
                <a:ea typeface="+mn-ea"/>
              </a:rPr>
              <a:t>+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76E556-D130-B944-91E2-00BECD1927A3}"/>
              </a:ext>
            </a:extLst>
          </p:cNvPr>
          <p:cNvSpPr txBox="1"/>
          <p:nvPr/>
        </p:nvSpPr>
        <p:spPr>
          <a:xfrm>
            <a:off x="377253" y="6077976"/>
            <a:ext cx="8704276" cy="5078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rgbClr val="950095"/>
                </a:solidFill>
                <a:latin typeface="+mn-lt"/>
                <a:ea typeface="+mn-ea"/>
              </a:rPr>
              <a:t>a </a:t>
            </a:r>
            <a:r>
              <a:rPr lang="en-US" sz="2600" dirty="0" err="1">
                <a:solidFill>
                  <a:srgbClr val="950095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sz="2600" dirty="0">
                <a:solidFill>
                  <a:srgbClr val="950095"/>
                </a:solidFill>
                <a:latin typeface="+mn-lt"/>
                <a:ea typeface="+mn-ea"/>
              </a:rPr>
              <a:t> </a:t>
            </a:r>
            <a:r>
              <a:rPr lang="en-US" sz="2600" dirty="0" err="1">
                <a:solidFill>
                  <a:srgbClr val="950095"/>
                </a:solidFill>
                <a:latin typeface="+mn-lt"/>
                <a:ea typeface="+mn-ea"/>
              </a:rPr>
              <a:t>b</a:t>
            </a:r>
            <a:r>
              <a:rPr lang="en-US" sz="2600" dirty="0">
                <a:latin typeface="+mn-lt"/>
                <a:ea typeface="+mn-ea"/>
              </a:rPr>
              <a:t> = </a:t>
            </a:r>
            <a:r>
              <a:rPr lang="en-US" sz="2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26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26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latin typeface="+mn-lt"/>
                <a:ea typeface="+mn-ea"/>
              </a:rPr>
              <a:t> </a:t>
            </a:r>
            <a:r>
              <a:rPr lang="en-US" sz="2600" dirty="0">
                <a:latin typeface="Wingdings"/>
                <a:ea typeface="Wingdings"/>
                <a:cs typeface="Wingdings"/>
              </a:rPr>
              <a:t></a:t>
            </a:r>
            <a:r>
              <a:rPr lang="en-US" sz="2600" dirty="0">
                <a:solidFill>
                  <a:srgbClr val="950095"/>
                </a:solidFill>
                <a:latin typeface="+mn-lt"/>
                <a:ea typeface="+mn-ea"/>
              </a:rPr>
              <a:t>2</a:t>
            </a:r>
            <a:r>
              <a:rPr lang="en-US" sz="2600" baseline="30000" dirty="0">
                <a:solidFill>
                  <a:srgbClr val="950095"/>
                </a:solidFill>
                <a:latin typeface="+mn-lt"/>
                <a:ea typeface="+mn-ea"/>
              </a:rPr>
              <a:t>2[n/2]</a:t>
            </a:r>
            <a:r>
              <a:rPr lang="en-US" sz="2600" dirty="0">
                <a:latin typeface="+mn-lt"/>
                <a:ea typeface="+mn-ea"/>
              </a:rPr>
              <a:t> +( 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(a</a:t>
            </a:r>
            <a:r>
              <a:rPr lang="en-US" sz="2600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+a</a:t>
            </a:r>
            <a:r>
              <a:rPr lang="en-US" sz="2600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)(b</a:t>
            </a:r>
            <a:r>
              <a:rPr lang="en-US" sz="2600" baseline="30000" dirty="0">
                <a:solidFill>
                  <a:srgbClr val="660066"/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+b</a:t>
            </a:r>
            <a:r>
              <a:rPr lang="en-US" sz="2600" baseline="30000" dirty="0">
                <a:solidFill>
                  <a:srgbClr val="660066"/>
                </a:solidFill>
                <a:latin typeface="+mn-lt"/>
                <a:ea typeface="+mn-ea"/>
              </a:rPr>
              <a:t>0</a:t>
            </a:r>
            <a:r>
              <a:rPr lang="en-US" sz="2600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sz="2600" dirty="0">
                <a:latin typeface="+mn-lt"/>
                <a:ea typeface="+mn-ea"/>
              </a:rPr>
              <a:t>- </a:t>
            </a:r>
            <a:r>
              <a:rPr lang="en-US" sz="2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a</a:t>
            </a:r>
            <a:r>
              <a:rPr lang="en-US" sz="26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b</a:t>
            </a:r>
            <a:r>
              <a:rPr lang="en-US" sz="2600" baseline="30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1</a:t>
            </a:r>
            <a:r>
              <a:rPr lang="en-US" sz="2600" dirty="0">
                <a:latin typeface="+mn-lt"/>
                <a:ea typeface="+mn-ea"/>
              </a:rPr>
              <a:t> - 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a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b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 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  <a:latin typeface="+mn-lt"/>
                <a:ea typeface="+mn-ea"/>
              </a:rPr>
              <a:t>)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 </a:t>
            </a:r>
            <a:r>
              <a:rPr lang="en-US" sz="2600" dirty="0">
                <a:latin typeface="Wingdings"/>
                <a:ea typeface="Wingdings"/>
                <a:cs typeface="Wingdings"/>
              </a:rPr>
              <a:t></a:t>
            </a:r>
            <a:r>
              <a:rPr lang="en-US" sz="2600" dirty="0">
                <a:solidFill>
                  <a:srgbClr val="950095"/>
                </a:solidFill>
                <a:latin typeface="+mn-lt"/>
                <a:ea typeface="+mn-ea"/>
              </a:rPr>
              <a:t>2</a:t>
            </a:r>
            <a:r>
              <a:rPr lang="en-US" sz="2600" baseline="30000" dirty="0">
                <a:solidFill>
                  <a:srgbClr val="950095"/>
                </a:solidFill>
                <a:latin typeface="+mn-lt"/>
                <a:ea typeface="+mn-ea"/>
              </a:rPr>
              <a:t>[n/2]</a:t>
            </a:r>
            <a:r>
              <a:rPr lang="en-US" sz="2600" baseline="30000" dirty="0">
                <a:latin typeface="+mn-lt"/>
                <a:ea typeface="+mn-ea"/>
              </a:rPr>
              <a:t> </a:t>
            </a:r>
            <a:r>
              <a:rPr lang="en-US" sz="2600" dirty="0">
                <a:latin typeface="+mn-lt"/>
                <a:ea typeface="+mn-ea"/>
              </a:rPr>
              <a:t>+ 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a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  <a:r>
              <a:rPr lang="en-US" sz="26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b</a:t>
            </a:r>
            <a:r>
              <a:rPr lang="en-US" sz="2600" baseline="30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+mn-lt"/>
                <a:ea typeface="+mn-ea"/>
              </a:rPr>
              <a:t>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4B22ED-D8C5-904C-801E-1202D62E3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0513" y="1827213"/>
            <a:ext cx="869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T(1) </a:t>
            </a:r>
            <a:r>
              <a:rPr lang="en-US" altLang="en-US" sz="1800"/>
              <a:t>≤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5E3007-5A97-8947-AC1E-F84E77533AF6}"/>
              </a:ext>
            </a:extLst>
          </p:cNvPr>
          <p:cNvSpPr txBox="1"/>
          <p:nvPr/>
        </p:nvSpPr>
        <p:spPr>
          <a:xfrm>
            <a:off x="6640054" y="4433680"/>
            <a:ext cx="207167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All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 operations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are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latin typeface="+mn-lt"/>
                <a:ea typeface="+mn-ea"/>
              </a:rPr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451574-4796-6B4A-B136-9A68F2564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0513" y="2443163"/>
            <a:ext cx="19129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T(n) </a:t>
            </a:r>
            <a:r>
              <a:rPr lang="en-US" altLang="en-US" sz="1800"/>
              <a:t>≤ </a:t>
            </a:r>
            <a:r>
              <a:rPr lang="en-US" altLang="en-US" sz="1800">
                <a:solidFill>
                  <a:srgbClr val="660066"/>
                </a:solidFill>
              </a:rPr>
              <a:t>3T(n/2)</a:t>
            </a:r>
            <a:r>
              <a:rPr lang="en-US" altLang="en-US" sz="1800"/>
              <a:t> + </a:t>
            </a:r>
            <a:r>
              <a:rPr lang="en-US" altLang="en-US" sz="1800">
                <a:solidFill>
                  <a:srgbClr val="660066"/>
                </a:solidFill>
              </a:rPr>
              <a:t>cn</a:t>
            </a:r>
          </a:p>
        </p:txBody>
      </p:sp>
      <p:sp>
        <p:nvSpPr>
          <p:cNvPr id="20" name="Cloud Callout 19">
            <a:extLst>
              <a:ext uri="{FF2B5EF4-FFF2-40B4-BE49-F238E27FC236}">
                <a16:creationId xmlns:a16="http://schemas.microsoft.com/office/drawing/2014/main" id="{29823277-AFCC-C34C-B1F5-05F78823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5550" y="3141663"/>
            <a:ext cx="3651250" cy="1135062"/>
          </a:xfrm>
          <a:prstGeom prst="cloudCallout">
            <a:avLst>
              <a:gd name="adj1" fmla="val 15477"/>
              <a:gd name="adj2" fmla="val -78755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log</a:t>
            </a:r>
            <a:r>
              <a:rPr lang="en-US" baseline="-25000" dirty="0">
                <a:solidFill>
                  <a:srgbClr val="660066"/>
                </a:solidFill>
                <a:latin typeface="+mn-lt"/>
                <a:ea typeface="+mn-ea"/>
              </a:rPr>
              <a:t>2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 3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= 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baseline="30000" dirty="0">
                <a:solidFill>
                  <a:srgbClr val="660066"/>
                </a:solidFill>
                <a:latin typeface="+mn-lt"/>
                <a:ea typeface="+mn-ea"/>
              </a:rPr>
              <a:t>1.59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run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7" grpId="0"/>
      <p:bldP spid="19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F2AEB2CA-AA49-BC44-9472-875A280B9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Closest pairs of points</a:t>
            </a:r>
          </a:p>
        </p:txBody>
      </p:sp>
      <p:sp>
        <p:nvSpPr>
          <p:cNvPr id="21506" name="TextBox 2">
            <a:extLst>
              <a:ext uri="{FF2B5EF4-FFF2-40B4-BE49-F238E27FC236}">
                <a16:creationId xmlns:a16="http://schemas.microsoft.com/office/drawing/2014/main" id="{B855C693-365B-5B40-9000-8B3D65257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878013"/>
            <a:ext cx="4033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B200B2"/>
                </a:solidFill>
              </a:rPr>
              <a:t>n</a:t>
            </a:r>
            <a:r>
              <a:rPr lang="en-US" altLang="en-US" sz="1800"/>
              <a:t> 2-D points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/>
              <a:t> = {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1</a:t>
            </a:r>
            <a:r>
              <a:rPr lang="en-US" altLang="en-US" sz="1800"/>
              <a:t>,…,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n</a:t>
            </a:r>
            <a:r>
              <a:rPr lang="en-US" altLang="en-US" sz="1800"/>
              <a:t>};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=(</a:t>
            </a:r>
            <a:r>
              <a:rPr lang="en-US" altLang="en-US" sz="1800">
                <a:solidFill>
                  <a:srgbClr val="B200B2"/>
                </a:solidFill>
              </a:rPr>
              <a:t>x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B200B2"/>
                </a:solidFill>
              </a:rPr>
              <a:t>y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918797-0CEF-0B44-80F1-6237F2E1F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255963"/>
            <a:ext cx="378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Points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B200B2"/>
                </a:solidFill>
              </a:rPr>
              <a:t>q</a:t>
            </a:r>
            <a:r>
              <a:rPr lang="en-US" altLang="en-US" sz="1800"/>
              <a:t> that are closest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D776AB-3F13-4C4D-88BE-E63A803F1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188" y="2497138"/>
            <a:ext cx="2686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B200B2"/>
                </a:solidFill>
              </a:rPr>
              <a:t>d(p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>
                <a:solidFill>
                  <a:srgbClr val="B200B2"/>
                </a:solidFill>
              </a:rPr>
              <a:t>,p</a:t>
            </a:r>
            <a:r>
              <a:rPr lang="en-US" altLang="en-US" sz="1800" baseline="-25000">
                <a:solidFill>
                  <a:srgbClr val="B200B2"/>
                </a:solidFill>
              </a:rPr>
              <a:t>j</a:t>
            </a:r>
            <a:r>
              <a:rPr lang="en-US" altLang="en-US" sz="1800">
                <a:solidFill>
                  <a:srgbClr val="B200B2"/>
                </a:solidFill>
              </a:rPr>
              <a:t>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B200B2"/>
                </a:solidFill>
              </a:rPr>
              <a:t>( (</a:t>
            </a:r>
            <a:r>
              <a:rPr lang="en-US" altLang="en-US" sz="1800">
                <a:solidFill>
                  <a:srgbClr val="008000"/>
                </a:solidFill>
              </a:rPr>
              <a:t>x</a:t>
            </a:r>
            <a:r>
              <a:rPr lang="en-US" altLang="en-US" sz="1800" baseline="-25000">
                <a:solidFill>
                  <a:srgbClr val="008000"/>
                </a:solidFill>
              </a:rPr>
              <a:t>i</a:t>
            </a:r>
            <a:r>
              <a:rPr lang="en-US" altLang="en-US" sz="1800">
                <a:solidFill>
                  <a:srgbClr val="008000"/>
                </a:solidFill>
              </a:rPr>
              <a:t>-x</a:t>
            </a:r>
            <a:r>
              <a:rPr lang="en-US" altLang="en-US" sz="1800" baseline="-25000">
                <a:solidFill>
                  <a:srgbClr val="008000"/>
                </a:solidFill>
              </a:rPr>
              <a:t>j</a:t>
            </a:r>
            <a:r>
              <a:rPr lang="en-US" altLang="en-US" sz="1800">
                <a:solidFill>
                  <a:srgbClr val="B200B2"/>
                </a:solidFill>
              </a:rPr>
              <a:t>)</a:t>
            </a:r>
            <a:r>
              <a:rPr lang="en-US" altLang="en-US" sz="1800" baseline="30000">
                <a:solidFill>
                  <a:srgbClr val="B200B2"/>
                </a:solidFill>
              </a:rPr>
              <a:t>2</a:t>
            </a:r>
            <a:r>
              <a:rPr lang="en-US" altLang="en-US" sz="1800">
                <a:solidFill>
                  <a:srgbClr val="B200B2"/>
                </a:solidFill>
              </a:rPr>
              <a:t>+(</a:t>
            </a:r>
            <a:r>
              <a:rPr lang="en-US" altLang="en-US" sz="1800">
                <a:solidFill>
                  <a:srgbClr val="0000FF"/>
                </a:solidFill>
              </a:rPr>
              <a:t>y</a:t>
            </a:r>
            <a:r>
              <a:rPr lang="en-US" altLang="en-US" sz="1800" baseline="-25000">
                <a:solidFill>
                  <a:srgbClr val="0000FF"/>
                </a:solidFill>
              </a:rPr>
              <a:t>i</a:t>
            </a:r>
            <a:r>
              <a:rPr lang="en-US" altLang="en-US" sz="1800">
                <a:solidFill>
                  <a:srgbClr val="0000FF"/>
                </a:solidFill>
              </a:rPr>
              <a:t>-y</a:t>
            </a:r>
            <a:r>
              <a:rPr lang="en-US" altLang="en-US" sz="1800" baseline="-25000">
                <a:solidFill>
                  <a:srgbClr val="0000FF"/>
                </a:solidFill>
              </a:rPr>
              <a:t>j</a:t>
            </a:r>
            <a:r>
              <a:rPr lang="en-US" altLang="en-US" sz="1800">
                <a:solidFill>
                  <a:srgbClr val="B200B2"/>
                </a:solidFill>
              </a:rPr>
              <a:t>)</a:t>
            </a:r>
            <a:r>
              <a:rPr lang="en-US" altLang="en-US" sz="1800" baseline="30000">
                <a:solidFill>
                  <a:srgbClr val="B200B2"/>
                </a:solidFill>
              </a:rPr>
              <a:t>2</a:t>
            </a:r>
            <a:r>
              <a:rPr lang="en-US" altLang="en-US" sz="1800">
                <a:solidFill>
                  <a:srgbClr val="B200B2"/>
                </a:solidFill>
              </a:rPr>
              <a:t>)</a:t>
            </a:r>
            <a:r>
              <a:rPr lang="en-US" altLang="en-US" sz="1800" baseline="30000">
                <a:solidFill>
                  <a:srgbClr val="B200B2"/>
                </a:solidFill>
              </a:rPr>
              <a:t>1/2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5095A62-F4C9-664A-BEDA-0C80CE4C774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5340350" y="3408363"/>
            <a:ext cx="3094037" cy="333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A899665-171C-D74F-B544-9C550B61844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1638" y="3429000"/>
            <a:ext cx="33766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16E3ABE6-7397-F34F-9225-BD52D3474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23399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715AF5C-608B-DE49-8F1D-A5E52CCD4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975" y="2865438"/>
            <a:ext cx="161925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2B0BC00-3281-C241-9ECA-28D7C923E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963" y="20907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4F28B17-DBC9-934E-AB7E-741A0607C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3338" y="2709863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C771D65-5ACA-8C40-AB15-0DBEC65FD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2709863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ECAAC6A-C607-7F4A-835B-C297BDF6E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4038600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469E15E-E75D-A242-8D55-7F0CC4A6D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2375" y="4116388"/>
            <a:ext cx="161925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FB6FA46-1CE7-434D-B255-8DE63E241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0525" y="3470275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4E6206-F221-5C41-8CCF-1636F4AEF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4651375"/>
            <a:ext cx="163512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FED7F77-EEB3-6D45-B3FC-6852913EE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900" y="1935163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1DDF777-2C7A-2F46-9808-840A85DBF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825" y="3625850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590FEA1-F84E-D840-8473-8DAB6327B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4738" y="411638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grpSp>
        <p:nvGrpSpPr>
          <p:cNvPr id="6" name="Group 30">
            <a:extLst>
              <a:ext uri="{FF2B5EF4-FFF2-40B4-BE49-F238E27FC236}">
                <a16:creationId xmlns:a16="http://schemas.microsoft.com/office/drawing/2014/main" id="{B0C4DCD5-0EAB-9345-9591-04C84CEDBC7B}"/>
              </a:ext>
            </a:extLst>
          </p:cNvPr>
          <p:cNvGrpSpPr>
            <a:grpSpLocks/>
          </p:cNvGrpSpPr>
          <p:nvPr/>
        </p:nvGrpSpPr>
        <p:grpSpPr bwMode="auto">
          <a:xfrm>
            <a:off x="7791450" y="2224088"/>
            <a:ext cx="708025" cy="585787"/>
            <a:chOff x="7791772" y="2224437"/>
            <a:chExt cx="707712" cy="586198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FCE3659-4591-A549-A465-7D3B3B555DDC}"/>
                </a:ext>
              </a:extLst>
            </p:cNvPr>
            <p:cNvCxnSpPr>
              <a:cxnSpLocks noChangeShapeType="1"/>
              <a:stCxn id="13" idx="7"/>
              <a:endCxn id="12" idx="3"/>
            </p:cNvCxnSpPr>
            <p:nvPr/>
          </p:nvCxnSpPr>
          <p:spPr bwMode="auto">
            <a:xfrm rot="5400000" flipH="1" flipV="1">
              <a:off x="7821631" y="2194578"/>
              <a:ext cx="508356" cy="568074"/>
            </a:xfrm>
            <a:prstGeom prst="line">
              <a:avLst/>
            </a:prstGeom>
            <a:noFill/>
            <a:ln w="28575">
              <a:solidFill>
                <a:srgbClr val="B200B2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84D7B6A-ECA7-E146-AE94-37F1EFD98CE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791772" y="2810635"/>
              <a:ext cx="707712" cy="0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prstDash val="sysDash"/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3189C84-916A-4B46-B962-14B83D54471A}"/>
                </a:ext>
              </a:extLst>
            </p:cNvPr>
            <p:cNvCxnSpPr>
              <a:cxnSpLocks noChangeShapeType="1"/>
              <a:endCxn id="12" idx="5"/>
            </p:cNvCxnSpPr>
            <p:nvPr/>
          </p:nvCxnSpPr>
          <p:spPr bwMode="auto">
            <a:xfrm rot="16200000" flipV="1">
              <a:off x="8194484" y="2505636"/>
              <a:ext cx="586198" cy="23801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sysDash"/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C049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0C049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E7914486-D513-204B-B4D1-DFB2701C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Closest pairs of points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3E9DD744-6D0B-7B4C-94AF-83B07D5BD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8588" y="2257425"/>
            <a:ext cx="2224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B200B2"/>
                </a:solidFill>
              </a:rPr>
              <a:t>O(n</a:t>
            </a:r>
            <a:r>
              <a:rPr lang="en-US" altLang="en-US" sz="1800" baseline="30000">
                <a:solidFill>
                  <a:srgbClr val="B200B2"/>
                </a:solidFill>
              </a:rPr>
              <a:t>2</a:t>
            </a:r>
            <a:r>
              <a:rPr lang="en-US" altLang="en-US" sz="1800">
                <a:solidFill>
                  <a:srgbClr val="B200B2"/>
                </a:solidFill>
              </a:rPr>
              <a:t>) </a:t>
            </a:r>
            <a:r>
              <a:rPr lang="en-US" altLang="en-US" sz="1800"/>
              <a:t>time algorithm?</a:t>
            </a:r>
          </a:p>
        </p:txBody>
      </p:sp>
      <p:sp>
        <p:nvSpPr>
          <p:cNvPr id="22531" name="TextBox 3">
            <a:extLst>
              <a:ext uri="{FF2B5EF4-FFF2-40B4-BE49-F238E27FC236}">
                <a16:creationId xmlns:a16="http://schemas.microsoft.com/office/drawing/2014/main" id="{4303646E-3322-574F-B538-476686641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9763" y="3821113"/>
            <a:ext cx="3200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1-D problem in time </a:t>
            </a:r>
            <a:r>
              <a:rPr lang="en-US" altLang="en-US" sz="1800" dirty="0">
                <a:solidFill>
                  <a:srgbClr val="B200B2"/>
                </a:solidFill>
              </a:rPr>
              <a:t>O(n log n) </a:t>
            </a:r>
            <a:r>
              <a:rPr lang="en-US" altLang="en-US" sz="1800" dirty="0"/>
              <a:t>?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CA11DB5-19B4-914F-9F7A-C24AF647152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795963" y="4191000"/>
            <a:ext cx="27035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53B40A91-1F79-B54B-9BEA-4D4AEC1C0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7575" y="41116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A5A8E6F-14A6-6347-90EF-515810375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9238" y="4106863"/>
            <a:ext cx="163512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912262F-DD0C-9A4F-8C63-B0CD96875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9588" y="4106863"/>
            <a:ext cx="163512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DE0F5F3-02DB-564F-9020-9DD9F6F49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4263" y="4113213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B907870-9705-8C4E-900F-F02CC3EEF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13" y="4106863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16C49CF-7E03-C74E-B132-5573AE2D5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Sorting to rescue in 2-D?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5DEE3519-DECA-944C-B304-440892A6C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" y="1552575"/>
            <a:ext cx="4167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pairs of points closest in </a:t>
            </a:r>
            <a:r>
              <a:rPr lang="en-US" altLang="en-US" sz="1800">
                <a:solidFill>
                  <a:srgbClr val="FF0000"/>
                </a:solidFill>
              </a:rPr>
              <a:t>x</a:t>
            </a:r>
            <a:r>
              <a:rPr lang="en-US" altLang="en-US" sz="1800"/>
              <a:t> co-ordinate</a:t>
            </a:r>
          </a:p>
        </p:txBody>
      </p:sp>
      <p:sp>
        <p:nvSpPr>
          <p:cNvPr id="23555" name="TextBox 3">
            <a:extLst>
              <a:ext uri="{FF2B5EF4-FFF2-40B4-BE49-F238E27FC236}">
                <a16:creationId xmlns:a16="http://schemas.microsoft.com/office/drawing/2014/main" id="{191EB0F6-BD73-6B41-B91F-E9DA60C1E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" y="2279650"/>
            <a:ext cx="4167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pairs of points closest in </a:t>
            </a:r>
            <a:r>
              <a:rPr lang="en-US" altLang="en-US" sz="1800">
                <a:solidFill>
                  <a:srgbClr val="0000FF"/>
                </a:solidFill>
              </a:rPr>
              <a:t>y</a:t>
            </a:r>
            <a:r>
              <a:rPr lang="en-US" altLang="en-US" sz="1800"/>
              <a:t> co-ordinate</a:t>
            </a:r>
          </a:p>
        </p:txBody>
      </p:sp>
      <p:sp>
        <p:nvSpPr>
          <p:cNvPr id="23556" name="TextBox 4">
            <a:extLst>
              <a:ext uri="{FF2B5EF4-FFF2-40B4-BE49-F238E27FC236}">
                <a16:creationId xmlns:a16="http://schemas.microsoft.com/office/drawing/2014/main" id="{A35257DC-BA2C-694B-8A97-EC16ABD9D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" y="3028950"/>
            <a:ext cx="2897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the better of the two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4BD28F3-E048-794B-94A8-771782583665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5340350" y="3408363"/>
            <a:ext cx="3094037" cy="333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B7EAF62-0E89-6A44-830B-2498DBF32DB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1638" y="3429000"/>
            <a:ext cx="33766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652456FF-C5FA-3D45-8777-5E507F212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2416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EB3D437-2417-964B-ACA2-AF541D159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8775" y="4573588"/>
            <a:ext cx="161925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171C714-6E7C-D44F-9806-9690635FE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2951163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9A1A82A-29F2-A140-AE64-75E5CA498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4038" y="2122488"/>
            <a:ext cx="161925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8CC642C-8504-BA4D-8A0A-2C90C7B69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5263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0D3644A-F407-4145-BC4B-713F3BEE5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513" y="32416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B0715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B0715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6AB1A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6AB1A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13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2716DC3B-E631-8640-A061-A721C6393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property of Euclidean distance</a:t>
            </a:r>
          </a:p>
        </p:txBody>
      </p:sp>
      <p:sp>
        <p:nvSpPr>
          <p:cNvPr id="24578" name="TextBox 4">
            <a:extLst>
              <a:ext uri="{FF2B5EF4-FFF2-40B4-BE49-F238E27FC236}">
                <a16:creationId xmlns:a16="http://schemas.microsoft.com/office/drawing/2014/main" id="{AF86B3E2-C1C2-C14F-9236-AAE259AF9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863" y="2063750"/>
            <a:ext cx="37941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>
                <a:solidFill>
                  <a:srgbClr val="B200B2"/>
                </a:solidFill>
              </a:rPr>
              <a:t>d(p</a:t>
            </a:r>
            <a:r>
              <a:rPr lang="en-US" altLang="en-US" sz="2600" baseline="-25000">
                <a:solidFill>
                  <a:srgbClr val="B200B2"/>
                </a:solidFill>
              </a:rPr>
              <a:t>i</a:t>
            </a:r>
            <a:r>
              <a:rPr lang="en-US" altLang="en-US" sz="2600">
                <a:solidFill>
                  <a:srgbClr val="B200B2"/>
                </a:solidFill>
              </a:rPr>
              <a:t>,p</a:t>
            </a:r>
            <a:r>
              <a:rPr lang="en-US" altLang="en-US" sz="2600" baseline="-25000">
                <a:solidFill>
                  <a:srgbClr val="B200B2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 </a:t>
            </a:r>
            <a:r>
              <a:rPr lang="en-US" altLang="en-US" sz="2600"/>
              <a:t>= </a:t>
            </a:r>
            <a:r>
              <a:rPr lang="en-US" altLang="en-US" sz="2600">
                <a:solidFill>
                  <a:srgbClr val="B200B2"/>
                </a:solidFill>
              </a:rPr>
              <a:t>( (</a:t>
            </a:r>
            <a:r>
              <a:rPr lang="en-US" altLang="en-US" sz="2600">
                <a:solidFill>
                  <a:srgbClr val="008000"/>
                </a:solidFill>
              </a:rPr>
              <a:t>x</a:t>
            </a:r>
            <a:r>
              <a:rPr lang="en-US" altLang="en-US" sz="2600" baseline="-25000">
                <a:solidFill>
                  <a:srgbClr val="008000"/>
                </a:solidFill>
              </a:rPr>
              <a:t>i</a:t>
            </a:r>
            <a:r>
              <a:rPr lang="en-US" altLang="en-US" sz="2600">
                <a:solidFill>
                  <a:srgbClr val="008000"/>
                </a:solidFill>
              </a:rPr>
              <a:t>-x</a:t>
            </a:r>
            <a:r>
              <a:rPr lang="en-US" altLang="en-US" sz="2600" baseline="-25000">
                <a:solidFill>
                  <a:srgbClr val="008000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2</a:t>
            </a:r>
            <a:r>
              <a:rPr lang="en-US" altLang="en-US" sz="2600">
                <a:solidFill>
                  <a:srgbClr val="B200B2"/>
                </a:solidFill>
              </a:rPr>
              <a:t>+(</a:t>
            </a:r>
            <a:r>
              <a:rPr lang="en-US" altLang="en-US" sz="2600">
                <a:solidFill>
                  <a:srgbClr val="0000FF"/>
                </a:solidFill>
              </a:rPr>
              <a:t>y</a:t>
            </a:r>
            <a:r>
              <a:rPr lang="en-US" altLang="en-US" sz="2600" baseline="-25000">
                <a:solidFill>
                  <a:srgbClr val="0000FF"/>
                </a:solidFill>
              </a:rPr>
              <a:t>i</a:t>
            </a:r>
            <a:r>
              <a:rPr lang="en-US" altLang="en-US" sz="2600">
                <a:solidFill>
                  <a:srgbClr val="0000FF"/>
                </a:solidFill>
              </a:rPr>
              <a:t>-y</a:t>
            </a:r>
            <a:r>
              <a:rPr lang="en-US" altLang="en-US" sz="2600" baseline="-25000">
                <a:solidFill>
                  <a:srgbClr val="0000FF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2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1/2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4F620DD-52F8-BD4E-B8AC-B27FBF259C8A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5340350" y="3408363"/>
            <a:ext cx="3094037" cy="333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D9FAE9E-F672-4440-BD46-595CF3FD2F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1638" y="3429000"/>
            <a:ext cx="33766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79D51BD-30DC-5440-A8CC-2C7C6BD45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963" y="20907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60F661A-04E3-9340-8DDB-E82EB5B90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2865438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19F3D0A-772B-D24D-98C3-3480DF58B10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965156" y="3296444"/>
            <a:ext cx="549275" cy="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36CB341-4097-F44C-B63E-C2FCC80E735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6729413" y="2952750"/>
            <a:ext cx="414337" cy="158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5" name="TextBox 29">
            <a:extLst>
              <a:ext uri="{FF2B5EF4-FFF2-40B4-BE49-F238E27FC236}">
                <a16:creationId xmlns:a16="http://schemas.microsoft.com/office/drawing/2014/main" id="{8E170739-C20A-5049-ADF5-414A2B090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9063" y="2725738"/>
            <a:ext cx="325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  <a:r>
              <a:rPr lang="en-US" altLang="en-US" sz="1800" baseline="-25000"/>
              <a:t>i</a:t>
            </a:r>
          </a:p>
        </p:txBody>
      </p:sp>
      <p:sp>
        <p:nvSpPr>
          <p:cNvPr id="24586" name="TextBox 30">
            <a:extLst>
              <a:ext uri="{FF2B5EF4-FFF2-40B4-BE49-F238E27FC236}">
                <a16:creationId xmlns:a16="http://schemas.microsoft.com/office/drawing/2014/main" id="{A0C45EBE-9B61-2C4E-8097-6FC6388E9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413" y="3441700"/>
            <a:ext cx="320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  <a:r>
              <a:rPr lang="en-US" altLang="en-US" sz="1800" baseline="-25000"/>
              <a:t>i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7134AB-D7A7-4741-B815-4DF36B670CB7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7770813" y="2897187"/>
            <a:ext cx="1347788" cy="23813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3F6DDEE-5AC7-BB4C-90F0-20E2F8EDB90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507287" y="1371601"/>
            <a:ext cx="11113" cy="1630362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9" name="TextBox 35">
            <a:extLst>
              <a:ext uri="{FF2B5EF4-FFF2-40B4-BE49-F238E27FC236}">
                <a16:creationId xmlns:a16="http://schemas.microsoft.com/office/drawing/2014/main" id="{D7661931-5AC4-3349-82B5-FC2E98067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2463" y="34305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  <a:r>
              <a:rPr lang="en-US" altLang="en-US" sz="1800" baseline="-25000"/>
              <a:t>j</a:t>
            </a:r>
          </a:p>
        </p:txBody>
      </p:sp>
      <p:sp>
        <p:nvSpPr>
          <p:cNvPr id="24590" name="TextBox 36">
            <a:extLst>
              <a:ext uri="{FF2B5EF4-FFF2-40B4-BE49-F238E27FC236}">
                <a16:creationId xmlns:a16="http://schemas.microsoft.com/office/drawing/2014/main" id="{1CAF9FAC-3015-6E45-8082-1F1DB6D5B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200" y="1933575"/>
            <a:ext cx="327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  <a:r>
              <a:rPr lang="en-US" altLang="en-US" sz="1800" baseline="-25000"/>
              <a:t>j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91C412A-CE82-B344-97F1-869244FEACE3}"/>
              </a:ext>
            </a:extLst>
          </p:cNvPr>
          <p:cNvCxnSpPr>
            <a:cxnSpLocks noChangeShapeType="1"/>
            <a:stCxn id="13" idx="7"/>
            <a:endCxn id="12" idx="3"/>
          </p:cNvCxnSpPr>
          <p:nvPr/>
        </p:nvCxnSpPr>
        <p:spPr bwMode="auto">
          <a:xfrm rot="5400000" flipH="1" flipV="1">
            <a:off x="7489825" y="2017713"/>
            <a:ext cx="661988" cy="1077912"/>
          </a:xfrm>
          <a:prstGeom prst="line">
            <a:avLst/>
          </a:prstGeom>
          <a:noFill/>
          <a:ln w="57150">
            <a:solidFill>
              <a:srgbClr val="A300A3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815368A-6AA0-0E42-9F50-752F3B425646}"/>
              </a:ext>
            </a:extLst>
          </p:cNvPr>
          <p:cNvCxnSpPr>
            <a:cxnSpLocks noChangeShapeType="1"/>
            <a:stCxn id="13" idx="6"/>
          </p:cNvCxnSpPr>
          <p:nvPr/>
        </p:nvCxnSpPr>
        <p:spPr bwMode="auto">
          <a:xfrm>
            <a:off x="7305675" y="2943225"/>
            <a:ext cx="1127125" cy="95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C35450F-01D5-CE49-ADDC-FD85465E2E42}"/>
              </a:ext>
            </a:extLst>
          </p:cNvPr>
          <p:cNvCxnSpPr>
            <a:cxnSpLocks noChangeShapeType="1"/>
            <a:stCxn id="13" idx="0"/>
          </p:cNvCxnSpPr>
          <p:nvPr/>
        </p:nvCxnSpPr>
        <p:spPr bwMode="auto">
          <a:xfrm rot="5400000" flipH="1" flipV="1">
            <a:off x="6911975" y="2538413"/>
            <a:ext cx="639763" cy="1428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3D517B5-6933-4344-B5BF-7369E041F52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800225" y="3613150"/>
            <a:ext cx="1336675" cy="12700"/>
          </a:xfrm>
          <a:prstGeom prst="line">
            <a:avLst/>
          </a:prstGeom>
          <a:noFill/>
          <a:ln w="57150">
            <a:solidFill>
              <a:srgbClr val="A300A3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623E0D1-60AC-2847-822E-439604FEC6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3995738"/>
            <a:ext cx="1127125" cy="793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7005CE1-6BB4-B141-B974-0B978BDCFE6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4384675"/>
            <a:ext cx="665163" cy="15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28BBF4C-34EA-0E40-BA75-7B7C6736A7A8}"/>
              </a:ext>
            </a:extLst>
          </p:cNvPr>
          <p:cNvSpPr txBox="1"/>
          <p:nvPr/>
        </p:nvSpPr>
        <p:spPr>
          <a:xfrm>
            <a:off x="738188" y="4972051"/>
            <a:ext cx="51678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The </a:t>
            </a:r>
            <a:r>
              <a:rPr lang="en-US" dirty="0">
                <a:solidFill>
                  <a:srgbClr val="A300A3"/>
                </a:solidFill>
                <a:latin typeface="+mn-lt"/>
                <a:ea typeface="+mn-ea"/>
              </a:rPr>
              <a:t>distance</a:t>
            </a:r>
            <a:r>
              <a:rPr lang="en-US" dirty="0">
                <a:latin typeface="+mn-lt"/>
                <a:ea typeface="+mn-ea"/>
              </a:rPr>
              <a:t> is larger than the </a:t>
            </a:r>
            <a:r>
              <a:rPr lang="en-US" dirty="0" err="1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or </a:t>
            </a:r>
            <a:r>
              <a:rPr lang="en-US" dirty="0" err="1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y</a:t>
            </a:r>
            <a:r>
              <a:rPr lang="en-US" dirty="0" err="1">
                <a:latin typeface="+mn-lt"/>
                <a:ea typeface="+mn-ea"/>
              </a:rPr>
              <a:t>-coord</a:t>
            </a:r>
            <a:r>
              <a:rPr lang="en-US" dirty="0">
                <a:latin typeface="+mn-lt"/>
                <a:ea typeface="+mn-ea"/>
              </a:rPr>
              <a:t> difference</a:t>
            </a:r>
          </a:p>
        </p:txBody>
      </p:sp>
      <p:pic>
        <p:nvPicPr>
          <p:cNvPr id="24598" name="Picture 52">
            <a:extLst>
              <a:ext uri="{FF2B5EF4-FFF2-40B4-BE49-F238E27FC236}">
                <a16:creationId xmlns:a16="http://schemas.microsoft.com/office/drawing/2014/main" id="{B045A34B-DC68-A946-A1A4-D80A57F49E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7638"/>
            <a:ext cx="157480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2" y="1646238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Problem definition on the board…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6607</TotalTime>
  <Words>447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Lecture 27</vt:lpstr>
      <vt:lpstr>The current algorithm scheme</vt:lpstr>
      <vt:lpstr>The key identity</vt:lpstr>
      <vt:lpstr>The final algorithm</vt:lpstr>
      <vt:lpstr>Closest pairs of points</vt:lpstr>
      <vt:lpstr>Closest pairs of points</vt:lpstr>
      <vt:lpstr>Sorting to rescue in 2-D?</vt:lpstr>
      <vt:lpstr>A property of Euclidean distance</vt:lpstr>
      <vt:lpstr>Problem definition on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34</dc:title>
  <dc:creator>Atri</dc:creator>
  <cp:lastModifiedBy>Nasrin Akhter</cp:lastModifiedBy>
  <cp:revision>29</cp:revision>
  <dcterms:created xsi:type="dcterms:W3CDTF">2009-11-22T01:37:07Z</dcterms:created>
  <dcterms:modified xsi:type="dcterms:W3CDTF">2022-04-14T15:53:40Z</dcterms:modified>
</cp:coreProperties>
</file>