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464" r:id="rId3"/>
    <p:sldId id="465" r:id="rId4"/>
    <p:sldId id="282" r:id="rId5"/>
    <p:sldId id="466" r:id="rId6"/>
    <p:sldId id="467" r:id="rId7"/>
    <p:sldId id="265" r:id="rId8"/>
    <p:sldId id="266" r:id="rId9"/>
    <p:sldId id="268" r:id="rId10"/>
    <p:sldId id="267" r:id="rId11"/>
    <p:sldId id="269" r:id="rId12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418"/>
    <p:restoredTop sz="94696"/>
  </p:normalViewPr>
  <p:slideViewPr>
    <p:cSldViewPr snapToGrid="0" snapToObjects="1">
      <p:cViewPr varScale="1">
        <p:scale>
          <a:sx n="59" d="100"/>
          <a:sy n="59" d="100"/>
        </p:scale>
        <p:origin x="1316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E0FF3DF-B723-1E46-8F90-1584131A120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DF49343-0DF5-6240-9A72-D2456D728D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3E859F16-810F-334D-9680-39D336BC551A}" type="datetimeFigureOut">
              <a:rPr lang="en-US"/>
              <a:pPr>
                <a:defRPr/>
              </a:pPr>
              <a:t>4/16/2022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FE30F5-629E-AA42-878E-785C2186250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7D8D67-F2BC-CD41-A030-8B8E9C3BEF5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23D731D8-B103-1246-AD28-E3C5D54B124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FE0DD94-A91A-D84D-A935-2FA04BBE237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0C26CB7-767E-BC45-BBC4-7FBC0F6E8DD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C5AA0C62-BE18-D248-AD10-B236F864195E}" type="datetimeFigureOut">
              <a:rPr lang="en-US"/>
              <a:pPr>
                <a:defRPr/>
              </a:pPr>
              <a:t>4/16/2022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5E1999D9-85AE-5945-A9B0-85B2910979C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62F62FEF-BFAE-A74F-9BA9-1AAA13DEA4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614F15-B37F-F64A-B401-B28EC3C0802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8E19CC-8ACD-B543-9FE5-308893142D9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678E404A-7ED3-8A46-AE61-FEBBA3A11B0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2DB053-C2E5-104E-B6AE-4F7D515B2D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B49810-B50C-554D-81C3-C3EE02DAD32D}" type="datetime1">
              <a:rPr lang="en-US" altLang="en-US"/>
              <a:pPr>
                <a:defRPr/>
              </a:pPr>
              <a:t>4/16/2022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BE5DBD-522F-E14C-B9C2-841ED1006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7A048E-3383-D341-95BF-29CF21DC6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3650FA-0617-BA44-9C3C-41600DF3367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60360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6FE47D-E93A-E74D-A420-6AC317F84E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0D862E-E877-674A-9974-9471ACF74AAA}" type="datetime1">
              <a:rPr lang="en-US" altLang="en-US"/>
              <a:pPr>
                <a:defRPr/>
              </a:pPr>
              <a:t>4/16/2022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34C2E6-90D8-CB4E-8A76-264C367A82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C6D7E2-B817-B640-9056-827480B907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2FAAFF-B49B-7A40-A089-5B060C4A35A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72008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04AAB1-FA04-2F40-9713-2B7374F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FBC3A1-9430-474E-96F1-F165A1C479D5}" type="datetime1">
              <a:rPr lang="en-US" altLang="en-US"/>
              <a:pPr>
                <a:defRPr/>
              </a:pPr>
              <a:t>4/16/2022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ACC1EE-1A50-C442-9F12-936DB5869C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9D5C8F-42BC-2D44-80F9-AFFAD3D443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7588E2-03C4-6B49-AE14-49FC44AEAB4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12052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E62E09-8ADE-CF49-AB4F-B1808A01B6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9DAE74-6BEA-344D-B193-0B4B530BED32}" type="datetime1">
              <a:rPr lang="en-US" altLang="en-US"/>
              <a:pPr>
                <a:defRPr/>
              </a:pPr>
              <a:t>4/16/2022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B30464-D975-BE42-A36A-A7EA11875A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719284-E413-6C4A-B690-AD79810E6B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EE6B25-365C-EE45-949B-7B3D4A211B8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649061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73026A-E3F5-374D-B4F8-155D3FE52D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853865-7960-C94B-98E8-8F14551FFFFF}" type="datetime1">
              <a:rPr lang="en-US" altLang="en-US"/>
              <a:pPr>
                <a:defRPr/>
              </a:pPr>
              <a:t>4/16/2022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D5DB40-234F-C04A-BB6C-B0B065C6E9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86ED44-811C-F940-9BC7-0C606007C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747B9D-94B1-3645-B03B-6B3AB5468BB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85853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B911748-0ECF-694E-BF03-1067A3CEA8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690FDE-7E72-CC4C-9678-3EDDBB69C122}" type="datetime1">
              <a:rPr lang="en-US" altLang="en-US"/>
              <a:pPr>
                <a:defRPr/>
              </a:pPr>
              <a:t>4/16/2022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20846BD-5124-414D-9D6D-D80402256A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3223E2B-62A8-6140-AFDF-BA69C3DA0B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4CC7FA-2EB0-DE44-BC7A-8A4394A7A4C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499101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0C95BAD5-3FEC-B641-BB52-865B04DBF7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E30B79-DFE1-3542-BFE2-ECA5831E96B8}" type="datetime1">
              <a:rPr lang="en-US" altLang="en-US"/>
              <a:pPr>
                <a:defRPr/>
              </a:pPr>
              <a:t>4/16/2022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61D90F52-05FB-1248-9110-3C2661831F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24D6D5B5-9D02-6143-9CC8-C351F39C9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7EFB90-B25F-604D-BD5C-0CCDFE0D6F9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26793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46F4456D-C41A-C74C-BBA1-C530ED43A4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B1462B-C1BB-EF41-96C4-4D7DC1B4C150}" type="datetime1">
              <a:rPr lang="en-US" altLang="en-US"/>
              <a:pPr>
                <a:defRPr/>
              </a:pPr>
              <a:t>4/16/2022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47959C86-2349-F146-8113-A3309F8AE9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18C47FF6-BEF2-7F4F-AFBB-FCFE069E8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D8BF3F-C1E1-A041-B9B7-079D71934B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24375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4D7F7E18-7911-1C4C-A0BC-35A18E336A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B8CE7A-09F1-CF43-8DB5-8C9833F8AE33}" type="datetime1">
              <a:rPr lang="en-US" altLang="en-US"/>
              <a:pPr>
                <a:defRPr/>
              </a:pPr>
              <a:t>4/16/2022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D1AA357C-BF32-6B4D-8307-CD5FA30E3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320EBD6-75E7-A64E-996C-7B299E8A76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260235-96A5-244B-B538-2EE698629CD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93204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671FE07-96F3-F147-8BF8-307C5CA590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370B5D-EED5-2445-8435-3FFC6B0A0D9B}" type="datetime1">
              <a:rPr lang="en-US" altLang="en-US"/>
              <a:pPr>
                <a:defRPr/>
              </a:pPr>
              <a:t>4/16/2022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8D1E87E-7FAB-A84E-BC3E-1CAF3CAB6D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188D666-0CE1-AD4B-BBCF-415E09233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395E6B-3291-D041-AA95-546348DB5D1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15477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EF357A6-05A8-9840-AF97-67CA04487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4D2CD1-B22B-6E4B-B447-83CE03A861AA}" type="datetime1">
              <a:rPr lang="en-US" altLang="en-US"/>
              <a:pPr>
                <a:defRPr/>
              </a:pPr>
              <a:t>4/16/2022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272DCE4-7F92-404F-B1DB-DCBC7A49E9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480648A-8918-8146-A5BF-9768B5C90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2BFFFE-F562-2A49-8303-A44015C684F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00600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E013CBB-F197-4647-9FD4-21D1E7E216EB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0AD07D7A-59C4-7849-A716-672BE779209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F05C1F-A6EB-B54F-A5FB-D823CDE9F6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fld id="{4465790D-095E-3146-8135-E5E0848AACCF}" type="datetime1">
              <a:rPr lang="en-US" altLang="en-US"/>
              <a:pPr>
                <a:defRPr/>
              </a:pPr>
              <a:t>4/16/2022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F1C85F-979E-D44B-B3F9-FFB64C3C5A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55C680-33C7-C34F-9A64-54EBC42720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F20A3288-2853-1C41-9DBF-819FDD0FBC2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-112" charset="-128"/>
          <a:cs typeface="ＭＳ Ｐゴシック" pitchFamily="-112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2" charset="0"/>
          <a:ea typeface="ＭＳ Ｐゴシック" pitchFamily="-112" charset="-128"/>
          <a:cs typeface="ＭＳ Ｐゴシック" pitchFamily="-112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2" charset="0"/>
          <a:ea typeface="ＭＳ Ｐゴシック" pitchFamily="-112" charset="-128"/>
          <a:cs typeface="ＭＳ Ｐゴシック" pitchFamily="-112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2" charset="0"/>
          <a:ea typeface="ＭＳ Ｐゴシック" pitchFamily="-112" charset="-128"/>
          <a:cs typeface="ＭＳ Ｐゴシック" pitchFamily="-112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2" charset="0"/>
          <a:ea typeface="ＭＳ Ｐゴシック" pitchFamily="-112" charset="-128"/>
          <a:cs typeface="ＭＳ Ｐゴシック" pitchFamily="-112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2" charset="0"/>
          <a:ea typeface="ＭＳ Ｐゴシック" pitchFamily="-112" charset="-128"/>
          <a:cs typeface="ＭＳ Ｐゴシック" pitchFamily="-112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2" charset="0"/>
          <a:ea typeface="ＭＳ Ｐゴシック" pitchFamily="-112" charset="-128"/>
          <a:cs typeface="ＭＳ Ｐゴシック" pitchFamily="-112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2" charset="0"/>
          <a:ea typeface="ＭＳ Ｐゴシック" pitchFamily="-112" charset="-128"/>
          <a:cs typeface="ＭＳ Ｐゴシック" pitchFamily="-112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pitchFamily="-112" charset="-128"/>
          <a:cs typeface="ＭＳ Ｐゴシック" pitchFamily="-112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pitchFamily="-112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pitchFamily="-112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pitchFamily="-112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pitchFamily="-112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>
            <a:extLst>
              <a:ext uri="{FF2B5EF4-FFF2-40B4-BE49-F238E27FC236}">
                <a16:creationId xmlns:a16="http://schemas.microsoft.com/office/drawing/2014/main" id="{366E4CB0-5F09-2743-925E-DBE67ECAC3D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Lecture 28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085E72A-E9D6-DF4F-9950-943989FF80E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dirty="0">
                <a:ea typeface="+mn-ea"/>
                <a:cs typeface="+mn-cs"/>
              </a:rPr>
              <a:t>CSE 331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B833ACC8-C540-864F-A4E2-FC0A74FBCC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263" y="1965325"/>
            <a:ext cx="4906962" cy="4700588"/>
          </a:xfrm>
          <a:prstGeom prst="rect">
            <a:avLst/>
          </a:prstGeom>
          <a:solidFill>
            <a:srgbClr val="FAC090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CCC2905-9693-6047-9FBB-E6A7D4BFCB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2398713"/>
            <a:ext cx="4352925" cy="4038600"/>
          </a:xfrm>
          <a:prstGeom prst="rect">
            <a:avLst/>
          </a:prstGeom>
          <a:solidFill>
            <a:srgbClr val="C3D69B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30723" name="Title 1">
            <a:extLst>
              <a:ext uri="{FF2B5EF4-FFF2-40B4-BE49-F238E27FC236}">
                <a16:creationId xmlns:a16="http://schemas.microsoft.com/office/drawing/2014/main" id="{9A131545-9F2E-844D-97D4-50696AABC1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The algorithm so far…</a:t>
            </a:r>
          </a:p>
        </p:txBody>
      </p:sp>
      <p:sp>
        <p:nvSpPr>
          <p:cNvPr id="30724" name="TextBox 2">
            <a:extLst>
              <a:ext uri="{FF2B5EF4-FFF2-40B4-BE49-F238E27FC236}">
                <a16:creationId xmlns:a16="http://schemas.microsoft.com/office/drawing/2014/main" id="{A24D424B-737B-CE41-92FE-7025671388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465263"/>
            <a:ext cx="40338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Input: </a:t>
            </a:r>
            <a:r>
              <a:rPr lang="en-US" altLang="en-US" sz="1800">
                <a:solidFill>
                  <a:srgbClr val="B200B2"/>
                </a:solidFill>
              </a:rPr>
              <a:t>n</a:t>
            </a:r>
            <a:r>
              <a:rPr lang="en-US" altLang="en-US" sz="1800"/>
              <a:t> 2-D points </a:t>
            </a:r>
            <a:r>
              <a:rPr lang="en-US" altLang="en-US" sz="1800">
                <a:solidFill>
                  <a:srgbClr val="B200B2"/>
                </a:solidFill>
              </a:rPr>
              <a:t>P</a:t>
            </a:r>
            <a:r>
              <a:rPr lang="en-US" altLang="en-US" sz="1800"/>
              <a:t> = {</a:t>
            </a:r>
            <a:r>
              <a:rPr lang="en-US" altLang="en-US" sz="1800">
                <a:solidFill>
                  <a:srgbClr val="B200B2"/>
                </a:solidFill>
              </a:rPr>
              <a:t>p</a:t>
            </a:r>
            <a:r>
              <a:rPr lang="en-US" altLang="en-US" sz="1800" baseline="-25000">
                <a:solidFill>
                  <a:srgbClr val="B200B2"/>
                </a:solidFill>
              </a:rPr>
              <a:t>1</a:t>
            </a:r>
            <a:r>
              <a:rPr lang="en-US" altLang="en-US" sz="1800"/>
              <a:t>,…,</a:t>
            </a:r>
            <a:r>
              <a:rPr lang="en-US" altLang="en-US" sz="1800">
                <a:solidFill>
                  <a:srgbClr val="B200B2"/>
                </a:solidFill>
              </a:rPr>
              <a:t>p</a:t>
            </a:r>
            <a:r>
              <a:rPr lang="en-US" altLang="en-US" sz="1800" baseline="-25000">
                <a:solidFill>
                  <a:srgbClr val="B200B2"/>
                </a:solidFill>
              </a:rPr>
              <a:t>n</a:t>
            </a:r>
            <a:r>
              <a:rPr lang="en-US" altLang="en-US" sz="1800"/>
              <a:t>}; </a:t>
            </a:r>
            <a:r>
              <a:rPr lang="en-US" altLang="en-US" sz="1800">
                <a:solidFill>
                  <a:srgbClr val="B200B2"/>
                </a:solidFill>
              </a:rPr>
              <a:t>p</a:t>
            </a:r>
            <a:r>
              <a:rPr lang="en-US" altLang="en-US" sz="1800" baseline="-25000">
                <a:solidFill>
                  <a:srgbClr val="B200B2"/>
                </a:solidFill>
              </a:rPr>
              <a:t>i</a:t>
            </a:r>
            <a:r>
              <a:rPr lang="en-US" altLang="en-US" sz="1800"/>
              <a:t>=(</a:t>
            </a:r>
            <a:r>
              <a:rPr lang="en-US" altLang="en-US" sz="1800">
                <a:solidFill>
                  <a:srgbClr val="B200B2"/>
                </a:solidFill>
              </a:rPr>
              <a:t>x</a:t>
            </a:r>
            <a:r>
              <a:rPr lang="en-US" altLang="en-US" sz="1800" baseline="-25000">
                <a:solidFill>
                  <a:srgbClr val="B200B2"/>
                </a:solidFill>
              </a:rPr>
              <a:t>i</a:t>
            </a:r>
            <a:r>
              <a:rPr lang="en-US" altLang="en-US" sz="1800"/>
              <a:t>,</a:t>
            </a:r>
            <a:r>
              <a:rPr lang="en-US" altLang="en-US" sz="1800">
                <a:solidFill>
                  <a:srgbClr val="B200B2"/>
                </a:solidFill>
              </a:rPr>
              <a:t>y</a:t>
            </a:r>
            <a:r>
              <a:rPr lang="en-US" altLang="en-US" sz="1800" baseline="-25000">
                <a:solidFill>
                  <a:srgbClr val="B200B2"/>
                </a:solidFill>
              </a:rPr>
              <a:t>i</a:t>
            </a:r>
            <a:r>
              <a:rPr lang="en-US" altLang="en-US" sz="1800"/>
              <a:t>)</a:t>
            </a:r>
          </a:p>
        </p:txBody>
      </p:sp>
      <p:sp>
        <p:nvSpPr>
          <p:cNvPr id="30725" name="TextBox 3">
            <a:extLst>
              <a:ext uri="{FF2B5EF4-FFF2-40B4-BE49-F238E27FC236}">
                <a16:creationId xmlns:a16="http://schemas.microsoft.com/office/drawing/2014/main" id="{9BA68C52-E890-1D4D-8911-9DC0C03998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2030413"/>
            <a:ext cx="22939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Sort </a:t>
            </a:r>
            <a:r>
              <a:rPr lang="en-US" altLang="en-US" sz="1800">
                <a:solidFill>
                  <a:srgbClr val="A300A3"/>
                </a:solidFill>
              </a:rPr>
              <a:t>P</a:t>
            </a:r>
            <a:r>
              <a:rPr lang="en-US" altLang="en-US" sz="1800"/>
              <a:t> to get </a:t>
            </a:r>
            <a:r>
              <a:rPr lang="en-US" altLang="en-US" sz="1800">
                <a:solidFill>
                  <a:srgbClr val="A300A3"/>
                </a:solidFill>
              </a:rPr>
              <a:t>P</a:t>
            </a:r>
            <a:r>
              <a:rPr lang="en-US" altLang="en-US" sz="1800" baseline="-25000">
                <a:solidFill>
                  <a:srgbClr val="A300A3"/>
                </a:solidFill>
              </a:rPr>
              <a:t>x</a:t>
            </a:r>
            <a:r>
              <a:rPr lang="en-US" altLang="en-US" sz="1800"/>
              <a:t> and </a:t>
            </a:r>
            <a:r>
              <a:rPr lang="en-US" altLang="en-US" sz="1800">
                <a:solidFill>
                  <a:srgbClr val="A300A3"/>
                </a:solidFill>
              </a:rPr>
              <a:t>P</a:t>
            </a:r>
            <a:r>
              <a:rPr lang="en-US" altLang="en-US" sz="1800" baseline="-25000">
                <a:solidFill>
                  <a:srgbClr val="A300A3"/>
                </a:solidFill>
              </a:rPr>
              <a:t>y</a:t>
            </a:r>
          </a:p>
        </p:txBody>
      </p:sp>
      <p:sp>
        <p:nvSpPr>
          <p:cNvPr id="30726" name="TextBox 4">
            <a:extLst>
              <a:ext uri="{FF2B5EF4-FFF2-40B4-BE49-F238E27FC236}">
                <a16:creationId xmlns:a16="http://schemas.microsoft.com/office/drawing/2014/main" id="{696583FF-7927-E44F-BAD9-1DBFA1E9FD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2925" y="3278188"/>
            <a:ext cx="34544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A300A3"/>
                </a:solidFill>
              </a:rPr>
              <a:t>Q</a:t>
            </a:r>
            <a:r>
              <a:rPr lang="en-US" altLang="en-US" sz="1800"/>
              <a:t> is first half of</a:t>
            </a:r>
            <a:r>
              <a:rPr lang="en-US" altLang="en-US" sz="1800">
                <a:solidFill>
                  <a:srgbClr val="A300A3"/>
                </a:solidFill>
              </a:rPr>
              <a:t> P</a:t>
            </a:r>
            <a:r>
              <a:rPr lang="en-US" altLang="en-US" sz="1800" baseline="-25000">
                <a:solidFill>
                  <a:srgbClr val="A300A3"/>
                </a:solidFill>
              </a:rPr>
              <a:t>x</a:t>
            </a:r>
            <a:r>
              <a:rPr lang="en-US" altLang="en-US" sz="1800">
                <a:solidFill>
                  <a:srgbClr val="A300A3"/>
                </a:solidFill>
              </a:rPr>
              <a:t> </a:t>
            </a:r>
            <a:r>
              <a:rPr lang="en-US" altLang="en-US" sz="1800"/>
              <a:t>and </a:t>
            </a:r>
            <a:r>
              <a:rPr lang="en-US" altLang="en-US" sz="1800">
                <a:solidFill>
                  <a:srgbClr val="A300A3"/>
                </a:solidFill>
              </a:rPr>
              <a:t>R</a:t>
            </a:r>
            <a:r>
              <a:rPr lang="en-US" altLang="en-US" sz="1800"/>
              <a:t> is the rest</a:t>
            </a:r>
          </a:p>
        </p:txBody>
      </p:sp>
      <p:sp>
        <p:nvSpPr>
          <p:cNvPr id="30727" name="TextBox 5">
            <a:extLst>
              <a:ext uri="{FF2B5EF4-FFF2-40B4-BE49-F238E27FC236}">
                <a16:creationId xmlns:a16="http://schemas.microsoft.com/office/drawing/2014/main" id="{00C96015-A54C-2C46-BCF6-FE709BB703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4500" y="2420938"/>
            <a:ext cx="20208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0000FF"/>
                </a:solidFill>
              </a:rPr>
              <a:t>Closest-Pair </a:t>
            </a:r>
            <a:r>
              <a:rPr lang="en-US" altLang="en-US" sz="1800"/>
              <a:t>(</a:t>
            </a:r>
            <a:r>
              <a:rPr lang="en-US" altLang="en-US" sz="1800">
                <a:solidFill>
                  <a:srgbClr val="A300A3"/>
                </a:solidFill>
              </a:rPr>
              <a:t>P</a:t>
            </a:r>
            <a:r>
              <a:rPr lang="en-US" altLang="en-US" sz="1800" baseline="-25000">
                <a:solidFill>
                  <a:srgbClr val="A300A3"/>
                </a:solidFill>
              </a:rPr>
              <a:t>x</a:t>
            </a:r>
            <a:r>
              <a:rPr lang="en-US" altLang="en-US" sz="1800">
                <a:solidFill>
                  <a:srgbClr val="A300A3"/>
                </a:solidFill>
              </a:rPr>
              <a:t>, P</a:t>
            </a:r>
            <a:r>
              <a:rPr lang="en-US" altLang="en-US" sz="1800" baseline="-25000">
                <a:solidFill>
                  <a:srgbClr val="A300A3"/>
                </a:solidFill>
              </a:rPr>
              <a:t>y</a:t>
            </a:r>
            <a:r>
              <a:rPr lang="en-US" altLang="en-US" sz="1800"/>
              <a:t>)</a:t>
            </a:r>
          </a:p>
        </p:txBody>
      </p:sp>
      <p:sp>
        <p:nvSpPr>
          <p:cNvPr id="30728" name="TextBox 6">
            <a:extLst>
              <a:ext uri="{FF2B5EF4-FFF2-40B4-BE49-F238E27FC236}">
                <a16:creationId xmlns:a16="http://schemas.microsoft.com/office/drawing/2014/main" id="{00EB3403-A959-2C49-B940-C3BDC426F4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2925" y="3713163"/>
            <a:ext cx="26209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Compute </a:t>
            </a:r>
            <a:r>
              <a:rPr lang="en-US" altLang="en-US" sz="1800">
                <a:solidFill>
                  <a:srgbClr val="A300A3"/>
                </a:solidFill>
              </a:rPr>
              <a:t>Q</a:t>
            </a:r>
            <a:r>
              <a:rPr lang="en-US" altLang="en-US" sz="1800" baseline="-25000">
                <a:solidFill>
                  <a:srgbClr val="A300A3"/>
                </a:solidFill>
              </a:rPr>
              <a:t>x</a:t>
            </a:r>
            <a:r>
              <a:rPr lang="en-US" altLang="en-US" sz="1800">
                <a:solidFill>
                  <a:srgbClr val="A300A3"/>
                </a:solidFill>
              </a:rPr>
              <a:t>, Q</a:t>
            </a:r>
            <a:r>
              <a:rPr lang="en-US" altLang="en-US" sz="1800" baseline="-25000">
                <a:solidFill>
                  <a:srgbClr val="A300A3"/>
                </a:solidFill>
              </a:rPr>
              <a:t>y</a:t>
            </a:r>
            <a:r>
              <a:rPr lang="en-US" altLang="en-US" sz="1800">
                <a:solidFill>
                  <a:srgbClr val="A300A3"/>
                </a:solidFill>
              </a:rPr>
              <a:t>, R</a:t>
            </a:r>
            <a:r>
              <a:rPr lang="en-US" altLang="en-US" sz="1800" baseline="-25000">
                <a:solidFill>
                  <a:srgbClr val="A300A3"/>
                </a:solidFill>
              </a:rPr>
              <a:t>x</a:t>
            </a:r>
            <a:r>
              <a:rPr lang="en-US" altLang="en-US" sz="1800">
                <a:solidFill>
                  <a:srgbClr val="A300A3"/>
                </a:solidFill>
              </a:rPr>
              <a:t> </a:t>
            </a:r>
            <a:r>
              <a:rPr lang="en-US" altLang="en-US" sz="1800"/>
              <a:t>and </a:t>
            </a:r>
            <a:r>
              <a:rPr lang="en-US" altLang="en-US" sz="1800">
                <a:solidFill>
                  <a:srgbClr val="A300A3"/>
                </a:solidFill>
              </a:rPr>
              <a:t>R</a:t>
            </a:r>
            <a:r>
              <a:rPr lang="en-US" altLang="en-US" sz="1800" baseline="-25000">
                <a:solidFill>
                  <a:srgbClr val="A300A3"/>
                </a:solidFill>
              </a:rPr>
              <a:t>y</a:t>
            </a:r>
          </a:p>
        </p:txBody>
      </p:sp>
      <p:sp>
        <p:nvSpPr>
          <p:cNvPr id="30729" name="TextBox 7">
            <a:extLst>
              <a:ext uri="{FF2B5EF4-FFF2-40B4-BE49-F238E27FC236}">
                <a16:creationId xmlns:a16="http://schemas.microsoft.com/office/drawing/2014/main" id="{476E68F1-B6D5-A742-806B-001B145ABE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2925" y="4200525"/>
            <a:ext cx="29098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A300A3"/>
                </a:solidFill>
              </a:rPr>
              <a:t>(q</a:t>
            </a:r>
            <a:r>
              <a:rPr lang="en-US" altLang="en-US" sz="1800" baseline="-25000">
                <a:solidFill>
                  <a:srgbClr val="A300A3"/>
                </a:solidFill>
              </a:rPr>
              <a:t>0</a:t>
            </a:r>
            <a:r>
              <a:rPr lang="en-US" altLang="en-US" sz="1800">
                <a:solidFill>
                  <a:srgbClr val="A300A3"/>
                </a:solidFill>
              </a:rPr>
              <a:t>,q</a:t>
            </a:r>
            <a:r>
              <a:rPr lang="en-US" altLang="en-US" sz="1800" baseline="-25000">
                <a:solidFill>
                  <a:srgbClr val="A300A3"/>
                </a:solidFill>
              </a:rPr>
              <a:t>1</a:t>
            </a:r>
            <a:r>
              <a:rPr lang="en-US" altLang="en-US" sz="1800">
                <a:solidFill>
                  <a:srgbClr val="A300A3"/>
                </a:solidFill>
              </a:rPr>
              <a:t>) </a:t>
            </a:r>
            <a:r>
              <a:rPr lang="en-US" altLang="en-US" sz="1800"/>
              <a:t>= </a:t>
            </a:r>
            <a:r>
              <a:rPr lang="en-US" altLang="en-US" sz="1800">
                <a:solidFill>
                  <a:srgbClr val="0000FF"/>
                </a:solidFill>
              </a:rPr>
              <a:t>Closest-Pair </a:t>
            </a:r>
            <a:r>
              <a:rPr lang="en-US" altLang="en-US" sz="1800"/>
              <a:t>(</a:t>
            </a:r>
            <a:r>
              <a:rPr lang="en-US" altLang="en-US" sz="1800">
                <a:solidFill>
                  <a:srgbClr val="A300A3"/>
                </a:solidFill>
              </a:rPr>
              <a:t>Q</a:t>
            </a:r>
            <a:r>
              <a:rPr lang="en-US" altLang="en-US" sz="1800" baseline="-25000">
                <a:solidFill>
                  <a:srgbClr val="A300A3"/>
                </a:solidFill>
              </a:rPr>
              <a:t>x</a:t>
            </a:r>
            <a:r>
              <a:rPr lang="en-US" altLang="en-US" sz="1800">
                <a:solidFill>
                  <a:srgbClr val="A300A3"/>
                </a:solidFill>
              </a:rPr>
              <a:t>, Q</a:t>
            </a:r>
            <a:r>
              <a:rPr lang="en-US" altLang="en-US" sz="1800" baseline="-25000">
                <a:solidFill>
                  <a:srgbClr val="A300A3"/>
                </a:solidFill>
              </a:rPr>
              <a:t>y</a:t>
            </a:r>
            <a:r>
              <a:rPr lang="en-US" altLang="en-US" sz="1800"/>
              <a:t>)</a:t>
            </a:r>
          </a:p>
        </p:txBody>
      </p:sp>
      <p:sp>
        <p:nvSpPr>
          <p:cNvPr id="30730" name="TextBox 8">
            <a:extLst>
              <a:ext uri="{FF2B5EF4-FFF2-40B4-BE49-F238E27FC236}">
                <a16:creationId xmlns:a16="http://schemas.microsoft.com/office/drawing/2014/main" id="{7A6F0E72-1F2D-0442-9A07-CDD1D1AA70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2925" y="4646613"/>
            <a:ext cx="27289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A300A3"/>
                </a:solidFill>
              </a:rPr>
              <a:t>(r</a:t>
            </a:r>
            <a:r>
              <a:rPr lang="en-US" altLang="en-US" sz="1800" baseline="-25000">
                <a:solidFill>
                  <a:srgbClr val="A300A3"/>
                </a:solidFill>
              </a:rPr>
              <a:t>0</a:t>
            </a:r>
            <a:r>
              <a:rPr lang="en-US" altLang="en-US" sz="1800">
                <a:solidFill>
                  <a:srgbClr val="A300A3"/>
                </a:solidFill>
              </a:rPr>
              <a:t>,r</a:t>
            </a:r>
            <a:r>
              <a:rPr lang="en-US" altLang="en-US" sz="1800" baseline="-25000">
                <a:solidFill>
                  <a:srgbClr val="A300A3"/>
                </a:solidFill>
              </a:rPr>
              <a:t>1</a:t>
            </a:r>
            <a:r>
              <a:rPr lang="en-US" altLang="en-US" sz="1800">
                <a:solidFill>
                  <a:srgbClr val="A300A3"/>
                </a:solidFill>
              </a:rPr>
              <a:t>) </a:t>
            </a:r>
            <a:r>
              <a:rPr lang="en-US" altLang="en-US" sz="1800"/>
              <a:t>= </a:t>
            </a:r>
            <a:r>
              <a:rPr lang="en-US" altLang="en-US" sz="1800">
                <a:solidFill>
                  <a:srgbClr val="0000FF"/>
                </a:solidFill>
              </a:rPr>
              <a:t>Closest-Pair </a:t>
            </a:r>
            <a:r>
              <a:rPr lang="en-US" altLang="en-US" sz="1800"/>
              <a:t>(</a:t>
            </a:r>
            <a:r>
              <a:rPr lang="en-US" altLang="en-US" sz="1800">
                <a:solidFill>
                  <a:srgbClr val="A300A3"/>
                </a:solidFill>
              </a:rPr>
              <a:t>R</a:t>
            </a:r>
            <a:r>
              <a:rPr lang="en-US" altLang="en-US" sz="1800" baseline="-25000">
                <a:solidFill>
                  <a:srgbClr val="A300A3"/>
                </a:solidFill>
              </a:rPr>
              <a:t>x</a:t>
            </a:r>
            <a:r>
              <a:rPr lang="en-US" altLang="en-US" sz="1800">
                <a:solidFill>
                  <a:srgbClr val="A300A3"/>
                </a:solidFill>
              </a:rPr>
              <a:t>, R</a:t>
            </a:r>
            <a:r>
              <a:rPr lang="en-US" altLang="en-US" sz="1800" baseline="-25000">
                <a:solidFill>
                  <a:srgbClr val="A300A3"/>
                </a:solidFill>
              </a:rPr>
              <a:t>y</a:t>
            </a:r>
            <a:r>
              <a:rPr lang="en-US" altLang="en-US" sz="1800"/>
              <a:t>)</a:t>
            </a:r>
          </a:p>
        </p:txBody>
      </p:sp>
      <p:sp>
        <p:nvSpPr>
          <p:cNvPr id="30731" name="TextBox 9">
            <a:extLst>
              <a:ext uri="{FF2B5EF4-FFF2-40B4-BE49-F238E27FC236}">
                <a16:creationId xmlns:a16="http://schemas.microsoft.com/office/drawing/2014/main" id="{DB24B33F-7C17-B64D-974B-CFE0623FF7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2925" y="5124450"/>
            <a:ext cx="26431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A300A3"/>
                </a:solidFill>
              </a:rPr>
              <a:t>δ</a:t>
            </a:r>
            <a:r>
              <a:rPr lang="en-US" altLang="en-US" sz="1800"/>
              <a:t> = min ( </a:t>
            </a:r>
            <a:r>
              <a:rPr lang="en-US" altLang="en-US" sz="1800">
                <a:solidFill>
                  <a:srgbClr val="A300A3"/>
                </a:solidFill>
              </a:rPr>
              <a:t>d(q</a:t>
            </a:r>
            <a:r>
              <a:rPr lang="en-US" altLang="en-US" sz="1800" baseline="-25000">
                <a:solidFill>
                  <a:srgbClr val="A300A3"/>
                </a:solidFill>
              </a:rPr>
              <a:t>0</a:t>
            </a:r>
            <a:r>
              <a:rPr lang="en-US" altLang="en-US" sz="1800">
                <a:solidFill>
                  <a:srgbClr val="A300A3"/>
                </a:solidFill>
              </a:rPr>
              <a:t>,q</a:t>
            </a:r>
            <a:r>
              <a:rPr lang="en-US" altLang="en-US" sz="1800" baseline="-25000">
                <a:solidFill>
                  <a:srgbClr val="A300A3"/>
                </a:solidFill>
              </a:rPr>
              <a:t>1</a:t>
            </a:r>
            <a:r>
              <a:rPr lang="en-US" altLang="en-US" sz="1800">
                <a:solidFill>
                  <a:srgbClr val="A300A3"/>
                </a:solidFill>
              </a:rPr>
              <a:t>), d(r</a:t>
            </a:r>
            <a:r>
              <a:rPr lang="en-US" altLang="en-US" sz="1800" baseline="-25000">
                <a:solidFill>
                  <a:srgbClr val="A300A3"/>
                </a:solidFill>
              </a:rPr>
              <a:t>0</a:t>
            </a:r>
            <a:r>
              <a:rPr lang="en-US" altLang="en-US" sz="1800">
                <a:solidFill>
                  <a:srgbClr val="A300A3"/>
                </a:solidFill>
              </a:rPr>
              <a:t>,r</a:t>
            </a:r>
            <a:r>
              <a:rPr lang="en-US" altLang="en-US" sz="1800" baseline="-25000">
                <a:solidFill>
                  <a:srgbClr val="A300A3"/>
                </a:solidFill>
              </a:rPr>
              <a:t>1</a:t>
            </a:r>
            <a:r>
              <a:rPr lang="en-US" altLang="en-US" sz="1800">
                <a:solidFill>
                  <a:srgbClr val="A300A3"/>
                </a:solidFill>
              </a:rPr>
              <a:t>) </a:t>
            </a:r>
            <a:r>
              <a:rPr lang="en-US" altLang="en-US" sz="1800"/>
              <a:t>)</a:t>
            </a:r>
          </a:p>
        </p:txBody>
      </p:sp>
      <p:sp>
        <p:nvSpPr>
          <p:cNvPr id="30732" name="TextBox 10">
            <a:extLst>
              <a:ext uri="{FF2B5EF4-FFF2-40B4-BE49-F238E27FC236}">
                <a16:creationId xmlns:a16="http://schemas.microsoft.com/office/drawing/2014/main" id="{7EDB8F69-E033-8D4F-B022-120E982501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2925" y="5591175"/>
            <a:ext cx="34163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A300A3"/>
                </a:solidFill>
              </a:rPr>
              <a:t>S</a:t>
            </a:r>
            <a:r>
              <a:rPr lang="en-US" altLang="en-US" sz="1800"/>
              <a:t> = points </a:t>
            </a:r>
            <a:r>
              <a:rPr lang="en-US" altLang="en-US" sz="1800">
                <a:solidFill>
                  <a:srgbClr val="A300A3"/>
                </a:solidFill>
              </a:rPr>
              <a:t>(x,y)</a:t>
            </a:r>
            <a:r>
              <a:rPr lang="en-US" altLang="en-US" sz="1800"/>
              <a:t> in </a:t>
            </a:r>
            <a:r>
              <a:rPr lang="en-US" altLang="en-US" sz="1800">
                <a:solidFill>
                  <a:srgbClr val="A300A3"/>
                </a:solidFill>
              </a:rPr>
              <a:t>P</a:t>
            </a:r>
            <a:r>
              <a:rPr lang="en-US" altLang="en-US" sz="1800"/>
              <a:t> s.t. </a:t>
            </a:r>
            <a:r>
              <a:rPr lang="en-US" altLang="en-US" sz="1800">
                <a:solidFill>
                  <a:srgbClr val="A300A3"/>
                </a:solidFill>
              </a:rPr>
              <a:t>|x – x*| &lt; δ </a:t>
            </a:r>
          </a:p>
        </p:txBody>
      </p:sp>
      <p:sp>
        <p:nvSpPr>
          <p:cNvPr id="30733" name="TextBox 11">
            <a:extLst>
              <a:ext uri="{FF2B5EF4-FFF2-40B4-BE49-F238E27FC236}">
                <a16:creationId xmlns:a16="http://schemas.microsoft.com/office/drawing/2014/main" id="{4CDC976D-4096-464E-B786-81155028CD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2925" y="6069013"/>
            <a:ext cx="38100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return </a:t>
            </a:r>
            <a:r>
              <a:rPr lang="en-US" altLang="en-US" sz="1800">
                <a:solidFill>
                  <a:srgbClr val="FF0000"/>
                </a:solidFill>
              </a:rPr>
              <a:t>Closest-in-box </a:t>
            </a:r>
            <a:r>
              <a:rPr lang="en-US" altLang="en-US" sz="1800"/>
              <a:t>(</a:t>
            </a:r>
            <a:r>
              <a:rPr lang="en-US" altLang="en-US" sz="1800">
                <a:solidFill>
                  <a:srgbClr val="A300A3"/>
                </a:solidFill>
              </a:rPr>
              <a:t>S, (q</a:t>
            </a:r>
            <a:r>
              <a:rPr lang="en-US" altLang="en-US" sz="1800" baseline="-25000">
                <a:solidFill>
                  <a:srgbClr val="A300A3"/>
                </a:solidFill>
              </a:rPr>
              <a:t>0</a:t>
            </a:r>
            <a:r>
              <a:rPr lang="en-US" altLang="en-US" sz="1800">
                <a:solidFill>
                  <a:srgbClr val="A300A3"/>
                </a:solidFill>
              </a:rPr>
              <a:t>,q</a:t>
            </a:r>
            <a:r>
              <a:rPr lang="en-US" altLang="en-US" sz="1800" baseline="-25000">
                <a:solidFill>
                  <a:srgbClr val="A300A3"/>
                </a:solidFill>
              </a:rPr>
              <a:t>1</a:t>
            </a:r>
            <a:r>
              <a:rPr lang="en-US" altLang="en-US" sz="1800">
                <a:solidFill>
                  <a:srgbClr val="A300A3"/>
                </a:solidFill>
              </a:rPr>
              <a:t>), (r</a:t>
            </a:r>
            <a:r>
              <a:rPr lang="en-US" altLang="en-US" sz="1800" baseline="-25000">
                <a:solidFill>
                  <a:srgbClr val="A300A3"/>
                </a:solidFill>
              </a:rPr>
              <a:t>0</a:t>
            </a:r>
            <a:r>
              <a:rPr lang="en-US" altLang="en-US" sz="1800">
                <a:solidFill>
                  <a:srgbClr val="A300A3"/>
                </a:solidFill>
              </a:rPr>
              <a:t>,r</a:t>
            </a:r>
            <a:r>
              <a:rPr lang="en-US" altLang="en-US" sz="1800" baseline="-25000">
                <a:solidFill>
                  <a:srgbClr val="A300A3"/>
                </a:solidFill>
              </a:rPr>
              <a:t>1</a:t>
            </a:r>
            <a:r>
              <a:rPr lang="en-US" altLang="en-US" sz="1800">
                <a:solidFill>
                  <a:srgbClr val="A300A3"/>
                </a:solidFill>
              </a:rPr>
              <a:t>)</a:t>
            </a:r>
            <a:r>
              <a:rPr lang="en-US" altLang="en-US" sz="1800"/>
              <a:t>)</a:t>
            </a:r>
          </a:p>
        </p:txBody>
      </p:sp>
      <p:sp>
        <p:nvSpPr>
          <p:cNvPr id="30734" name="TextBox 12">
            <a:extLst>
              <a:ext uri="{FF2B5EF4-FFF2-40B4-BE49-F238E27FC236}">
                <a16:creationId xmlns:a16="http://schemas.microsoft.com/office/drawing/2014/main" id="{3B9935AE-823C-9B4B-8E46-6B83E1EEDF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2288" y="2909888"/>
            <a:ext cx="43529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If </a:t>
            </a:r>
            <a:r>
              <a:rPr lang="en-US" altLang="en-US" sz="1800">
                <a:solidFill>
                  <a:srgbClr val="A300A3"/>
                </a:solidFill>
              </a:rPr>
              <a:t>n &lt; 4 </a:t>
            </a:r>
            <a:r>
              <a:rPr lang="en-US" altLang="en-US" sz="1800"/>
              <a:t>then find closest point by brute-force</a:t>
            </a:r>
          </a:p>
        </p:txBody>
      </p:sp>
      <p:sp>
        <p:nvSpPr>
          <p:cNvPr id="16" name="Rectangular Callout 15">
            <a:extLst>
              <a:ext uri="{FF2B5EF4-FFF2-40B4-BE49-F238E27FC236}">
                <a16:creationId xmlns:a16="http://schemas.microsoft.com/office/drawing/2014/main" id="{646FC3DB-6239-5041-A00F-DFBCE835F8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1638" y="6069013"/>
            <a:ext cx="3205162" cy="596900"/>
          </a:xfrm>
          <a:prstGeom prst="wedgeRectCallout">
            <a:avLst>
              <a:gd name="adj1" fmla="val -89926"/>
              <a:gd name="adj2" fmla="val -10227"/>
            </a:avLst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Assume can be done in </a:t>
            </a:r>
            <a:r>
              <a:rPr lang="en-US" dirty="0" err="1">
                <a:solidFill>
                  <a:srgbClr val="A300A3"/>
                </a:solidFill>
                <a:latin typeface="+mn-lt"/>
                <a:ea typeface="+mn-ea"/>
              </a:rPr>
              <a:t>O(n</a:t>
            </a:r>
            <a:r>
              <a:rPr lang="en-US" dirty="0">
                <a:solidFill>
                  <a:srgbClr val="A300A3"/>
                </a:solidFill>
                <a:latin typeface="+mn-lt"/>
                <a:ea typeface="+mn-ea"/>
              </a:rPr>
              <a:t>)</a:t>
            </a:r>
          </a:p>
        </p:txBody>
      </p:sp>
      <p:sp>
        <p:nvSpPr>
          <p:cNvPr id="17" name="Rectangular Callout 16">
            <a:extLst>
              <a:ext uri="{FF2B5EF4-FFF2-40B4-BE49-F238E27FC236}">
                <a16:creationId xmlns:a16="http://schemas.microsoft.com/office/drawing/2014/main" id="{35B56D7C-D929-9145-A114-BC3DB2442E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75263" y="2335213"/>
            <a:ext cx="1258887" cy="400050"/>
          </a:xfrm>
          <a:prstGeom prst="wedgeRectCallout">
            <a:avLst>
              <a:gd name="adj1" fmla="val -263074"/>
              <a:gd name="adj2" fmla="val -67602"/>
            </a:avLst>
          </a:prstGeom>
          <a:solidFill>
            <a:srgbClr val="31859C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>
                <a:solidFill>
                  <a:schemeClr val="lt1"/>
                </a:solidFill>
                <a:latin typeface="+mn-lt"/>
                <a:ea typeface="+mn-ea"/>
              </a:rPr>
              <a:t>O(n</a:t>
            </a: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 log </a:t>
            </a:r>
            <a:r>
              <a:rPr lang="en-US" dirty="0" err="1">
                <a:solidFill>
                  <a:schemeClr val="lt1"/>
                </a:solidFill>
                <a:latin typeface="+mn-lt"/>
                <a:ea typeface="+mn-ea"/>
              </a:rPr>
              <a:t>n</a:t>
            </a: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)</a:t>
            </a:r>
          </a:p>
        </p:txBody>
      </p:sp>
      <p:sp>
        <p:nvSpPr>
          <p:cNvPr id="18" name="Rectangular Callout 17">
            <a:extLst>
              <a:ext uri="{FF2B5EF4-FFF2-40B4-BE49-F238E27FC236}">
                <a16:creationId xmlns:a16="http://schemas.microsoft.com/office/drawing/2014/main" id="{5692EBAB-C441-1344-A8F2-7B991B4B25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97488" y="3290888"/>
            <a:ext cx="1258887" cy="400050"/>
          </a:xfrm>
          <a:prstGeom prst="wedgeRectCallout">
            <a:avLst>
              <a:gd name="adj1" fmla="val -163074"/>
              <a:gd name="adj2" fmla="val 5579"/>
            </a:avLst>
          </a:prstGeom>
          <a:solidFill>
            <a:srgbClr val="31859C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>
                <a:solidFill>
                  <a:schemeClr val="lt1"/>
                </a:solidFill>
                <a:latin typeface="+mn-lt"/>
                <a:ea typeface="+mn-ea"/>
              </a:rPr>
              <a:t>O(n</a:t>
            </a: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)</a:t>
            </a:r>
          </a:p>
        </p:txBody>
      </p:sp>
      <p:sp>
        <p:nvSpPr>
          <p:cNvPr id="20" name="Rectangular Callout 19">
            <a:extLst>
              <a:ext uri="{FF2B5EF4-FFF2-40B4-BE49-F238E27FC236}">
                <a16:creationId xmlns:a16="http://schemas.microsoft.com/office/drawing/2014/main" id="{FCF46A35-1C23-B341-AFAC-4D318C2AFA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97488" y="3746500"/>
            <a:ext cx="1260475" cy="401638"/>
          </a:xfrm>
          <a:prstGeom prst="wedgeRectCallout">
            <a:avLst>
              <a:gd name="adj1" fmla="val -229454"/>
              <a:gd name="adj2" fmla="val -10681"/>
            </a:avLst>
          </a:prstGeom>
          <a:solidFill>
            <a:srgbClr val="31859C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>
                <a:solidFill>
                  <a:schemeClr val="lt1"/>
                </a:solidFill>
                <a:latin typeface="+mn-lt"/>
                <a:ea typeface="+mn-ea"/>
              </a:rPr>
              <a:t>O(n</a:t>
            </a: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)</a:t>
            </a:r>
          </a:p>
        </p:txBody>
      </p:sp>
      <p:sp>
        <p:nvSpPr>
          <p:cNvPr id="21" name="Rectangular Callout 20">
            <a:extLst>
              <a:ext uri="{FF2B5EF4-FFF2-40B4-BE49-F238E27FC236}">
                <a16:creationId xmlns:a16="http://schemas.microsoft.com/office/drawing/2014/main" id="{0AFDC343-C0B4-F74E-B028-5A9A622C66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75275" y="4922838"/>
            <a:ext cx="1258888" cy="401637"/>
          </a:xfrm>
          <a:prstGeom prst="wedgeRectCallout">
            <a:avLst>
              <a:gd name="adj1" fmla="val -234625"/>
              <a:gd name="adj2" fmla="val 46236"/>
            </a:avLst>
          </a:prstGeom>
          <a:solidFill>
            <a:srgbClr val="31859C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>
                <a:solidFill>
                  <a:schemeClr val="lt1"/>
                </a:solidFill>
                <a:latin typeface="+mn-lt"/>
                <a:ea typeface="+mn-ea"/>
              </a:rPr>
              <a:t>O(n</a:t>
            </a: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)</a:t>
            </a:r>
          </a:p>
        </p:txBody>
      </p:sp>
      <p:sp>
        <p:nvSpPr>
          <p:cNvPr id="22" name="Rectangular Callout 21">
            <a:extLst>
              <a:ext uri="{FF2B5EF4-FFF2-40B4-BE49-F238E27FC236}">
                <a16:creationId xmlns:a16="http://schemas.microsoft.com/office/drawing/2014/main" id="{1C15D5E2-5988-244C-9EB7-17B9BB1615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07025" y="5422900"/>
            <a:ext cx="1258888" cy="401638"/>
          </a:xfrm>
          <a:prstGeom prst="wedgeRectCallout">
            <a:avLst>
              <a:gd name="adj1" fmla="val -169972"/>
              <a:gd name="adj2" fmla="val 48949"/>
            </a:avLst>
          </a:prstGeom>
          <a:solidFill>
            <a:srgbClr val="31859C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>
                <a:solidFill>
                  <a:schemeClr val="lt1"/>
                </a:solidFill>
                <a:latin typeface="+mn-lt"/>
                <a:ea typeface="+mn-ea"/>
              </a:rPr>
              <a:t>O(n</a:t>
            </a: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)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611FCBC-DF95-364C-A3BD-7C15255FA7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32513" y="1281113"/>
            <a:ext cx="17018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A300A3"/>
                </a:solidFill>
              </a:rPr>
              <a:t>O(n log n) + T(n)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B0257BA-49F0-3943-B743-F3A41E6272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1988" y="2335213"/>
            <a:ext cx="10382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A300A3"/>
                </a:solidFill>
              </a:rPr>
              <a:t>T(&lt; 4) = c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9F859B58-981F-1643-9F1E-6716EE23BC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1988" y="2789238"/>
            <a:ext cx="19129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A300A3"/>
                </a:solidFill>
              </a:rPr>
              <a:t>T(n) = 2T(n/2) + cn</a:t>
            </a:r>
          </a:p>
        </p:txBody>
      </p:sp>
      <p:grpSp>
        <p:nvGrpSpPr>
          <p:cNvPr id="2" name="Group 27">
            <a:extLst>
              <a:ext uri="{FF2B5EF4-FFF2-40B4-BE49-F238E27FC236}">
                <a16:creationId xmlns:a16="http://schemas.microsoft.com/office/drawing/2014/main" id="{F997B918-CEB8-2C48-8783-4C24CF8C0D51}"/>
              </a:ext>
            </a:extLst>
          </p:cNvPr>
          <p:cNvGrpSpPr>
            <a:grpSpLocks/>
          </p:cNvGrpSpPr>
          <p:nvPr/>
        </p:nvGrpSpPr>
        <p:grpSpPr bwMode="auto">
          <a:xfrm>
            <a:off x="7011988" y="4148138"/>
            <a:ext cx="1790700" cy="498475"/>
            <a:chOff x="7012345" y="4147596"/>
            <a:chExt cx="1789785" cy="499129"/>
          </a:xfrm>
        </p:grpSpPr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C8181B39-43D5-D645-80A2-CA26F26350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12345" y="4147596"/>
              <a:ext cx="1789785" cy="499129"/>
            </a:xfrm>
            <a:prstGeom prst="rect">
              <a:avLst/>
            </a:prstGeom>
            <a:solidFill>
              <a:srgbClr val="4F6228"/>
            </a:solidFill>
            <a:ln w="9525">
              <a:solidFill>
                <a:srgbClr val="4A7EBB"/>
              </a:solidFill>
              <a:miter lim="800000"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defRPr/>
              </a:pPr>
              <a:endParaRPr lang="en-US" altLang="en-US" sz="1800">
                <a:solidFill>
                  <a:srgbClr val="FFFFFF"/>
                </a:solidFill>
                <a:latin typeface="Calibri" charset="0"/>
              </a:endParaRPr>
            </a:p>
          </p:txBody>
        </p:sp>
        <p:sp>
          <p:nvSpPr>
            <p:cNvPr id="30746" name="TextBox 25">
              <a:extLst>
                <a:ext uri="{FF2B5EF4-FFF2-40B4-BE49-F238E27FC236}">
                  <a16:creationId xmlns:a16="http://schemas.microsoft.com/office/drawing/2014/main" id="{59661427-3A91-9F41-9DE0-547E62C47C5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012345" y="4200985"/>
              <a:ext cx="1789785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chemeClr val="bg1"/>
                  </a:solidFill>
                </a:rPr>
                <a:t>O(n log n) overall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 animBg="1"/>
      <p:bldP spid="20" grpId="0" animBg="1"/>
      <p:bldP spid="21" grpId="0" animBg="1"/>
      <p:bldP spid="22" grpId="0" animBg="1"/>
      <p:bldP spid="23" grpId="0"/>
      <p:bldP spid="24" grpId="0"/>
      <p:bldP spid="2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>
            <a:extLst>
              <a:ext uri="{FF2B5EF4-FFF2-40B4-BE49-F238E27FC236}">
                <a16:creationId xmlns:a16="http://schemas.microsoft.com/office/drawing/2014/main" id="{CBDBC443-FD4F-9341-B1B1-A8427E1286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Rest of today’</a:t>
            </a:r>
            <a:r>
              <a:rPr lang="en-US" altLang="ja-JP">
                <a:ea typeface="ＭＳ Ｐゴシック" panose="020B0600070205080204" pitchFamily="34" charset="-128"/>
              </a:rPr>
              <a:t>s agenda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31746" name="TextBox 2">
            <a:extLst>
              <a:ext uri="{FF2B5EF4-FFF2-40B4-BE49-F238E27FC236}">
                <a16:creationId xmlns:a16="http://schemas.microsoft.com/office/drawing/2014/main" id="{FED76C57-3BCB-5647-8DD1-58329CAF66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92400" y="2497138"/>
            <a:ext cx="37512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Implement Closest-in-box in </a:t>
            </a:r>
            <a:r>
              <a:rPr lang="en-US" altLang="en-US" sz="1800">
                <a:solidFill>
                  <a:srgbClr val="A300A3"/>
                </a:solidFill>
              </a:rPr>
              <a:t>O(n) </a:t>
            </a:r>
            <a:r>
              <a:rPr lang="en-US" altLang="en-US" sz="1800"/>
              <a:t>time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>
            <a:extLst>
              <a:ext uri="{FF2B5EF4-FFF2-40B4-BE49-F238E27FC236}">
                <a16:creationId xmlns:a16="http://schemas.microsoft.com/office/drawing/2014/main" id="{5976D44A-5022-A34E-98C5-72AF3EFC49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Dividing up </a:t>
            </a:r>
            <a:r>
              <a:rPr lang="en-US" altLang="en-US">
                <a:solidFill>
                  <a:srgbClr val="A300A3"/>
                </a:solidFill>
                <a:ea typeface="ＭＳ Ｐゴシック" panose="020B0600070205080204" pitchFamily="34" charset="-128"/>
              </a:rPr>
              <a:t>P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FD286FD3-A648-FF46-B153-AB7C6C4217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7263" y="1933575"/>
            <a:ext cx="161925" cy="157163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BB1F8F8D-99BC-4540-A26C-028032ED5A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01888" y="3178175"/>
            <a:ext cx="161925" cy="157163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425E02E7-3CD6-B944-9114-6F07DE985E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4625" y="2168525"/>
            <a:ext cx="163513" cy="157163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325D2354-B22E-3C49-9B91-8965AD8AD1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22700" y="2632075"/>
            <a:ext cx="161925" cy="155575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EBBCE147-DC33-9248-8088-F60140C14A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19450" y="2865438"/>
            <a:ext cx="163513" cy="155575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548E7A79-CAF1-334C-B312-912399F5FD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8150" y="4038600"/>
            <a:ext cx="163513" cy="155575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DBE59B76-4B65-0D43-953A-7DFCDC3448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1038" y="4194175"/>
            <a:ext cx="161925" cy="157163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B977D54C-A62F-5643-9783-D435820058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9188" y="3548063"/>
            <a:ext cx="163512" cy="155575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029F3ADA-6C44-BD40-9598-806A8CDD29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52725" y="4729163"/>
            <a:ext cx="163513" cy="157162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B5C3BE06-FA17-F54E-A561-CB8C875003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46563" y="2012950"/>
            <a:ext cx="161925" cy="155575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2D23C9FF-14FC-7141-8F6E-08BD4085EE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08488" y="3703638"/>
            <a:ext cx="163512" cy="157162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81A1C5ED-EB09-C94E-81D7-5B1DB305B7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84625" y="4886325"/>
            <a:ext cx="163513" cy="157163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A3E89848-C601-ED43-B2FC-98EDA0113D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65800" y="2865438"/>
            <a:ext cx="163513" cy="155575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E606B53B-D3D2-F349-A9D1-5B1632410B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0275" y="3487738"/>
            <a:ext cx="163513" cy="157162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28688" name="TextBox 23">
            <a:extLst>
              <a:ext uri="{FF2B5EF4-FFF2-40B4-BE49-F238E27FC236}">
                <a16:creationId xmlns:a16="http://schemas.microsoft.com/office/drawing/2014/main" id="{653810F8-38C0-BF4C-9399-D292C986AF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7150" y="6002338"/>
            <a:ext cx="39274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First </a:t>
            </a:r>
            <a:r>
              <a:rPr lang="en-US" altLang="en-US" sz="1800">
                <a:solidFill>
                  <a:srgbClr val="A300A3"/>
                </a:solidFill>
              </a:rPr>
              <a:t>n/2 </a:t>
            </a:r>
            <a:r>
              <a:rPr lang="en-US" altLang="en-US" sz="1800"/>
              <a:t>points according to the </a:t>
            </a:r>
            <a:r>
              <a:rPr lang="en-US" altLang="en-US" sz="1800">
                <a:solidFill>
                  <a:srgbClr val="A300A3"/>
                </a:solidFill>
              </a:rPr>
              <a:t>x</a:t>
            </a:r>
            <a:r>
              <a:rPr lang="en-US" altLang="en-US" sz="1800"/>
              <a:t>-coord</a:t>
            </a:r>
          </a:p>
        </p:txBody>
      </p:sp>
      <p:grpSp>
        <p:nvGrpSpPr>
          <p:cNvPr id="2" name="Group 28">
            <a:extLst>
              <a:ext uri="{FF2B5EF4-FFF2-40B4-BE49-F238E27FC236}">
                <a16:creationId xmlns:a16="http://schemas.microsoft.com/office/drawing/2014/main" id="{5EAB660F-374E-AF45-9ACE-A991A0DCE3DF}"/>
              </a:ext>
            </a:extLst>
          </p:cNvPr>
          <p:cNvGrpSpPr>
            <a:grpSpLocks/>
          </p:cNvGrpSpPr>
          <p:nvPr/>
        </p:nvGrpSpPr>
        <p:grpSpPr bwMode="auto">
          <a:xfrm>
            <a:off x="1368425" y="1563688"/>
            <a:ext cx="5299075" cy="4092575"/>
            <a:chOff x="1367733" y="1563995"/>
            <a:chExt cx="5300159" cy="4092546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52A194AB-7741-0E47-9139-1E17F88E76A6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>
              <a:off x="1688113" y="3609474"/>
              <a:ext cx="4092546" cy="1588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8691" name="TextBox 26">
              <a:extLst>
                <a:ext uri="{FF2B5EF4-FFF2-40B4-BE49-F238E27FC236}">
                  <a16:creationId xmlns:a16="http://schemas.microsoft.com/office/drawing/2014/main" id="{0E41FDFA-E347-3E46-B902-476E411F250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67733" y="2417762"/>
              <a:ext cx="33998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A300A3"/>
                  </a:solidFill>
                </a:rPr>
                <a:t>Q</a:t>
              </a:r>
            </a:p>
          </p:txBody>
        </p:sp>
        <p:sp>
          <p:nvSpPr>
            <p:cNvPr id="28692" name="TextBox 27">
              <a:extLst>
                <a:ext uri="{FF2B5EF4-FFF2-40B4-BE49-F238E27FC236}">
                  <a16:creationId xmlns:a16="http://schemas.microsoft.com/office/drawing/2014/main" id="{78CC0181-663B-054C-84D3-17D1FAE5B7F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54986" y="2233096"/>
              <a:ext cx="31290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A300A3"/>
                  </a:solidFill>
                </a:rPr>
                <a:t>R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>
            <a:extLst>
              <a:ext uri="{FF2B5EF4-FFF2-40B4-BE49-F238E27FC236}">
                <a16:creationId xmlns:a16="http://schemas.microsoft.com/office/drawing/2014/main" id="{FFC0A573-6763-E54A-8B62-E2672783B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Recursively find closest pairs</a:t>
            </a:r>
            <a:endParaRPr lang="en-US" altLang="en-US">
              <a:solidFill>
                <a:srgbClr val="A300A3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366924CE-4F2B-274A-BEF1-1E1D80039E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7263" y="1933575"/>
            <a:ext cx="161925" cy="157163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582C6849-A067-6040-A6C2-65A672AA73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01888" y="3178175"/>
            <a:ext cx="161925" cy="157163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B3107FBA-4FB3-DC4B-9892-E378AB602B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4625" y="2168525"/>
            <a:ext cx="163513" cy="157163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FA317404-1C6A-864A-B279-0A9283F6DD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22700" y="2632075"/>
            <a:ext cx="161925" cy="155575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F3F1B78-374D-DC40-8C28-566808AAD9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19450" y="2865438"/>
            <a:ext cx="163513" cy="155575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3BC5A59D-9324-204D-A9C7-31C4D126EA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8150" y="4038600"/>
            <a:ext cx="163513" cy="155575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7FF855B9-9FBB-5046-8095-26BDADB0CF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1038" y="4194175"/>
            <a:ext cx="161925" cy="157163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6396A582-ACB2-C44A-B838-EF339FD431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9188" y="3548063"/>
            <a:ext cx="163512" cy="155575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72ACE171-1E26-BB42-819D-FD58EEB5AD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52725" y="4729163"/>
            <a:ext cx="163513" cy="157162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4D3EBF34-4919-634B-A6DD-0A96105C50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46563" y="2012950"/>
            <a:ext cx="161925" cy="155575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458CDE3A-C174-FD46-A6F5-E5971D4F21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08488" y="3703638"/>
            <a:ext cx="163512" cy="157162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2D58515B-64E6-9041-AAA5-92E00F6105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84625" y="4886325"/>
            <a:ext cx="163513" cy="157163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43BDC20E-A5FF-B743-8C0B-5A1B52FD25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65800" y="2865438"/>
            <a:ext cx="163513" cy="155575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547B620E-7E68-214C-A692-C6DAA6A443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0275" y="3487738"/>
            <a:ext cx="163513" cy="157162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E1568FC-3BEA-0D46-B963-2DA6FA298A60}"/>
              </a:ext>
            </a:extLst>
          </p:cNvPr>
          <p:cNvSpPr txBox="1"/>
          <p:nvPr/>
        </p:nvSpPr>
        <p:spPr>
          <a:xfrm>
            <a:off x="2641157" y="6003125"/>
            <a:ext cx="2132878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>
                <a:solidFill>
                  <a:srgbClr val="A300A3"/>
                </a:solidFill>
                <a:latin typeface="+mn-lt"/>
                <a:ea typeface="+mn-ea"/>
              </a:rPr>
              <a:t>δ</a:t>
            </a:r>
            <a:r>
              <a:rPr lang="en-US" dirty="0">
                <a:latin typeface="+mn-lt"/>
                <a:ea typeface="+mn-ea"/>
              </a:rPr>
              <a:t> = min (</a:t>
            </a:r>
            <a:r>
              <a:rPr lang="en-US" dirty="0">
                <a:ln>
                  <a:solidFill>
                    <a:srgbClr val="0000FF"/>
                  </a:solidFill>
                </a:ln>
                <a:latin typeface="+mn-lt"/>
                <a:ea typeface="+mn-ea"/>
              </a:rPr>
              <a:t>blue</a:t>
            </a:r>
            <a:r>
              <a:rPr lang="en-US" dirty="0">
                <a:latin typeface="+mn-lt"/>
                <a:ea typeface="+mn-ea"/>
              </a:rPr>
              <a:t>, </a:t>
            </a:r>
            <a:r>
              <a:rPr lang="en-US" dirty="0">
                <a:ln>
                  <a:solidFill>
                    <a:srgbClr val="008000"/>
                  </a:solidFill>
                </a:ln>
                <a:latin typeface="+mn-lt"/>
                <a:ea typeface="+mn-ea"/>
              </a:rPr>
              <a:t>green</a:t>
            </a:r>
            <a:r>
              <a:rPr lang="en-US" dirty="0">
                <a:latin typeface="+mn-lt"/>
                <a:ea typeface="+mn-ea"/>
              </a:rPr>
              <a:t>)</a:t>
            </a:r>
          </a:p>
        </p:txBody>
      </p:sp>
      <p:grpSp>
        <p:nvGrpSpPr>
          <p:cNvPr id="29713" name="Group 28">
            <a:extLst>
              <a:ext uri="{FF2B5EF4-FFF2-40B4-BE49-F238E27FC236}">
                <a16:creationId xmlns:a16="http://schemas.microsoft.com/office/drawing/2014/main" id="{61B71B0F-82E8-F44D-A072-0DC626CB4B91}"/>
              </a:ext>
            </a:extLst>
          </p:cNvPr>
          <p:cNvGrpSpPr>
            <a:grpSpLocks/>
          </p:cNvGrpSpPr>
          <p:nvPr/>
        </p:nvGrpSpPr>
        <p:grpSpPr bwMode="auto">
          <a:xfrm>
            <a:off x="1368425" y="1563688"/>
            <a:ext cx="5299075" cy="4092575"/>
            <a:chOff x="1367733" y="1563995"/>
            <a:chExt cx="5300159" cy="4092546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A05B8946-DF3C-6A42-9252-28F83D263CBA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>
              <a:off x="1688113" y="3609474"/>
              <a:ext cx="4092546" cy="1588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9715" name="TextBox 26">
              <a:extLst>
                <a:ext uri="{FF2B5EF4-FFF2-40B4-BE49-F238E27FC236}">
                  <a16:creationId xmlns:a16="http://schemas.microsoft.com/office/drawing/2014/main" id="{5D92B54B-4F8A-CC4D-9151-78303BFE4A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67733" y="2417762"/>
              <a:ext cx="33998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A300A3"/>
                  </a:solidFill>
                </a:rPr>
                <a:t>Q</a:t>
              </a:r>
            </a:p>
          </p:txBody>
        </p:sp>
        <p:sp>
          <p:nvSpPr>
            <p:cNvPr id="29716" name="TextBox 27">
              <a:extLst>
                <a:ext uri="{FF2B5EF4-FFF2-40B4-BE49-F238E27FC236}">
                  <a16:creationId xmlns:a16="http://schemas.microsoft.com/office/drawing/2014/main" id="{56552597-DC9E-2A42-A619-D14C6684F9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54986" y="2233096"/>
              <a:ext cx="31290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A300A3"/>
                  </a:solidFill>
                </a:rPr>
                <a:t>R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298829"/>
                                      </p:to>
                                    </p:animClr>
                                    <p:set>
                                      <p:cBhvr>
                                        <p:cTn id="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298829"/>
                                      </p:to>
                                    </p:animClr>
                                    <p:set>
                                      <p:cBhvr>
                                        <p:cTn id="1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1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2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>
            <a:extLst>
              <a:ext uri="{FF2B5EF4-FFF2-40B4-BE49-F238E27FC236}">
                <a16:creationId xmlns:a16="http://schemas.microsoft.com/office/drawing/2014/main" id="{16350EAC-E852-2E4A-8C54-4E6FA54CED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An aside: maintain sorted lists</a:t>
            </a:r>
          </a:p>
        </p:txBody>
      </p:sp>
      <p:sp>
        <p:nvSpPr>
          <p:cNvPr id="30722" name="TextBox 2">
            <a:extLst>
              <a:ext uri="{FF2B5EF4-FFF2-40B4-BE49-F238E27FC236}">
                <a16:creationId xmlns:a16="http://schemas.microsoft.com/office/drawing/2014/main" id="{4FC2BFFA-0C15-5D47-AEF3-C4654D88F6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3338" y="1943100"/>
            <a:ext cx="44640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A300A3"/>
                </a:solidFill>
              </a:rPr>
              <a:t>P</a:t>
            </a:r>
            <a:r>
              <a:rPr lang="en-US" altLang="en-US" sz="1800" baseline="-25000">
                <a:solidFill>
                  <a:srgbClr val="A300A3"/>
                </a:solidFill>
              </a:rPr>
              <a:t>x</a:t>
            </a:r>
            <a:r>
              <a:rPr lang="en-US" altLang="en-US" sz="1800"/>
              <a:t> and</a:t>
            </a:r>
            <a:r>
              <a:rPr lang="en-US" altLang="en-US" sz="1800">
                <a:solidFill>
                  <a:srgbClr val="A300A3"/>
                </a:solidFill>
              </a:rPr>
              <a:t> P</a:t>
            </a:r>
            <a:r>
              <a:rPr lang="en-US" altLang="en-US" sz="1800" baseline="-25000">
                <a:solidFill>
                  <a:srgbClr val="A300A3"/>
                </a:solidFill>
              </a:rPr>
              <a:t>y</a:t>
            </a:r>
            <a:r>
              <a:rPr lang="en-US" altLang="en-US" sz="1800">
                <a:solidFill>
                  <a:srgbClr val="A300A3"/>
                </a:solidFill>
              </a:rPr>
              <a:t> </a:t>
            </a:r>
            <a:r>
              <a:rPr lang="en-US" altLang="en-US" sz="1800"/>
              <a:t>are </a:t>
            </a:r>
            <a:r>
              <a:rPr lang="en-US" altLang="en-US" sz="1800">
                <a:solidFill>
                  <a:srgbClr val="A300A3"/>
                </a:solidFill>
              </a:rPr>
              <a:t>P</a:t>
            </a:r>
            <a:r>
              <a:rPr lang="en-US" altLang="en-US" sz="1800"/>
              <a:t> sorted by</a:t>
            </a:r>
            <a:r>
              <a:rPr lang="en-US" altLang="en-US" sz="1800">
                <a:solidFill>
                  <a:srgbClr val="A300A3"/>
                </a:solidFill>
              </a:rPr>
              <a:t> x</a:t>
            </a:r>
            <a:r>
              <a:rPr lang="en-US" altLang="en-US" sz="1800"/>
              <a:t>-coord and </a:t>
            </a:r>
            <a:r>
              <a:rPr lang="en-US" altLang="en-US" sz="1800">
                <a:solidFill>
                  <a:srgbClr val="A300A3"/>
                </a:solidFill>
              </a:rPr>
              <a:t>y</a:t>
            </a:r>
            <a:r>
              <a:rPr lang="en-US" altLang="en-US" sz="1800"/>
              <a:t>-coord</a:t>
            </a:r>
          </a:p>
        </p:txBody>
      </p:sp>
      <p:sp>
        <p:nvSpPr>
          <p:cNvPr id="30723" name="TextBox 3">
            <a:extLst>
              <a:ext uri="{FF2B5EF4-FFF2-40B4-BE49-F238E27FC236}">
                <a16:creationId xmlns:a16="http://schemas.microsoft.com/office/drawing/2014/main" id="{85853DA2-89C8-C04E-BC22-C9202047D7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3338" y="3267075"/>
            <a:ext cx="57753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A300A3"/>
                </a:solidFill>
              </a:rPr>
              <a:t>Q</a:t>
            </a:r>
            <a:r>
              <a:rPr lang="en-US" altLang="en-US" sz="1800" baseline="-25000">
                <a:solidFill>
                  <a:srgbClr val="A300A3"/>
                </a:solidFill>
              </a:rPr>
              <a:t>x</a:t>
            </a:r>
            <a:r>
              <a:rPr lang="en-US" altLang="en-US" sz="1800">
                <a:solidFill>
                  <a:srgbClr val="A300A3"/>
                </a:solidFill>
              </a:rPr>
              <a:t>, Q</a:t>
            </a:r>
            <a:r>
              <a:rPr lang="en-US" altLang="en-US" sz="1800" baseline="-25000">
                <a:solidFill>
                  <a:srgbClr val="A300A3"/>
                </a:solidFill>
              </a:rPr>
              <a:t>y</a:t>
            </a:r>
            <a:r>
              <a:rPr lang="en-US" altLang="en-US" sz="1800">
                <a:solidFill>
                  <a:srgbClr val="A300A3"/>
                </a:solidFill>
              </a:rPr>
              <a:t>, R</a:t>
            </a:r>
            <a:r>
              <a:rPr lang="en-US" altLang="en-US" sz="1800" baseline="-25000">
                <a:solidFill>
                  <a:srgbClr val="A300A3"/>
                </a:solidFill>
              </a:rPr>
              <a:t>x</a:t>
            </a:r>
            <a:r>
              <a:rPr lang="en-US" altLang="en-US" sz="1800">
                <a:solidFill>
                  <a:srgbClr val="A300A3"/>
                </a:solidFill>
              </a:rPr>
              <a:t>, R</a:t>
            </a:r>
            <a:r>
              <a:rPr lang="en-US" altLang="en-US" sz="1800" baseline="-25000">
                <a:solidFill>
                  <a:srgbClr val="A300A3"/>
                </a:solidFill>
              </a:rPr>
              <a:t>y</a:t>
            </a:r>
            <a:r>
              <a:rPr lang="en-US" altLang="en-US" sz="1800">
                <a:solidFill>
                  <a:srgbClr val="A300A3"/>
                </a:solidFill>
              </a:rPr>
              <a:t> </a:t>
            </a:r>
            <a:r>
              <a:rPr lang="en-US" altLang="en-US" sz="1800"/>
              <a:t>can be computed from </a:t>
            </a:r>
            <a:r>
              <a:rPr lang="en-US" altLang="en-US" sz="1800">
                <a:solidFill>
                  <a:srgbClr val="A300A3"/>
                </a:solidFill>
              </a:rPr>
              <a:t>P</a:t>
            </a:r>
            <a:r>
              <a:rPr lang="en-US" altLang="en-US" sz="1800" baseline="-25000">
                <a:solidFill>
                  <a:srgbClr val="A300A3"/>
                </a:solidFill>
              </a:rPr>
              <a:t>x</a:t>
            </a:r>
            <a:r>
              <a:rPr lang="en-US" altLang="en-US" sz="1800"/>
              <a:t> and</a:t>
            </a:r>
            <a:r>
              <a:rPr lang="en-US" altLang="en-US" sz="1800">
                <a:solidFill>
                  <a:srgbClr val="A300A3"/>
                </a:solidFill>
              </a:rPr>
              <a:t> P</a:t>
            </a:r>
            <a:r>
              <a:rPr lang="en-US" altLang="en-US" sz="1800" baseline="-25000">
                <a:solidFill>
                  <a:srgbClr val="A300A3"/>
                </a:solidFill>
              </a:rPr>
              <a:t>y</a:t>
            </a:r>
            <a:r>
              <a:rPr lang="en-US" altLang="en-US" sz="1800">
                <a:solidFill>
                  <a:srgbClr val="A300A3"/>
                </a:solidFill>
              </a:rPr>
              <a:t> </a:t>
            </a:r>
            <a:r>
              <a:rPr lang="en-US" altLang="en-US" sz="1800"/>
              <a:t>in </a:t>
            </a:r>
            <a:r>
              <a:rPr lang="en-US" altLang="en-US" sz="1800">
                <a:solidFill>
                  <a:srgbClr val="A300A3"/>
                </a:solidFill>
              </a:rPr>
              <a:t>O(n) </a:t>
            </a:r>
            <a:r>
              <a:rPr lang="en-US" altLang="en-US" sz="1800"/>
              <a:t>time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>
            <a:extLst>
              <a:ext uri="{FF2B5EF4-FFF2-40B4-BE49-F238E27FC236}">
                <a16:creationId xmlns:a16="http://schemas.microsoft.com/office/drawing/2014/main" id="{8BC3C2E6-1ED0-274C-88E7-1C0586890D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An easy case</a:t>
            </a:r>
            <a:endParaRPr lang="en-US" altLang="en-US">
              <a:solidFill>
                <a:srgbClr val="A300A3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5AAA7A22-06A1-6347-9DDA-0F4C702704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7263" y="1933575"/>
            <a:ext cx="161925" cy="157163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B2CC11E1-0E09-7D47-BBAC-7AAED68EFA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01888" y="3178175"/>
            <a:ext cx="161925" cy="157163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FF6EC651-A84D-5C40-BC9E-1E57EE7FB2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4625" y="2168525"/>
            <a:ext cx="163513" cy="157163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D9C61691-B6F2-AA4F-8034-006A721B82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22700" y="2632075"/>
            <a:ext cx="161925" cy="155575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1CC382CC-88E3-004C-A90A-17FB6C198F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19450" y="2865438"/>
            <a:ext cx="163513" cy="155575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07C8DEBA-EBEA-1C4E-B792-652357751E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8150" y="4038600"/>
            <a:ext cx="163513" cy="155575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EF08F5B7-8869-9D46-AAAD-90E0AC84D9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1038" y="4194175"/>
            <a:ext cx="161925" cy="157163"/>
          </a:xfrm>
          <a:prstGeom prst="ellipse">
            <a:avLst/>
          </a:prstGeom>
          <a:solidFill>
            <a:srgbClr val="008000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13AD456E-4826-4241-A452-CA4DD6BECB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9188" y="3548063"/>
            <a:ext cx="163512" cy="155575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5F2CD865-E274-CB47-8C20-54ECDD5D85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52725" y="4729163"/>
            <a:ext cx="163513" cy="157162"/>
          </a:xfrm>
          <a:prstGeom prst="ellipse">
            <a:avLst/>
          </a:prstGeom>
          <a:solidFill>
            <a:srgbClr val="008000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BE858B55-2F98-C840-95EB-D4A220F5BB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46563" y="2012950"/>
            <a:ext cx="161925" cy="155575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27D9ED31-62DA-1B4A-96AB-0BA95E9DD2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08488" y="3703638"/>
            <a:ext cx="163512" cy="157162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371009FA-D4FC-914F-BC22-C7601B2FF3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84625" y="4886325"/>
            <a:ext cx="163513" cy="157163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1D4247CA-7F14-424B-AFA3-3E1274C19C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65800" y="2865438"/>
            <a:ext cx="163513" cy="155575"/>
          </a:xfrm>
          <a:prstGeom prst="ellipse">
            <a:avLst/>
          </a:prstGeom>
          <a:solidFill>
            <a:srgbClr val="0000FF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C4B70FFB-7D05-9B43-9FF4-17CE0D5AEE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0275" y="3487738"/>
            <a:ext cx="163513" cy="157162"/>
          </a:xfrm>
          <a:prstGeom prst="ellipse">
            <a:avLst/>
          </a:prstGeom>
          <a:solidFill>
            <a:srgbClr val="0000FF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16FB4F1-E342-A440-9741-4321EA116878}"/>
              </a:ext>
            </a:extLst>
          </p:cNvPr>
          <p:cNvSpPr txBox="1"/>
          <p:nvPr/>
        </p:nvSpPr>
        <p:spPr>
          <a:xfrm>
            <a:off x="2641157" y="6003125"/>
            <a:ext cx="2132878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>
                <a:solidFill>
                  <a:srgbClr val="A300A3"/>
                </a:solidFill>
                <a:latin typeface="+mn-lt"/>
                <a:ea typeface="+mn-ea"/>
              </a:rPr>
              <a:t>δ</a:t>
            </a:r>
            <a:r>
              <a:rPr lang="en-US" dirty="0">
                <a:latin typeface="+mn-lt"/>
                <a:ea typeface="+mn-ea"/>
              </a:rPr>
              <a:t> = min (</a:t>
            </a:r>
            <a:r>
              <a:rPr lang="en-US" dirty="0">
                <a:ln>
                  <a:solidFill>
                    <a:srgbClr val="0000FF"/>
                  </a:solidFill>
                </a:ln>
                <a:latin typeface="+mn-lt"/>
                <a:ea typeface="+mn-ea"/>
              </a:rPr>
              <a:t>blue</a:t>
            </a:r>
            <a:r>
              <a:rPr lang="en-US" dirty="0">
                <a:latin typeface="+mn-lt"/>
                <a:ea typeface="+mn-ea"/>
              </a:rPr>
              <a:t>, </a:t>
            </a:r>
            <a:r>
              <a:rPr lang="en-US" dirty="0">
                <a:ln>
                  <a:solidFill>
                    <a:srgbClr val="008000"/>
                  </a:solidFill>
                </a:ln>
                <a:latin typeface="+mn-lt"/>
                <a:ea typeface="+mn-ea"/>
              </a:rPr>
              <a:t>green</a:t>
            </a:r>
            <a:r>
              <a:rPr lang="en-US" dirty="0">
                <a:latin typeface="+mn-lt"/>
                <a:ea typeface="+mn-ea"/>
              </a:rPr>
              <a:t>)</a:t>
            </a:r>
          </a:p>
        </p:txBody>
      </p:sp>
      <p:grpSp>
        <p:nvGrpSpPr>
          <p:cNvPr id="31761" name="Group 28">
            <a:extLst>
              <a:ext uri="{FF2B5EF4-FFF2-40B4-BE49-F238E27FC236}">
                <a16:creationId xmlns:a16="http://schemas.microsoft.com/office/drawing/2014/main" id="{A78B1400-0CD5-7A43-A757-CB70B62BA686}"/>
              </a:ext>
            </a:extLst>
          </p:cNvPr>
          <p:cNvGrpSpPr>
            <a:grpSpLocks/>
          </p:cNvGrpSpPr>
          <p:nvPr/>
        </p:nvGrpSpPr>
        <p:grpSpPr bwMode="auto">
          <a:xfrm>
            <a:off x="1368425" y="1563688"/>
            <a:ext cx="5299075" cy="4092575"/>
            <a:chOff x="1367733" y="1563995"/>
            <a:chExt cx="5300159" cy="4092546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A241875E-9999-8947-A635-EA1A0A06A035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>
              <a:off x="1688113" y="3609474"/>
              <a:ext cx="4092546" cy="1588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1770" name="TextBox 26">
              <a:extLst>
                <a:ext uri="{FF2B5EF4-FFF2-40B4-BE49-F238E27FC236}">
                  <a16:creationId xmlns:a16="http://schemas.microsoft.com/office/drawing/2014/main" id="{72D92560-D52B-8542-8F81-265B29E6D4A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67733" y="2417762"/>
              <a:ext cx="33998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A300A3"/>
                  </a:solidFill>
                </a:rPr>
                <a:t>Q</a:t>
              </a:r>
            </a:p>
          </p:txBody>
        </p:sp>
        <p:sp>
          <p:nvSpPr>
            <p:cNvPr id="31771" name="TextBox 27">
              <a:extLst>
                <a:ext uri="{FF2B5EF4-FFF2-40B4-BE49-F238E27FC236}">
                  <a16:creationId xmlns:a16="http://schemas.microsoft.com/office/drawing/2014/main" id="{34A99568-4C10-3741-A6DF-5EB81BB646C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54986" y="2233096"/>
              <a:ext cx="31290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A300A3"/>
                  </a:solidFill>
                </a:rPr>
                <a:t>R</a:t>
              </a:r>
            </a:p>
          </p:txBody>
        </p:sp>
      </p:grpSp>
      <p:grpSp>
        <p:nvGrpSpPr>
          <p:cNvPr id="3" name="Group 30">
            <a:extLst>
              <a:ext uri="{FF2B5EF4-FFF2-40B4-BE49-F238E27FC236}">
                <a16:creationId xmlns:a16="http://schemas.microsoft.com/office/drawing/2014/main" id="{9F2CD98C-9BC6-D545-8412-731966D9B604}"/>
              </a:ext>
            </a:extLst>
          </p:cNvPr>
          <p:cNvGrpSpPr>
            <a:grpSpLocks/>
          </p:cNvGrpSpPr>
          <p:nvPr/>
        </p:nvGrpSpPr>
        <p:grpSpPr bwMode="auto">
          <a:xfrm>
            <a:off x="3359150" y="2359025"/>
            <a:ext cx="1568450" cy="528638"/>
            <a:chOff x="3359016" y="2358255"/>
            <a:chExt cx="1569164" cy="529172"/>
          </a:xfrm>
        </p:grpSpPr>
        <p:cxnSp>
          <p:nvCxnSpPr>
            <p:cNvPr id="29" name="Straight Arrow Connector 28">
              <a:extLst>
                <a:ext uri="{FF2B5EF4-FFF2-40B4-BE49-F238E27FC236}">
                  <a16:creationId xmlns:a16="http://schemas.microsoft.com/office/drawing/2014/main" id="{DEDF859A-BF08-714E-ACEF-98CC20A53653}"/>
                </a:ext>
              </a:extLst>
            </p:cNvPr>
            <p:cNvCxnSpPr>
              <a:cxnSpLocks noChangeShapeType="1"/>
              <a:stCxn id="14" idx="7"/>
            </p:cNvCxnSpPr>
            <p:nvPr/>
          </p:nvCxnSpPr>
          <p:spPr bwMode="auto">
            <a:xfrm rot="5400000" flipH="1" flipV="1">
              <a:off x="4015675" y="1974922"/>
              <a:ext cx="255846" cy="1569164"/>
            </a:xfrm>
            <a:prstGeom prst="straightConnector1">
              <a:avLst/>
            </a:prstGeom>
            <a:noFill/>
            <a:ln w="25400">
              <a:solidFill>
                <a:schemeClr val="accent1"/>
              </a:solidFill>
              <a:round/>
              <a:headEnd type="arrow" w="med" len="med"/>
              <a:tailEnd type="arrow" w="med" len="med"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1768" name="TextBox 29">
              <a:extLst>
                <a:ext uri="{FF2B5EF4-FFF2-40B4-BE49-F238E27FC236}">
                  <a16:creationId xmlns:a16="http://schemas.microsoft.com/office/drawing/2014/main" id="{D1B498BA-226E-EE4B-8322-E70D6631A22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11815" y="2358255"/>
              <a:ext cx="472643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A300A3"/>
                  </a:solidFill>
                </a:rPr>
                <a:t>&gt; δ</a:t>
              </a:r>
            </a:p>
          </p:txBody>
        </p:sp>
      </p:grpSp>
      <p:grpSp>
        <p:nvGrpSpPr>
          <p:cNvPr id="4" name="Group 34">
            <a:extLst>
              <a:ext uri="{FF2B5EF4-FFF2-40B4-BE49-F238E27FC236}">
                <a16:creationId xmlns:a16="http://schemas.microsoft.com/office/drawing/2014/main" id="{DF530A16-33CF-A441-BB81-BCCD08DF933E}"/>
              </a:ext>
            </a:extLst>
          </p:cNvPr>
          <p:cNvGrpSpPr>
            <a:grpSpLocks/>
          </p:cNvGrpSpPr>
          <p:nvPr/>
        </p:nvGrpSpPr>
        <p:grpSpPr bwMode="auto">
          <a:xfrm>
            <a:off x="4773613" y="5407025"/>
            <a:ext cx="3695700" cy="530225"/>
            <a:chOff x="4774035" y="5406739"/>
            <a:chExt cx="3694722" cy="531250"/>
          </a:xfrm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B34613BB-BC69-DE45-84C9-85928B8274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74035" y="5406739"/>
              <a:ext cx="3694722" cy="531250"/>
            </a:xfrm>
            <a:prstGeom prst="rect">
              <a:avLst/>
            </a:prstGeom>
            <a:solidFill>
              <a:srgbClr val="FAC090"/>
            </a:solidFill>
            <a:ln w="9525">
              <a:solidFill>
                <a:srgbClr val="4A7EBB"/>
              </a:solidFill>
              <a:miter lim="800000"/>
              <a:headEnd/>
              <a:tailEnd/>
            </a:ln>
            <a:effectLst>
              <a:outerShdw blurRad="40000" dist="23000" dir="5400000" rotWithShape="0">
                <a:srgbClr val="808080">
                  <a:alpha val="34999"/>
                </a:srgbClr>
              </a:outerShdw>
            </a:effec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defRPr/>
              </a:pPr>
              <a:endParaRPr lang="en-US" altLang="en-US" sz="1800">
                <a:solidFill>
                  <a:srgbClr val="FFFFFF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31766" name="TextBox 32">
              <a:extLst>
                <a:ext uri="{FF2B5EF4-FFF2-40B4-BE49-F238E27FC236}">
                  <a16:creationId xmlns:a16="http://schemas.microsoft.com/office/drawing/2014/main" id="{66941BEF-C4E0-FB4C-AF11-0BAA731EB43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67027" y="5471875"/>
              <a:ext cx="360173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All </a:t>
              </a:r>
              <a:r>
                <a:rPr lang="ja-JP" altLang="en-US" sz="1800"/>
                <a:t>“</a:t>
              </a:r>
              <a:r>
                <a:rPr lang="en-US" altLang="ja-JP" sz="1800"/>
                <a:t>crossing</a:t>
              </a:r>
              <a:r>
                <a:rPr lang="ja-JP" altLang="en-US" sz="1800"/>
                <a:t>”</a:t>
              </a:r>
              <a:r>
                <a:rPr lang="en-US" altLang="ja-JP" sz="1800"/>
                <a:t> pairs have distance </a:t>
              </a:r>
              <a:r>
                <a:rPr lang="en-US" altLang="ja-JP" sz="1800">
                  <a:solidFill>
                    <a:srgbClr val="A300A3"/>
                  </a:solidFill>
                </a:rPr>
                <a:t>&gt; δ</a:t>
              </a:r>
              <a:endParaRPr lang="en-US" altLang="en-US" sz="1800">
                <a:solidFill>
                  <a:srgbClr val="A300A3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11742 0 " pathEditMode="relative" ptsTypes="AA">
                                      <p:cBhvr>
                                        <p:cTn id="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11742 0 " pathEditMode="relative" ptsTypes="AA">
                                      <p:cBhvr>
                                        <p:cTn id="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11742 0 " pathEditMode="relative" ptsTypes="AA">
                                      <p:cBhvr>
                                        <p:cTn id="1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11742 0 " pathEditMode="relative" ptsTypes="AA">
                                      <p:cBhvr>
                                        <p:cTn id="12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11742 0 " pathEditMode="relative" ptsTypes="AA">
                                      <p:cBhvr>
                                        <p:cTn id="14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11742 0 " pathEditMode="relative" ptsTypes="AA">
                                      <p:cBhvr>
                                        <p:cTn id="1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11742 0 " pathEditMode="relative" ptsTypes="AA">
                                      <p:cBhvr>
                                        <p:cTn id="18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9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>
            <a:extLst>
              <a:ext uri="{FF2B5EF4-FFF2-40B4-BE49-F238E27FC236}">
                <a16:creationId xmlns:a16="http://schemas.microsoft.com/office/drawing/2014/main" id="{C769B48F-8963-EB4E-AD99-CB703E167E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Life is not so easy though</a:t>
            </a:r>
            <a:endParaRPr lang="en-US" altLang="en-US">
              <a:solidFill>
                <a:srgbClr val="A300A3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72EC707F-2CD7-DF45-BC65-9D9A7FF788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7263" y="1933575"/>
            <a:ext cx="161925" cy="157163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611B4F0F-ADFD-FC45-B98C-08BD85F664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01888" y="3178175"/>
            <a:ext cx="161925" cy="157163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9F4824F5-5BE7-854E-A834-3678A76FBA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4625" y="2168525"/>
            <a:ext cx="163513" cy="157163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47DCDD4A-13B1-2346-A31F-C1301E8F70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22700" y="2632075"/>
            <a:ext cx="161925" cy="155575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E48F6771-B304-1D41-BCF2-7FFAA784C8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19450" y="2865438"/>
            <a:ext cx="163513" cy="155575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5B74B91-FD04-EB49-BA05-CCF4961D5F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8150" y="4038600"/>
            <a:ext cx="163513" cy="155575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D65801B7-5F71-7F42-8D0C-1A3D19EF0D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1038" y="4194175"/>
            <a:ext cx="161925" cy="157163"/>
          </a:xfrm>
          <a:prstGeom prst="ellipse">
            <a:avLst/>
          </a:prstGeom>
          <a:solidFill>
            <a:srgbClr val="008000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49B45EF5-F77A-4547-B41F-03D4592460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9188" y="3548063"/>
            <a:ext cx="163512" cy="155575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623863D-9686-B540-A9A4-8DAB4A594B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52725" y="4729163"/>
            <a:ext cx="163513" cy="157162"/>
          </a:xfrm>
          <a:prstGeom prst="ellipse">
            <a:avLst/>
          </a:prstGeom>
          <a:solidFill>
            <a:srgbClr val="008000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4CBD7B35-211D-F94F-AE3D-FA19F3BF58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46563" y="2012950"/>
            <a:ext cx="161925" cy="155575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486D9185-BF8C-754E-8A04-098385E245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08488" y="3703638"/>
            <a:ext cx="163512" cy="157162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30C2CCCD-44E5-CE46-AA4F-365CF5B467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84625" y="4886325"/>
            <a:ext cx="163513" cy="157163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54234FE7-EA2C-BA4C-870E-8C4BE28C9A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65800" y="2865438"/>
            <a:ext cx="163513" cy="155575"/>
          </a:xfrm>
          <a:prstGeom prst="ellipse">
            <a:avLst/>
          </a:prstGeom>
          <a:solidFill>
            <a:srgbClr val="0000FF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44182AF2-74F0-3D4C-8854-6BC15DD8B3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0275" y="3487738"/>
            <a:ext cx="163513" cy="157162"/>
          </a:xfrm>
          <a:prstGeom prst="ellipse">
            <a:avLst/>
          </a:prstGeom>
          <a:solidFill>
            <a:srgbClr val="0000FF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75BE977-038A-1A49-AF43-114AB10676FC}"/>
              </a:ext>
            </a:extLst>
          </p:cNvPr>
          <p:cNvSpPr txBox="1"/>
          <p:nvPr/>
        </p:nvSpPr>
        <p:spPr>
          <a:xfrm>
            <a:off x="2641157" y="6003125"/>
            <a:ext cx="2132878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>
                <a:solidFill>
                  <a:srgbClr val="A300A3"/>
                </a:solidFill>
                <a:latin typeface="+mn-lt"/>
                <a:ea typeface="+mn-ea"/>
              </a:rPr>
              <a:t>δ</a:t>
            </a:r>
            <a:r>
              <a:rPr lang="en-US" dirty="0">
                <a:latin typeface="+mn-lt"/>
                <a:ea typeface="+mn-ea"/>
              </a:rPr>
              <a:t> = min (</a:t>
            </a:r>
            <a:r>
              <a:rPr lang="en-US" dirty="0">
                <a:ln>
                  <a:solidFill>
                    <a:srgbClr val="0000FF"/>
                  </a:solidFill>
                </a:ln>
                <a:latin typeface="+mn-lt"/>
                <a:ea typeface="+mn-ea"/>
              </a:rPr>
              <a:t>blue</a:t>
            </a:r>
            <a:r>
              <a:rPr lang="en-US" dirty="0">
                <a:latin typeface="+mn-lt"/>
                <a:ea typeface="+mn-ea"/>
              </a:rPr>
              <a:t>, </a:t>
            </a:r>
            <a:r>
              <a:rPr lang="en-US" dirty="0">
                <a:ln>
                  <a:solidFill>
                    <a:srgbClr val="008000"/>
                  </a:solidFill>
                </a:ln>
                <a:latin typeface="+mn-lt"/>
                <a:ea typeface="+mn-ea"/>
              </a:rPr>
              <a:t>green</a:t>
            </a:r>
            <a:r>
              <a:rPr lang="en-US" dirty="0">
                <a:latin typeface="+mn-lt"/>
                <a:ea typeface="+mn-ea"/>
              </a:rPr>
              <a:t>)</a:t>
            </a:r>
          </a:p>
        </p:txBody>
      </p:sp>
      <p:grpSp>
        <p:nvGrpSpPr>
          <p:cNvPr id="32785" name="Group 28">
            <a:extLst>
              <a:ext uri="{FF2B5EF4-FFF2-40B4-BE49-F238E27FC236}">
                <a16:creationId xmlns:a16="http://schemas.microsoft.com/office/drawing/2014/main" id="{8BEA0690-F82D-3E4F-887F-7AA9A97AEBEC}"/>
              </a:ext>
            </a:extLst>
          </p:cNvPr>
          <p:cNvGrpSpPr>
            <a:grpSpLocks/>
          </p:cNvGrpSpPr>
          <p:nvPr/>
        </p:nvGrpSpPr>
        <p:grpSpPr bwMode="auto">
          <a:xfrm>
            <a:off x="1368425" y="1563688"/>
            <a:ext cx="5299075" cy="4092575"/>
            <a:chOff x="1367733" y="1563995"/>
            <a:chExt cx="5300159" cy="4092546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A0B9D4FB-E699-4E45-86C4-329959779728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>
              <a:off x="1688113" y="3609474"/>
              <a:ext cx="4092546" cy="1588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2787" name="TextBox 26">
              <a:extLst>
                <a:ext uri="{FF2B5EF4-FFF2-40B4-BE49-F238E27FC236}">
                  <a16:creationId xmlns:a16="http://schemas.microsoft.com/office/drawing/2014/main" id="{27E52FB6-B726-514F-9EE3-E2C5743A210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67733" y="2417762"/>
              <a:ext cx="33998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A300A3"/>
                  </a:solidFill>
                </a:rPr>
                <a:t>Q</a:t>
              </a:r>
            </a:p>
          </p:txBody>
        </p:sp>
        <p:sp>
          <p:nvSpPr>
            <p:cNvPr id="32788" name="TextBox 27">
              <a:extLst>
                <a:ext uri="{FF2B5EF4-FFF2-40B4-BE49-F238E27FC236}">
                  <a16:creationId xmlns:a16="http://schemas.microsoft.com/office/drawing/2014/main" id="{EEB45059-E3DC-984C-9F87-6DE4D4A2806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54986" y="2233096"/>
              <a:ext cx="31290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A300A3"/>
                  </a:solidFill>
                </a:rPr>
                <a:t>R</a:t>
              </a:r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>
            <a:extLst>
              <a:ext uri="{FF2B5EF4-FFF2-40B4-BE49-F238E27FC236}">
                <a16:creationId xmlns:a16="http://schemas.microsoft.com/office/drawing/2014/main" id="{4F80F89B-7145-D841-8339-8D96965F02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Euclid to the rescue (?)</a:t>
            </a:r>
          </a:p>
        </p:txBody>
      </p:sp>
      <p:sp>
        <p:nvSpPr>
          <p:cNvPr id="27650" name="TextBox 4">
            <a:extLst>
              <a:ext uri="{FF2B5EF4-FFF2-40B4-BE49-F238E27FC236}">
                <a16:creationId xmlns:a16="http://schemas.microsoft.com/office/drawing/2014/main" id="{D5C147B8-43F5-124C-A51B-7E101D601D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3863" y="2063750"/>
            <a:ext cx="3794125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600">
                <a:solidFill>
                  <a:srgbClr val="B200B2"/>
                </a:solidFill>
              </a:rPr>
              <a:t>d(p</a:t>
            </a:r>
            <a:r>
              <a:rPr lang="en-US" altLang="en-US" sz="2600" baseline="-25000">
                <a:solidFill>
                  <a:srgbClr val="B200B2"/>
                </a:solidFill>
              </a:rPr>
              <a:t>i</a:t>
            </a:r>
            <a:r>
              <a:rPr lang="en-US" altLang="en-US" sz="2600">
                <a:solidFill>
                  <a:srgbClr val="B200B2"/>
                </a:solidFill>
              </a:rPr>
              <a:t>,p</a:t>
            </a:r>
            <a:r>
              <a:rPr lang="en-US" altLang="en-US" sz="2600" baseline="-25000">
                <a:solidFill>
                  <a:srgbClr val="B200B2"/>
                </a:solidFill>
              </a:rPr>
              <a:t>j</a:t>
            </a:r>
            <a:r>
              <a:rPr lang="en-US" altLang="en-US" sz="2600">
                <a:solidFill>
                  <a:srgbClr val="B200B2"/>
                </a:solidFill>
              </a:rPr>
              <a:t>) </a:t>
            </a:r>
            <a:r>
              <a:rPr lang="en-US" altLang="en-US" sz="2600"/>
              <a:t>= </a:t>
            </a:r>
            <a:r>
              <a:rPr lang="en-US" altLang="en-US" sz="2600">
                <a:solidFill>
                  <a:srgbClr val="B200B2"/>
                </a:solidFill>
              </a:rPr>
              <a:t>( (</a:t>
            </a:r>
            <a:r>
              <a:rPr lang="en-US" altLang="en-US" sz="2600">
                <a:solidFill>
                  <a:srgbClr val="008000"/>
                </a:solidFill>
              </a:rPr>
              <a:t>x</a:t>
            </a:r>
            <a:r>
              <a:rPr lang="en-US" altLang="en-US" sz="2600" baseline="-25000">
                <a:solidFill>
                  <a:srgbClr val="008000"/>
                </a:solidFill>
              </a:rPr>
              <a:t>i</a:t>
            </a:r>
            <a:r>
              <a:rPr lang="en-US" altLang="en-US" sz="2600">
                <a:solidFill>
                  <a:srgbClr val="008000"/>
                </a:solidFill>
              </a:rPr>
              <a:t>-x</a:t>
            </a:r>
            <a:r>
              <a:rPr lang="en-US" altLang="en-US" sz="2600" baseline="-25000">
                <a:solidFill>
                  <a:srgbClr val="008000"/>
                </a:solidFill>
              </a:rPr>
              <a:t>j</a:t>
            </a:r>
            <a:r>
              <a:rPr lang="en-US" altLang="en-US" sz="2600">
                <a:solidFill>
                  <a:srgbClr val="B200B2"/>
                </a:solidFill>
              </a:rPr>
              <a:t>)</a:t>
            </a:r>
            <a:r>
              <a:rPr lang="en-US" altLang="en-US" sz="2600" baseline="30000">
                <a:solidFill>
                  <a:srgbClr val="B200B2"/>
                </a:solidFill>
              </a:rPr>
              <a:t>2</a:t>
            </a:r>
            <a:r>
              <a:rPr lang="en-US" altLang="en-US" sz="2600">
                <a:solidFill>
                  <a:srgbClr val="B200B2"/>
                </a:solidFill>
              </a:rPr>
              <a:t>+(</a:t>
            </a:r>
            <a:r>
              <a:rPr lang="en-US" altLang="en-US" sz="2600">
                <a:solidFill>
                  <a:srgbClr val="0000FF"/>
                </a:solidFill>
              </a:rPr>
              <a:t>y</a:t>
            </a:r>
            <a:r>
              <a:rPr lang="en-US" altLang="en-US" sz="2600" baseline="-25000">
                <a:solidFill>
                  <a:srgbClr val="0000FF"/>
                </a:solidFill>
              </a:rPr>
              <a:t>i</a:t>
            </a:r>
            <a:r>
              <a:rPr lang="en-US" altLang="en-US" sz="2600">
                <a:solidFill>
                  <a:srgbClr val="0000FF"/>
                </a:solidFill>
              </a:rPr>
              <a:t>-y</a:t>
            </a:r>
            <a:r>
              <a:rPr lang="en-US" altLang="en-US" sz="2600" baseline="-25000">
                <a:solidFill>
                  <a:srgbClr val="0000FF"/>
                </a:solidFill>
              </a:rPr>
              <a:t>j</a:t>
            </a:r>
            <a:r>
              <a:rPr lang="en-US" altLang="en-US" sz="2600">
                <a:solidFill>
                  <a:srgbClr val="B200B2"/>
                </a:solidFill>
              </a:rPr>
              <a:t>)</a:t>
            </a:r>
            <a:r>
              <a:rPr lang="en-US" altLang="en-US" sz="2600" baseline="30000">
                <a:solidFill>
                  <a:srgbClr val="B200B2"/>
                </a:solidFill>
              </a:rPr>
              <a:t>2</a:t>
            </a:r>
            <a:r>
              <a:rPr lang="en-US" altLang="en-US" sz="2600">
                <a:solidFill>
                  <a:srgbClr val="B200B2"/>
                </a:solidFill>
              </a:rPr>
              <a:t>)</a:t>
            </a:r>
            <a:r>
              <a:rPr lang="en-US" altLang="en-US" sz="2600" baseline="30000">
                <a:solidFill>
                  <a:srgbClr val="B200B2"/>
                </a:solidFill>
              </a:rPr>
              <a:t>1/2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E48EC3AF-A730-7A49-B26C-97F73BEDD4EE}"/>
              </a:ext>
            </a:extLst>
          </p:cNvPr>
          <p:cNvCxnSpPr>
            <a:cxnSpLocks noChangeShapeType="1"/>
          </p:cNvCxnSpPr>
          <p:nvPr/>
        </p:nvCxnSpPr>
        <p:spPr bwMode="auto">
          <a:xfrm rot="16200000" flipV="1">
            <a:off x="5340350" y="3408363"/>
            <a:ext cx="3094037" cy="33338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6583D91D-AACA-A444-81EC-4E3829CA49AE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481638" y="3429000"/>
            <a:ext cx="3376612" cy="1588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" name="Oval 11">
            <a:extLst>
              <a:ext uri="{FF2B5EF4-FFF2-40B4-BE49-F238E27FC236}">
                <a16:creationId xmlns:a16="http://schemas.microsoft.com/office/drawing/2014/main" id="{9527E7DF-5D2D-F743-A3CE-B756CF5F60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35963" y="2090738"/>
            <a:ext cx="163512" cy="157162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3E0E7127-DDF8-6944-A3C8-B458EB0057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43750" y="2865438"/>
            <a:ext cx="161925" cy="155575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16B0727B-24F8-514E-8634-BA24F545C903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6965156" y="3296444"/>
            <a:ext cx="549275" cy="1588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ash"/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65795FF8-F280-3444-B644-9CCC7DCB3B13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>
            <a:off x="6729413" y="2952750"/>
            <a:ext cx="414337" cy="1588"/>
          </a:xfrm>
          <a:prstGeom prst="line">
            <a:avLst/>
          </a:prstGeom>
          <a:noFill/>
          <a:ln w="28575">
            <a:solidFill>
              <a:srgbClr val="000000"/>
            </a:solidFill>
            <a:prstDash val="sysDash"/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7657" name="TextBox 29">
            <a:extLst>
              <a:ext uri="{FF2B5EF4-FFF2-40B4-BE49-F238E27FC236}">
                <a16:creationId xmlns:a16="http://schemas.microsoft.com/office/drawing/2014/main" id="{8433CA22-813C-A345-9D4C-1216F98D4B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69063" y="2725738"/>
            <a:ext cx="3254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y</a:t>
            </a:r>
            <a:r>
              <a:rPr lang="en-US" altLang="en-US" sz="1800" baseline="-25000"/>
              <a:t>i</a:t>
            </a:r>
          </a:p>
        </p:txBody>
      </p:sp>
      <p:sp>
        <p:nvSpPr>
          <p:cNvPr id="27658" name="TextBox 30">
            <a:extLst>
              <a:ext uri="{FF2B5EF4-FFF2-40B4-BE49-F238E27FC236}">
                <a16:creationId xmlns:a16="http://schemas.microsoft.com/office/drawing/2014/main" id="{B8F58FAA-F7AF-C445-9F58-418FC9D66B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10413" y="3441700"/>
            <a:ext cx="3206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x</a:t>
            </a:r>
            <a:r>
              <a:rPr lang="en-US" altLang="en-US" sz="1800" baseline="-25000"/>
              <a:t>i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C16809E2-3BB9-9249-8FD4-74616884E8F4}"/>
              </a:ext>
            </a:extLst>
          </p:cNvPr>
          <p:cNvCxnSpPr>
            <a:cxnSpLocks noChangeShapeType="1"/>
          </p:cNvCxnSpPr>
          <p:nvPr/>
        </p:nvCxnSpPr>
        <p:spPr bwMode="auto">
          <a:xfrm rot="16200000" flipH="1">
            <a:off x="7770813" y="2897187"/>
            <a:ext cx="1347788" cy="23813"/>
          </a:xfrm>
          <a:prstGeom prst="line">
            <a:avLst/>
          </a:prstGeom>
          <a:noFill/>
          <a:ln w="28575">
            <a:solidFill>
              <a:srgbClr val="000000"/>
            </a:solidFill>
            <a:prstDash val="sysDash"/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E25CD04B-94F1-E743-A152-764F13025011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7507287" y="1371601"/>
            <a:ext cx="11113" cy="1630362"/>
          </a:xfrm>
          <a:prstGeom prst="line">
            <a:avLst/>
          </a:prstGeom>
          <a:noFill/>
          <a:ln w="28575">
            <a:solidFill>
              <a:srgbClr val="000000"/>
            </a:solidFill>
            <a:prstDash val="sysDash"/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7661" name="TextBox 35">
            <a:extLst>
              <a:ext uri="{FF2B5EF4-FFF2-40B4-BE49-F238E27FC236}">
                <a16:creationId xmlns:a16="http://schemas.microsoft.com/office/drawing/2014/main" id="{3C3497B5-107F-794F-AC8D-A05260F23A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2463" y="3430588"/>
            <a:ext cx="3190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x</a:t>
            </a:r>
            <a:r>
              <a:rPr lang="en-US" altLang="en-US" sz="1800" baseline="-25000"/>
              <a:t>j</a:t>
            </a:r>
          </a:p>
        </p:txBody>
      </p:sp>
      <p:sp>
        <p:nvSpPr>
          <p:cNvPr id="27662" name="TextBox 36">
            <a:extLst>
              <a:ext uri="{FF2B5EF4-FFF2-40B4-BE49-F238E27FC236}">
                <a16:creationId xmlns:a16="http://schemas.microsoft.com/office/drawing/2014/main" id="{E7FF1B4D-A6D7-4244-9724-CB7CEF72B3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26200" y="1933575"/>
            <a:ext cx="3270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y</a:t>
            </a:r>
            <a:r>
              <a:rPr lang="en-US" altLang="en-US" sz="1800" baseline="-25000"/>
              <a:t>j</a:t>
            </a:r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16D0409E-E81B-7B4B-BA67-E50D7038029E}"/>
              </a:ext>
            </a:extLst>
          </p:cNvPr>
          <p:cNvCxnSpPr>
            <a:cxnSpLocks noChangeShapeType="1"/>
            <a:stCxn id="13" idx="7"/>
            <a:endCxn id="12" idx="3"/>
          </p:cNvCxnSpPr>
          <p:nvPr/>
        </p:nvCxnSpPr>
        <p:spPr bwMode="auto">
          <a:xfrm rot="5400000" flipH="1" flipV="1">
            <a:off x="7489825" y="2017713"/>
            <a:ext cx="661988" cy="1077912"/>
          </a:xfrm>
          <a:prstGeom prst="line">
            <a:avLst/>
          </a:prstGeom>
          <a:noFill/>
          <a:ln w="57150">
            <a:solidFill>
              <a:srgbClr val="A300A3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EB4BA73A-6A69-CE44-8D4F-1F8BE33B4F91}"/>
              </a:ext>
            </a:extLst>
          </p:cNvPr>
          <p:cNvCxnSpPr>
            <a:cxnSpLocks noChangeShapeType="1"/>
            <a:stCxn id="13" idx="6"/>
          </p:cNvCxnSpPr>
          <p:nvPr/>
        </p:nvCxnSpPr>
        <p:spPr bwMode="auto">
          <a:xfrm>
            <a:off x="7305675" y="2943225"/>
            <a:ext cx="1127125" cy="9525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0152F3AE-2795-4540-A365-DB7DB3CEBA73}"/>
              </a:ext>
            </a:extLst>
          </p:cNvPr>
          <p:cNvCxnSpPr>
            <a:cxnSpLocks noChangeShapeType="1"/>
            <a:stCxn id="13" idx="0"/>
          </p:cNvCxnSpPr>
          <p:nvPr/>
        </p:nvCxnSpPr>
        <p:spPr bwMode="auto">
          <a:xfrm rot="5400000" flipH="1" flipV="1">
            <a:off x="6911975" y="2538413"/>
            <a:ext cx="639763" cy="14287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04F5CB5B-747A-084E-9B75-1338C53612E8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1800225" y="3613150"/>
            <a:ext cx="1336675" cy="12700"/>
          </a:xfrm>
          <a:prstGeom prst="line">
            <a:avLst/>
          </a:prstGeom>
          <a:noFill/>
          <a:ln w="57150">
            <a:solidFill>
              <a:srgbClr val="A300A3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FD955748-276C-3348-9736-9C9518D3FE48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800225" y="3995738"/>
            <a:ext cx="1127125" cy="7937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6B8338EF-C220-DD4D-B773-C3680A1C060D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800225" y="4384675"/>
            <a:ext cx="665163" cy="1588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2" name="TextBox 51">
            <a:extLst>
              <a:ext uri="{FF2B5EF4-FFF2-40B4-BE49-F238E27FC236}">
                <a16:creationId xmlns:a16="http://schemas.microsoft.com/office/drawing/2014/main" id="{038286FC-17CF-CD41-BCD1-54F8AC609AF5}"/>
              </a:ext>
            </a:extLst>
          </p:cNvPr>
          <p:cNvSpPr txBox="1"/>
          <p:nvPr/>
        </p:nvSpPr>
        <p:spPr>
          <a:xfrm>
            <a:off x="738188" y="4972051"/>
            <a:ext cx="5167851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+mn-lt"/>
                <a:ea typeface="+mn-ea"/>
              </a:rPr>
              <a:t>The </a:t>
            </a:r>
            <a:r>
              <a:rPr lang="en-US" dirty="0">
                <a:solidFill>
                  <a:srgbClr val="A300A3"/>
                </a:solidFill>
                <a:latin typeface="+mn-lt"/>
                <a:ea typeface="+mn-ea"/>
              </a:rPr>
              <a:t>distance</a:t>
            </a:r>
            <a:r>
              <a:rPr lang="en-US" dirty="0">
                <a:latin typeface="+mn-lt"/>
                <a:ea typeface="+mn-ea"/>
              </a:rPr>
              <a:t> is larger than the </a:t>
            </a:r>
            <a:r>
              <a:rPr lang="en-US" dirty="0" err="1">
                <a:ln>
                  <a:solidFill>
                    <a:srgbClr val="008000"/>
                  </a:solidFill>
                </a:ln>
                <a:latin typeface="+mn-lt"/>
                <a:ea typeface="+mn-ea"/>
              </a:rPr>
              <a:t>x</a:t>
            </a:r>
            <a:r>
              <a:rPr lang="en-US" dirty="0">
                <a:latin typeface="+mn-lt"/>
                <a:ea typeface="+mn-ea"/>
              </a:rPr>
              <a:t> or </a:t>
            </a:r>
            <a:r>
              <a:rPr lang="en-US" dirty="0" err="1">
                <a:ln>
                  <a:solidFill>
                    <a:srgbClr val="0000FF"/>
                  </a:solidFill>
                </a:ln>
                <a:latin typeface="+mn-lt"/>
                <a:ea typeface="+mn-ea"/>
              </a:rPr>
              <a:t>y</a:t>
            </a:r>
            <a:r>
              <a:rPr lang="en-US" dirty="0" err="1">
                <a:latin typeface="+mn-lt"/>
                <a:ea typeface="+mn-ea"/>
              </a:rPr>
              <a:t>-coord</a:t>
            </a:r>
            <a:r>
              <a:rPr lang="en-US" dirty="0">
                <a:latin typeface="+mn-lt"/>
                <a:ea typeface="+mn-ea"/>
              </a:rPr>
              <a:t> difference</a:t>
            </a:r>
          </a:p>
        </p:txBody>
      </p:sp>
      <p:pic>
        <p:nvPicPr>
          <p:cNvPr id="27670" name="Picture 52">
            <a:extLst>
              <a:ext uri="{FF2B5EF4-FFF2-40B4-BE49-F238E27FC236}">
                <a16:creationId xmlns:a16="http://schemas.microsoft.com/office/drawing/2014/main" id="{82F0C7CF-17A4-6A4A-89E1-50350F1176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17638"/>
            <a:ext cx="1574800" cy="187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48BE0D47-0EED-F140-9B1F-80D2DF20D5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43250" y="1563688"/>
            <a:ext cx="1189038" cy="409257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8674" name="Title 1">
            <a:extLst>
              <a:ext uri="{FF2B5EF4-FFF2-40B4-BE49-F238E27FC236}">
                <a16:creationId xmlns:a16="http://schemas.microsoft.com/office/drawing/2014/main" id="{D054F4C0-5E13-6E4A-8B6C-BDB2C7F301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Life is not so easy though</a:t>
            </a:r>
            <a:endParaRPr lang="en-US" altLang="en-US">
              <a:solidFill>
                <a:srgbClr val="A300A3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0AF1DED1-2EB6-DB44-9022-EBC410D0B0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7263" y="1933575"/>
            <a:ext cx="161925" cy="157163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2E58EF88-992D-0B4F-86A9-080BB2B5A6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01888" y="3178175"/>
            <a:ext cx="161925" cy="157163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ED26F701-1408-3248-B872-01BA4C0C20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4625" y="2168525"/>
            <a:ext cx="163513" cy="157163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1D01727A-7DF9-664F-B285-98BDDD2556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22700" y="2632075"/>
            <a:ext cx="161925" cy="155575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B556FD32-652B-DF4B-A59A-B976A09DB6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19450" y="2865438"/>
            <a:ext cx="163513" cy="155575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86F89A45-5637-AF4E-BFC8-84BE848DB5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8150" y="4038600"/>
            <a:ext cx="163513" cy="155575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6CA30B50-6744-E647-B2D1-D2C5AA97A4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1038" y="4194175"/>
            <a:ext cx="161925" cy="157163"/>
          </a:xfrm>
          <a:prstGeom prst="ellipse">
            <a:avLst/>
          </a:prstGeom>
          <a:solidFill>
            <a:srgbClr val="008000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2D0602B2-56AE-6246-8DEC-3D7A1F83D1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9188" y="3548063"/>
            <a:ext cx="163512" cy="155575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B74FBEAC-04D9-D140-A558-B74259B627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52725" y="4729163"/>
            <a:ext cx="163513" cy="157162"/>
          </a:xfrm>
          <a:prstGeom prst="ellipse">
            <a:avLst/>
          </a:prstGeom>
          <a:solidFill>
            <a:srgbClr val="008000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727A1353-B109-AB4B-AF0E-B0AAF7A900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46563" y="2012950"/>
            <a:ext cx="161925" cy="155575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25B444F6-D8AD-3446-AF35-8419C19EEE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08488" y="3703638"/>
            <a:ext cx="163512" cy="157162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73ECBC62-490B-0747-AE2B-92EC5BF0EA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84625" y="4886325"/>
            <a:ext cx="163513" cy="157163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69251FBC-1530-E841-82B8-2CEC011BB0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65800" y="2865438"/>
            <a:ext cx="163513" cy="155575"/>
          </a:xfrm>
          <a:prstGeom prst="ellipse">
            <a:avLst/>
          </a:prstGeom>
          <a:solidFill>
            <a:srgbClr val="0000FF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922CB7F5-CD62-9E40-AC88-46CD966F00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0275" y="3487738"/>
            <a:ext cx="163513" cy="157162"/>
          </a:xfrm>
          <a:prstGeom prst="ellipse">
            <a:avLst/>
          </a:prstGeom>
          <a:solidFill>
            <a:srgbClr val="0000FF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9E724CE-CF14-3444-AA7C-C81B94F588E2}"/>
              </a:ext>
            </a:extLst>
          </p:cNvPr>
          <p:cNvSpPr txBox="1"/>
          <p:nvPr/>
        </p:nvSpPr>
        <p:spPr>
          <a:xfrm>
            <a:off x="2641157" y="6003125"/>
            <a:ext cx="2132878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>
                <a:solidFill>
                  <a:srgbClr val="A300A3"/>
                </a:solidFill>
                <a:latin typeface="+mn-lt"/>
                <a:ea typeface="+mn-ea"/>
              </a:rPr>
              <a:t>δ</a:t>
            </a:r>
            <a:r>
              <a:rPr lang="en-US" dirty="0">
                <a:latin typeface="+mn-lt"/>
                <a:ea typeface="+mn-ea"/>
              </a:rPr>
              <a:t> = min (</a:t>
            </a:r>
            <a:r>
              <a:rPr lang="en-US" dirty="0">
                <a:ln>
                  <a:solidFill>
                    <a:srgbClr val="0000FF"/>
                  </a:solidFill>
                </a:ln>
                <a:latin typeface="+mn-lt"/>
                <a:ea typeface="+mn-ea"/>
              </a:rPr>
              <a:t>blue</a:t>
            </a:r>
            <a:r>
              <a:rPr lang="en-US" dirty="0">
                <a:latin typeface="+mn-lt"/>
                <a:ea typeface="+mn-ea"/>
              </a:rPr>
              <a:t>, </a:t>
            </a:r>
            <a:r>
              <a:rPr lang="en-US" dirty="0">
                <a:ln>
                  <a:solidFill>
                    <a:srgbClr val="008000"/>
                  </a:solidFill>
                </a:ln>
                <a:latin typeface="+mn-lt"/>
                <a:ea typeface="+mn-ea"/>
              </a:rPr>
              <a:t>green</a:t>
            </a:r>
            <a:r>
              <a:rPr lang="en-US" dirty="0">
                <a:latin typeface="+mn-lt"/>
                <a:ea typeface="+mn-ea"/>
              </a:rPr>
              <a:t>)</a:t>
            </a:r>
          </a:p>
        </p:txBody>
      </p:sp>
      <p:grpSp>
        <p:nvGrpSpPr>
          <p:cNvPr id="28690" name="Group 28">
            <a:extLst>
              <a:ext uri="{FF2B5EF4-FFF2-40B4-BE49-F238E27FC236}">
                <a16:creationId xmlns:a16="http://schemas.microsoft.com/office/drawing/2014/main" id="{F3688C39-F706-F448-8BAC-DFD1C99BB91A}"/>
              </a:ext>
            </a:extLst>
          </p:cNvPr>
          <p:cNvGrpSpPr>
            <a:grpSpLocks/>
          </p:cNvGrpSpPr>
          <p:nvPr/>
        </p:nvGrpSpPr>
        <p:grpSpPr bwMode="auto">
          <a:xfrm>
            <a:off x="1368425" y="1563688"/>
            <a:ext cx="5299075" cy="4092575"/>
            <a:chOff x="1367733" y="1563995"/>
            <a:chExt cx="5300159" cy="4092546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D3D07AA7-645C-A341-BB4F-853E14783171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>
              <a:off x="1688113" y="3609474"/>
              <a:ext cx="4092546" cy="1588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8708" name="TextBox 26">
              <a:extLst>
                <a:ext uri="{FF2B5EF4-FFF2-40B4-BE49-F238E27FC236}">
                  <a16:creationId xmlns:a16="http://schemas.microsoft.com/office/drawing/2014/main" id="{613D4B3E-E67A-6244-9091-A88A55FB670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67733" y="2417762"/>
              <a:ext cx="33998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A300A3"/>
                  </a:solidFill>
                </a:rPr>
                <a:t>Q</a:t>
              </a:r>
            </a:p>
          </p:txBody>
        </p:sp>
        <p:sp>
          <p:nvSpPr>
            <p:cNvPr id="28709" name="TextBox 27">
              <a:extLst>
                <a:ext uri="{FF2B5EF4-FFF2-40B4-BE49-F238E27FC236}">
                  <a16:creationId xmlns:a16="http://schemas.microsoft.com/office/drawing/2014/main" id="{7D56BB46-9AA8-334A-826D-C13A5CA0736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54986" y="2233096"/>
              <a:ext cx="31290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A300A3"/>
                  </a:solidFill>
                </a:rPr>
                <a:t>R</a:t>
              </a:r>
            </a:p>
          </p:txBody>
        </p:sp>
      </p:grpSp>
      <p:grpSp>
        <p:nvGrpSpPr>
          <p:cNvPr id="3" name="Group 35">
            <a:extLst>
              <a:ext uri="{FF2B5EF4-FFF2-40B4-BE49-F238E27FC236}">
                <a16:creationId xmlns:a16="http://schemas.microsoft.com/office/drawing/2014/main" id="{28308263-7976-4941-BB55-E51A400BB802}"/>
              </a:ext>
            </a:extLst>
          </p:cNvPr>
          <p:cNvGrpSpPr>
            <a:grpSpLocks/>
          </p:cNvGrpSpPr>
          <p:nvPr/>
        </p:nvGrpSpPr>
        <p:grpSpPr bwMode="auto">
          <a:xfrm>
            <a:off x="3143250" y="1222375"/>
            <a:ext cx="1208088" cy="379413"/>
            <a:chOff x="3143464" y="1222116"/>
            <a:chExt cx="1207143" cy="380188"/>
          </a:xfrm>
        </p:grpSpPr>
        <p:grpSp>
          <p:nvGrpSpPr>
            <p:cNvPr id="28701" name="Group 31">
              <a:extLst>
                <a:ext uri="{FF2B5EF4-FFF2-40B4-BE49-F238E27FC236}">
                  <a16:creationId xmlns:a16="http://schemas.microsoft.com/office/drawing/2014/main" id="{8F247EB3-6404-5640-A442-981D98F65EB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143464" y="1232972"/>
              <a:ext cx="594519" cy="369332"/>
              <a:chOff x="3143464" y="1232972"/>
              <a:chExt cx="594519" cy="369332"/>
            </a:xfrm>
          </p:grpSpPr>
          <p:cxnSp>
            <p:nvCxnSpPr>
              <p:cNvPr id="30" name="Straight Arrow Connector 29">
                <a:extLst>
                  <a:ext uri="{FF2B5EF4-FFF2-40B4-BE49-F238E27FC236}">
                    <a16:creationId xmlns:a16="http://schemas.microsoft.com/office/drawing/2014/main" id="{A13DD998-1882-FA45-8A31-9B8D9FAE2DBD}"/>
                  </a:ext>
                </a:extLst>
              </p:cNvPr>
              <p:cNvCxnSpPr>
                <a:cxnSpLocks noChangeShapeType="1"/>
                <a:endCxn id="25" idx="0"/>
              </p:cNvCxnSpPr>
              <p:nvPr/>
            </p:nvCxnSpPr>
            <p:spPr bwMode="auto">
              <a:xfrm>
                <a:off x="3143464" y="1564126"/>
                <a:ext cx="594848" cy="1590"/>
              </a:xfrm>
              <a:prstGeom prst="straightConnector1">
                <a:avLst/>
              </a:prstGeom>
              <a:noFill/>
              <a:ln w="25400">
                <a:solidFill>
                  <a:schemeClr val="accent1"/>
                </a:solidFill>
                <a:round/>
                <a:headEnd type="arrow" w="med" len="med"/>
                <a:tailEnd type="arrow" w="med" len="med"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28706" name="TextBox 30">
                <a:extLst>
                  <a:ext uri="{FF2B5EF4-FFF2-40B4-BE49-F238E27FC236}">
                    <a16:creationId xmlns:a16="http://schemas.microsoft.com/office/drawing/2014/main" id="{B87F93BE-2E76-5444-8367-0BC0C0D8D45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311951" y="1232972"/>
                <a:ext cx="305492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800">
                    <a:solidFill>
                      <a:srgbClr val="A300A3"/>
                    </a:solidFill>
                  </a:rPr>
                  <a:t>δ</a:t>
                </a:r>
              </a:p>
            </p:txBody>
          </p:sp>
        </p:grpSp>
        <p:grpSp>
          <p:nvGrpSpPr>
            <p:cNvPr id="28702" name="Group 32">
              <a:extLst>
                <a:ext uri="{FF2B5EF4-FFF2-40B4-BE49-F238E27FC236}">
                  <a16:creationId xmlns:a16="http://schemas.microsoft.com/office/drawing/2014/main" id="{B55C0773-5BDF-3C4A-8612-2FD56D7A56A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756088" y="1222116"/>
              <a:ext cx="594519" cy="369332"/>
              <a:chOff x="3143464" y="1232972"/>
              <a:chExt cx="594519" cy="369332"/>
            </a:xfrm>
          </p:grpSpPr>
          <p:cxnSp>
            <p:nvCxnSpPr>
              <p:cNvPr id="34" name="Straight Arrow Connector 33">
                <a:extLst>
                  <a:ext uri="{FF2B5EF4-FFF2-40B4-BE49-F238E27FC236}">
                    <a16:creationId xmlns:a16="http://schemas.microsoft.com/office/drawing/2014/main" id="{AEC16D21-9BBF-C24B-ADDF-E5B22D1C94C9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43135" y="1563847"/>
                <a:ext cx="594848" cy="1591"/>
              </a:xfrm>
              <a:prstGeom prst="straightConnector1">
                <a:avLst/>
              </a:prstGeom>
              <a:noFill/>
              <a:ln w="25400">
                <a:solidFill>
                  <a:schemeClr val="accent1"/>
                </a:solidFill>
                <a:round/>
                <a:headEnd type="arrow" w="med" len="med"/>
                <a:tailEnd type="arrow" w="med" len="med"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28704" name="TextBox 34">
                <a:extLst>
                  <a:ext uri="{FF2B5EF4-FFF2-40B4-BE49-F238E27FC236}">
                    <a16:creationId xmlns:a16="http://schemas.microsoft.com/office/drawing/2014/main" id="{669C7718-1160-984F-B0DF-E99FB60146E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311951" y="1232972"/>
                <a:ext cx="305492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800">
                    <a:solidFill>
                      <a:srgbClr val="A300A3"/>
                    </a:solidFill>
                  </a:rPr>
                  <a:t>δ</a:t>
                </a:r>
              </a:p>
            </p:txBody>
          </p:sp>
        </p:grpSp>
      </p:grpSp>
      <p:grpSp>
        <p:nvGrpSpPr>
          <p:cNvPr id="6" name="Group 39">
            <a:extLst>
              <a:ext uri="{FF2B5EF4-FFF2-40B4-BE49-F238E27FC236}">
                <a16:creationId xmlns:a16="http://schemas.microsoft.com/office/drawing/2014/main" id="{6ECD8EAC-32A6-EC4B-AB5D-937927964B94}"/>
              </a:ext>
            </a:extLst>
          </p:cNvPr>
          <p:cNvGrpSpPr>
            <a:grpSpLocks/>
          </p:cNvGrpSpPr>
          <p:nvPr/>
        </p:nvGrpSpPr>
        <p:grpSpPr bwMode="auto">
          <a:xfrm>
            <a:off x="2540000" y="2117725"/>
            <a:ext cx="2738438" cy="1084263"/>
            <a:chOff x="2540100" y="2118005"/>
            <a:chExt cx="2738472" cy="1083979"/>
          </a:xfrm>
        </p:grpSpPr>
        <p:cxnSp>
          <p:nvCxnSpPr>
            <p:cNvPr id="38" name="Straight Arrow Connector 37">
              <a:extLst>
                <a:ext uri="{FF2B5EF4-FFF2-40B4-BE49-F238E27FC236}">
                  <a16:creationId xmlns:a16="http://schemas.microsoft.com/office/drawing/2014/main" id="{E2A1B4FF-27AE-6D4D-B849-FF801FD68DE1}"/>
                </a:ext>
              </a:extLst>
            </p:cNvPr>
            <p:cNvCxnSpPr>
              <a:cxnSpLocks noChangeShapeType="1"/>
              <a:stCxn id="11" idx="7"/>
              <a:endCxn id="12" idx="3"/>
            </p:cNvCxnSpPr>
            <p:nvPr/>
          </p:nvCxnSpPr>
          <p:spPr bwMode="auto">
            <a:xfrm rot="5400000" flipH="1" flipV="1">
              <a:off x="3459397" y="1382810"/>
              <a:ext cx="899877" cy="2738472"/>
            </a:xfrm>
            <a:prstGeom prst="straightConnector1">
              <a:avLst/>
            </a:prstGeom>
            <a:noFill/>
            <a:ln w="38100">
              <a:solidFill>
                <a:srgbClr val="FF0000"/>
              </a:solidFill>
              <a:round/>
              <a:headEnd type="arrow" w="med" len="med"/>
              <a:tailEnd type="arrow" w="med" len="med"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8700" name="TextBox 38">
              <a:extLst>
                <a:ext uri="{FF2B5EF4-FFF2-40B4-BE49-F238E27FC236}">
                  <a16:creationId xmlns:a16="http://schemas.microsoft.com/office/drawing/2014/main" id="{C0D687D6-AD71-3840-89A2-31CA99855A4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08487" y="2118005"/>
              <a:ext cx="472643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A300A3"/>
                  </a:solidFill>
                </a:rPr>
                <a:t>&gt;</a:t>
              </a:r>
              <a:r>
                <a:rPr lang="en-US" altLang="en-US" sz="1800"/>
                <a:t> </a:t>
              </a:r>
              <a:r>
                <a:rPr lang="en-US" altLang="en-US" sz="1800">
                  <a:solidFill>
                    <a:srgbClr val="A300A3"/>
                  </a:solidFill>
                </a:rPr>
                <a:t>δ</a:t>
              </a:r>
              <a:r>
                <a:rPr lang="en-US" altLang="en-US" sz="1800"/>
                <a:t> </a:t>
              </a:r>
            </a:p>
          </p:txBody>
        </p:sp>
      </p:grpSp>
      <p:grpSp>
        <p:nvGrpSpPr>
          <p:cNvPr id="7" name="Group 44">
            <a:extLst>
              <a:ext uri="{FF2B5EF4-FFF2-40B4-BE49-F238E27FC236}">
                <a16:creationId xmlns:a16="http://schemas.microsoft.com/office/drawing/2014/main" id="{7EBDCEC4-92A3-2941-A834-D3A9B36E0788}"/>
              </a:ext>
            </a:extLst>
          </p:cNvPr>
          <p:cNvGrpSpPr>
            <a:grpSpLocks/>
          </p:cNvGrpSpPr>
          <p:nvPr/>
        </p:nvGrpSpPr>
        <p:grpSpPr bwMode="auto">
          <a:xfrm>
            <a:off x="3300413" y="3021013"/>
            <a:ext cx="1131887" cy="704850"/>
            <a:chOff x="3301205" y="3020219"/>
            <a:chExt cx="1131227" cy="706434"/>
          </a:xfrm>
        </p:grpSpPr>
        <p:cxnSp>
          <p:nvCxnSpPr>
            <p:cNvPr id="42" name="Straight Arrow Connector 41">
              <a:extLst>
                <a:ext uri="{FF2B5EF4-FFF2-40B4-BE49-F238E27FC236}">
                  <a16:creationId xmlns:a16="http://schemas.microsoft.com/office/drawing/2014/main" id="{A5D7864E-1206-B44B-9391-04DFEAEBFC87}"/>
                </a:ext>
              </a:extLst>
            </p:cNvPr>
            <p:cNvCxnSpPr>
              <a:cxnSpLocks noChangeShapeType="1"/>
              <a:stCxn id="14" idx="4"/>
              <a:endCxn id="20" idx="1"/>
            </p:cNvCxnSpPr>
            <p:nvPr/>
          </p:nvCxnSpPr>
          <p:spPr bwMode="auto">
            <a:xfrm rot="16200000" flipH="1">
              <a:off x="3513602" y="2807822"/>
              <a:ext cx="706434" cy="1131227"/>
            </a:xfrm>
            <a:prstGeom prst="straightConnector1">
              <a:avLst/>
            </a:prstGeom>
            <a:noFill/>
            <a:ln w="38100">
              <a:solidFill>
                <a:srgbClr val="FF0000"/>
              </a:solidFill>
              <a:round/>
              <a:headEnd type="arrow" w="med" len="med"/>
              <a:tailEnd type="arrow" w="med" len="med"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8698" name="TextBox 43">
              <a:extLst>
                <a:ext uri="{FF2B5EF4-FFF2-40B4-BE49-F238E27FC236}">
                  <a16:creationId xmlns:a16="http://schemas.microsoft.com/office/drawing/2014/main" id="{36DD7738-E950-7A48-BFE2-168A289B7F5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22700" y="3097486"/>
              <a:ext cx="472643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A300A3"/>
                  </a:solidFill>
                </a:rPr>
                <a:t>&gt; δ</a:t>
              </a:r>
              <a:r>
                <a:rPr lang="en-US" altLang="en-US" sz="1800"/>
                <a:t> </a:t>
              </a:r>
            </a:p>
          </p:txBody>
        </p:sp>
      </p:grpSp>
      <p:grpSp>
        <p:nvGrpSpPr>
          <p:cNvPr id="8" name="Group 47">
            <a:extLst>
              <a:ext uri="{FF2B5EF4-FFF2-40B4-BE49-F238E27FC236}">
                <a16:creationId xmlns:a16="http://schemas.microsoft.com/office/drawing/2014/main" id="{8E0080DE-7254-5044-873D-A3C71AFDD72C}"/>
              </a:ext>
            </a:extLst>
          </p:cNvPr>
          <p:cNvGrpSpPr>
            <a:grpSpLocks/>
          </p:cNvGrpSpPr>
          <p:nvPr/>
        </p:nvGrpSpPr>
        <p:grpSpPr bwMode="auto">
          <a:xfrm>
            <a:off x="2540000" y="2546350"/>
            <a:ext cx="1282700" cy="655638"/>
            <a:chOff x="2540099" y="2546910"/>
            <a:chExt cx="1282601" cy="655075"/>
          </a:xfrm>
        </p:grpSpPr>
        <p:sp>
          <p:nvSpPr>
            <p:cNvPr id="28695" name="TextBox 42">
              <a:extLst>
                <a:ext uri="{FF2B5EF4-FFF2-40B4-BE49-F238E27FC236}">
                  <a16:creationId xmlns:a16="http://schemas.microsoft.com/office/drawing/2014/main" id="{57681090-B0F9-CF48-9CA8-A79CF3D32A6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35474" y="2546910"/>
              <a:ext cx="472643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A300A3"/>
                  </a:solidFill>
                </a:rPr>
                <a:t>&gt; δ</a:t>
              </a:r>
              <a:r>
                <a:rPr lang="en-US" altLang="en-US" sz="1800"/>
                <a:t> </a:t>
              </a:r>
            </a:p>
          </p:txBody>
        </p:sp>
        <p:cxnSp>
          <p:nvCxnSpPr>
            <p:cNvPr id="47" name="Straight Arrow Connector 46">
              <a:extLst>
                <a:ext uri="{FF2B5EF4-FFF2-40B4-BE49-F238E27FC236}">
                  <a16:creationId xmlns:a16="http://schemas.microsoft.com/office/drawing/2014/main" id="{5298DE1F-9201-F448-9004-B7FF7901A5C3}"/>
                </a:ext>
              </a:extLst>
            </p:cNvPr>
            <p:cNvCxnSpPr>
              <a:cxnSpLocks noChangeShapeType="1"/>
              <a:stCxn id="11" idx="7"/>
              <a:endCxn id="13" idx="2"/>
            </p:cNvCxnSpPr>
            <p:nvPr/>
          </p:nvCxnSpPr>
          <p:spPr bwMode="auto">
            <a:xfrm rot="5400000" flipH="1" flipV="1">
              <a:off x="2935548" y="2314834"/>
              <a:ext cx="491702" cy="1282601"/>
            </a:xfrm>
            <a:prstGeom prst="straightConnector1">
              <a:avLst/>
            </a:prstGeom>
            <a:noFill/>
            <a:ln w="38100">
              <a:solidFill>
                <a:srgbClr val="FF0000"/>
              </a:solidFill>
              <a:round/>
              <a:headEnd type="arrow" w="med" len="med"/>
              <a:tailEnd type="arrow" w="med" len="med"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FFC7B"/>
                                      </p:to>
                                    </p:animClr>
                                    <p:set>
                                      <p:cBhvr>
                                        <p:cTn id="3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7774FA2F-1CA3-9B47-8CD3-3EABA81C48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43250" y="1563688"/>
            <a:ext cx="1189038" cy="409257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9698" name="Title 1">
            <a:extLst>
              <a:ext uri="{FF2B5EF4-FFF2-40B4-BE49-F238E27FC236}">
                <a16:creationId xmlns:a16="http://schemas.microsoft.com/office/drawing/2014/main" id="{3777FA77-88C5-6D49-A361-89A84EEF77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All we have to do now</a:t>
            </a:r>
            <a:endParaRPr lang="en-US" altLang="en-US">
              <a:solidFill>
                <a:srgbClr val="A300A3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F5722C3-175F-C145-A16A-6D09C69909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7263" y="1933575"/>
            <a:ext cx="161925" cy="157163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52E93046-94F7-8346-83A8-F64ABFDAD4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22700" y="2632075"/>
            <a:ext cx="161925" cy="155575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5D29B3AB-C14F-B142-908A-BB45851F79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19450" y="2865438"/>
            <a:ext cx="163513" cy="155575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2CE6F7CD-AAFB-344E-BA70-5DB640A987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1038" y="4194175"/>
            <a:ext cx="161925" cy="157163"/>
          </a:xfrm>
          <a:prstGeom prst="ellipse">
            <a:avLst/>
          </a:prstGeom>
          <a:solidFill>
            <a:srgbClr val="008000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E65069F8-E9AA-D545-9D28-7BEEACC5C6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9188" y="3548063"/>
            <a:ext cx="163512" cy="155575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6A668B4A-6434-E040-A2F1-10B18305DF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46563" y="2012950"/>
            <a:ext cx="161925" cy="155575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D219F8B7-8786-AF4D-ABFD-416ED504DF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84625" y="4886325"/>
            <a:ext cx="163513" cy="157163"/>
          </a:xfrm>
          <a:prstGeom prst="ellipse">
            <a:avLst/>
          </a:prstGeom>
          <a:solidFill>
            <a:srgbClr val="E46C0A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grpSp>
        <p:nvGrpSpPr>
          <p:cNvPr id="2" name="Group 39">
            <a:extLst>
              <a:ext uri="{FF2B5EF4-FFF2-40B4-BE49-F238E27FC236}">
                <a16:creationId xmlns:a16="http://schemas.microsoft.com/office/drawing/2014/main" id="{5A017409-F537-8D42-A88E-3095C7D4314D}"/>
              </a:ext>
            </a:extLst>
          </p:cNvPr>
          <p:cNvGrpSpPr>
            <a:grpSpLocks/>
          </p:cNvGrpSpPr>
          <p:nvPr/>
        </p:nvGrpSpPr>
        <p:grpSpPr bwMode="auto">
          <a:xfrm>
            <a:off x="1708150" y="2168525"/>
            <a:ext cx="4465638" cy="2717800"/>
            <a:chOff x="1707715" y="2168525"/>
            <a:chExt cx="4466865" cy="2717800"/>
          </a:xfrm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C6F814BA-53A3-324C-BB0D-0295A1A135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1644" y="3178175"/>
              <a:ext cx="161969" cy="157163"/>
            </a:xfrm>
            <a:prstGeom prst="ellipse">
              <a:avLst/>
            </a:prstGeom>
            <a:solidFill>
              <a:srgbClr val="E46C0A"/>
            </a:solidFill>
            <a:ln w="9525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defRPr/>
              </a:pPr>
              <a:endParaRPr lang="en-US" altLang="en-US" sz="1800">
                <a:solidFill>
                  <a:srgbClr val="FFFFFF"/>
                </a:solidFill>
                <a:latin typeface="Calibri" charset="0"/>
              </a:endParaRP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2748939C-7CCD-5141-9001-7DBBFE6B7B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55164" y="2168525"/>
              <a:ext cx="163558" cy="157163"/>
            </a:xfrm>
            <a:prstGeom prst="ellipse">
              <a:avLst/>
            </a:prstGeom>
            <a:solidFill>
              <a:srgbClr val="E46C0A"/>
            </a:solidFill>
            <a:ln w="9525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defRPr/>
              </a:pPr>
              <a:endParaRPr lang="en-US" altLang="en-US" sz="1800">
                <a:solidFill>
                  <a:srgbClr val="FFFFFF"/>
                </a:solidFill>
                <a:latin typeface="Calibri" charset="0"/>
              </a:endParaRP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41A26316-4188-6745-872E-F0EC2212E5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07715" y="4038600"/>
              <a:ext cx="163558" cy="155575"/>
            </a:xfrm>
            <a:prstGeom prst="ellipse">
              <a:avLst/>
            </a:prstGeom>
            <a:solidFill>
              <a:srgbClr val="E46C0A"/>
            </a:solidFill>
            <a:ln w="9525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defRPr/>
              </a:pPr>
              <a:endParaRPr lang="en-US" altLang="en-US" sz="1800">
                <a:solidFill>
                  <a:srgbClr val="FFFFFF"/>
                </a:solidFill>
                <a:latin typeface="Calibri" charset="0"/>
              </a:endParaRPr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52D523EF-F1DD-3545-BBA2-7E7D4DFE82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52577" y="4729163"/>
              <a:ext cx="163558" cy="157162"/>
            </a:xfrm>
            <a:prstGeom prst="ellipse">
              <a:avLst/>
            </a:prstGeom>
            <a:solidFill>
              <a:srgbClr val="008000"/>
            </a:solidFill>
            <a:ln w="9525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defRPr/>
              </a:pPr>
              <a:endParaRPr lang="en-US" altLang="en-US" sz="1800">
                <a:solidFill>
                  <a:srgbClr val="FFFFFF"/>
                </a:solidFill>
                <a:latin typeface="Calibri" charset="0"/>
              </a:endParaRPr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BF829B28-A2BD-7140-920C-3E50EFA85A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08795" y="3703638"/>
              <a:ext cx="163557" cy="157162"/>
            </a:xfrm>
            <a:prstGeom prst="ellipse">
              <a:avLst/>
            </a:prstGeom>
            <a:solidFill>
              <a:srgbClr val="E46C0A"/>
            </a:solidFill>
            <a:ln w="9525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defRPr/>
              </a:pPr>
              <a:endParaRPr lang="en-US" altLang="en-US" sz="1800">
                <a:solidFill>
                  <a:srgbClr val="FFFFFF"/>
                </a:solidFill>
                <a:latin typeface="Calibri" charset="0"/>
              </a:endParaRPr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2DEDC1E6-D97C-4A4D-8CC4-36859C13E5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66480" y="2865438"/>
              <a:ext cx="163558" cy="155575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defRPr/>
              </a:pPr>
              <a:endParaRPr lang="en-US" altLang="en-US" sz="1800">
                <a:solidFill>
                  <a:srgbClr val="FFFFFF"/>
                </a:solidFill>
                <a:latin typeface="Calibri" charset="0"/>
              </a:endParaRPr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67D32488-2A48-0E4D-A43E-5FC052AC2C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11022" y="3487738"/>
              <a:ext cx="163558" cy="157162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defRPr/>
              </a:pPr>
              <a:endParaRPr lang="en-US" altLang="en-US" sz="1800">
                <a:solidFill>
                  <a:srgbClr val="FFFFFF"/>
                </a:solidFill>
                <a:latin typeface="Calibri" charset="0"/>
              </a:endParaRPr>
            </a:p>
          </p:txBody>
        </p:sp>
      </p:grpSp>
      <p:sp>
        <p:nvSpPr>
          <p:cNvPr id="24" name="TextBox 23">
            <a:extLst>
              <a:ext uri="{FF2B5EF4-FFF2-40B4-BE49-F238E27FC236}">
                <a16:creationId xmlns:a16="http://schemas.microsoft.com/office/drawing/2014/main" id="{69437D03-9B49-7340-9A7E-0C17C29E32AA}"/>
              </a:ext>
            </a:extLst>
          </p:cNvPr>
          <p:cNvSpPr txBox="1"/>
          <p:nvPr/>
        </p:nvSpPr>
        <p:spPr>
          <a:xfrm>
            <a:off x="2641157" y="6003125"/>
            <a:ext cx="2132878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>
                <a:solidFill>
                  <a:srgbClr val="A300A3"/>
                </a:solidFill>
                <a:latin typeface="+mn-lt"/>
                <a:ea typeface="+mn-ea"/>
              </a:rPr>
              <a:t>δ</a:t>
            </a:r>
            <a:r>
              <a:rPr lang="en-US" dirty="0">
                <a:latin typeface="+mn-lt"/>
                <a:ea typeface="+mn-ea"/>
              </a:rPr>
              <a:t> = min (</a:t>
            </a:r>
            <a:r>
              <a:rPr lang="en-US" dirty="0">
                <a:ln>
                  <a:solidFill>
                    <a:srgbClr val="0000FF"/>
                  </a:solidFill>
                </a:ln>
                <a:latin typeface="+mn-lt"/>
                <a:ea typeface="+mn-ea"/>
              </a:rPr>
              <a:t>blue</a:t>
            </a:r>
            <a:r>
              <a:rPr lang="en-US" dirty="0">
                <a:latin typeface="+mn-lt"/>
                <a:ea typeface="+mn-ea"/>
              </a:rPr>
              <a:t>, </a:t>
            </a:r>
            <a:r>
              <a:rPr lang="en-US" dirty="0">
                <a:ln>
                  <a:solidFill>
                    <a:srgbClr val="008000"/>
                  </a:solidFill>
                </a:ln>
                <a:latin typeface="+mn-lt"/>
                <a:ea typeface="+mn-ea"/>
              </a:rPr>
              <a:t>green</a:t>
            </a:r>
            <a:r>
              <a:rPr lang="en-US" dirty="0">
                <a:latin typeface="+mn-lt"/>
                <a:ea typeface="+mn-ea"/>
              </a:rPr>
              <a:t>)</a:t>
            </a:r>
          </a:p>
        </p:txBody>
      </p:sp>
      <p:grpSp>
        <p:nvGrpSpPr>
          <p:cNvPr id="29708" name="Group 28">
            <a:extLst>
              <a:ext uri="{FF2B5EF4-FFF2-40B4-BE49-F238E27FC236}">
                <a16:creationId xmlns:a16="http://schemas.microsoft.com/office/drawing/2014/main" id="{0838F3DB-5642-F749-AF54-8D2891D79137}"/>
              </a:ext>
            </a:extLst>
          </p:cNvPr>
          <p:cNvGrpSpPr>
            <a:grpSpLocks/>
          </p:cNvGrpSpPr>
          <p:nvPr/>
        </p:nvGrpSpPr>
        <p:grpSpPr bwMode="auto">
          <a:xfrm>
            <a:off x="1368425" y="1563688"/>
            <a:ext cx="5299075" cy="4092575"/>
            <a:chOff x="1367733" y="1563995"/>
            <a:chExt cx="5300159" cy="4092546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F35C63C-50EC-5C41-AC35-199557700DD3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>
              <a:off x="1688113" y="3609474"/>
              <a:ext cx="4092546" cy="1588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9721" name="TextBox 26">
              <a:extLst>
                <a:ext uri="{FF2B5EF4-FFF2-40B4-BE49-F238E27FC236}">
                  <a16:creationId xmlns:a16="http://schemas.microsoft.com/office/drawing/2014/main" id="{9A7AF281-C656-794F-8860-6BA88A76B6D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67733" y="2417762"/>
              <a:ext cx="33998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A300A3"/>
                  </a:solidFill>
                </a:rPr>
                <a:t>Q</a:t>
              </a:r>
            </a:p>
          </p:txBody>
        </p:sp>
        <p:sp>
          <p:nvSpPr>
            <p:cNvPr id="29722" name="TextBox 27">
              <a:extLst>
                <a:ext uri="{FF2B5EF4-FFF2-40B4-BE49-F238E27FC236}">
                  <a16:creationId xmlns:a16="http://schemas.microsoft.com/office/drawing/2014/main" id="{4C219A08-3078-7F47-8162-C988F94FCA6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54986" y="2233096"/>
              <a:ext cx="31290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A300A3"/>
                  </a:solidFill>
                </a:rPr>
                <a:t>R</a:t>
              </a:r>
            </a:p>
          </p:txBody>
        </p:sp>
      </p:grpSp>
      <p:grpSp>
        <p:nvGrpSpPr>
          <p:cNvPr id="29709" name="Group 35">
            <a:extLst>
              <a:ext uri="{FF2B5EF4-FFF2-40B4-BE49-F238E27FC236}">
                <a16:creationId xmlns:a16="http://schemas.microsoft.com/office/drawing/2014/main" id="{E4AE2A74-1F66-5241-80D2-40060FC3B6E5}"/>
              </a:ext>
            </a:extLst>
          </p:cNvPr>
          <p:cNvGrpSpPr>
            <a:grpSpLocks/>
          </p:cNvGrpSpPr>
          <p:nvPr/>
        </p:nvGrpSpPr>
        <p:grpSpPr bwMode="auto">
          <a:xfrm>
            <a:off x="3143250" y="1222375"/>
            <a:ext cx="1208088" cy="379413"/>
            <a:chOff x="3143464" y="1222116"/>
            <a:chExt cx="1207143" cy="380188"/>
          </a:xfrm>
        </p:grpSpPr>
        <p:grpSp>
          <p:nvGrpSpPr>
            <p:cNvPr id="29714" name="Group 31">
              <a:extLst>
                <a:ext uri="{FF2B5EF4-FFF2-40B4-BE49-F238E27FC236}">
                  <a16:creationId xmlns:a16="http://schemas.microsoft.com/office/drawing/2014/main" id="{62131E2A-E0CA-004F-843A-480BD3F884C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143464" y="1232972"/>
              <a:ext cx="594519" cy="369332"/>
              <a:chOff x="3143464" y="1232972"/>
              <a:chExt cx="594519" cy="369332"/>
            </a:xfrm>
          </p:grpSpPr>
          <p:cxnSp>
            <p:nvCxnSpPr>
              <p:cNvPr id="30" name="Straight Arrow Connector 29">
                <a:extLst>
                  <a:ext uri="{FF2B5EF4-FFF2-40B4-BE49-F238E27FC236}">
                    <a16:creationId xmlns:a16="http://schemas.microsoft.com/office/drawing/2014/main" id="{1506FF6C-2386-E34B-A78E-CAE7B68F368B}"/>
                  </a:ext>
                </a:extLst>
              </p:cNvPr>
              <p:cNvCxnSpPr>
                <a:cxnSpLocks noChangeShapeType="1"/>
                <a:endCxn id="25" idx="0"/>
              </p:cNvCxnSpPr>
              <p:nvPr/>
            </p:nvCxnSpPr>
            <p:spPr bwMode="auto">
              <a:xfrm>
                <a:off x="3143464" y="1564126"/>
                <a:ext cx="594848" cy="1590"/>
              </a:xfrm>
              <a:prstGeom prst="straightConnector1">
                <a:avLst/>
              </a:prstGeom>
              <a:noFill/>
              <a:ln w="25400">
                <a:solidFill>
                  <a:schemeClr val="accent1"/>
                </a:solidFill>
                <a:round/>
                <a:headEnd type="arrow" w="med" len="med"/>
                <a:tailEnd type="arrow" w="med" len="med"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29719" name="TextBox 30">
                <a:extLst>
                  <a:ext uri="{FF2B5EF4-FFF2-40B4-BE49-F238E27FC236}">
                    <a16:creationId xmlns:a16="http://schemas.microsoft.com/office/drawing/2014/main" id="{58D84DB2-284B-AC4B-8FFE-19856E90C18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311951" y="1232972"/>
                <a:ext cx="305492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800">
                    <a:solidFill>
                      <a:srgbClr val="A300A3"/>
                    </a:solidFill>
                  </a:rPr>
                  <a:t>δ</a:t>
                </a:r>
              </a:p>
            </p:txBody>
          </p:sp>
        </p:grpSp>
        <p:grpSp>
          <p:nvGrpSpPr>
            <p:cNvPr id="29715" name="Group 32">
              <a:extLst>
                <a:ext uri="{FF2B5EF4-FFF2-40B4-BE49-F238E27FC236}">
                  <a16:creationId xmlns:a16="http://schemas.microsoft.com/office/drawing/2014/main" id="{BD71BFB1-C8ED-234C-8BDD-C99EA4BA9F6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756088" y="1222116"/>
              <a:ext cx="594519" cy="369332"/>
              <a:chOff x="3143464" y="1232972"/>
              <a:chExt cx="594519" cy="369332"/>
            </a:xfrm>
          </p:grpSpPr>
          <p:cxnSp>
            <p:nvCxnSpPr>
              <p:cNvPr id="34" name="Straight Arrow Connector 33">
                <a:extLst>
                  <a:ext uri="{FF2B5EF4-FFF2-40B4-BE49-F238E27FC236}">
                    <a16:creationId xmlns:a16="http://schemas.microsoft.com/office/drawing/2014/main" id="{6FBE3364-EE1D-F240-A98B-96E279458F0E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43135" y="1563847"/>
                <a:ext cx="594848" cy="1591"/>
              </a:xfrm>
              <a:prstGeom prst="straightConnector1">
                <a:avLst/>
              </a:prstGeom>
              <a:noFill/>
              <a:ln w="25400">
                <a:solidFill>
                  <a:schemeClr val="accent1"/>
                </a:solidFill>
                <a:round/>
                <a:headEnd type="arrow" w="med" len="med"/>
                <a:tailEnd type="arrow" w="med" len="med"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29717" name="TextBox 34">
                <a:extLst>
                  <a:ext uri="{FF2B5EF4-FFF2-40B4-BE49-F238E27FC236}">
                    <a16:creationId xmlns:a16="http://schemas.microsoft.com/office/drawing/2014/main" id="{6A5F9C80-6F47-2249-ACFA-862418DC459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311951" y="1232972"/>
                <a:ext cx="305492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800">
                    <a:solidFill>
                      <a:srgbClr val="A300A3"/>
                    </a:solidFill>
                  </a:rPr>
                  <a:t>δ</a:t>
                </a:r>
              </a:p>
            </p:txBody>
          </p:sp>
        </p:grpSp>
      </p:grpSp>
      <p:sp>
        <p:nvSpPr>
          <p:cNvPr id="41" name="TextBox 40">
            <a:extLst>
              <a:ext uri="{FF2B5EF4-FFF2-40B4-BE49-F238E27FC236}">
                <a16:creationId xmlns:a16="http://schemas.microsoft.com/office/drawing/2014/main" id="{1543AC2C-FB79-C44F-A778-3E3CFA94D9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11525" y="5227638"/>
            <a:ext cx="2905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A300A3"/>
                </a:solidFill>
              </a:rPr>
              <a:t>S</a:t>
            </a:r>
          </a:p>
        </p:txBody>
      </p:sp>
      <p:grpSp>
        <p:nvGrpSpPr>
          <p:cNvPr id="7" name="Group 48">
            <a:extLst>
              <a:ext uri="{FF2B5EF4-FFF2-40B4-BE49-F238E27FC236}">
                <a16:creationId xmlns:a16="http://schemas.microsoft.com/office/drawing/2014/main" id="{55CDA1D9-BDAB-DF4D-ACA0-40CB3429227C}"/>
              </a:ext>
            </a:extLst>
          </p:cNvPr>
          <p:cNvGrpSpPr>
            <a:grpSpLocks/>
          </p:cNvGrpSpPr>
          <p:nvPr/>
        </p:nvGrpSpPr>
        <p:grpSpPr bwMode="auto">
          <a:xfrm>
            <a:off x="5418138" y="5043488"/>
            <a:ext cx="3454400" cy="774700"/>
            <a:chOff x="5418137" y="5043487"/>
            <a:chExt cx="3454792" cy="775093"/>
          </a:xfrm>
        </p:grpSpPr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F1F31085-F439-2D47-B0BC-8DBE9714D0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18137" y="5043487"/>
              <a:ext cx="3454792" cy="775093"/>
            </a:xfrm>
            <a:prstGeom prst="rect">
              <a:avLst/>
            </a:prstGeom>
            <a:solidFill>
              <a:srgbClr val="FAC090"/>
            </a:solidFill>
            <a:ln w="9525">
              <a:solidFill>
                <a:srgbClr val="4A7EBB"/>
              </a:solidFill>
              <a:miter lim="800000"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defRPr/>
              </a:pPr>
              <a:endParaRPr lang="en-US" altLang="en-US" sz="1800">
                <a:solidFill>
                  <a:srgbClr val="FFFFFF"/>
                </a:solidFill>
                <a:latin typeface="Calibri" charset="0"/>
              </a:endParaRPr>
            </a:p>
          </p:txBody>
        </p:sp>
        <p:sp>
          <p:nvSpPr>
            <p:cNvPr id="29713" name="TextBox 44">
              <a:extLst>
                <a:ext uri="{FF2B5EF4-FFF2-40B4-BE49-F238E27FC236}">
                  <a16:creationId xmlns:a16="http://schemas.microsoft.com/office/drawing/2014/main" id="{D66739E0-3D4C-DD4D-8831-49E467E5326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418137" y="5233717"/>
              <a:ext cx="345479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Figure if a pair in </a:t>
              </a:r>
              <a:r>
                <a:rPr lang="en-US" altLang="en-US" sz="1800">
                  <a:solidFill>
                    <a:srgbClr val="A300A3"/>
                  </a:solidFill>
                </a:rPr>
                <a:t>S</a:t>
              </a:r>
              <a:r>
                <a:rPr lang="en-US" altLang="en-US" sz="1800"/>
                <a:t> has distance </a:t>
              </a:r>
              <a:r>
                <a:rPr lang="en-US" altLang="en-US" sz="1800">
                  <a:solidFill>
                    <a:srgbClr val="A300A3"/>
                  </a:solidFill>
                </a:rPr>
                <a:t>&lt;</a:t>
              </a:r>
              <a:r>
                <a:rPr lang="en-US" altLang="en-US" sz="1800"/>
                <a:t> </a:t>
              </a:r>
              <a:r>
                <a:rPr lang="en-US" altLang="en-US" sz="1800">
                  <a:solidFill>
                    <a:srgbClr val="A300A3"/>
                  </a:solidFill>
                </a:rPr>
                <a:t>δ</a:t>
              </a:r>
              <a:r>
                <a:rPr lang="en-US" altLang="en-US" sz="1800"/>
                <a:t> 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4179</TotalTime>
  <Words>418</Words>
  <Application>Microsoft Office PowerPoint</Application>
  <PresentationFormat>On-screen Show (4:3)</PresentationFormat>
  <Paragraphs>71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Lecture 28</vt:lpstr>
      <vt:lpstr>Dividing up P</vt:lpstr>
      <vt:lpstr>Recursively find closest pairs</vt:lpstr>
      <vt:lpstr>An aside: maintain sorted lists</vt:lpstr>
      <vt:lpstr>An easy case</vt:lpstr>
      <vt:lpstr>Life is not so easy though</vt:lpstr>
      <vt:lpstr>Euclid to the rescue (?)</vt:lpstr>
      <vt:lpstr>Life is not so easy though</vt:lpstr>
      <vt:lpstr>All we have to do now</vt:lpstr>
      <vt:lpstr>The algorithm so far…</vt:lpstr>
      <vt:lpstr>Rest of today’s agenda</vt:lpstr>
    </vt:vector>
  </TitlesOfParts>
  <Company>UB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34</dc:title>
  <dc:creator>Atri</dc:creator>
  <cp:lastModifiedBy>Nasrin Akhter</cp:lastModifiedBy>
  <cp:revision>53</cp:revision>
  <cp:lastPrinted>2017-11-14T20:11:00Z</cp:lastPrinted>
  <dcterms:created xsi:type="dcterms:W3CDTF">2009-11-22T01:37:07Z</dcterms:created>
  <dcterms:modified xsi:type="dcterms:W3CDTF">2022-04-16T17:30:16Z</dcterms:modified>
</cp:coreProperties>
</file>