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63" r:id="rId3"/>
    <p:sldId id="464" r:id="rId4"/>
    <p:sldId id="465" r:id="rId5"/>
    <p:sldId id="4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31638-64E1-4D6C-9FBA-8751E8F80B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7D7D25-7B6B-4738-9B67-85A364352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1C465-3976-4AD6-AD24-6BDAE2DD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CE549-CFD8-43C6-91D4-EB252F9BC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06BB1-1F7C-441A-B94C-DB1A32E0A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19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765CB-BDC3-4030-9847-79206335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21292-2533-4CA6-B8A4-0F46B7C4D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17FED-DD41-435B-AAD4-76BB254B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4C126-EC50-4B5A-B9B2-8793D11EC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2AFE3-2FD1-45DF-BD07-9AA75B463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215BB7-F274-4855-8A30-4169697EB4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5293D-3256-4F75-AD06-A46459395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2D645-363E-4C15-826C-7087F784F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16FD4-3932-4CEC-AB2B-4EECC868B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71EC1-E958-4603-9917-F81EE19E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0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4E302-8C6F-4DDF-B953-2657C7F87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C6B0E-6A49-47E8-9CFA-967692B60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D0EA8-A372-415D-A831-14281BA2F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C4061-0282-4E40-9590-758A28094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E08D1-5D61-48D6-B80F-E0039BF4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2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DDB1F-B67F-4E87-91F2-568EAE704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38049-D973-4845-B243-5B4F5A762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F83C3-FD5B-4BCB-A74F-7A00D6DE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B89B8-7F8F-422B-B769-FE98B019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A1658-7F1F-46A2-B4A2-65B48E18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6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A38D-A499-4796-9051-31A1EDDE1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8404D-0CB3-4CAB-A8C3-441FFDF9A6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20817-919A-474F-92C8-B34BD205F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A7CAE-908D-4AE9-A771-3AF2F90E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802FF-347F-4D2D-BAB1-5DE295E98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4B534-9B5C-471B-81B6-E4C52F9DF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2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8B8B3-0688-48E9-B452-FC196CFAB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DC3DE-5D24-4591-870F-4E091F428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13AB1-4C06-4B3C-9B25-949D2A30B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BB489E-85ED-4CFB-8F8C-00A6D1D809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BE46B6-A504-4C16-9176-ED91EB09DF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AADD80-8ABE-4634-BCAD-DCDEC3D53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34CEC1-9E96-46E3-93D0-416B1D09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566D30-D741-407E-93C2-147BE1E7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8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98547-0254-4AF4-91B8-DC1750561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D6643-12E5-4BBC-8DC7-D55F8B133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B535AA-A655-4EA5-A0E8-BA4C898E6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E53EA-3E3E-4D78-8837-DA2CCC9F3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3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25E019-D672-4C6F-822F-AD52820C8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DE28F-D547-4076-900F-BB6633815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D3C05-D4DF-4093-BE03-94BB3DDB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03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CACBF-5D60-4A19-9BB0-84AE455B8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AEA88-673E-46DD-A021-6D3A59951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5D627-F2C6-4C9D-BE1D-6BEC1AAF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F9D73-E7F3-4836-9EE5-4B4D8DC49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42B17-9CAC-4343-8706-D54F7E6D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E6BA43-F5B8-46A3-AD81-ACB845664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8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5AF39-4A52-4F4E-82E0-00EE1E900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71E3AA-6A9E-41EE-BB94-C999E8445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CAC99A-50F7-437C-AEEE-F3346636F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08655-B863-40A6-BC19-FD6AABD3E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496E6-F62B-43CF-A839-1A618ECD2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27A23-B378-470D-9584-DDF687A94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3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95549B-A0D0-44B5-BEE7-B30C5CF03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6DC71-68D9-4103-B987-2092DBE67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62264-656E-47D2-B0D8-D9EAB9B95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D26C2-27FE-473F-A255-84B7EA982949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EA46D-7688-41D4-A583-654119B19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86907-3D39-454D-BE46-B5FC33BCE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8CD55-D934-4821-A5AE-497B96FC4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4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AA37F68-A41E-6945-B0E3-C68F5175F2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30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4EDE75-3DCC-9C4E-B873-3C3C7EF0A7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CA27B422-512D-DE44-B517-9A7B267AB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Couple more definitions</a:t>
            </a:r>
          </a:p>
        </p:txBody>
      </p:sp>
      <p:sp>
        <p:nvSpPr>
          <p:cNvPr id="21506" name="TextBox 2">
            <a:extLst>
              <a:ext uri="{FF2B5EF4-FFF2-40B4-BE49-F238E27FC236}">
                <a16:creationId xmlns:a16="http://schemas.microsoft.com/office/drawing/2014/main" id="{17B49343-C8A0-FD43-93EA-AD03580EB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9" y="2019301"/>
            <a:ext cx="52927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rgbClr val="B700B7"/>
                </a:solidFill>
              </a:rPr>
              <a:t>p(j) </a:t>
            </a:r>
            <a:r>
              <a:rPr lang="en-US" altLang="en-US" sz="2200"/>
              <a:t>= largest </a:t>
            </a:r>
            <a:r>
              <a:rPr lang="en-US" altLang="en-US" sz="2200">
                <a:solidFill>
                  <a:srgbClr val="B700B7"/>
                </a:solidFill>
              </a:rPr>
              <a:t>i &lt; j</a:t>
            </a:r>
            <a:r>
              <a:rPr lang="en-US" altLang="en-US" sz="2200"/>
              <a:t> s.t. </a:t>
            </a:r>
            <a:r>
              <a:rPr lang="en-US" altLang="en-US" sz="2200">
                <a:solidFill>
                  <a:srgbClr val="B700B7"/>
                </a:solidFill>
              </a:rPr>
              <a:t>i</a:t>
            </a:r>
            <a:r>
              <a:rPr lang="en-US" altLang="en-US" sz="2200"/>
              <a:t> does not conflict with </a:t>
            </a:r>
            <a:r>
              <a:rPr lang="en-US" altLang="en-US" sz="2200">
                <a:solidFill>
                  <a:srgbClr val="B700B7"/>
                </a:solidFill>
              </a:rPr>
              <a:t>j</a:t>
            </a:r>
          </a:p>
        </p:txBody>
      </p:sp>
      <p:sp>
        <p:nvSpPr>
          <p:cNvPr id="21507" name="TextBox 3">
            <a:extLst>
              <a:ext uri="{FF2B5EF4-FFF2-40B4-BE49-F238E27FC236}">
                <a16:creationId xmlns:a16="http://schemas.microsoft.com/office/drawing/2014/main" id="{EA40B452-C612-8445-BE18-AFD15076B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6" y="2711450"/>
            <a:ext cx="25241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/>
              <a:t>= </a:t>
            </a:r>
            <a:r>
              <a:rPr lang="en-US" altLang="en-US" sz="2200">
                <a:solidFill>
                  <a:srgbClr val="B700B7"/>
                </a:solidFill>
              </a:rPr>
              <a:t>0</a:t>
            </a:r>
            <a:r>
              <a:rPr lang="en-US" altLang="en-US" sz="2200"/>
              <a:t> if no such</a:t>
            </a:r>
            <a:r>
              <a:rPr lang="en-US" altLang="en-US" sz="2200">
                <a:solidFill>
                  <a:srgbClr val="B700B7"/>
                </a:solidFill>
              </a:rPr>
              <a:t> i </a:t>
            </a:r>
            <a:r>
              <a:rPr lang="en-US" altLang="en-US" sz="2200"/>
              <a:t>exists</a:t>
            </a:r>
          </a:p>
        </p:txBody>
      </p:sp>
      <p:sp>
        <p:nvSpPr>
          <p:cNvPr id="21508" name="TextBox 4">
            <a:extLst>
              <a:ext uri="{FF2B5EF4-FFF2-40B4-BE49-F238E27FC236}">
                <a16:creationId xmlns:a16="http://schemas.microsoft.com/office/drawing/2014/main" id="{2FD3151C-704C-9542-9CDF-A8A147A7A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3994151"/>
            <a:ext cx="5067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B700B7"/>
                </a:solidFill>
              </a:rPr>
              <a:t>OPT(j) </a:t>
            </a:r>
            <a:r>
              <a:rPr lang="en-US" altLang="en-US" sz="2400"/>
              <a:t>= optimal value on instance </a:t>
            </a:r>
            <a:r>
              <a:rPr lang="en-US" altLang="en-US" sz="2400">
                <a:solidFill>
                  <a:srgbClr val="B700B7"/>
                </a:solidFill>
              </a:rPr>
              <a:t>1,..,j</a:t>
            </a:r>
          </a:p>
        </p:txBody>
      </p:sp>
      <p:sp>
        <p:nvSpPr>
          <p:cNvPr id="6" name="Cloud Callout 5">
            <a:extLst>
              <a:ext uri="{FF2B5EF4-FFF2-40B4-BE49-F238E27FC236}">
                <a16:creationId xmlns:a16="http://schemas.microsoft.com/office/drawing/2014/main" id="{3C30BAC8-6F10-2F46-9798-4B53AED14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689" y="2449513"/>
            <a:ext cx="2238375" cy="1282700"/>
          </a:xfrm>
          <a:prstGeom prst="cloudCallout">
            <a:avLst>
              <a:gd name="adj1" fmla="val -98889"/>
              <a:gd name="adj2" fmla="val -55134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B700B7"/>
                </a:solidFill>
              </a:rPr>
              <a:t>p(j</a:t>
            </a:r>
            <a:r>
              <a:rPr lang="en-US" dirty="0">
                <a:solidFill>
                  <a:srgbClr val="B700B7"/>
                </a:solidFill>
              </a:rPr>
              <a:t>) &lt; </a:t>
            </a:r>
            <a:r>
              <a:rPr lang="en-US" dirty="0" err="1">
                <a:solidFill>
                  <a:srgbClr val="B700B7"/>
                </a:solidFill>
              </a:rPr>
              <a:t>j</a:t>
            </a:r>
            <a:endParaRPr lang="en-US" dirty="0">
              <a:solidFill>
                <a:srgbClr val="B700B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C1367B0D-1BE3-B741-94B3-C98BBE144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Property of OPT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8F045044-97A3-D548-BFAE-DB8CD501D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8" y="2616200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4" name="Rounded Rectangular Callout 3">
            <a:extLst>
              <a:ext uri="{FF2B5EF4-FFF2-40B4-BE49-F238E27FC236}">
                <a16:creationId xmlns:a16="http://schemas.microsoft.com/office/drawing/2014/main" id="{DB1828C4-7BDA-D745-854F-CD52815B6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814" y="1885951"/>
            <a:ext cx="1812925" cy="371475"/>
          </a:xfrm>
          <a:prstGeom prst="wedgeRoundRectCallout">
            <a:avLst>
              <a:gd name="adj1" fmla="val 19287"/>
              <a:gd name="adj2" fmla="val 191088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B700B7"/>
                </a:solidFill>
              </a:rPr>
              <a:t>j</a:t>
            </a:r>
            <a:r>
              <a:rPr lang="en-US" dirty="0">
                <a:solidFill>
                  <a:schemeClr val="lt1"/>
                </a:solidFill>
              </a:rPr>
              <a:t> in </a:t>
            </a:r>
            <a:r>
              <a:rPr lang="en-US" dirty="0" err="1">
                <a:solidFill>
                  <a:srgbClr val="B700B7"/>
                </a:solidFill>
              </a:rPr>
              <a:t>OPT(j</a:t>
            </a:r>
            <a:r>
              <a:rPr lang="en-US" dirty="0">
                <a:solidFill>
                  <a:srgbClr val="B700B7"/>
                </a:solidFill>
              </a:rPr>
              <a:t>)</a:t>
            </a: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C1C3566E-71E7-B749-89A8-A19FF5D31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6950" y="1700214"/>
            <a:ext cx="1811338" cy="371475"/>
          </a:xfrm>
          <a:prstGeom prst="wedgeRoundRectCallout">
            <a:avLst>
              <a:gd name="adj1" fmla="val -4065"/>
              <a:gd name="adj2" fmla="val 214468"/>
              <a:gd name="adj3" fmla="val 16667"/>
            </a:avLst>
          </a:prstGeom>
          <a:solidFill>
            <a:srgbClr val="77933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rgbClr val="B700B7"/>
                </a:solidFill>
              </a:rPr>
              <a:t>j</a:t>
            </a:r>
            <a:r>
              <a:rPr lang="en-US" dirty="0">
                <a:solidFill>
                  <a:schemeClr val="lt1"/>
                </a:solidFill>
              </a:rPr>
              <a:t> not in </a:t>
            </a:r>
            <a:r>
              <a:rPr lang="en-US" dirty="0" err="1">
                <a:solidFill>
                  <a:srgbClr val="B700B7"/>
                </a:solidFill>
              </a:rPr>
              <a:t>OPT(j</a:t>
            </a:r>
            <a:r>
              <a:rPr lang="en-US" dirty="0">
                <a:solidFill>
                  <a:srgbClr val="B700B7"/>
                </a:solidFill>
              </a:rPr>
              <a:t>)</a:t>
            </a:r>
          </a:p>
        </p:txBody>
      </p:sp>
      <p:sp>
        <p:nvSpPr>
          <p:cNvPr id="6" name="Cloud Callout 5">
            <a:extLst>
              <a:ext uri="{FF2B5EF4-FFF2-40B4-BE49-F238E27FC236}">
                <a16:creationId xmlns:a16="http://schemas.microsoft.com/office/drawing/2014/main" id="{19F369FC-316A-5C46-A4AA-380554958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0" y="3951288"/>
            <a:ext cx="5308600" cy="2182812"/>
          </a:xfrm>
          <a:prstGeom prst="cloudCallout">
            <a:avLst>
              <a:gd name="adj1" fmla="val -8361"/>
              <a:gd name="adj2" fmla="val -84264"/>
            </a:avLst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Given </a:t>
            </a:r>
            <a:r>
              <a:rPr lang="en-US" altLang="en-US" sz="2300">
                <a:solidFill>
                  <a:srgbClr val="B700B7"/>
                </a:solidFill>
                <a:latin typeface="Calibri" charset="0"/>
              </a:rPr>
              <a:t>OPT(1)</a:t>
            </a: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,…., </a:t>
            </a:r>
            <a:r>
              <a:rPr lang="en-US" altLang="en-US" sz="2300">
                <a:solidFill>
                  <a:srgbClr val="B700B7"/>
                </a:solidFill>
                <a:latin typeface="Calibri" charset="0"/>
              </a:rPr>
              <a:t>OPT(j-1)</a:t>
            </a: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, how can one figure out if </a:t>
            </a:r>
            <a:r>
              <a:rPr lang="en-US" altLang="en-US" sz="2300">
                <a:solidFill>
                  <a:srgbClr val="B700B7"/>
                </a:solidFill>
                <a:latin typeface="Calibri" charset="0"/>
              </a:rPr>
              <a:t>j</a:t>
            </a:r>
            <a:r>
              <a:rPr lang="en-US" altLang="en-US" sz="2300">
                <a:solidFill>
                  <a:srgbClr val="FFFFFF"/>
                </a:solidFill>
                <a:latin typeface="Calibri" charset="0"/>
              </a:rPr>
              <a:t> in optimal solution or not?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7BBD36F-65DF-6E47-B884-1A247C324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26" y="2735263"/>
            <a:ext cx="5635625" cy="1433512"/>
          </a:xfrm>
          <a:prstGeom prst="rect">
            <a:avLst/>
          </a:prstGeom>
          <a:solidFill>
            <a:srgbClr val="9BBB59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578" name="Title 1">
            <a:extLst>
              <a:ext uri="{FF2B5EF4-FFF2-40B4-BE49-F238E27FC236}">
                <a16:creationId xmlns:a16="http://schemas.microsoft.com/office/drawing/2014/main" id="{452DFC47-796F-9144-9000-A01276D9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recursive algorithm</a:t>
            </a:r>
          </a:p>
        </p:txBody>
      </p:sp>
      <p:sp>
        <p:nvSpPr>
          <p:cNvPr id="24579" name="TextBox 3">
            <a:extLst>
              <a:ext uri="{FF2B5EF4-FFF2-40B4-BE49-F238E27FC236}">
                <a16:creationId xmlns:a16="http://schemas.microsoft.com/office/drawing/2014/main" id="{D29F3A5F-CE23-A94A-9509-C58629FD1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1954214"/>
            <a:ext cx="16684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B700B7"/>
                </a:solidFill>
              </a:rPr>
              <a:t>j</a:t>
            </a:r>
            <a:r>
              <a:rPr lang="en-US" altLang="en-US" sz="1800"/>
              <a:t>)</a:t>
            </a:r>
          </a:p>
        </p:txBody>
      </p:sp>
      <p:sp>
        <p:nvSpPr>
          <p:cNvPr id="24580" name="TextBox 4">
            <a:extLst>
              <a:ext uri="{FF2B5EF4-FFF2-40B4-BE49-F238E27FC236}">
                <a16:creationId xmlns:a16="http://schemas.microsoft.com/office/drawing/2014/main" id="{DA02041F-AF21-9F45-8A2A-BCC5B656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1" y="2822575"/>
            <a:ext cx="205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B700B7"/>
                </a:solidFill>
              </a:rPr>
              <a:t>j = 0 </a:t>
            </a:r>
            <a:r>
              <a:rPr lang="en-US" altLang="en-US" sz="1800"/>
              <a:t>then return </a:t>
            </a:r>
            <a:r>
              <a:rPr lang="en-US" altLang="en-US" sz="1800">
                <a:solidFill>
                  <a:srgbClr val="B700B7"/>
                </a:solidFill>
              </a:rPr>
              <a:t>0</a:t>
            </a:r>
          </a:p>
        </p:txBody>
      </p:sp>
      <p:sp>
        <p:nvSpPr>
          <p:cNvPr id="24581" name="TextBox 5">
            <a:extLst>
              <a:ext uri="{FF2B5EF4-FFF2-40B4-BE49-F238E27FC236}">
                <a16:creationId xmlns:a16="http://schemas.microsoft.com/office/drawing/2014/main" id="{AF8F31D0-B601-5F4E-9DB2-80F9B04A7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850" y="3538538"/>
            <a:ext cx="5621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max </a:t>
            </a:r>
            <a:r>
              <a:rPr lang="en-US" altLang="en-US" sz="2000"/>
              <a:t>{</a:t>
            </a:r>
            <a:r>
              <a:rPr lang="en-US" altLang="en-US" sz="1800"/>
              <a:t> </a:t>
            </a:r>
            <a:r>
              <a:rPr lang="en-US" altLang="en-US" sz="1800">
                <a:solidFill>
                  <a:srgbClr val="B700B7"/>
                </a:solidFill>
              </a:rPr>
              <a:t>v</a:t>
            </a:r>
            <a:r>
              <a:rPr lang="en-US" altLang="en-US" sz="1800" baseline="-25000">
                <a:solidFill>
                  <a:srgbClr val="B700B7"/>
                </a:solidFill>
              </a:rPr>
              <a:t>j</a:t>
            </a:r>
            <a:r>
              <a:rPr lang="en-US" altLang="en-US" sz="1800"/>
              <a:t> + </a:t>
            </a: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p(j)</a:t>
            </a:r>
            <a:r>
              <a:rPr lang="en-US" altLang="en-US" sz="1800"/>
              <a:t> ), </a:t>
            </a:r>
            <a:r>
              <a:rPr lang="en-US" altLang="en-US" sz="1800">
                <a:solidFill>
                  <a:srgbClr val="0000FF"/>
                </a:solidFill>
              </a:rPr>
              <a:t>Compute-Opt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B700B7"/>
                </a:solidFill>
              </a:rPr>
              <a:t>j-1</a:t>
            </a:r>
            <a:r>
              <a:rPr lang="en-US" altLang="en-US" sz="1800"/>
              <a:t> ) </a:t>
            </a:r>
            <a:r>
              <a:rPr lang="en-US" altLang="en-US" sz="2000"/>
              <a:t>}</a:t>
            </a:r>
          </a:p>
        </p:txBody>
      </p:sp>
      <p:sp>
        <p:nvSpPr>
          <p:cNvPr id="24582" name="TextBox 2">
            <a:extLst>
              <a:ext uri="{FF2B5EF4-FFF2-40B4-BE49-F238E27FC236}">
                <a16:creationId xmlns:a16="http://schemas.microsoft.com/office/drawing/2014/main" id="{E6849D17-6539-6641-A045-877CEE3B5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8" y="5343525"/>
            <a:ext cx="6146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B700B7"/>
                </a:solidFill>
              </a:rPr>
              <a:t>OPT(j)  </a:t>
            </a:r>
            <a:r>
              <a:rPr lang="en-US" altLang="en-US" sz="2800"/>
              <a:t>=  max </a:t>
            </a:r>
            <a:r>
              <a:rPr lang="en-US" altLang="en-US"/>
              <a:t>{</a:t>
            </a:r>
            <a:r>
              <a:rPr lang="en-US" altLang="en-US" sz="2800"/>
              <a:t> </a:t>
            </a:r>
            <a:r>
              <a:rPr lang="en-US" altLang="en-US" sz="2800">
                <a:solidFill>
                  <a:srgbClr val="B700B7"/>
                </a:solidFill>
              </a:rPr>
              <a:t>v</a:t>
            </a:r>
            <a:r>
              <a:rPr lang="en-US" altLang="en-US" sz="2800" baseline="-25000">
                <a:solidFill>
                  <a:srgbClr val="B700B7"/>
                </a:solidFill>
              </a:rPr>
              <a:t>j</a:t>
            </a:r>
            <a:r>
              <a:rPr lang="en-US" altLang="en-US" sz="2800">
                <a:solidFill>
                  <a:srgbClr val="B700B7"/>
                </a:solidFill>
              </a:rPr>
              <a:t> + OPT( p(j) )</a:t>
            </a:r>
            <a:r>
              <a:rPr lang="en-US" altLang="en-US" sz="2800"/>
              <a:t>, </a:t>
            </a:r>
            <a:r>
              <a:rPr lang="en-US" altLang="en-US" sz="2800">
                <a:solidFill>
                  <a:srgbClr val="B700B7"/>
                </a:solidFill>
              </a:rPr>
              <a:t>OPT(j-1)</a:t>
            </a:r>
            <a:r>
              <a:rPr lang="en-US" altLang="en-US" sz="2800"/>
              <a:t> </a:t>
            </a:r>
            <a:r>
              <a:rPr lang="en-US" altLang="en-US"/>
              <a:t>}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1E64657D-4C18-EF49-9A2A-6CC9E04F2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4876" y="1417638"/>
            <a:ext cx="2822575" cy="1111250"/>
          </a:xfrm>
          <a:prstGeom prst="cloudCallout">
            <a:avLst>
              <a:gd name="adj1" fmla="val -12370"/>
              <a:gd name="adj2" fmla="val 4394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</a:rPr>
              <a:t>Proof of correctness by induction on </a:t>
            </a:r>
            <a:r>
              <a:rPr lang="en-US" dirty="0" err="1">
                <a:solidFill>
                  <a:srgbClr val="B700B7"/>
                </a:solidFill>
              </a:rPr>
              <a:t>j</a:t>
            </a:r>
            <a:endParaRPr lang="en-US" dirty="0">
              <a:solidFill>
                <a:srgbClr val="B700B7"/>
              </a:solidFill>
            </a:endParaRPr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0A3018C6-13F1-FE44-8518-A5DAC7874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663" y="1671638"/>
            <a:ext cx="2209800" cy="857250"/>
          </a:xfrm>
          <a:prstGeom prst="wedgeRectCallout">
            <a:avLst>
              <a:gd name="adj1" fmla="val -68481"/>
              <a:gd name="adj2" fmla="val 97944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Correct for </a:t>
            </a:r>
            <a:r>
              <a:rPr lang="en-US" dirty="0" err="1">
                <a:solidFill>
                  <a:srgbClr val="B700B7"/>
                </a:solidFill>
              </a:rPr>
              <a:t>j</a:t>
            </a:r>
            <a:r>
              <a:rPr lang="en-US" dirty="0">
                <a:solidFill>
                  <a:srgbClr val="B700B7"/>
                </a:solidFill>
              </a:rPr>
              <a:t>=0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D38E9AFE-C606-5043-B56A-14D4F73AE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9" y="4310063"/>
            <a:ext cx="1508125" cy="857250"/>
          </a:xfrm>
          <a:prstGeom prst="wedgeRectCallout">
            <a:avLst>
              <a:gd name="adj1" fmla="val -1185"/>
              <a:gd name="adj2" fmla="val -99528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B700B7"/>
                </a:solidFill>
              </a:rPr>
              <a:t>= OPT( </a:t>
            </a:r>
            <a:r>
              <a:rPr lang="en-US" dirty="0" err="1">
                <a:solidFill>
                  <a:srgbClr val="B700B7"/>
                </a:solidFill>
              </a:rPr>
              <a:t>p(j</a:t>
            </a:r>
            <a:r>
              <a:rPr lang="en-US" dirty="0">
                <a:solidFill>
                  <a:srgbClr val="B700B7"/>
                </a:solidFill>
              </a:rPr>
              <a:t>) )</a:t>
            </a:r>
          </a:p>
        </p:txBody>
      </p:sp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7A3FF25B-D98D-4341-9A1C-F3BF46786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7451" y="4310063"/>
            <a:ext cx="1509713" cy="857250"/>
          </a:xfrm>
          <a:prstGeom prst="wedgeRectCallout">
            <a:avLst>
              <a:gd name="adj1" fmla="val -1185"/>
              <a:gd name="adj2" fmla="val -99528"/>
            </a:avLst>
          </a:prstGeom>
          <a:solidFill>
            <a:srgbClr val="B3A2C7">
              <a:alpha val="36862"/>
            </a:srgbClr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B700B7"/>
                </a:solidFill>
              </a:rPr>
              <a:t>= OPT( j-1 )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8886919-0605-A842-AA94-14522B4CA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1488" y="5343525"/>
            <a:ext cx="6146800" cy="725488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DD5FAD5B-4F18-E34C-8ADA-476404D64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Exponential Running Time</a:t>
            </a:r>
          </a:p>
        </p:txBody>
      </p:sp>
      <p:grpSp>
        <p:nvGrpSpPr>
          <p:cNvPr id="25602" name="Group 46">
            <a:extLst>
              <a:ext uri="{FF2B5EF4-FFF2-40B4-BE49-F238E27FC236}">
                <a16:creationId xmlns:a16="http://schemas.microsoft.com/office/drawing/2014/main" id="{DD16F2F2-7111-6F4E-98D7-611A89A06977}"/>
              </a:ext>
            </a:extLst>
          </p:cNvPr>
          <p:cNvGrpSpPr>
            <a:grpSpLocks/>
          </p:cNvGrpSpPr>
          <p:nvPr/>
        </p:nvGrpSpPr>
        <p:grpSpPr bwMode="auto">
          <a:xfrm>
            <a:off x="2082801" y="1563688"/>
            <a:ext cx="3717925" cy="1835150"/>
            <a:chOff x="812539" y="1933069"/>
            <a:chExt cx="3717181" cy="1834594"/>
          </a:xfrm>
        </p:grpSpPr>
        <p:grpSp>
          <p:nvGrpSpPr>
            <p:cNvPr id="25634" name="Group 11">
              <a:extLst>
                <a:ext uri="{FF2B5EF4-FFF2-40B4-BE49-F238E27FC236}">
                  <a16:creationId xmlns:a16="http://schemas.microsoft.com/office/drawing/2014/main" id="{69392CD1-EA5C-C848-B0C2-15749D98AE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2539" y="2182757"/>
              <a:ext cx="1239855" cy="173690"/>
              <a:chOff x="812539" y="2182757"/>
              <a:chExt cx="1239855" cy="173690"/>
            </a:xfrm>
          </p:grpSpPr>
          <p:cxnSp>
            <p:nvCxnSpPr>
              <p:cNvPr id="4" name="Straight Connector 3">
                <a:extLst>
                  <a:ext uri="{FF2B5EF4-FFF2-40B4-BE49-F238E27FC236}">
                    <a16:creationId xmlns:a16="http://schemas.microsoft.com/office/drawing/2014/main" id="{8AD14445-9265-924B-9753-7D5ECA1AA81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127" y="2258407"/>
                <a:ext cx="1236415" cy="9522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48A711C2-6CE9-F140-B669-C2AA6B9F183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4049" y="2268723"/>
                <a:ext cx="174572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F4B18C0-98DA-B145-9DEE-C9F9BC050D4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6046" y="2268723"/>
                <a:ext cx="174572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5" name="Group 12">
              <a:extLst>
                <a:ext uri="{FF2B5EF4-FFF2-40B4-BE49-F238E27FC236}">
                  <a16:creationId xmlns:a16="http://schemas.microsoft.com/office/drawing/2014/main" id="{D3E1765E-995F-D643-A8A0-1EC190D18B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2466" y="2508848"/>
              <a:ext cx="1239855" cy="173690"/>
              <a:chOff x="812539" y="2182757"/>
              <a:chExt cx="1239855" cy="17369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EC60A94D-73B4-D048-8E93-D1D4AC4784A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788" y="2257656"/>
                <a:ext cx="1236416" cy="11109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BDFE8054-2E54-B644-8663-18897884BBE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504" y="2268765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70129A3B-7D19-D847-B82B-9177F95EA4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502" y="2268765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6" name="Group 16">
              <a:extLst>
                <a:ext uri="{FF2B5EF4-FFF2-40B4-BE49-F238E27FC236}">
                  <a16:creationId xmlns:a16="http://schemas.microsoft.com/office/drawing/2014/main" id="{BC6252B4-4194-8948-8A1E-343E2076C9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1599" y="2834939"/>
              <a:ext cx="1239855" cy="173690"/>
              <a:chOff x="812539" y="2182757"/>
              <a:chExt cx="1239855" cy="17369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F0D36566-3FE5-6249-8BC7-E3BF79D71B4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656" y="2258491"/>
                <a:ext cx="1236416" cy="9522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30106889-0C1C-764F-8CF1-3BA5F235186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4579" y="2268807"/>
                <a:ext cx="174572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EF0B7A6-9167-454A-B3C3-88C5CE59447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6576" y="2268807"/>
                <a:ext cx="174572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7" name="Group 20">
              <a:extLst>
                <a:ext uri="{FF2B5EF4-FFF2-40B4-BE49-F238E27FC236}">
                  <a16:creationId xmlns:a16="http://schemas.microsoft.com/office/drawing/2014/main" id="{720A5D40-EEE3-594F-9CFB-554EFECCDA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2321" y="3224888"/>
              <a:ext cx="1239855" cy="173690"/>
              <a:chOff x="812539" y="2182757"/>
              <a:chExt cx="1239855" cy="173690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3FBD201-A6A6-1D49-B4C3-F7C4163DE44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523" y="2257360"/>
                <a:ext cx="1236415" cy="11110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9002035-97B3-444D-8D64-1A60E1F8CE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239" y="2268470"/>
                <a:ext cx="172984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4FD0C14D-17FB-8A4E-A3D1-E65648C145D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236" y="2268470"/>
                <a:ext cx="172984" cy="1588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38" name="Group 24">
              <a:extLst>
                <a:ext uri="{FF2B5EF4-FFF2-40B4-BE49-F238E27FC236}">
                  <a16:creationId xmlns:a16="http://schemas.microsoft.com/office/drawing/2014/main" id="{4790652B-22FA-C74F-8AE8-DF4EF2DBD6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9865" y="3593973"/>
              <a:ext cx="1239855" cy="173690"/>
              <a:chOff x="812539" y="2182757"/>
              <a:chExt cx="1239855" cy="173690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3381B988-A4AB-5842-B7EA-25FEF2FC84F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14392" y="2258052"/>
                <a:ext cx="1236416" cy="11109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8A1AF76F-351E-384A-9879-E36EB4CCC1A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1965109" y="2269161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C85F3442-F5F2-5A40-AB2B-D5867DB7C14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5400000">
                <a:off x="727106" y="2269161"/>
                <a:ext cx="172985" cy="1587"/>
              </a:xfrm>
              <a:prstGeom prst="line">
                <a:avLst/>
              </a:prstGeom>
              <a:noFill/>
              <a:ln w="25400">
                <a:solidFill>
                  <a:schemeClr val="accent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5639" name="TextBox 28">
              <a:extLst>
                <a:ext uri="{FF2B5EF4-FFF2-40B4-BE49-F238E27FC236}">
                  <a16:creationId xmlns:a16="http://schemas.microsoft.com/office/drawing/2014/main" id="{65A34308-4F81-974F-95A3-B209FA04E1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0893" y="1933069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5640" name="TextBox 29">
              <a:extLst>
                <a:ext uri="{FF2B5EF4-FFF2-40B4-BE49-F238E27FC236}">
                  <a16:creationId xmlns:a16="http://schemas.microsoft.com/office/drawing/2014/main" id="{126F5CEA-9A66-414A-A085-435132A387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4552" y="2247283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5641" name="TextBox 30">
              <a:extLst>
                <a:ext uri="{FF2B5EF4-FFF2-40B4-BE49-F238E27FC236}">
                  <a16:creationId xmlns:a16="http://schemas.microsoft.com/office/drawing/2014/main" id="{50D32DC1-675F-4245-B7EA-9991F47D4E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5768" y="2541296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5642" name="TextBox 31">
              <a:extLst>
                <a:ext uri="{FF2B5EF4-FFF2-40B4-BE49-F238E27FC236}">
                  <a16:creationId xmlns:a16="http://schemas.microsoft.com/office/drawing/2014/main" id="{0798AA48-30C9-1F47-B8BA-558811273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3224" y="2932340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25643" name="TextBox 32">
              <a:extLst>
                <a:ext uri="{FF2B5EF4-FFF2-40B4-BE49-F238E27FC236}">
                  <a16:creationId xmlns:a16="http://schemas.microsoft.com/office/drawing/2014/main" id="{2613D458-0AF4-BF4B-AC9F-E9751B37D9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9957" y="3300633"/>
              <a:ext cx="31304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6399961-D9F1-C74E-96DD-3EADF1FAE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2539" y="1736726"/>
            <a:ext cx="1584325" cy="771525"/>
          </a:xfrm>
          <a:prstGeom prst="roundRect">
            <a:avLst>
              <a:gd name="adj" fmla="val 16667"/>
            </a:avLst>
          </a:prstGeom>
          <a:solidFill>
            <a:srgbClr val="D7E4BD">
              <a:alpha val="52940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 err="1">
                <a:solidFill>
                  <a:srgbClr val="B700B7"/>
                </a:solidFill>
              </a:rPr>
              <a:t>p(j</a:t>
            </a:r>
            <a:r>
              <a:rPr lang="en-US" dirty="0">
                <a:solidFill>
                  <a:srgbClr val="B700B7"/>
                </a:solidFill>
              </a:rPr>
              <a:t>) = j-2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A84C2399-5EE4-6C4E-8D3A-D33AD6369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4901" y="3398838"/>
            <a:ext cx="923925" cy="563562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1300" dirty="0">
                <a:solidFill>
                  <a:schemeClr val="lt1"/>
                </a:solidFill>
              </a:rPr>
              <a:t>OPT(5)</a:t>
            </a:r>
          </a:p>
        </p:txBody>
      </p:sp>
      <p:grpSp>
        <p:nvGrpSpPr>
          <p:cNvPr id="9" name="Group 74">
            <a:extLst>
              <a:ext uri="{FF2B5EF4-FFF2-40B4-BE49-F238E27FC236}">
                <a16:creationId xmlns:a16="http://schemas.microsoft.com/office/drawing/2014/main" id="{B022994D-620C-BE4A-AB82-36BF8C5D3DE0}"/>
              </a:ext>
            </a:extLst>
          </p:cNvPr>
          <p:cNvGrpSpPr>
            <a:grpSpLocks/>
          </p:cNvGrpSpPr>
          <p:nvPr/>
        </p:nvGrpSpPr>
        <p:grpSpPr bwMode="auto">
          <a:xfrm>
            <a:off x="5262563" y="3879851"/>
            <a:ext cx="2768600" cy="798513"/>
            <a:chOff x="3738992" y="3879728"/>
            <a:chExt cx="2768031" cy="798653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8EE10B6-3F8E-1A4C-AE79-B4415CA97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8992" y="4114719"/>
              <a:ext cx="922147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OPT(3)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C152501-9BF9-8444-B3AB-0E62F423F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875" y="4114719"/>
              <a:ext cx="922148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OPT(4)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1966F297-35BA-ED4B-BA85-E8FC891C289B}"/>
                </a:ext>
              </a:extLst>
            </p:cNvPr>
            <p:cNvCxnSpPr>
              <a:cxnSpLocks noChangeShapeType="1"/>
              <a:stCxn id="35" idx="3"/>
            </p:cNvCxnSpPr>
            <p:nvPr/>
          </p:nvCxnSpPr>
          <p:spPr bwMode="auto">
            <a:xfrm rot="5400000">
              <a:off x="4480951" y="3799620"/>
              <a:ext cx="234991" cy="395207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4AE59667-5385-9E44-BA07-A05DC4F0EA99}"/>
                </a:ext>
              </a:extLst>
            </p:cNvPr>
            <p:cNvCxnSpPr>
              <a:cxnSpLocks noChangeShapeType="1"/>
              <a:stCxn id="35" idx="5"/>
              <a:endCxn id="37" idx="1"/>
            </p:cNvCxnSpPr>
            <p:nvPr/>
          </p:nvCxnSpPr>
          <p:spPr bwMode="auto">
            <a:xfrm rot="16200000" flipH="1">
              <a:off x="5426098" y="3903596"/>
              <a:ext cx="317556" cy="26982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" name="Group 75">
            <a:extLst>
              <a:ext uri="{FF2B5EF4-FFF2-40B4-BE49-F238E27FC236}">
                <a16:creationId xmlns:a16="http://schemas.microsoft.com/office/drawing/2014/main" id="{DC81A2EF-F192-4449-B3CB-004ECE4CABC7}"/>
              </a:ext>
            </a:extLst>
          </p:cNvPr>
          <p:cNvGrpSpPr>
            <a:grpSpLocks/>
          </p:cNvGrpSpPr>
          <p:nvPr/>
        </p:nvGrpSpPr>
        <p:grpSpPr bwMode="auto">
          <a:xfrm>
            <a:off x="4173539" y="4595813"/>
            <a:ext cx="2327275" cy="798512"/>
            <a:chOff x="2649648" y="4595829"/>
            <a:chExt cx="2326817" cy="79865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6450C7B-CC6B-A745-8595-705FF7364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9648" y="4830820"/>
              <a:ext cx="922155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BD4451C-675F-BC4B-8174-8BD6B2423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309" y="4830820"/>
              <a:ext cx="922156" cy="56366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OPT(2)</a:t>
              </a:r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9308CD9-97D8-DE4D-B580-754A05F4093C}"/>
                </a:ext>
              </a:extLst>
            </p:cNvPr>
            <p:cNvCxnSpPr>
              <a:cxnSpLocks noChangeShapeType="1"/>
              <a:stCxn id="36" idx="3"/>
              <a:endCxn id="38" idx="0"/>
            </p:cNvCxnSpPr>
            <p:nvPr/>
          </p:nvCxnSpPr>
          <p:spPr bwMode="auto">
            <a:xfrm rot="5400000">
              <a:off x="3374948" y="4332400"/>
              <a:ext cx="234991" cy="76185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B5C971B9-25D9-7541-A0B0-7E6C003D9B88}"/>
                </a:ext>
              </a:extLst>
            </p:cNvPr>
            <p:cNvCxnSpPr>
              <a:cxnSpLocks noChangeShapeType="1"/>
              <a:endCxn id="39" idx="0"/>
            </p:cNvCxnSpPr>
            <p:nvPr/>
          </p:nvCxnSpPr>
          <p:spPr bwMode="auto">
            <a:xfrm rot="16200000" flipH="1">
              <a:off x="4340752" y="4656980"/>
              <a:ext cx="234991" cy="112690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oup 76">
            <a:extLst>
              <a:ext uri="{FF2B5EF4-FFF2-40B4-BE49-F238E27FC236}">
                <a16:creationId xmlns:a16="http://schemas.microsoft.com/office/drawing/2014/main" id="{9062515D-51CA-DB49-AF85-007CDEA3CF40}"/>
              </a:ext>
            </a:extLst>
          </p:cNvPr>
          <p:cNvGrpSpPr>
            <a:grpSpLocks/>
          </p:cNvGrpSpPr>
          <p:nvPr/>
        </p:nvGrpSpPr>
        <p:grpSpPr bwMode="auto">
          <a:xfrm>
            <a:off x="5578475" y="5395913"/>
            <a:ext cx="922338" cy="868362"/>
            <a:chOff x="4053788" y="5395276"/>
            <a:chExt cx="922677" cy="868805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EFBB8BD-7A50-EC44-A0C4-4492FBD51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3788" y="5700231"/>
              <a:ext cx="922677" cy="563850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8DDDB049-61C3-364A-93F7-F1F632A92901}"/>
                </a:ext>
              </a:extLst>
            </p:cNvPr>
            <p:cNvCxnSpPr>
              <a:cxnSpLocks noChangeShapeType="1"/>
              <a:stCxn id="39" idx="4"/>
              <a:endCxn id="40" idx="0"/>
            </p:cNvCxnSpPr>
            <p:nvPr/>
          </p:nvCxnSpPr>
          <p:spPr bwMode="auto">
            <a:xfrm rot="5400000">
              <a:off x="4361854" y="5547754"/>
              <a:ext cx="306543" cy="1589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" name="Group 78">
            <a:extLst>
              <a:ext uri="{FF2B5EF4-FFF2-40B4-BE49-F238E27FC236}">
                <a16:creationId xmlns:a16="http://schemas.microsoft.com/office/drawing/2014/main" id="{05177DB1-F4BF-4246-A846-CBAE4848A8F8}"/>
              </a:ext>
            </a:extLst>
          </p:cNvPr>
          <p:cNvGrpSpPr>
            <a:grpSpLocks/>
          </p:cNvGrpSpPr>
          <p:nvPr/>
        </p:nvGrpSpPr>
        <p:grpSpPr bwMode="auto">
          <a:xfrm>
            <a:off x="7108826" y="4802188"/>
            <a:ext cx="3167063" cy="1668462"/>
            <a:chOff x="5584346" y="4801724"/>
            <a:chExt cx="3167058" cy="166825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EACF28B2-4611-F44A-BD92-8713DA48F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346" y="5782676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EF849308-0D9F-514D-8633-7B2F65540854}"/>
                </a:ext>
              </a:extLst>
            </p:cNvPr>
            <p:cNvCxnSpPr>
              <a:cxnSpLocks noChangeShapeType="1"/>
              <a:stCxn id="60" idx="4"/>
              <a:endCxn id="61" idx="0"/>
            </p:cNvCxnSpPr>
            <p:nvPr/>
          </p:nvCxnSpPr>
          <p:spPr bwMode="auto">
            <a:xfrm rot="5400000">
              <a:off x="5892340" y="5630295"/>
              <a:ext cx="306348" cy="1588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903E0DA-1DD5-FD4A-A11E-1EE923ACF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6094" y="5144581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059E09A2-1132-9740-A7D8-BA9CC9ECF0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9067" y="5036644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OPT(2)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EE89604C-FE99-5140-9D17-AF981D58AD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9067" y="5906485"/>
              <a:ext cx="922337" cy="563491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OPT(1)</a:t>
              </a:r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FE51FB8F-B8A2-F049-A9CD-D22E38A8CAD7}"/>
                </a:ext>
              </a:extLst>
            </p:cNvPr>
            <p:cNvCxnSpPr>
              <a:cxnSpLocks noChangeShapeType="1"/>
              <a:stCxn id="64" idx="3"/>
              <a:endCxn id="65" idx="0"/>
            </p:cNvCxnSpPr>
            <p:nvPr/>
          </p:nvCxnSpPr>
          <p:spPr bwMode="auto">
            <a:xfrm rot="5400000">
              <a:off x="7327441" y="4822340"/>
              <a:ext cx="342857" cy="301625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20132334-7A46-1149-9A9C-C637D230D61A}"/>
                </a:ext>
              </a:extLst>
            </p:cNvPr>
            <p:cNvCxnSpPr>
              <a:cxnSpLocks noChangeShapeType="1"/>
              <a:endCxn id="66" idx="0"/>
            </p:cNvCxnSpPr>
            <p:nvPr/>
          </p:nvCxnSpPr>
          <p:spPr bwMode="auto">
            <a:xfrm rot="16200000" flipH="1">
              <a:off x="8115626" y="4862828"/>
              <a:ext cx="234920" cy="112712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E564DC11-3BCA-294B-BD13-E4F517A5A639}"/>
                </a:ext>
              </a:extLst>
            </p:cNvPr>
            <p:cNvCxnSpPr>
              <a:cxnSpLocks noChangeShapeType="1"/>
              <a:stCxn id="66" idx="4"/>
              <a:endCxn id="67" idx="0"/>
            </p:cNvCxnSpPr>
            <p:nvPr/>
          </p:nvCxnSpPr>
          <p:spPr bwMode="auto">
            <a:xfrm rot="5400000">
              <a:off x="8137855" y="5753310"/>
              <a:ext cx="304762" cy="1588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" name="Group 77">
            <a:extLst>
              <a:ext uri="{FF2B5EF4-FFF2-40B4-BE49-F238E27FC236}">
                <a16:creationId xmlns:a16="http://schemas.microsoft.com/office/drawing/2014/main" id="{AE5A1019-B21D-C54E-A29B-3562741BEC21}"/>
              </a:ext>
            </a:extLst>
          </p:cNvPr>
          <p:cNvGrpSpPr>
            <a:grpSpLocks/>
          </p:cNvGrpSpPr>
          <p:nvPr/>
        </p:nvGrpSpPr>
        <p:grpSpPr bwMode="auto">
          <a:xfrm>
            <a:off x="7108825" y="4321175"/>
            <a:ext cx="2851150" cy="1155700"/>
            <a:chOff x="5584346" y="4320575"/>
            <a:chExt cx="2852262" cy="1156459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8907F26-2593-3A4B-A894-3485C97D05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346" y="4913102"/>
              <a:ext cx="922698" cy="563932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OPT(2)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3D8ACFC7-3248-A04B-BD2A-DE66EB71219E}"/>
                </a:ext>
              </a:extLst>
            </p:cNvPr>
            <p:cNvCxnSpPr>
              <a:cxnSpLocks noChangeShapeType="1"/>
              <a:endCxn id="60" idx="0"/>
            </p:cNvCxnSpPr>
            <p:nvPr/>
          </p:nvCxnSpPr>
          <p:spPr bwMode="auto">
            <a:xfrm rot="16200000" flipH="1">
              <a:off x="5870970" y="4739172"/>
              <a:ext cx="235104" cy="112756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008C672-E7C4-0E4C-AA3A-C49BADE7F7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3911" y="4320575"/>
              <a:ext cx="922697" cy="563933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r>
                <a:rPr lang="en-US" sz="1300" dirty="0">
                  <a:solidFill>
                    <a:schemeClr val="lt1"/>
                  </a:solidFill>
                </a:rPr>
                <a:t>OPT(3)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E9404B0-F178-0D4C-B294-3D18E5379FDA}"/>
                </a:ext>
              </a:extLst>
            </p:cNvPr>
            <p:cNvCxnSpPr>
              <a:cxnSpLocks noChangeShapeType="1"/>
              <a:stCxn id="37" idx="6"/>
              <a:endCxn id="64" idx="2"/>
            </p:cNvCxnSpPr>
            <p:nvPr/>
          </p:nvCxnSpPr>
          <p:spPr bwMode="auto">
            <a:xfrm>
              <a:off x="6507044" y="4396825"/>
              <a:ext cx="1006868" cy="204922"/>
            </a:xfrm>
            <a:prstGeom prst="straightConnector1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0" name="Cloud Callout 79">
            <a:extLst>
              <a:ext uri="{FF2B5EF4-FFF2-40B4-BE49-F238E27FC236}">
                <a16:creationId xmlns:a16="http://schemas.microsoft.com/office/drawing/2014/main" id="{10CDC8AB-D029-B140-8DB0-ED3666C81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114801"/>
            <a:ext cx="2135188" cy="1668463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rPr>
              <a:t>Formal proof: Ex.</a:t>
            </a:r>
          </a:p>
        </p:txBody>
      </p:sp>
      <p:sp>
        <p:nvSpPr>
          <p:cNvPr id="82" name="Cloud Callout 81">
            <a:extLst>
              <a:ext uri="{FF2B5EF4-FFF2-40B4-BE49-F238E27FC236}">
                <a16:creationId xmlns:a16="http://schemas.microsoft.com/office/drawing/2014/main" id="{892C62BF-C15C-2544-99EC-A2F6A3B3D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1164" y="2247900"/>
            <a:ext cx="2427287" cy="1631950"/>
          </a:xfrm>
          <a:prstGeom prst="cloudCallout">
            <a:avLst>
              <a:gd name="adj1" fmla="val -14569"/>
              <a:gd name="adj2" fmla="val 47204"/>
            </a:avLst>
          </a:prstGeom>
          <a:solidFill>
            <a:srgbClr val="953735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</a:rPr>
              <a:t>Only 5 OPT values!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80" grpId="0" animBg="1"/>
      <p:bldP spid="8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Lecture 30</vt:lpstr>
      <vt:lpstr>Couple more definitions</vt:lpstr>
      <vt:lpstr>Property of OPT</vt:lpstr>
      <vt:lpstr>A recursive algorithm</vt:lpstr>
      <vt:lpstr>Exponential Running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30</dc:title>
  <dc:creator>Nasrin Akhter</dc:creator>
  <cp:lastModifiedBy>Nasrin Akhter</cp:lastModifiedBy>
  <cp:revision>1</cp:revision>
  <dcterms:created xsi:type="dcterms:W3CDTF">2022-04-21T16:30:52Z</dcterms:created>
  <dcterms:modified xsi:type="dcterms:W3CDTF">2022-04-21T16:31:27Z</dcterms:modified>
</cp:coreProperties>
</file>