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65" r:id="rId3"/>
    <p:sldId id="466" r:id="rId4"/>
    <p:sldId id="286" r:id="rId5"/>
    <p:sldId id="467" r:id="rId6"/>
    <p:sldId id="468" r:id="rId7"/>
    <p:sldId id="269" r:id="rId8"/>
    <p:sldId id="271" r:id="rId9"/>
    <p:sldId id="272" r:id="rId10"/>
    <p:sldId id="469" r:id="rId11"/>
    <p:sldId id="273" r:id="rId12"/>
    <p:sldId id="470" r:id="rId13"/>
    <p:sldId id="471" r:id="rId14"/>
    <p:sldId id="285" r:id="rId15"/>
    <p:sldId id="472" r:id="rId16"/>
    <p:sldId id="46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C53F9-7E6A-4E9C-92C4-D1056F8F6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BB8D8-B2DE-4F1A-9C12-585B271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36901-EEBA-42D0-9A13-7D39B5BB8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5150A-5558-4134-B46B-6CE35970B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77612-AE49-40CE-B8CE-83902E5C3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8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DE500-4295-4B91-AB90-D2C7D3803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681EE2-5184-43CD-BD72-EE9CAA3ED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4C299-486A-4F37-BB89-6D1C8A861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B49D3-62F0-4203-BC9B-DCDC1660B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C922B-8551-4036-8224-9426A5D4E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4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D517C-997C-4C65-B240-3ACE34C4EC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B9DD7-D0C9-4368-B77A-330BB0FE6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851BC-F9B0-4D52-B603-768C4D02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D32FD-2F0C-4E06-99F8-6F55026BE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F8193-0580-4CE9-ABB2-C59E5B1E3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5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1A3D8-0A6D-48B7-B73D-CFE0D24B8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5F304-5D2B-4B32-B402-705A31239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757BF-A977-4816-B9F0-3FEB5B425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5F06F-9E1A-4805-A30F-4FA12BD40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02AB9-68FF-4B6C-9255-AA6F9AE16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9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BBAEC-9C13-4BF4-B0CF-51D28A5F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18841-A00C-4401-90A7-CD28867B2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EB0B6-1E62-4873-A56D-1D495C01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D3DCB-C81F-4788-A412-D6AE35BAF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64443-A561-4979-ADD1-74EC63D01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8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1515E-2997-4163-96E4-6C9F97B5B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D37A8-90E3-49E4-8B17-8DCDDA552A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4CA38E-C1D1-4D43-AFBE-84B0BE450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DC5EE-68D0-4201-9843-43E5DC2CC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9E17F-2997-43E0-9D09-297015444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C1225-03E2-4B04-AEE6-7CC16F761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79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C16CB-1C7B-4165-805F-76A1FB297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B69500-556A-4514-A874-D1AFD6804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0DE15-19C1-45D2-9152-38875EEAF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30E9AA-A3F2-4902-89BD-1CA3D5A31C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4F53FC-ED7E-4FAA-B8A8-C97BE3DC29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7A948E-AE7A-4C3A-8327-25EC87FF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894F1C-9A2F-4F96-B06D-798851F69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7CE195-7DC3-4049-9D7D-55AD98115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7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2BEA6-3E5E-45C2-97F1-77F69CD48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57AE29-43E6-4F07-A298-1624F7CAB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335CF6-7EAC-4B3C-8B6D-4D3D056D2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14B29A-6D1B-4ECC-9181-965FBD849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44657C-8D2F-4FE9-A20E-3B128021A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A86903-09EB-4443-AEDD-A621C843A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C0E8BC-BFBA-4AA3-A56F-5FAF4950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50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2C2D-AF4D-4CB0-80CD-8BD09234D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68432-8145-448F-AD8B-58482021B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F2376-E64D-41F8-AFFB-37C5F8991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144EE-4BCA-48CD-9D86-C58204055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AF737-436C-4718-BA49-CB20B9E1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62AF9-2548-482C-ACE8-CF73E02E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97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69BF0-F5B8-47D4-BD17-A18A7B5F6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E6EB0A-F9B6-4F06-A232-239C550598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2AB66F-7F56-43F2-99C4-80CD858E3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74F8C-31E4-4C26-9DEC-B5A84F41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A54C9-F8A9-440C-A514-94F398D2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52864-CE97-40A2-88FE-462724841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5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9B6DA0-F61F-4E56-A2A5-3FD7A43B9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5610B-D994-4BA5-8400-7D558E56D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2367C-434F-4816-8B6B-7BC357BC2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FD27E-0A91-48C7-A3F4-F0F05FB33EF1}" type="datetimeFigureOut">
              <a:rPr lang="en-US" smtClean="0"/>
              <a:t>4/23/2022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A1BE6-07CE-4529-98E1-974A08EBFC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1F029-01A2-4D8E-A48E-CF8C2B103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AAF20-A692-4CF4-9EF8-764985AE2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9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2E635CED-A9CC-534C-90AA-F8F36F7151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31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15202B-E174-FA4D-8AC5-0F53EC2800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>
                <a:ea typeface="+mn-ea"/>
                <a:cs typeface="+mn-cs"/>
              </a:rPr>
              <a:t>CSE 331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722438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Algo run on the board…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14A42A4F-A450-9F48-965D-F6043BDD1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Reading Assignment</a:t>
            </a:r>
          </a:p>
        </p:txBody>
      </p:sp>
      <p:sp>
        <p:nvSpPr>
          <p:cNvPr id="28674" name="TextBox 2">
            <a:extLst>
              <a:ext uri="{FF2B5EF4-FFF2-40B4-BE49-F238E27FC236}">
                <a16:creationId xmlns:a16="http://schemas.microsoft.com/office/drawing/2014/main" id="{7B9AB110-1A7B-174D-8E11-978FB1545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8492" y="2854553"/>
            <a:ext cx="2498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Sec 6.1, 6.2 of [KT]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091AB-594C-E043-8EC0-EE07096BF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When to use Dynamic Programming</a:t>
            </a:r>
          </a:p>
        </p:txBody>
      </p:sp>
      <p:sp>
        <p:nvSpPr>
          <p:cNvPr id="29698" name="TextBox 2">
            <a:extLst>
              <a:ext uri="{FF2B5EF4-FFF2-40B4-BE49-F238E27FC236}">
                <a16:creationId xmlns:a16="http://schemas.microsoft.com/office/drawing/2014/main" id="{1EA10647-011A-1147-9ECC-85C775E79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650" y="2670175"/>
            <a:ext cx="424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There are polynomially many sub-problems</a:t>
            </a:r>
          </a:p>
        </p:txBody>
      </p:sp>
      <p:sp>
        <p:nvSpPr>
          <p:cNvPr id="29699" name="TextBox 3">
            <a:extLst>
              <a:ext uri="{FF2B5EF4-FFF2-40B4-BE49-F238E27FC236}">
                <a16:creationId xmlns:a16="http://schemas.microsoft.com/office/drawing/2014/main" id="{7833333D-1562-AA47-8255-4336FD980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651" y="3852863"/>
            <a:ext cx="6416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Optimal solution can be computed from solutions to sub-problems</a:t>
            </a:r>
          </a:p>
        </p:txBody>
      </p:sp>
      <p:sp>
        <p:nvSpPr>
          <p:cNvPr id="29700" name="TextBox 4">
            <a:extLst>
              <a:ext uri="{FF2B5EF4-FFF2-40B4-BE49-F238E27FC236}">
                <a16:creationId xmlns:a16="http://schemas.microsoft.com/office/drawing/2014/main" id="{B1956DC8-C21C-F543-A6EA-29046E0F8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651" y="5037138"/>
            <a:ext cx="7038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There is an ordering among sub-problem that allows for iterative solution</a:t>
            </a:r>
          </a:p>
        </p:txBody>
      </p:sp>
      <p:pic>
        <p:nvPicPr>
          <p:cNvPr id="29701" name="Picture 5">
            <a:extLst>
              <a:ext uri="{FF2B5EF4-FFF2-40B4-BE49-F238E27FC236}">
                <a16:creationId xmlns:a16="http://schemas.microsoft.com/office/drawing/2014/main" id="{79DE4A72-0A55-EB41-9668-8059E80F2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5351" y="1111251"/>
            <a:ext cx="1520825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Box 6">
            <a:extLst>
              <a:ext uri="{FF2B5EF4-FFF2-40B4-BE49-F238E27FC236}">
                <a16:creationId xmlns:a16="http://schemas.microsoft.com/office/drawing/2014/main" id="{0FDFCDFC-7A78-A741-BE03-CB85B7783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7101" y="3429001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Richard Bellman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DE141-F12F-D840-BECA-CC4A99958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2614" y="3198814"/>
            <a:ext cx="28527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OPT(1)</a:t>
            </a:r>
            <a:r>
              <a:rPr lang="en-US" altLang="en-US" sz="2400">
                <a:latin typeface="Arial" panose="020B0604020202020204" pitchFamily="34" charset="0"/>
              </a:rPr>
              <a:t>, …,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OPT(n)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3FA447FC-8A2F-3947-87FE-F8A79F7F2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" y="4265613"/>
            <a:ext cx="614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B700B7"/>
                </a:solidFill>
              </a:rPr>
              <a:t>OPT(j)  </a:t>
            </a:r>
            <a:r>
              <a:rPr lang="en-US" altLang="en-US" sz="2800"/>
              <a:t>=  max </a:t>
            </a:r>
            <a:r>
              <a:rPr lang="en-US" altLang="en-US"/>
              <a:t>{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B700B7"/>
                </a:solidFill>
              </a:rPr>
              <a:t>v</a:t>
            </a:r>
            <a:r>
              <a:rPr lang="en-US" altLang="en-US" sz="2800" baseline="-25000">
                <a:solidFill>
                  <a:srgbClr val="B700B7"/>
                </a:solidFill>
              </a:rPr>
              <a:t>j</a:t>
            </a:r>
            <a:r>
              <a:rPr lang="en-US" altLang="en-US" sz="2800">
                <a:solidFill>
                  <a:srgbClr val="B700B7"/>
                </a:solidFill>
              </a:rPr>
              <a:t> + OPT( p(j) )</a:t>
            </a:r>
            <a:r>
              <a:rPr lang="en-US" altLang="en-US" sz="2800"/>
              <a:t>, </a:t>
            </a:r>
            <a:r>
              <a:rPr lang="en-US" altLang="en-US" sz="2800">
                <a:solidFill>
                  <a:srgbClr val="B700B7"/>
                </a:solidFill>
              </a:rPr>
              <a:t>OPT(j-1)</a:t>
            </a:r>
            <a:r>
              <a:rPr lang="en-US" altLang="en-US" sz="2800"/>
              <a:t> </a:t>
            </a:r>
            <a:r>
              <a:rPr lang="en-US" altLang="en-US"/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E6998C-4BF5-5541-A72E-E11AD1696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2613" y="5770563"/>
            <a:ext cx="6413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 (j) </a:t>
            </a:r>
            <a:r>
              <a:rPr lang="en-US" altLang="en-US" sz="2400">
                <a:latin typeface="Arial" panose="020B0604020202020204" pitchFamily="34" charset="0"/>
              </a:rPr>
              <a:t>only depends on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OPT(j-1)</a:t>
            </a:r>
            <a:r>
              <a:rPr lang="en-US" altLang="en-US" sz="2400">
                <a:latin typeface="Arial" panose="020B0604020202020204" pitchFamily="34" charset="0"/>
              </a:rPr>
              <a:t>, …,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OPT(1)</a:t>
            </a:r>
            <a:endParaRPr lang="en-US" altLang="en-US" sz="1800">
              <a:solidFill>
                <a:srgbClr val="B700B7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CA07074A-36E1-1D40-8A6A-276DAD8A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Scheduling to min idle cycles</a:t>
            </a:r>
          </a:p>
        </p:txBody>
      </p:sp>
      <p:sp>
        <p:nvSpPr>
          <p:cNvPr id="30722" name="TextBox 2">
            <a:extLst>
              <a:ext uri="{FF2B5EF4-FFF2-40B4-BE49-F238E27FC236}">
                <a16:creationId xmlns:a16="http://schemas.microsoft.com/office/drawing/2014/main" id="{19E836A1-A04D-3F44-9B93-0D5A7E0F7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3938" y="1944688"/>
            <a:ext cx="41132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>
                <a:latin typeface="Arial" panose="020B0604020202020204" pitchFamily="34" charset="0"/>
              </a:rPr>
              <a:t> jobs,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400" baseline="30000">
                <a:latin typeface="Arial" panose="020B0604020202020204" pitchFamily="34" charset="0"/>
              </a:rPr>
              <a:t>th</a:t>
            </a:r>
            <a:r>
              <a:rPr lang="en-US" altLang="en-US" sz="2400">
                <a:latin typeface="Arial" panose="020B0604020202020204" pitchFamily="34" charset="0"/>
              </a:rPr>
              <a:t> job takes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400">
                <a:latin typeface="Arial" panose="020B0604020202020204" pitchFamily="34" charset="0"/>
              </a:rPr>
              <a:t> cycles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578AC0-7D0C-DA48-885E-325DB902F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3938" y="4060826"/>
            <a:ext cx="8210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What is the maximum number of cycles you can schedule?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C2F88F3-D8E4-3A45-9E19-A993B52AF380}"/>
              </a:ext>
            </a:extLst>
          </p:cNvPr>
          <p:cNvGrpSpPr>
            <a:grpSpLocks/>
          </p:cNvGrpSpPr>
          <p:nvPr/>
        </p:nvGrpSpPr>
        <p:grpSpPr bwMode="auto">
          <a:xfrm>
            <a:off x="2293938" y="2798763"/>
            <a:ext cx="6735762" cy="673100"/>
            <a:chOff x="769849" y="2799108"/>
            <a:chExt cx="6735204" cy="673100"/>
          </a:xfrm>
        </p:grpSpPr>
        <p:sp>
          <p:nvSpPr>
            <p:cNvPr id="30725" name="TextBox 3">
              <a:extLst>
                <a:ext uri="{FF2B5EF4-FFF2-40B4-BE49-F238E27FC236}">
                  <a16:creationId xmlns:a16="http://schemas.microsoft.com/office/drawing/2014/main" id="{77C4ECC5-CA40-C24D-954A-2F6C57F9EB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849" y="2979183"/>
              <a:ext cx="4536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You have </a:t>
              </a:r>
              <a:r>
                <a:rPr lang="en-US" altLang="en-US" sz="2400">
                  <a:solidFill>
                    <a:srgbClr val="B700B7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sz="2400">
                  <a:latin typeface="Arial" panose="020B0604020202020204" pitchFamily="34" charset="0"/>
                </a:rPr>
                <a:t> cycles on the cloud</a:t>
              </a:r>
            </a:p>
          </p:txBody>
        </p:sp>
        <p:pic>
          <p:nvPicPr>
            <p:cNvPr id="30726" name="Picture 5" descr="Screen Shot 2016-11-19 at 10.25.33 PM.png">
              <a:extLst>
                <a:ext uri="{FF2B5EF4-FFF2-40B4-BE49-F238E27FC236}">
                  <a16:creationId xmlns:a16="http://schemas.microsoft.com/office/drawing/2014/main" id="{3FC9F3DD-1214-2140-A54A-C174349C1C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5153" y="2799108"/>
              <a:ext cx="1739900" cy="67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5222269-FD97-AD48-B13A-995031A15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Subset sum problem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9EE0D9EE-6E91-F04D-AE33-8E462CCB0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9414" y="1792288"/>
            <a:ext cx="3451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>
                <a:latin typeface="Arial" panose="020B0604020202020204" pitchFamily="34" charset="0"/>
              </a:rPr>
              <a:t> integers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, …,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52E35267-9BCD-7B4A-A75B-A05CDA2B1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70075"/>
            <a:ext cx="76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Input:</a:t>
            </a:r>
          </a:p>
        </p:txBody>
      </p:sp>
      <p:sp>
        <p:nvSpPr>
          <p:cNvPr id="19460" name="TextBox 4">
            <a:extLst>
              <a:ext uri="{FF2B5EF4-FFF2-40B4-BE49-F238E27FC236}">
                <a16:creationId xmlns:a16="http://schemas.microsoft.com/office/drawing/2014/main" id="{67F6A528-814C-E949-A35E-FEFE466D5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9413" y="2571751"/>
            <a:ext cx="1416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bound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</a:p>
        </p:txBody>
      </p:sp>
      <p:sp>
        <p:nvSpPr>
          <p:cNvPr id="19461" name="TextBox 5">
            <a:extLst>
              <a:ext uri="{FF2B5EF4-FFF2-40B4-BE49-F238E27FC236}">
                <a16:creationId xmlns:a16="http://schemas.microsoft.com/office/drawing/2014/main" id="{0989CEB1-D6E6-364C-A205-E2E447B5A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559175"/>
            <a:ext cx="9413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Output: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5B469F-2F6D-4C4D-9F7B-3198A9D0D04F}"/>
              </a:ext>
            </a:extLst>
          </p:cNvPr>
          <p:cNvSpPr txBox="1"/>
          <p:nvPr/>
        </p:nvSpPr>
        <p:spPr>
          <a:xfrm>
            <a:off x="4189413" y="3559175"/>
            <a:ext cx="5327650" cy="1938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subset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of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[n]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such that</a:t>
            </a:r>
          </a:p>
          <a:p>
            <a:pPr eaLnBrk="1" hangingPunct="1">
              <a:defRPr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indent="-342900">
              <a:buFontTx/>
              <a:buAutoNum type="arabicParenBoth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sum of </a:t>
            </a:r>
            <a:r>
              <a:rPr lang="en-US" sz="2400" dirty="0" err="1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</a:t>
            </a:r>
            <a:r>
              <a:rPr lang="en-US" sz="2400" baseline="-25000" dirty="0" err="1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for all </a:t>
            </a:r>
            <a:r>
              <a:rPr lang="en-US" sz="2400" dirty="0" err="1"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is at most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</a:t>
            </a:r>
          </a:p>
          <a:p>
            <a:pPr marL="342900" indent="-342900">
              <a:buFontTx/>
              <a:buAutoNum type="arabicParenBoth"/>
              <a:defRPr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indent="-342900">
              <a:buFontTx/>
              <a:buAutoNum type="arabicParenBoth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w(S)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is maximized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039E355-BAC4-F346-B081-8CCAED886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Rest of 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1746" name="TextBox 2">
            <a:extLst>
              <a:ext uri="{FF2B5EF4-FFF2-40B4-BE49-F238E27FC236}">
                <a16:creationId xmlns:a16="http://schemas.microsoft.com/office/drawing/2014/main" id="{1C932715-4DC1-E045-9DA2-235F1843B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51" y="2443164"/>
            <a:ext cx="4176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Dynamic Program for Subset Sum problem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048" y="199371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Algo on the board…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7BBD36F-65DF-6E47-B884-1A247C324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26" y="2735263"/>
            <a:ext cx="5635625" cy="1433512"/>
          </a:xfrm>
          <a:prstGeom prst="rect">
            <a:avLst/>
          </a:prstGeom>
          <a:solidFill>
            <a:srgbClr val="9BBB59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4578" name="Title 1">
            <a:extLst>
              <a:ext uri="{FF2B5EF4-FFF2-40B4-BE49-F238E27FC236}">
                <a16:creationId xmlns:a16="http://schemas.microsoft.com/office/drawing/2014/main" id="{452DFC47-796F-9144-9000-A01276D9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recursive algorithm</a:t>
            </a:r>
          </a:p>
        </p:txBody>
      </p:sp>
      <p:sp>
        <p:nvSpPr>
          <p:cNvPr id="24579" name="TextBox 3">
            <a:extLst>
              <a:ext uri="{FF2B5EF4-FFF2-40B4-BE49-F238E27FC236}">
                <a16:creationId xmlns:a16="http://schemas.microsoft.com/office/drawing/2014/main" id="{D29F3A5F-CE23-A94A-9509-C58629FD1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1954214"/>
            <a:ext cx="1668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Compute-Opt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B700B7"/>
                </a:solidFill>
              </a:rPr>
              <a:t>j</a:t>
            </a:r>
            <a:r>
              <a:rPr lang="en-US" altLang="en-US" sz="1800"/>
              <a:t>)</a:t>
            </a:r>
          </a:p>
        </p:txBody>
      </p:sp>
      <p:sp>
        <p:nvSpPr>
          <p:cNvPr id="24580" name="TextBox 4">
            <a:extLst>
              <a:ext uri="{FF2B5EF4-FFF2-40B4-BE49-F238E27FC236}">
                <a16:creationId xmlns:a16="http://schemas.microsoft.com/office/drawing/2014/main" id="{DA02041F-AF21-9F45-8A2A-BCC5B656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2822575"/>
            <a:ext cx="2055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j = 0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0</a:t>
            </a:r>
          </a:p>
        </p:txBody>
      </p:sp>
      <p:sp>
        <p:nvSpPr>
          <p:cNvPr id="24581" name="TextBox 5">
            <a:extLst>
              <a:ext uri="{FF2B5EF4-FFF2-40B4-BE49-F238E27FC236}">
                <a16:creationId xmlns:a16="http://schemas.microsoft.com/office/drawing/2014/main" id="{AF8F31D0-B601-5F4E-9DB2-80F9B04A7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0" y="3538538"/>
            <a:ext cx="5621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max </a:t>
            </a:r>
            <a:r>
              <a:rPr lang="en-US" altLang="en-US" sz="2000"/>
              <a:t>{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rgbClr val="B700B7"/>
                </a:solidFill>
              </a:rPr>
              <a:t>v</a:t>
            </a:r>
            <a:r>
              <a:rPr lang="en-US" altLang="en-US" sz="1800" baseline="-25000">
                <a:solidFill>
                  <a:srgbClr val="B700B7"/>
                </a:solidFill>
              </a:rPr>
              <a:t>j</a:t>
            </a:r>
            <a:r>
              <a:rPr lang="en-US" altLang="en-US" sz="1800"/>
              <a:t> + </a:t>
            </a:r>
            <a:r>
              <a:rPr lang="en-US" altLang="en-US" sz="1800">
                <a:solidFill>
                  <a:srgbClr val="0000FF"/>
                </a:solidFill>
              </a:rPr>
              <a:t>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p(j)</a:t>
            </a:r>
            <a:r>
              <a:rPr lang="en-US" altLang="en-US" sz="1800"/>
              <a:t> ), </a:t>
            </a:r>
            <a:r>
              <a:rPr lang="en-US" altLang="en-US" sz="1800">
                <a:solidFill>
                  <a:srgbClr val="0000FF"/>
                </a:solidFill>
              </a:rPr>
              <a:t>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j-1</a:t>
            </a:r>
            <a:r>
              <a:rPr lang="en-US" altLang="en-US" sz="1800"/>
              <a:t> ) </a:t>
            </a:r>
            <a:r>
              <a:rPr lang="en-US" altLang="en-US" sz="2000"/>
              <a:t>}</a:t>
            </a:r>
          </a:p>
        </p:txBody>
      </p:sp>
      <p:sp>
        <p:nvSpPr>
          <p:cNvPr id="24582" name="TextBox 2">
            <a:extLst>
              <a:ext uri="{FF2B5EF4-FFF2-40B4-BE49-F238E27FC236}">
                <a16:creationId xmlns:a16="http://schemas.microsoft.com/office/drawing/2014/main" id="{E6849D17-6539-6641-A045-877CEE3B5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8" y="5343525"/>
            <a:ext cx="614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B700B7"/>
                </a:solidFill>
              </a:rPr>
              <a:t>OPT(j)  </a:t>
            </a:r>
            <a:r>
              <a:rPr lang="en-US" altLang="en-US" sz="2800"/>
              <a:t>=  max </a:t>
            </a:r>
            <a:r>
              <a:rPr lang="en-US" altLang="en-US"/>
              <a:t>{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B700B7"/>
                </a:solidFill>
              </a:rPr>
              <a:t>v</a:t>
            </a:r>
            <a:r>
              <a:rPr lang="en-US" altLang="en-US" sz="2800" baseline="-25000">
                <a:solidFill>
                  <a:srgbClr val="B700B7"/>
                </a:solidFill>
              </a:rPr>
              <a:t>j</a:t>
            </a:r>
            <a:r>
              <a:rPr lang="en-US" altLang="en-US" sz="2800">
                <a:solidFill>
                  <a:srgbClr val="B700B7"/>
                </a:solidFill>
              </a:rPr>
              <a:t> + OPT( p(j) )</a:t>
            </a:r>
            <a:r>
              <a:rPr lang="en-US" altLang="en-US" sz="2800"/>
              <a:t>, </a:t>
            </a:r>
            <a:r>
              <a:rPr lang="en-US" altLang="en-US" sz="2800">
                <a:solidFill>
                  <a:srgbClr val="B700B7"/>
                </a:solidFill>
              </a:rPr>
              <a:t>OPT(j-1)</a:t>
            </a:r>
            <a:r>
              <a:rPr lang="en-US" altLang="en-US" sz="2800"/>
              <a:t> </a:t>
            </a:r>
            <a:r>
              <a:rPr lang="en-US" altLang="en-US"/>
              <a:t>}</a:t>
            </a:r>
          </a:p>
        </p:txBody>
      </p:sp>
      <p:sp>
        <p:nvSpPr>
          <p:cNvPr id="9" name="Cloud Callout 8">
            <a:extLst>
              <a:ext uri="{FF2B5EF4-FFF2-40B4-BE49-F238E27FC236}">
                <a16:creationId xmlns:a16="http://schemas.microsoft.com/office/drawing/2014/main" id="{1E64657D-4C18-EF49-9A2A-6CC9E04F2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4876" y="1417638"/>
            <a:ext cx="2822575" cy="1111250"/>
          </a:xfrm>
          <a:prstGeom prst="cloudCallout">
            <a:avLst>
              <a:gd name="adj1" fmla="val -12370"/>
              <a:gd name="adj2" fmla="val 43949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</a:rPr>
              <a:t>Proof of correctness by induction on </a:t>
            </a:r>
            <a:r>
              <a:rPr lang="en-US" dirty="0" err="1">
                <a:solidFill>
                  <a:srgbClr val="B700B7"/>
                </a:solidFill>
              </a:rPr>
              <a:t>j</a:t>
            </a:r>
            <a:endParaRPr lang="en-US" dirty="0">
              <a:solidFill>
                <a:srgbClr val="B700B7"/>
              </a:solidFill>
            </a:endParaRPr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0A3018C6-13F1-FE44-8518-A5DAC7874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663" y="1671638"/>
            <a:ext cx="2209800" cy="857250"/>
          </a:xfrm>
          <a:prstGeom prst="wedgeRectCallout">
            <a:avLst>
              <a:gd name="adj1" fmla="val -68481"/>
              <a:gd name="adj2" fmla="val 97944"/>
            </a:avLst>
          </a:prstGeom>
          <a:solidFill>
            <a:srgbClr val="B3A2C7">
              <a:alpha val="36862"/>
            </a:srgbClr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Correct for </a:t>
            </a:r>
            <a:r>
              <a:rPr lang="en-US" dirty="0" err="1">
                <a:solidFill>
                  <a:srgbClr val="B700B7"/>
                </a:solidFill>
              </a:rPr>
              <a:t>j</a:t>
            </a:r>
            <a:r>
              <a:rPr lang="en-US" dirty="0">
                <a:solidFill>
                  <a:srgbClr val="B700B7"/>
                </a:solidFill>
              </a:rPr>
              <a:t>=0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D38E9AFE-C606-5043-B56A-14D4F73AE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9" y="4310063"/>
            <a:ext cx="1508125" cy="857250"/>
          </a:xfrm>
          <a:prstGeom prst="wedgeRectCallout">
            <a:avLst>
              <a:gd name="adj1" fmla="val -1185"/>
              <a:gd name="adj2" fmla="val -99528"/>
            </a:avLst>
          </a:prstGeom>
          <a:solidFill>
            <a:srgbClr val="B3A2C7">
              <a:alpha val="36862"/>
            </a:srgbClr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B700B7"/>
                </a:solidFill>
              </a:rPr>
              <a:t>= OPT( </a:t>
            </a:r>
            <a:r>
              <a:rPr lang="en-US" dirty="0" err="1">
                <a:solidFill>
                  <a:srgbClr val="B700B7"/>
                </a:solidFill>
              </a:rPr>
              <a:t>p(j</a:t>
            </a:r>
            <a:r>
              <a:rPr lang="en-US" dirty="0">
                <a:solidFill>
                  <a:srgbClr val="B700B7"/>
                </a:solidFill>
              </a:rPr>
              <a:t>) )</a:t>
            </a:r>
          </a:p>
        </p:txBody>
      </p:sp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7A3FF25B-D98D-4341-9A1C-F3BF46786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7451" y="4310063"/>
            <a:ext cx="1509713" cy="857250"/>
          </a:xfrm>
          <a:prstGeom prst="wedgeRectCallout">
            <a:avLst>
              <a:gd name="adj1" fmla="val -1185"/>
              <a:gd name="adj2" fmla="val -99528"/>
            </a:avLst>
          </a:prstGeom>
          <a:solidFill>
            <a:srgbClr val="B3A2C7">
              <a:alpha val="36862"/>
            </a:srgbClr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B700B7"/>
                </a:solidFill>
              </a:rPr>
              <a:t>= OPT( j-1 )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A8886919-0605-A842-AA94-14522B4CA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1488" y="5343525"/>
            <a:ext cx="6146800" cy="725488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DD5FAD5B-4F18-E34C-8ADA-476404D64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Exponential Running Time</a:t>
            </a:r>
          </a:p>
        </p:txBody>
      </p:sp>
      <p:grpSp>
        <p:nvGrpSpPr>
          <p:cNvPr id="25602" name="Group 46">
            <a:extLst>
              <a:ext uri="{FF2B5EF4-FFF2-40B4-BE49-F238E27FC236}">
                <a16:creationId xmlns:a16="http://schemas.microsoft.com/office/drawing/2014/main" id="{DD16F2F2-7111-6F4E-98D7-611A89A06977}"/>
              </a:ext>
            </a:extLst>
          </p:cNvPr>
          <p:cNvGrpSpPr>
            <a:grpSpLocks/>
          </p:cNvGrpSpPr>
          <p:nvPr/>
        </p:nvGrpSpPr>
        <p:grpSpPr bwMode="auto">
          <a:xfrm>
            <a:off x="2082801" y="1563688"/>
            <a:ext cx="3717925" cy="1835150"/>
            <a:chOff x="812539" y="1933069"/>
            <a:chExt cx="3717181" cy="1834594"/>
          </a:xfrm>
        </p:grpSpPr>
        <p:grpSp>
          <p:nvGrpSpPr>
            <p:cNvPr id="25634" name="Group 11">
              <a:extLst>
                <a:ext uri="{FF2B5EF4-FFF2-40B4-BE49-F238E27FC236}">
                  <a16:creationId xmlns:a16="http://schemas.microsoft.com/office/drawing/2014/main" id="{69392CD1-EA5C-C848-B0C2-15749D98AE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2539" y="2182757"/>
              <a:ext cx="1239855" cy="173690"/>
              <a:chOff x="812539" y="2182757"/>
              <a:chExt cx="1239855" cy="173690"/>
            </a:xfrm>
          </p:grpSpPr>
          <p:cxnSp>
            <p:nvCxnSpPr>
              <p:cNvPr id="4" name="Straight Connector 3">
                <a:extLst>
                  <a:ext uri="{FF2B5EF4-FFF2-40B4-BE49-F238E27FC236}">
                    <a16:creationId xmlns:a16="http://schemas.microsoft.com/office/drawing/2014/main" id="{8AD14445-9265-924B-9753-7D5ECA1AA81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127" y="2258407"/>
                <a:ext cx="1236415" cy="9522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48A711C2-6CE9-F140-B669-C2AA6B9F183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4049" y="2268723"/>
                <a:ext cx="174572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9F4B18C0-98DA-B145-9DEE-C9F9BC050D4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6046" y="2268723"/>
                <a:ext cx="174572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5" name="Group 12">
              <a:extLst>
                <a:ext uri="{FF2B5EF4-FFF2-40B4-BE49-F238E27FC236}">
                  <a16:creationId xmlns:a16="http://schemas.microsoft.com/office/drawing/2014/main" id="{D3E1765E-995F-D643-A8A0-1EC190D18B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2466" y="2508848"/>
              <a:ext cx="1239855" cy="173690"/>
              <a:chOff x="812539" y="2182757"/>
              <a:chExt cx="1239855" cy="173690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EC60A94D-73B4-D048-8E93-D1D4AC4784A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788" y="2257656"/>
                <a:ext cx="1236416" cy="11109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BDFE8054-2E54-B644-8663-18897884BBE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5504" y="2268765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0129A3B-7D19-D847-B82B-9177F95EA4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7502" y="2268765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6" name="Group 16">
              <a:extLst>
                <a:ext uri="{FF2B5EF4-FFF2-40B4-BE49-F238E27FC236}">
                  <a16:creationId xmlns:a16="http://schemas.microsoft.com/office/drawing/2014/main" id="{BC6252B4-4194-8948-8A1E-343E2076C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1599" y="2834939"/>
              <a:ext cx="1239855" cy="173690"/>
              <a:chOff x="812539" y="2182757"/>
              <a:chExt cx="1239855" cy="17369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F0D36566-3FE5-6249-8BC7-E3BF79D71B4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656" y="2258491"/>
                <a:ext cx="1236416" cy="9522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30106889-0C1C-764F-8CF1-3BA5F235186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4579" y="2268807"/>
                <a:ext cx="174572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EF0B7A6-9167-454A-B3C3-88C5CE59447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6576" y="2268807"/>
                <a:ext cx="174572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7" name="Group 20">
              <a:extLst>
                <a:ext uri="{FF2B5EF4-FFF2-40B4-BE49-F238E27FC236}">
                  <a16:creationId xmlns:a16="http://schemas.microsoft.com/office/drawing/2014/main" id="{720A5D40-EEE3-594F-9CFB-554EFECCDA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2321" y="3224888"/>
              <a:ext cx="1239855" cy="173690"/>
              <a:chOff x="812539" y="2182757"/>
              <a:chExt cx="1239855" cy="17369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33FBD201-A6A6-1D49-B4C3-F7C4163DE44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523" y="2257360"/>
                <a:ext cx="1236415" cy="1111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9002035-97B3-444D-8D64-1A60E1F8CE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5239" y="2268470"/>
                <a:ext cx="172984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4FD0C14D-17FB-8A4E-A3D1-E65648C145D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7236" y="2268470"/>
                <a:ext cx="172984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8" name="Group 24">
              <a:extLst>
                <a:ext uri="{FF2B5EF4-FFF2-40B4-BE49-F238E27FC236}">
                  <a16:creationId xmlns:a16="http://schemas.microsoft.com/office/drawing/2014/main" id="{4790652B-22FA-C74F-8AE8-DF4EF2DBD6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9865" y="3593973"/>
              <a:ext cx="1239855" cy="173690"/>
              <a:chOff x="812539" y="2182757"/>
              <a:chExt cx="1239855" cy="173690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3381B988-A4AB-5842-B7EA-25FEF2FC84F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392" y="2258052"/>
                <a:ext cx="1236416" cy="11109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8A1AF76F-351E-384A-9879-E36EB4CCC1A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5109" y="2269161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C85F3442-F5F2-5A40-AB2B-D5867DB7C14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7106" y="2269161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5639" name="TextBox 28">
              <a:extLst>
                <a:ext uri="{FF2B5EF4-FFF2-40B4-BE49-F238E27FC236}">
                  <a16:creationId xmlns:a16="http://schemas.microsoft.com/office/drawing/2014/main" id="{65A34308-4F81-974F-95A3-B209FA04E1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0893" y="1933069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5640" name="TextBox 29">
              <a:extLst>
                <a:ext uri="{FF2B5EF4-FFF2-40B4-BE49-F238E27FC236}">
                  <a16:creationId xmlns:a16="http://schemas.microsoft.com/office/drawing/2014/main" id="{126F5CEA-9A66-414A-A085-435132A38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4552" y="2247283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25641" name="TextBox 30">
              <a:extLst>
                <a:ext uri="{FF2B5EF4-FFF2-40B4-BE49-F238E27FC236}">
                  <a16:creationId xmlns:a16="http://schemas.microsoft.com/office/drawing/2014/main" id="{50D32DC1-675F-4245-B7EA-9991F47D4E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5768" y="2541296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5642" name="TextBox 31">
              <a:extLst>
                <a:ext uri="{FF2B5EF4-FFF2-40B4-BE49-F238E27FC236}">
                  <a16:creationId xmlns:a16="http://schemas.microsoft.com/office/drawing/2014/main" id="{0798AA48-30C9-1F47-B8BA-558811273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3224" y="2932340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25643" name="TextBox 32">
              <a:extLst>
                <a:ext uri="{FF2B5EF4-FFF2-40B4-BE49-F238E27FC236}">
                  <a16:creationId xmlns:a16="http://schemas.microsoft.com/office/drawing/2014/main" id="{2613D458-0AF4-BF4B-AC9F-E9751B37D9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9957" y="3300633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6399961-D9F1-C74E-96DD-3EADF1FAE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2539" y="1736726"/>
            <a:ext cx="1584325" cy="771525"/>
          </a:xfrm>
          <a:prstGeom prst="roundRect">
            <a:avLst>
              <a:gd name="adj" fmla="val 16667"/>
            </a:avLst>
          </a:prstGeom>
          <a:solidFill>
            <a:srgbClr val="D7E4BD">
              <a:alpha val="52940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 err="1">
                <a:solidFill>
                  <a:srgbClr val="B700B7"/>
                </a:solidFill>
              </a:rPr>
              <a:t>p(j</a:t>
            </a:r>
            <a:r>
              <a:rPr lang="en-US" dirty="0">
                <a:solidFill>
                  <a:srgbClr val="B700B7"/>
                </a:solidFill>
              </a:rPr>
              <a:t>) = j-2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84C2399-5EE4-6C4E-8D3A-D33AD6369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4901" y="3398838"/>
            <a:ext cx="923925" cy="563562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1300" dirty="0">
                <a:solidFill>
                  <a:schemeClr val="lt1"/>
                </a:solidFill>
              </a:rPr>
              <a:t>OPT(5)</a:t>
            </a:r>
          </a:p>
        </p:txBody>
      </p:sp>
      <p:grpSp>
        <p:nvGrpSpPr>
          <p:cNvPr id="9" name="Group 74">
            <a:extLst>
              <a:ext uri="{FF2B5EF4-FFF2-40B4-BE49-F238E27FC236}">
                <a16:creationId xmlns:a16="http://schemas.microsoft.com/office/drawing/2014/main" id="{B022994D-620C-BE4A-AB82-36BF8C5D3DE0}"/>
              </a:ext>
            </a:extLst>
          </p:cNvPr>
          <p:cNvGrpSpPr>
            <a:grpSpLocks/>
          </p:cNvGrpSpPr>
          <p:nvPr/>
        </p:nvGrpSpPr>
        <p:grpSpPr bwMode="auto">
          <a:xfrm>
            <a:off x="5262563" y="3879851"/>
            <a:ext cx="2768600" cy="798513"/>
            <a:chOff x="3738992" y="3879728"/>
            <a:chExt cx="2768031" cy="798653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8EE10B6-3F8E-1A4C-AE79-B4415CA97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8992" y="4114719"/>
              <a:ext cx="922147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OPT(3)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C152501-9BF9-8444-B3AB-0E62F423F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875" y="4114719"/>
              <a:ext cx="922148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OPT(4)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1966F297-35BA-ED4B-BA85-E8FC891C289B}"/>
                </a:ext>
              </a:extLst>
            </p:cNvPr>
            <p:cNvCxnSpPr>
              <a:cxnSpLocks noChangeShapeType="1"/>
              <a:stCxn id="35" idx="3"/>
            </p:cNvCxnSpPr>
            <p:nvPr/>
          </p:nvCxnSpPr>
          <p:spPr bwMode="auto">
            <a:xfrm rot="5400000">
              <a:off x="4480951" y="3799620"/>
              <a:ext cx="234991" cy="395207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4AE59667-5385-9E44-BA07-A05DC4F0EA99}"/>
                </a:ext>
              </a:extLst>
            </p:cNvPr>
            <p:cNvCxnSpPr>
              <a:cxnSpLocks noChangeShapeType="1"/>
              <a:stCxn id="35" idx="5"/>
              <a:endCxn id="37" idx="1"/>
            </p:cNvCxnSpPr>
            <p:nvPr/>
          </p:nvCxnSpPr>
          <p:spPr bwMode="auto">
            <a:xfrm rot="16200000" flipH="1">
              <a:off x="5426098" y="3903596"/>
              <a:ext cx="317556" cy="26982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" name="Group 75">
            <a:extLst>
              <a:ext uri="{FF2B5EF4-FFF2-40B4-BE49-F238E27FC236}">
                <a16:creationId xmlns:a16="http://schemas.microsoft.com/office/drawing/2014/main" id="{DC81A2EF-F192-4449-B3CB-004ECE4CABC7}"/>
              </a:ext>
            </a:extLst>
          </p:cNvPr>
          <p:cNvGrpSpPr>
            <a:grpSpLocks/>
          </p:cNvGrpSpPr>
          <p:nvPr/>
        </p:nvGrpSpPr>
        <p:grpSpPr bwMode="auto">
          <a:xfrm>
            <a:off x="4173539" y="4595813"/>
            <a:ext cx="2327275" cy="798512"/>
            <a:chOff x="2649648" y="4595829"/>
            <a:chExt cx="2326817" cy="798653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C6450C7B-CC6B-A745-8595-705FF7364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9648" y="4830820"/>
              <a:ext cx="922155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CBD4451C-675F-BC4B-8174-8BD6B2423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309" y="4830820"/>
              <a:ext cx="922156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OPT(2)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49308CD9-97D8-DE4D-B580-754A05F4093C}"/>
                </a:ext>
              </a:extLst>
            </p:cNvPr>
            <p:cNvCxnSpPr>
              <a:cxnSpLocks noChangeShapeType="1"/>
              <a:stCxn id="36" idx="3"/>
              <a:endCxn id="38" idx="0"/>
            </p:cNvCxnSpPr>
            <p:nvPr/>
          </p:nvCxnSpPr>
          <p:spPr bwMode="auto">
            <a:xfrm rot="5400000">
              <a:off x="3374948" y="4332400"/>
              <a:ext cx="234991" cy="76185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B5C971B9-25D9-7541-A0B0-7E6C003D9B88}"/>
                </a:ext>
              </a:extLst>
            </p:cNvPr>
            <p:cNvCxnSpPr>
              <a:cxnSpLocks noChangeShapeType="1"/>
              <a:endCxn id="39" idx="0"/>
            </p:cNvCxnSpPr>
            <p:nvPr/>
          </p:nvCxnSpPr>
          <p:spPr bwMode="auto">
            <a:xfrm rot="16200000" flipH="1">
              <a:off x="4340752" y="4656980"/>
              <a:ext cx="234991" cy="11269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" name="Group 76">
            <a:extLst>
              <a:ext uri="{FF2B5EF4-FFF2-40B4-BE49-F238E27FC236}">
                <a16:creationId xmlns:a16="http://schemas.microsoft.com/office/drawing/2014/main" id="{9062515D-51CA-DB49-AF85-007CDEA3CF40}"/>
              </a:ext>
            </a:extLst>
          </p:cNvPr>
          <p:cNvGrpSpPr>
            <a:grpSpLocks/>
          </p:cNvGrpSpPr>
          <p:nvPr/>
        </p:nvGrpSpPr>
        <p:grpSpPr bwMode="auto">
          <a:xfrm>
            <a:off x="5578475" y="5395913"/>
            <a:ext cx="922338" cy="868362"/>
            <a:chOff x="4053788" y="5395276"/>
            <a:chExt cx="922677" cy="868805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EFBB8BD-7A50-EC44-A0C4-4492FBD51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3788" y="5700231"/>
              <a:ext cx="922677" cy="563850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DDDB049-61C3-364A-93F7-F1F632A92901}"/>
                </a:ext>
              </a:extLst>
            </p:cNvPr>
            <p:cNvCxnSpPr>
              <a:cxnSpLocks noChangeShapeType="1"/>
              <a:stCxn id="39" idx="4"/>
              <a:endCxn id="40" idx="0"/>
            </p:cNvCxnSpPr>
            <p:nvPr/>
          </p:nvCxnSpPr>
          <p:spPr bwMode="auto">
            <a:xfrm rot="5400000">
              <a:off x="4361854" y="5547754"/>
              <a:ext cx="306543" cy="1589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" name="Group 78">
            <a:extLst>
              <a:ext uri="{FF2B5EF4-FFF2-40B4-BE49-F238E27FC236}">
                <a16:creationId xmlns:a16="http://schemas.microsoft.com/office/drawing/2014/main" id="{05177DB1-F4BF-4246-A846-CBAE4848A8F8}"/>
              </a:ext>
            </a:extLst>
          </p:cNvPr>
          <p:cNvGrpSpPr>
            <a:grpSpLocks/>
          </p:cNvGrpSpPr>
          <p:nvPr/>
        </p:nvGrpSpPr>
        <p:grpSpPr bwMode="auto">
          <a:xfrm>
            <a:off x="7108826" y="4802188"/>
            <a:ext cx="3167063" cy="1668462"/>
            <a:chOff x="5584346" y="4801724"/>
            <a:chExt cx="3167058" cy="1668252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EACF28B2-4611-F44A-BD92-8713DA48F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346" y="5782676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EF849308-0D9F-514D-8633-7B2F65540854}"/>
                </a:ext>
              </a:extLst>
            </p:cNvPr>
            <p:cNvCxnSpPr>
              <a:cxnSpLocks noChangeShapeType="1"/>
              <a:stCxn id="60" idx="4"/>
              <a:endCxn id="61" idx="0"/>
            </p:cNvCxnSpPr>
            <p:nvPr/>
          </p:nvCxnSpPr>
          <p:spPr bwMode="auto">
            <a:xfrm rot="5400000">
              <a:off x="5892340" y="5630295"/>
              <a:ext cx="306348" cy="1588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903E0DA-1DD5-FD4A-A11E-1EE923ACF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6094" y="5144581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059E09A2-1132-9740-A7D8-BA9CC9ECF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9067" y="5036644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OPT(2)</a:t>
              </a: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EE89604C-FE99-5140-9D17-AF981D58A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9067" y="5906485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FE51FB8F-B8A2-F049-A9CD-D22E38A8CAD7}"/>
                </a:ext>
              </a:extLst>
            </p:cNvPr>
            <p:cNvCxnSpPr>
              <a:cxnSpLocks noChangeShapeType="1"/>
              <a:stCxn id="64" idx="3"/>
              <a:endCxn id="65" idx="0"/>
            </p:cNvCxnSpPr>
            <p:nvPr/>
          </p:nvCxnSpPr>
          <p:spPr bwMode="auto">
            <a:xfrm rot="5400000">
              <a:off x="7327441" y="4822340"/>
              <a:ext cx="342857" cy="301625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20132334-7A46-1149-9A9C-C637D230D61A}"/>
                </a:ext>
              </a:extLst>
            </p:cNvPr>
            <p:cNvCxnSpPr>
              <a:cxnSpLocks noChangeShapeType="1"/>
              <a:endCxn id="66" idx="0"/>
            </p:cNvCxnSpPr>
            <p:nvPr/>
          </p:nvCxnSpPr>
          <p:spPr bwMode="auto">
            <a:xfrm rot="16200000" flipH="1">
              <a:off x="8115626" y="4862828"/>
              <a:ext cx="234920" cy="112712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E564DC11-3BCA-294B-BD13-E4F517A5A639}"/>
                </a:ext>
              </a:extLst>
            </p:cNvPr>
            <p:cNvCxnSpPr>
              <a:cxnSpLocks noChangeShapeType="1"/>
              <a:stCxn id="66" idx="4"/>
              <a:endCxn id="67" idx="0"/>
            </p:cNvCxnSpPr>
            <p:nvPr/>
          </p:nvCxnSpPr>
          <p:spPr bwMode="auto">
            <a:xfrm rot="5400000">
              <a:off x="8137855" y="5753310"/>
              <a:ext cx="304762" cy="1588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1" name="Group 77">
            <a:extLst>
              <a:ext uri="{FF2B5EF4-FFF2-40B4-BE49-F238E27FC236}">
                <a16:creationId xmlns:a16="http://schemas.microsoft.com/office/drawing/2014/main" id="{AE5A1019-B21D-C54E-A29B-3562741BEC21}"/>
              </a:ext>
            </a:extLst>
          </p:cNvPr>
          <p:cNvGrpSpPr>
            <a:grpSpLocks/>
          </p:cNvGrpSpPr>
          <p:nvPr/>
        </p:nvGrpSpPr>
        <p:grpSpPr bwMode="auto">
          <a:xfrm>
            <a:off x="7108825" y="4321175"/>
            <a:ext cx="2851150" cy="1155700"/>
            <a:chOff x="5584346" y="4320575"/>
            <a:chExt cx="2852262" cy="1156459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8907F26-2593-3A4B-A894-3485C97D05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346" y="4913102"/>
              <a:ext cx="922698" cy="56393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OPT(2)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3D8ACFC7-3248-A04B-BD2A-DE66EB71219E}"/>
                </a:ext>
              </a:extLst>
            </p:cNvPr>
            <p:cNvCxnSpPr>
              <a:cxnSpLocks noChangeShapeType="1"/>
              <a:endCxn id="60" idx="0"/>
            </p:cNvCxnSpPr>
            <p:nvPr/>
          </p:nvCxnSpPr>
          <p:spPr bwMode="auto">
            <a:xfrm rot="16200000" flipH="1">
              <a:off x="5870970" y="4739172"/>
              <a:ext cx="235104" cy="112756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008C672-E7C4-0E4C-AA3A-C49BADE7F7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3911" y="4320575"/>
              <a:ext cx="922697" cy="563933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OPT(3)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AE9404B0-F178-0D4C-B294-3D18E5379FDA}"/>
                </a:ext>
              </a:extLst>
            </p:cNvPr>
            <p:cNvCxnSpPr>
              <a:cxnSpLocks noChangeShapeType="1"/>
              <a:stCxn id="37" idx="6"/>
              <a:endCxn id="64" idx="2"/>
            </p:cNvCxnSpPr>
            <p:nvPr/>
          </p:nvCxnSpPr>
          <p:spPr bwMode="auto">
            <a:xfrm>
              <a:off x="6507044" y="4396825"/>
              <a:ext cx="1006868" cy="204922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0" name="Cloud Callout 79">
            <a:extLst>
              <a:ext uri="{FF2B5EF4-FFF2-40B4-BE49-F238E27FC236}">
                <a16:creationId xmlns:a16="http://schemas.microsoft.com/office/drawing/2014/main" id="{10CDC8AB-D029-B140-8DB0-ED3666C81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114801"/>
            <a:ext cx="2135188" cy="1668463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rPr>
              <a:t>Formal proof: Ex.</a:t>
            </a:r>
          </a:p>
        </p:txBody>
      </p:sp>
      <p:sp>
        <p:nvSpPr>
          <p:cNvPr id="82" name="Cloud Callout 81">
            <a:extLst>
              <a:ext uri="{FF2B5EF4-FFF2-40B4-BE49-F238E27FC236}">
                <a16:creationId xmlns:a16="http://schemas.microsoft.com/office/drawing/2014/main" id="{892C62BF-C15C-2544-99EC-A2F6A3B3D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1164" y="2247900"/>
            <a:ext cx="2427287" cy="1631950"/>
          </a:xfrm>
          <a:prstGeom prst="cloudCallout">
            <a:avLst>
              <a:gd name="adj1" fmla="val -14569"/>
              <a:gd name="adj2" fmla="val 47204"/>
            </a:avLst>
          </a:prstGeom>
          <a:solidFill>
            <a:srgbClr val="953735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</a:rPr>
              <a:t>Only 5 OPT values!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80" grpId="0" animBg="1"/>
      <p:bldP spid="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2CBDCD53-2E9C-7643-BD8B-74BA89F10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Using Memory to be smarter</a:t>
            </a:r>
          </a:p>
        </p:txBody>
      </p:sp>
      <p:sp>
        <p:nvSpPr>
          <p:cNvPr id="27650" name="TextBox 2">
            <a:extLst>
              <a:ext uri="{FF2B5EF4-FFF2-40B4-BE49-F238E27FC236}">
                <a16:creationId xmlns:a16="http://schemas.microsoft.com/office/drawing/2014/main" id="{6439259E-6A1E-4042-BE03-53287BE7E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3489" y="2070100"/>
            <a:ext cx="41481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Using more space can reduce runtime!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E6CF8F12-7682-9F45-B11E-0E9FEB332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021142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How many distinct OPT values?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37719C91-5846-1346-8A4D-367B3C9E8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recursive algorithm</a:t>
            </a:r>
          </a:p>
        </p:txBody>
      </p:sp>
      <p:sp>
        <p:nvSpPr>
          <p:cNvPr id="29698" name="TextBox 3">
            <a:extLst>
              <a:ext uri="{FF2B5EF4-FFF2-40B4-BE49-F238E27FC236}">
                <a16:creationId xmlns:a16="http://schemas.microsoft.com/office/drawing/2014/main" id="{3638CD92-4A87-8D4B-AFB5-E2E3AEAC5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0" y="1954214"/>
            <a:ext cx="1938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B700B7"/>
                </a:solidFill>
              </a:rPr>
              <a:t>j</a:t>
            </a:r>
            <a:r>
              <a:rPr lang="en-US" altLang="en-US" sz="1800"/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AE2AB7-8321-2F4B-9D80-90BF0B565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25" y="2486025"/>
            <a:ext cx="6280150" cy="2019300"/>
          </a:xfrm>
          <a:prstGeom prst="rect">
            <a:avLst/>
          </a:prstGeom>
          <a:solidFill>
            <a:srgbClr val="9BBB59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9700" name="TextBox 4">
            <a:extLst>
              <a:ext uri="{FF2B5EF4-FFF2-40B4-BE49-F238E27FC236}">
                <a16:creationId xmlns:a16="http://schemas.microsoft.com/office/drawing/2014/main" id="{029022FB-7DAB-9445-B591-3A1F8296B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2573339"/>
            <a:ext cx="2055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j = 0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0</a:t>
            </a:r>
          </a:p>
        </p:txBody>
      </p:sp>
      <p:sp>
        <p:nvSpPr>
          <p:cNvPr id="29701" name="TextBox 5">
            <a:extLst>
              <a:ext uri="{FF2B5EF4-FFF2-40B4-BE49-F238E27FC236}">
                <a16:creationId xmlns:a16="http://schemas.microsoft.com/office/drawing/2014/main" id="{5F54C4C5-4627-BC4D-92F8-E73339896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3430588"/>
            <a:ext cx="625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000C0"/>
                </a:solidFill>
              </a:rPr>
              <a:t>M[j] </a:t>
            </a:r>
            <a:r>
              <a:rPr lang="en-US" altLang="en-US" sz="1800"/>
              <a:t>= max </a:t>
            </a:r>
            <a:r>
              <a:rPr lang="en-US" altLang="en-US" sz="2000"/>
              <a:t>{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rgbClr val="B700B7"/>
                </a:solidFill>
              </a:rPr>
              <a:t>v</a:t>
            </a:r>
            <a:r>
              <a:rPr lang="en-US" altLang="en-US" sz="1800" baseline="-25000">
                <a:solidFill>
                  <a:srgbClr val="B700B7"/>
                </a:solidFill>
              </a:rPr>
              <a:t>j</a:t>
            </a:r>
            <a:r>
              <a:rPr lang="en-US" altLang="en-US" sz="1800"/>
              <a:t> + </a:t>
            </a: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p(j)</a:t>
            </a:r>
            <a:r>
              <a:rPr lang="en-US" altLang="en-US" sz="1800"/>
              <a:t> ), </a:t>
            </a: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j-1</a:t>
            </a:r>
            <a:r>
              <a:rPr lang="en-US" altLang="en-US" sz="1800"/>
              <a:t> ) </a:t>
            </a:r>
            <a:r>
              <a:rPr lang="en-US" altLang="en-US" sz="2000"/>
              <a:t>}</a:t>
            </a:r>
          </a:p>
        </p:txBody>
      </p:sp>
      <p:sp>
        <p:nvSpPr>
          <p:cNvPr id="29702" name="TextBox 7">
            <a:extLst>
              <a:ext uri="{FF2B5EF4-FFF2-40B4-BE49-F238E27FC236}">
                <a16:creationId xmlns:a16="http://schemas.microsoft.com/office/drawing/2014/main" id="{3DE9E9B7-72D5-3348-8E73-8E166725D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6514" y="3008314"/>
            <a:ext cx="3305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M[j] </a:t>
            </a:r>
            <a:r>
              <a:rPr lang="en-US" altLang="en-US" sz="1800"/>
              <a:t>is not </a:t>
            </a:r>
            <a:r>
              <a:rPr lang="en-US" altLang="en-US" sz="1800">
                <a:solidFill>
                  <a:srgbClr val="B700B7"/>
                </a:solidFill>
              </a:rPr>
              <a:t>null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M[j]</a:t>
            </a:r>
          </a:p>
        </p:txBody>
      </p:sp>
      <p:sp>
        <p:nvSpPr>
          <p:cNvPr id="29703" name="TextBox 8">
            <a:extLst>
              <a:ext uri="{FF2B5EF4-FFF2-40B4-BE49-F238E27FC236}">
                <a16:creationId xmlns:a16="http://schemas.microsoft.com/office/drawing/2014/main" id="{6FA4C6AD-869B-5045-A910-8FAE63F08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3994150"/>
            <a:ext cx="1222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C000C0"/>
                </a:solidFill>
              </a:rPr>
              <a:t>M[j]</a:t>
            </a:r>
          </a:p>
        </p:txBody>
      </p:sp>
      <p:sp>
        <p:nvSpPr>
          <p:cNvPr id="12" name="Cloud Callout 11">
            <a:extLst>
              <a:ext uri="{FF2B5EF4-FFF2-40B4-BE49-F238E27FC236}">
                <a16:creationId xmlns:a16="http://schemas.microsoft.com/office/drawing/2014/main" id="{CCFDBA82-0F9F-0941-B0D3-C80BFF8F1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6525" y="1231901"/>
            <a:ext cx="3125788" cy="2182813"/>
          </a:xfrm>
          <a:prstGeom prst="cloudCallout">
            <a:avLst>
              <a:gd name="adj1" fmla="val -14931"/>
              <a:gd name="adj2" fmla="val 37125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M-Compute-</a:t>
            </a:r>
            <a:r>
              <a:rPr lang="en-US" dirty="0" err="1">
                <a:solidFill>
                  <a:schemeClr val="lt1"/>
                </a:solidFill>
              </a:rPr>
              <a:t>Opt(</a:t>
            </a:r>
            <a:r>
              <a:rPr lang="en-US" dirty="0" err="1">
                <a:solidFill>
                  <a:srgbClr val="C000C0"/>
                </a:solidFill>
              </a:rPr>
              <a:t>j</a:t>
            </a:r>
            <a:r>
              <a:rPr lang="en-US" dirty="0">
                <a:solidFill>
                  <a:schemeClr val="lt1"/>
                </a:solidFill>
              </a:rPr>
              <a:t>) = </a:t>
            </a:r>
            <a:r>
              <a:rPr lang="en-US" dirty="0" err="1">
                <a:solidFill>
                  <a:schemeClr val="lt1"/>
                </a:solidFill>
              </a:rPr>
              <a:t>OPT(</a:t>
            </a:r>
            <a:r>
              <a:rPr lang="en-US" dirty="0" err="1">
                <a:solidFill>
                  <a:srgbClr val="C000C0"/>
                </a:solidFill>
              </a:rPr>
              <a:t>j</a:t>
            </a:r>
            <a:r>
              <a:rPr lang="en-US" dirty="0">
                <a:solidFill>
                  <a:schemeClr val="lt1"/>
                </a:solidFill>
              </a:rPr>
              <a:t>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01FBE7-307E-BB42-87CA-018F04C07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5265739"/>
            <a:ext cx="4330700" cy="877887"/>
          </a:xfrm>
          <a:prstGeom prst="rect">
            <a:avLst/>
          </a:prstGeom>
          <a:solidFill>
            <a:srgbClr val="E46C0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Run time = O(# recursive calls)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BA2D3835-84C7-1E49-9C7D-442F4921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Bounding # recursions</a:t>
            </a:r>
          </a:p>
        </p:txBody>
      </p:sp>
      <p:sp>
        <p:nvSpPr>
          <p:cNvPr id="23554" name="TextBox 3">
            <a:extLst>
              <a:ext uri="{FF2B5EF4-FFF2-40B4-BE49-F238E27FC236}">
                <a16:creationId xmlns:a16="http://schemas.microsoft.com/office/drawing/2014/main" id="{E33FDF82-1F28-B042-B563-047305E99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0" y="1433513"/>
            <a:ext cx="1938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B700B7"/>
                </a:solidFill>
              </a:rPr>
              <a:t>j</a:t>
            </a:r>
            <a:r>
              <a:rPr lang="en-US" altLang="en-US" sz="1800"/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95C214-DBA9-1443-8418-3B3F0D990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25" y="1963739"/>
            <a:ext cx="6154738" cy="2020887"/>
          </a:xfrm>
          <a:prstGeom prst="rect">
            <a:avLst/>
          </a:prstGeom>
          <a:solidFill>
            <a:srgbClr val="9BBB59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3556" name="TextBox 4">
            <a:extLst>
              <a:ext uri="{FF2B5EF4-FFF2-40B4-BE49-F238E27FC236}">
                <a16:creationId xmlns:a16="http://schemas.microsoft.com/office/drawing/2014/main" id="{D3020022-397F-0A47-9848-33C9560C6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2051050"/>
            <a:ext cx="2055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j = 0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0</a:t>
            </a:r>
          </a:p>
        </p:txBody>
      </p:sp>
      <p:sp>
        <p:nvSpPr>
          <p:cNvPr id="23557" name="TextBox 5">
            <a:extLst>
              <a:ext uri="{FF2B5EF4-FFF2-40B4-BE49-F238E27FC236}">
                <a16:creationId xmlns:a16="http://schemas.microsoft.com/office/drawing/2014/main" id="{374FD31A-2839-F74F-BA62-13C2384D6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0" y="2908300"/>
            <a:ext cx="6134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000C0"/>
                </a:solidFill>
              </a:rPr>
              <a:t>M[j] </a:t>
            </a:r>
            <a:r>
              <a:rPr lang="en-US" altLang="en-US" sz="1800"/>
              <a:t>= max </a:t>
            </a:r>
            <a:r>
              <a:rPr lang="en-US" altLang="en-US" sz="2000"/>
              <a:t>{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rgbClr val="B700B7"/>
                </a:solidFill>
              </a:rPr>
              <a:t>v</a:t>
            </a:r>
            <a:r>
              <a:rPr lang="en-US" altLang="en-US" sz="1800" baseline="-25000">
                <a:solidFill>
                  <a:srgbClr val="B700B7"/>
                </a:solidFill>
              </a:rPr>
              <a:t>j</a:t>
            </a:r>
            <a:r>
              <a:rPr lang="en-US" altLang="en-US" sz="1800"/>
              <a:t> + </a:t>
            </a: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p(j)</a:t>
            </a:r>
            <a:r>
              <a:rPr lang="en-US" altLang="en-US" sz="1800"/>
              <a:t> ), </a:t>
            </a: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j-1</a:t>
            </a:r>
            <a:r>
              <a:rPr lang="en-US" altLang="en-US" sz="1800"/>
              <a:t> ) </a:t>
            </a:r>
            <a:r>
              <a:rPr lang="en-US" altLang="en-US" sz="2000"/>
              <a:t>}</a:t>
            </a:r>
          </a:p>
        </p:txBody>
      </p:sp>
      <p:sp>
        <p:nvSpPr>
          <p:cNvPr id="23558" name="TextBox 7">
            <a:extLst>
              <a:ext uri="{FF2B5EF4-FFF2-40B4-BE49-F238E27FC236}">
                <a16:creationId xmlns:a16="http://schemas.microsoft.com/office/drawing/2014/main" id="{7EA19D56-E522-2141-BE8C-BDFDCA048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6514" y="2487613"/>
            <a:ext cx="3305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M[j] </a:t>
            </a:r>
            <a:r>
              <a:rPr lang="en-US" altLang="en-US" sz="1800"/>
              <a:t>is not </a:t>
            </a:r>
            <a:r>
              <a:rPr lang="en-US" altLang="en-US" sz="1800">
                <a:solidFill>
                  <a:srgbClr val="B700B7"/>
                </a:solidFill>
              </a:rPr>
              <a:t>null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M[j]</a:t>
            </a:r>
          </a:p>
        </p:txBody>
      </p:sp>
      <p:sp>
        <p:nvSpPr>
          <p:cNvPr id="23559" name="TextBox 8">
            <a:extLst>
              <a:ext uri="{FF2B5EF4-FFF2-40B4-BE49-F238E27FC236}">
                <a16:creationId xmlns:a16="http://schemas.microsoft.com/office/drawing/2014/main" id="{F3F08119-69A3-674D-A4B8-1910271E9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3473450"/>
            <a:ext cx="1222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C000C0"/>
                </a:solidFill>
              </a:rPr>
              <a:t>M[j]</a:t>
            </a:r>
          </a:p>
        </p:txBody>
      </p: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6831D06C-79CD-F74F-ADDE-5FE9EBE7C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6" y="4168775"/>
            <a:ext cx="3852863" cy="965200"/>
          </a:xfrm>
          <a:prstGeom prst="wedgeRoundRectCallout">
            <a:avLst>
              <a:gd name="adj1" fmla="val -65338"/>
              <a:gd name="adj2" fmla="val -145366"/>
              <a:gd name="adj3" fmla="val 16667"/>
            </a:avLst>
          </a:prstGeom>
          <a:solidFill>
            <a:srgbClr val="E46C0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Whenever a recursive call is made an </a:t>
            </a:r>
            <a:r>
              <a:rPr lang="en-US" dirty="0">
                <a:solidFill>
                  <a:srgbClr val="C000C0"/>
                </a:solidFill>
              </a:rPr>
              <a:t>M</a:t>
            </a:r>
            <a:r>
              <a:rPr lang="en-US" dirty="0">
                <a:solidFill>
                  <a:schemeClr val="lt1"/>
                </a:solidFill>
              </a:rPr>
              <a:t> value is assigned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7F1EA4-5192-084F-B64D-EC16B00A9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7214" y="5568950"/>
            <a:ext cx="5126037" cy="661988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At most </a:t>
            </a:r>
            <a:r>
              <a:rPr lang="en-US" dirty="0" err="1">
                <a:solidFill>
                  <a:srgbClr val="C000C0"/>
                </a:solidFill>
              </a:rPr>
              <a:t>n</a:t>
            </a:r>
            <a:r>
              <a:rPr lang="en-US" dirty="0">
                <a:solidFill>
                  <a:schemeClr val="lt1"/>
                </a:solidFill>
              </a:rPr>
              <a:t> values of </a:t>
            </a:r>
            <a:r>
              <a:rPr lang="en-US" dirty="0">
                <a:solidFill>
                  <a:srgbClr val="C000C0"/>
                </a:solidFill>
              </a:rPr>
              <a:t>M</a:t>
            </a:r>
            <a:r>
              <a:rPr lang="en-US" dirty="0">
                <a:solidFill>
                  <a:schemeClr val="lt1"/>
                </a:solidFill>
              </a:rPr>
              <a:t> can be assigned</a:t>
            </a:r>
          </a:p>
        </p:txBody>
      </p:sp>
      <p:sp>
        <p:nvSpPr>
          <p:cNvPr id="16" name="Cloud Callout 15">
            <a:extLst>
              <a:ext uri="{FF2B5EF4-FFF2-40B4-BE49-F238E27FC236}">
                <a16:creationId xmlns:a16="http://schemas.microsoft.com/office/drawing/2014/main" id="{8A3B13DD-0CA2-9249-8BC7-7F35B6647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588" y="1809751"/>
            <a:ext cx="2063750" cy="1355725"/>
          </a:xfrm>
          <a:prstGeom prst="cloudCallout">
            <a:avLst>
              <a:gd name="adj1" fmla="val -99250"/>
              <a:gd name="adj2" fmla="val -3972"/>
            </a:avLst>
          </a:prstGeom>
          <a:solidFill>
            <a:srgbClr val="E6B9B8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rgbClr val="C000C0"/>
                </a:solidFill>
              </a:rPr>
              <a:t>O(n</a:t>
            </a:r>
            <a:r>
              <a:rPr lang="en-US" dirty="0">
                <a:solidFill>
                  <a:srgbClr val="C000C0"/>
                </a:solidFill>
              </a:rPr>
              <a:t>) </a:t>
            </a:r>
            <a:r>
              <a:rPr lang="en-US" dirty="0">
                <a:solidFill>
                  <a:schemeClr val="lt1"/>
                </a:solidFill>
              </a:rPr>
              <a:t>overall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351C23C5-3ACB-5144-87F2-B6A5D0C2E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Property of OPT</a:t>
            </a:r>
          </a:p>
        </p:txBody>
      </p:sp>
      <p:sp>
        <p:nvSpPr>
          <p:cNvPr id="25602" name="TextBox 2">
            <a:extLst>
              <a:ext uri="{FF2B5EF4-FFF2-40B4-BE49-F238E27FC236}">
                <a16:creationId xmlns:a16="http://schemas.microsoft.com/office/drawing/2014/main" id="{547639A8-C719-4649-B16F-B6FE88479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8" y="2616200"/>
            <a:ext cx="614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B700B7"/>
                </a:solidFill>
              </a:rPr>
              <a:t>OPT(j)  </a:t>
            </a:r>
            <a:r>
              <a:rPr lang="en-US" altLang="en-US" sz="2800"/>
              <a:t>=  max </a:t>
            </a:r>
            <a:r>
              <a:rPr lang="en-US" altLang="en-US"/>
              <a:t>{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B700B7"/>
                </a:solidFill>
              </a:rPr>
              <a:t>v</a:t>
            </a:r>
            <a:r>
              <a:rPr lang="en-US" altLang="en-US" sz="2800" baseline="-25000">
                <a:solidFill>
                  <a:srgbClr val="B700B7"/>
                </a:solidFill>
              </a:rPr>
              <a:t>j</a:t>
            </a:r>
            <a:r>
              <a:rPr lang="en-US" altLang="en-US" sz="2800">
                <a:solidFill>
                  <a:srgbClr val="B700B7"/>
                </a:solidFill>
              </a:rPr>
              <a:t> + OPT( p(j) )</a:t>
            </a:r>
            <a:r>
              <a:rPr lang="en-US" altLang="en-US" sz="2800"/>
              <a:t>, </a:t>
            </a:r>
            <a:r>
              <a:rPr lang="en-US" altLang="en-US" sz="2800">
                <a:solidFill>
                  <a:srgbClr val="B700B7"/>
                </a:solidFill>
              </a:rPr>
              <a:t>OPT(j-1)</a:t>
            </a:r>
            <a:r>
              <a:rPr lang="en-US" altLang="en-US" sz="2800"/>
              <a:t> </a:t>
            </a:r>
            <a:r>
              <a:rPr lang="en-US" altLang="en-US"/>
              <a:t>}</a:t>
            </a:r>
          </a:p>
        </p:txBody>
      </p:sp>
      <p:sp>
        <p:nvSpPr>
          <p:cNvPr id="4" name="Cloud Callout 3">
            <a:extLst>
              <a:ext uri="{FF2B5EF4-FFF2-40B4-BE49-F238E27FC236}">
                <a16:creationId xmlns:a16="http://schemas.microsoft.com/office/drawing/2014/main" id="{63AEAA21-D3D9-4146-9DB2-6E2A189F9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288" y="4013201"/>
            <a:ext cx="6445250" cy="2360613"/>
          </a:xfrm>
          <a:prstGeom prst="cloudCallout">
            <a:avLst>
              <a:gd name="adj1" fmla="val 7606"/>
              <a:gd name="adj2" fmla="val -83185"/>
            </a:avLst>
          </a:prstGeom>
          <a:gradFill rotWithShape="1">
            <a:gsLst>
              <a:gs pos="0">
                <a:srgbClr val="9BC1FF">
                  <a:alpha val="70000"/>
                </a:srgbClr>
              </a:gs>
              <a:gs pos="100000">
                <a:srgbClr val="3F80CD">
                  <a:alpha val="70000"/>
                </a:srgbClr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2900">
                <a:solidFill>
                  <a:srgbClr val="FFFFFF"/>
                </a:solidFill>
                <a:latin typeface="Calibri" charset="0"/>
              </a:rPr>
              <a:t>Given </a:t>
            </a:r>
            <a:r>
              <a:rPr lang="en-US" altLang="en-US" sz="2900">
                <a:solidFill>
                  <a:srgbClr val="C000C0"/>
                </a:solidFill>
                <a:latin typeface="Calibri" charset="0"/>
              </a:rPr>
              <a:t>OPT(1)</a:t>
            </a:r>
            <a:r>
              <a:rPr lang="en-US" altLang="en-US" sz="2900">
                <a:solidFill>
                  <a:srgbClr val="FFFFFF"/>
                </a:solidFill>
                <a:latin typeface="Calibri" charset="0"/>
              </a:rPr>
              <a:t>, …, </a:t>
            </a:r>
            <a:r>
              <a:rPr lang="en-US" altLang="en-US" sz="2900">
                <a:solidFill>
                  <a:srgbClr val="C000C0"/>
                </a:solidFill>
                <a:latin typeface="Calibri" charset="0"/>
              </a:rPr>
              <a:t>OPT(j-1)</a:t>
            </a:r>
            <a:r>
              <a:rPr lang="en-US" altLang="en-US" sz="2900">
                <a:solidFill>
                  <a:srgbClr val="FFFFFF"/>
                </a:solidFill>
                <a:latin typeface="Calibri" charset="0"/>
              </a:rPr>
              <a:t>, </a:t>
            </a:r>
          </a:p>
          <a:p>
            <a:pPr algn="ctr" eaLnBrk="1" hangingPunct="1">
              <a:defRPr/>
            </a:pPr>
            <a:r>
              <a:rPr lang="en-US" altLang="en-US" sz="2900">
                <a:solidFill>
                  <a:srgbClr val="FFFFFF"/>
                </a:solidFill>
                <a:latin typeface="Calibri" charset="0"/>
              </a:rPr>
              <a:t>one can compute </a:t>
            </a:r>
            <a:r>
              <a:rPr lang="en-US" altLang="en-US" sz="2900">
                <a:solidFill>
                  <a:srgbClr val="C000C0"/>
                </a:solidFill>
                <a:latin typeface="Calibri" charset="0"/>
              </a:rPr>
              <a:t>OPT(j)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02952F6F-1606-3A4F-932F-56487158E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Recursion+ memory = Iteration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41DB4-6BAA-7542-B8E4-267F98C8A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8675" y="1417638"/>
            <a:ext cx="5416550" cy="7429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Iteratively compute the </a:t>
            </a:r>
            <a:r>
              <a:rPr lang="en-US" dirty="0" err="1">
                <a:solidFill>
                  <a:schemeClr val="lt1"/>
                </a:solidFill>
              </a:rPr>
              <a:t>OPT(j</a:t>
            </a:r>
            <a:r>
              <a:rPr lang="en-US" dirty="0">
                <a:solidFill>
                  <a:schemeClr val="lt1"/>
                </a:solidFill>
              </a:rPr>
              <a:t>) values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3A4A1C6C-AE21-414D-A062-F2F373B061B3}"/>
              </a:ext>
            </a:extLst>
          </p:cNvPr>
          <p:cNvGrpSpPr>
            <a:grpSpLocks/>
          </p:cNvGrpSpPr>
          <p:nvPr/>
        </p:nvGrpSpPr>
        <p:grpSpPr bwMode="auto">
          <a:xfrm>
            <a:off x="4284664" y="3354388"/>
            <a:ext cx="3576637" cy="1606550"/>
            <a:chOff x="1535376" y="3354183"/>
            <a:chExt cx="3577341" cy="160680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725DF86-2E7B-E941-97B0-458592AC6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6490" y="3354183"/>
              <a:ext cx="3566227" cy="1606808"/>
            </a:xfrm>
            <a:prstGeom prst="rect">
              <a:avLst/>
            </a:prstGeom>
            <a:solidFill>
              <a:srgbClr val="9BBB59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6632" name="TextBox 5">
              <a:extLst>
                <a:ext uri="{FF2B5EF4-FFF2-40B4-BE49-F238E27FC236}">
                  <a16:creationId xmlns:a16="http://schemas.microsoft.com/office/drawing/2014/main" id="{253DA660-9289-4C46-BCEF-1FD03169F7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7941" y="3441495"/>
              <a:ext cx="976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C000C0"/>
                  </a:solidFill>
                </a:rPr>
                <a:t>M[0] </a:t>
              </a:r>
              <a:r>
                <a:rPr lang="en-US" altLang="en-US" sz="1800">
                  <a:solidFill>
                    <a:srgbClr val="B700B7"/>
                  </a:solidFill>
                </a:rPr>
                <a:t>= 0</a:t>
              </a:r>
            </a:p>
          </p:txBody>
        </p:sp>
        <p:sp>
          <p:nvSpPr>
            <p:cNvPr id="26633" name="TextBox 6">
              <a:extLst>
                <a:ext uri="{FF2B5EF4-FFF2-40B4-BE49-F238E27FC236}">
                  <a16:creationId xmlns:a16="http://schemas.microsoft.com/office/drawing/2014/main" id="{F19BB2F7-5F1E-D04D-8210-5B2A77A74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7941" y="4298586"/>
              <a:ext cx="332691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C000C0"/>
                  </a:solidFill>
                </a:rPr>
                <a:t>M[j] </a:t>
              </a:r>
              <a:r>
                <a:rPr lang="en-US" altLang="en-US" sz="1800"/>
                <a:t>= max </a:t>
              </a:r>
              <a:r>
                <a:rPr lang="en-US" altLang="en-US" sz="2000"/>
                <a:t>{</a:t>
              </a:r>
              <a:r>
                <a:rPr lang="en-US" altLang="en-US" sz="1800"/>
                <a:t> </a:t>
              </a:r>
              <a:r>
                <a:rPr lang="en-US" altLang="en-US" sz="1800">
                  <a:solidFill>
                    <a:srgbClr val="B700B7"/>
                  </a:solidFill>
                </a:rPr>
                <a:t>v</a:t>
              </a:r>
              <a:r>
                <a:rPr lang="en-US" altLang="en-US" sz="1800" baseline="-25000">
                  <a:solidFill>
                    <a:srgbClr val="B700B7"/>
                  </a:solidFill>
                </a:rPr>
                <a:t>j</a:t>
              </a:r>
              <a:r>
                <a:rPr lang="en-US" altLang="en-US" sz="1800"/>
                <a:t> +  </a:t>
              </a:r>
              <a:r>
                <a:rPr lang="en-US" altLang="en-US" sz="1800">
                  <a:solidFill>
                    <a:srgbClr val="C000C0"/>
                  </a:solidFill>
                </a:rPr>
                <a:t>M[</a:t>
              </a:r>
              <a:r>
                <a:rPr lang="en-US" altLang="en-US" sz="1800">
                  <a:solidFill>
                    <a:srgbClr val="B700B7"/>
                  </a:solidFill>
                </a:rPr>
                <a:t>p(j)]</a:t>
              </a:r>
              <a:r>
                <a:rPr lang="en-US" altLang="en-US" sz="1800"/>
                <a:t>, </a:t>
              </a:r>
              <a:r>
                <a:rPr lang="en-US" altLang="en-US" sz="1800">
                  <a:solidFill>
                    <a:srgbClr val="C000C0"/>
                  </a:solidFill>
                </a:rPr>
                <a:t>M[</a:t>
              </a:r>
              <a:r>
                <a:rPr lang="en-US" altLang="en-US" sz="1800">
                  <a:solidFill>
                    <a:srgbClr val="B700B7"/>
                  </a:solidFill>
                </a:rPr>
                <a:t>j-1</a:t>
              </a:r>
              <a:r>
                <a:rPr lang="en-US" altLang="en-US" sz="1800"/>
                <a:t>] </a:t>
              </a:r>
              <a:r>
                <a:rPr lang="en-US" altLang="en-US" sz="2000"/>
                <a:t>}</a:t>
              </a:r>
            </a:p>
          </p:txBody>
        </p:sp>
        <p:sp>
          <p:nvSpPr>
            <p:cNvPr id="26634" name="TextBox 7">
              <a:extLst>
                <a:ext uri="{FF2B5EF4-FFF2-40B4-BE49-F238E27FC236}">
                  <a16:creationId xmlns:a16="http://schemas.microsoft.com/office/drawing/2014/main" id="{D24257D5-32B9-7742-84D9-1D3644E395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5376" y="3876935"/>
              <a:ext cx="12249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For </a:t>
              </a:r>
              <a:r>
                <a:rPr lang="en-US" altLang="en-US" sz="1800">
                  <a:solidFill>
                    <a:srgbClr val="B700B7"/>
                  </a:solidFill>
                </a:rPr>
                <a:t>j=1,…,n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A6A1A5E6-CEEE-FB4F-B988-CA70378C0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3550" y="2930525"/>
            <a:ext cx="2317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Iterative-Compute-Opt</a:t>
            </a:r>
          </a:p>
        </p:txBody>
      </p:sp>
      <p:sp>
        <p:nvSpPr>
          <p:cNvPr id="13" name="Cloud Callout 12">
            <a:extLst>
              <a:ext uri="{FF2B5EF4-FFF2-40B4-BE49-F238E27FC236}">
                <a16:creationId xmlns:a16="http://schemas.microsoft.com/office/drawing/2014/main" id="{6366074F-8B9A-E844-BCAB-D5CB31E6D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9838" y="4960939"/>
            <a:ext cx="2335212" cy="955675"/>
          </a:xfrm>
          <a:prstGeom prst="cloudCallout">
            <a:avLst>
              <a:gd name="adj1" fmla="val -13398"/>
              <a:gd name="adj2" fmla="val 38634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rgbClr val="C000C0"/>
                </a:solidFill>
              </a:rPr>
              <a:t>M[j</a:t>
            </a:r>
            <a:r>
              <a:rPr lang="en-US" dirty="0">
                <a:solidFill>
                  <a:srgbClr val="C000C0"/>
                </a:solidFill>
              </a:rPr>
              <a:t>] = </a:t>
            </a:r>
            <a:r>
              <a:rPr lang="en-US" dirty="0" err="1">
                <a:solidFill>
                  <a:srgbClr val="C000C0"/>
                </a:solidFill>
              </a:rPr>
              <a:t>OPT(j</a:t>
            </a:r>
            <a:r>
              <a:rPr lang="en-US" dirty="0">
                <a:solidFill>
                  <a:srgbClr val="C000C0"/>
                </a:solidFill>
              </a:rPr>
              <a:t>)</a:t>
            </a:r>
          </a:p>
        </p:txBody>
      </p: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92148E43-D8E1-8E4F-A9BA-86EF53495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1" y="4960939"/>
            <a:ext cx="2335213" cy="955675"/>
          </a:xfrm>
          <a:prstGeom prst="cloudCallout">
            <a:avLst>
              <a:gd name="adj1" fmla="val -13398"/>
              <a:gd name="adj2" fmla="val 38634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rgbClr val="C000C0"/>
                </a:solidFill>
              </a:rPr>
              <a:t>O(n</a:t>
            </a:r>
            <a:r>
              <a:rPr lang="en-US" dirty="0">
                <a:solidFill>
                  <a:srgbClr val="C000C0"/>
                </a:solidFill>
              </a:rPr>
              <a:t>) </a:t>
            </a:r>
            <a:r>
              <a:rPr lang="en-US" dirty="0"/>
              <a:t>run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608</Words>
  <Application>Microsoft Office PowerPoint</Application>
  <PresentationFormat>Widescreen</PresentationFormat>
  <Paragraphs>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Lecture 31</vt:lpstr>
      <vt:lpstr>A recursive algorithm</vt:lpstr>
      <vt:lpstr>Exponential Running Time</vt:lpstr>
      <vt:lpstr>Using Memory to be smarter</vt:lpstr>
      <vt:lpstr>How many distinct OPT values?</vt:lpstr>
      <vt:lpstr>A recursive algorithm</vt:lpstr>
      <vt:lpstr>Bounding # recursions</vt:lpstr>
      <vt:lpstr>Property of OPT</vt:lpstr>
      <vt:lpstr>Recursion+ memory = Iteration</vt:lpstr>
      <vt:lpstr>Algo run on the board…</vt:lpstr>
      <vt:lpstr>Reading Assignment</vt:lpstr>
      <vt:lpstr>When to use Dynamic Programming</vt:lpstr>
      <vt:lpstr>Scheduling to min idle cycles</vt:lpstr>
      <vt:lpstr>Subset sum problem</vt:lpstr>
      <vt:lpstr>Rest of today’s agenda</vt:lpstr>
      <vt:lpstr>Algo on the board…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31</dc:title>
  <dc:creator>Nasrin Akhter</dc:creator>
  <cp:lastModifiedBy>Nasrin Akhter</cp:lastModifiedBy>
  <cp:revision>1</cp:revision>
  <dcterms:created xsi:type="dcterms:W3CDTF">2022-04-23T17:26:42Z</dcterms:created>
  <dcterms:modified xsi:type="dcterms:W3CDTF">2022-04-23T17:27:04Z</dcterms:modified>
</cp:coreProperties>
</file>