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261" r:id="rId4"/>
    <p:sldId id="265" r:id="rId5"/>
    <p:sldId id="351" r:id="rId6"/>
    <p:sldId id="352" r:id="rId7"/>
    <p:sldId id="339" r:id="rId8"/>
    <p:sldId id="340" r:id="rId9"/>
    <p:sldId id="341" r:id="rId10"/>
    <p:sldId id="342" r:id="rId11"/>
    <p:sldId id="328" r:id="rId12"/>
    <p:sldId id="329" r:id="rId13"/>
    <p:sldId id="330" r:id="rId14"/>
    <p:sldId id="331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77FE-F9A2-C58E-D02C-66061EDF5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2C73F-63BE-2779-A98B-44FF66D81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D6AFD-596F-702D-B9A9-7CB277EA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89106-EF58-3329-BF2F-A3557340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37D0E-A765-049F-EDF7-2B53793D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F6B8-EEED-97A8-25B7-BBFF2B52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AD2D2-1E49-17D0-2257-9ED75675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76D7-7B11-DBA5-25B6-29205F63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7DCFA-287C-0444-8968-A7673F40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2E458-89EF-FD26-2FDF-674E6977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91068-C3D5-5EBD-1D1E-E9847C87A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54467-6124-7B47-E1AB-4C4616883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76445-7C1E-220C-86CB-519289B8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CB35A-5490-D290-8825-175D168B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B1152-853C-5CDB-56F2-958E03F0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2FD0-5DBC-C0F9-4CB3-F7CF3421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55D7-D352-7C1E-8250-2F30469A3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484F5-FC35-9DAB-0162-510F43BC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C2FC0-4BC4-06EB-ED62-53AD2F61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24803-5717-69B5-2AD0-D2CE0FEE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C848-9FF9-ABD5-DD7F-A7EB1E5D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C1FA0-6F5C-EF51-D410-51493714C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45291-C53E-C309-9C3D-CCCFC667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BC1B-5C25-E601-EC1B-5174D8E2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1F22A-CE7E-7A19-E0BC-F178EBF6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88C9-AB88-6415-7589-F29978B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2964-3729-B215-58DA-4C255C1AB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3EB0B-84D5-B9E2-5BF5-D7E0CC8CE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C61B6-4239-6A0A-9BCF-0D42B296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1A77B-843A-3FD7-E530-61881921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B5ACC-5777-2758-677A-1CA50A4E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6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E58-2CD0-864A-3212-45B63753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D8B2A-AD5C-B36C-1C05-150BB790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FAFA2-16A8-2621-FD9D-A48AA6D72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52DAC-3010-2CBB-A15F-EFF4F1D08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9B573-45EE-E78D-43F8-82A041B65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79348-DBC3-FAEA-BB09-492E5FE0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556E7-E407-4BBE-AFC6-BA0C6C16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B23C3-42F2-E9D9-EA6F-620B20B7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C770-CEC2-6278-8C4E-415BD168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A9D91-8301-15E5-2E2E-D6540DB0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22044-F768-08D6-BB03-8F1B215C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E5FB6-0F2E-CD67-3A16-CAC68DF9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8C6D-0524-39AB-33EC-0C52498E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ED585-E57E-4AFE-98D7-073E1A6F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0CC36-7FFA-1E21-3869-BAFA42D7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FECA-5682-86AD-D0D3-54C44137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6030-56FC-4CEB-0BA8-7A2A8EF6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F8FD5-F31D-4AC9-0386-0B8425769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1D68F-A926-1A17-7F02-6541D872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0ACEA-0994-2CFF-1957-055C9531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67520-40FF-7319-778F-0D609408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7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0407-1943-EEB4-F3CE-EDFB9DB8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3D899-91C0-AF6C-6C06-CD3594213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887F6-81CB-0266-6D42-1919B5DFF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DA4F-558F-69E8-F1C8-B9567FAF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688B-4518-10AE-6533-3F02453F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C30CC-4823-9A64-DF95-8D9C401A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C8CAD-F3B1-6551-689D-B39875C1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AAECA-0044-CDC2-FC8C-B241B9564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78E7D-EDF3-A501-1BE9-445546739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0678-C99F-4CDB-8C1E-C06872509F7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AE696-B2AB-E36B-7951-0C321FFA6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C379D-AE05-CF8B-53C1-E3BC9B41A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DA9D-406B-41FF-9663-A7E6B2B1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A430705-AF63-404B-8117-DC44AEB3B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D822AE2-4CBD-4340-A0EF-E11D5230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07" y="-34369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Poly time algo for longest path?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3CDB98D-20C2-9046-8C79-92AE4B5F78A5}"/>
              </a:ext>
            </a:extLst>
          </p:cNvPr>
          <p:cNvGrpSpPr>
            <a:grpSpLocks/>
          </p:cNvGrpSpPr>
          <p:nvPr/>
        </p:nvGrpSpPr>
        <p:grpSpPr bwMode="auto">
          <a:xfrm>
            <a:off x="1523207" y="686934"/>
            <a:ext cx="9144000" cy="7135812"/>
            <a:chOff x="30956" y="1198563"/>
            <a:chExt cx="9144000" cy="7135374"/>
          </a:xfrm>
        </p:grpSpPr>
        <p:pic>
          <p:nvPicPr>
            <p:cNvPr id="26628" name="Picture 2">
              <a:extLst>
                <a:ext uri="{FF2B5EF4-FFF2-40B4-BE49-F238E27FC236}">
                  <a16:creationId xmlns:a16="http://schemas.microsoft.com/office/drawing/2014/main" id="{A477A3CE-A9BD-2E45-BCB8-39201C66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1198563"/>
              <a:ext cx="5080000" cy="381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7" descr="Picture 3.png">
              <a:extLst>
                <a:ext uri="{FF2B5EF4-FFF2-40B4-BE49-F238E27FC236}">
                  <a16:creationId xmlns:a16="http://schemas.microsoft.com/office/drawing/2014/main" id="{2A570B0C-A022-9E4A-AA04-8CD476D4B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" y="4151043"/>
              <a:ext cx="9144000" cy="418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F490330-91F6-E04D-B410-BC1C9451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007" y="5752906"/>
            <a:ext cx="976312" cy="2714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FD91B69-882C-054D-BEB4-5BBC72F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DAF6466-E148-3848-A15D-578FE6E5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9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BB9FAB1F-BA57-8D4A-AE30-86D07C24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9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4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lt1"/>
                </a:solidFill>
              </a:rPr>
              <a:t>Is P=NP?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949FB-3014-D541-8DBF-7B15F6B1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5221288"/>
            <a:ext cx="5102225" cy="868362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Alternate NP definition: Guess witness and verify!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3946FF8-0263-2744-9D04-0E43969B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≠ NP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A8A97248-CF62-2E49-944F-45FDC163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2582864"/>
            <a:ext cx="668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any one problem in NP and show it cannot be solved in poly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C9B7D30-8DCB-1F40-86FC-87D397F9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3863976"/>
            <a:ext cx="5645150" cy="2214563"/>
          </a:xfrm>
          <a:prstGeom prst="cloudCallout">
            <a:avLst>
              <a:gd name="adj1" fmla="val -9569"/>
              <a:gd name="adj2" fmla="val 475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lt1"/>
                </a:solidFill>
              </a:rPr>
              <a:t>Pretty much all known proof techniques </a:t>
            </a:r>
            <a:r>
              <a:rPr lang="en-US" sz="2600" i="1" dirty="0">
                <a:solidFill>
                  <a:schemeClr val="lt1"/>
                </a:solidFill>
              </a:rPr>
              <a:t>provably </a:t>
            </a:r>
            <a:r>
              <a:rPr lang="en-US" sz="2600" dirty="0">
                <a:solidFill>
                  <a:schemeClr val="lt1"/>
                </a:solidFill>
              </a:rPr>
              <a:t>will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EE40CE7-CEEE-474D-B8C3-20D2A65E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Proving P = NP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68D6893C-6A80-B94D-B0F2-13302141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1" y="2008189"/>
            <a:ext cx="320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Will make cryptography collapse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9D94172-5557-FD40-8B87-9F1F2D71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4" y="2582864"/>
            <a:ext cx="2084387" cy="846137"/>
          </a:xfrm>
          <a:prstGeom prst="wedgeRoundRectCallout">
            <a:avLst>
              <a:gd name="adj1" fmla="val -79685"/>
              <a:gd name="adj2" fmla="val -7746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Compute the encryption key!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1A3D3-42AC-E048-AA13-A50A1ED6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9" y="3702050"/>
            <a:ext cx="713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Prove that all problems in NP can be solved by polynomial time algorithms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FF65949-2A19-B84C-9801-B4014345047B}"/>
              </a:ext>
            </a:extLst>
          </p:cNvPr>
          <p:cNvGrpSpPr>
            <a:grpSpLocks/>
          </p:cNvGrpSpPr>
          <p:nvPr/>
        </p:nvGrpSpPr>
        <p:grpSpPr bwMode="auto">
          <a:xfrm>
            <a:off x="4476751" y="4352925"/>
            <a:ext cx="4124325" cy="2160588"/>
            <a:chOff x="2952566" y="4353080"/>
            <a:chExt cx="4124909" cy="21602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E578B5-D2F2-C54D-A728-FBBD9406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566" y="4353080"/>
              <a:ext cx="4124909" cy="216025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05" name="TextBox 6">
              <a:extLst>
                <a:ext uri="{FF2B5EF4-FFF2-40B4-BE49-F238E27FC236}">
                  <a16:creationId xmlns:a16="http://schemas.microsoft.com/office/drawing/2014/main" id="{1150795A-778F-3547-9854-F5B6036C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105" y="4667769"/>
              <a:ext cx="453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NP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E53CD56-7005-B847-8C79-35822E4E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9" y="5037139"/>
            <a:ext cx="2974975" cy="1216025"/>
          </a:xfrm>
          <a:prstGeom prst="ellipse">
            <a:avLst/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NP-complete problems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C46F51C-F92A-1D48-81FB-E39AA4A3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463" y="4667251"/>
            <a:ext cx="2279650" cy="1585913"/>
          </a:xfrm>
          <a:prstGeom prst="wedgeRoundRectCallout">
            <a:avLst>
              <a:gd name="adj1" fmla="val 112023"/>
              <a:gd name="adj2" fmla="val 2346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Solving any ONE problem in here in poly time will prove P=NP!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D2BC884-6C9C-1240-A5A2-958B336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book on P vs. NP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0E1973E-82D9-6C42-AB04-51370193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4" y="1484313"/>
            <a:ext cx="3394075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CE76E91-E16A-9248-9742-ED81F4E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course so far…</a:t>
            </a:r>
          </a:p>
        </p:txBody>
      </p:sp>
      <p:pic>
        <p:nvPicPr>
          <p:cNvPr id="32770" name="Picture 2" descr="Image result for yes we can obama">
            <a:extLst>
              <a:ext uri="{FF2B5EF4-FFF2-40B4-BE49-F238E27FC236}">
                <a16:creationId xmlns:a16="http://schemas.microsoft.com/office/drawing/2014/main" id="{87D5D55C-0ECE-2443-8363-DB266495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290639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4268788" y="6054726"/>
            <a:ext cx="42116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55E64C7-87D1-4A43-BEA5-0C3913C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rest of the course…</a:t>
            </a:r>
          </a:p>
        </p:txBody>
      </p:sp>
      <p:pic>
        <p:nvPicPr>
          <p:cNvPr id="33794" name="Picture 2" descr="Image result for no you can't">
            <a:extLst>
              <a:ext uri="{FF2B5EF4-FFF2-40B4-BE49-F238E27FC236}">
                <a16:creationId xmlns:a16="http://schemas.microsoft.com/office/drawing/2014/main" id="{2C0823C1-A52F-BF49-9396-FECDA2ED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1233488"/>
            <a:ext cx="36052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F247CB-1906-B146-821F-0E0E816E7E1A}"/>
              </a:ext>
            </a:extLst>
          </p:cNvPr>
          <p:cNvSpPr txBox="1"/>
          <p:nvPr/>
        </p:nvSpPr>
        <p:spPr>
          <a:xfrm>
            <a:off x="4897439" y="4337050"/>
            <a:ext cx="27680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 certain assumptions,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AD2A0-94DE-6349-8BE2-E9EF7B6D779A}"/>
              </a:ext>
            </a:extLst>
          </p:cNvPr>
          <p:cNvSpPr txBox="1"/>
          <p:nvPr/>
        </p:nvSpPr>
        <p:spPr>
          <a:xfrm>
            <a:off x="3760788" y="6191250"/>
            <a:ext cx="545534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www.madduckposters.com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/products/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megamind-no-you-cant?variant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=13565168320556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A414DCC-0B60-6645-AC71-C9D6B035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can’t– what does it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6BD43-FD32-834F-8857-6A46926D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6" y="1816101"/>
            <a:ext cx="7032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</a:rPr>
              <a:t>NO</a:t>
            </a:r>
            <a:r>
              <a:rPr lang="en-US" altLang="en-US"/>
              <a:t> algorithm will be able to solve a problem in polynomial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F4E74FBB-D6A4-AA4F-B43A-0FDC9F275A44}"/>
              </a:ext>
            </a:extLst>
          </p:cNvPr>
          <p:cNvSpPr/>
          <p:nvPr/>
        </p:nvSpPr>
        <p:spPr>
          <a:xfrm>
            <a:off x="3908426" y="3125788"/>
            <a:ext cx="4881563" cy="1928812"/>
          </a:xfrm>
          <a:prstGeom prst="cloudCallout">
            <a:avLst>
              <a:gd name="adj1" fmla="val -15517"/>
              <a:gd name="adj2" fmla="val 39423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Still for worst-case runtime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3B7EC6F-AD79-7E48-B2AF-5DD0A035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AC62C-9161-1149-BB75-0A0C00D3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51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D02BB90-D8E1-834D-BDD4-F74AB09553FB}"/>
              </a:ext>
            </a:extLst>
          </p:cNvPr>
          <p:cNvSpPr/>
          <p:nvPr/>
        </p:nvSpPr>
        <p:spPr>
          <a:xfrm>
            <a:off x="2301876" y="4876801"/>
            <a:ext cx="6945313" cy="919163"/>
          </a:xfrm>
          <a:prstGeom prst="wedgeRectCallout">
            <a:avLst>
              <a:gd name="adj1" fmla="val -5353"/>
              <a:gd name="adj2" fmla="val -82738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What is the best lower bound you can prove?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2879-813F-A345-8AAB-A10A7718AA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3638" y="5977882"/>
            <a:ext cx="1322173" cy="6054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53384C93-0DAE-1C44-B940-9EBA9944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0178" name="TextBox 2">
            <a:extLst>
              <a:ext uri="{FF2B5EF4-FFF2-40B4-BE49-F238E27FC236}">
                <a16:creationId xmlns:a16="http://schemas.microsoft.com/office/drawing/2014/main" id="{88C37073-9088-4E48-8413-7D940C60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6" y="1417639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F1674734-9478-5944-9D07-F0C352A1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3276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AFE27-C659-5346-8797-BDFC6ED4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87676"/>
            <a:ext cx="9144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C6A22-C147-F14B-A235-89B0F9C2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4370388"/>
            <a:ext cx="5956300" cy="78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EDB2B91-EE3D-DE47-9DE4-9CA962AD92E6}"/>
              </a:ext>
            </a:extLst>
          </p:cNvPr>
          <p:cNvSpPr/>
          <p:nvPr/>
        </p:nvSpPr>
        <p:spPr>
          <a:xfrm>
            <a:off x="4267200" y="5313364"/>
            <a:ext cx="2941638" cy="1074737"/>
          </a:xfrm>
          <a:prstGeom prst="cloudCallout">
            <a:avLst>
              <a:gd name="adj1" fmla="val -15371"/>
              <a:gd name="adj2" fmla="val 40661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Exists graphs with m</a:t>
            </a:r>
            <a:r>
              <a:rPr lang="en-US" baseline="30000" dirty="0"/>
              <a:t>3/2</a:t>
            </a:r>
            <a:r>
              <a:rPr lang="en-US" dirty="0"/>
              <a:t>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B21A8AB-58AA-2343-BB4F-47022684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1CC737DE-9A75-9543-8A9D-C6C07CAF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6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04E611E3-EF2F-C248-8D28-ED6773E0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6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AE06E3B2-AE80-0A41-A4B7-D7391DBC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17413" name="Group 27">
            <a:extLst>
              <a:ext uri="{FF2B5EF4-FFF2-40B4-BE49-F238E27FC236}">
                <a16:creationId xmlns:a16="http://schemas.microsoft.com/office/drawing/2014/main" id="{3285DA92-618E-4842-99F6-03E000FF7887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B71160-893B-EF41-A92C-B2D639B2B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266551-EAD6-3C4A-8B80-35EE0D7E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F3D750-23B2-284C-A596-9E26B1314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3BE918-1D3D-6949-B1A0-A8577268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38FD88-AD4E-B64B-B1CF-58D909186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069B17-2D42-A042-953B-9210688D4591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724635-0792-FF4E-A444-9EF7C84A8283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FC811B-2704-8647-A140-0ABE9DA23000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13B7AB-C14D-214D-8E08-CD065D1DA4AC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30318-A697-F64C-AA54-0372CE421514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TextBox 20">
              <a:extLst>
                <a:ext uri="{FF2B5EF4-FFF2-40B4-BE49-F238E27FC236}">
                  <a16:creationId xmlns:a16="http://schemas.microsoft.com/office/drawing/2014/main" id="{64AD47DA-4AAE-BC4D-A8B3-115AF025A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7" name="TextBox 21">
              <a:extLst>
                <a:ext uri="{FF2B5EF4-FFF2-40B4-BE49-F238E27FC236}">
                  <a16:creationId xmlns:a16="http://schemas.microsoft.com/office/drawing/2014/main" id="{B37ABA6F-7915-424A-B3CD-175B612D7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8" name="TextBox 22">
              <a:extLst>
                <a:ext uri="{FF2B5EF4-FFF2-40B4-BE49-F238E27FC236}">
                  <a16:creationId xmlns:a16="http://schemas.microsoft.com/office/drawing/2014/main" id="{DD7BBECA-44B8-924B-B18F-C9CC14CC8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17429" name="TextBox 23">
              <a:extLst>
                <a:ext uri="{FF2B5EF4-FFF2-40B4-BE49-F238E27FC236}">
                  <a16:creationId xmlns:a16="http://schemas.microsoft.com/office/drawing/2014/main" id="{7F8FA97A-3323-1D42-88C0-E3E007CF4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17430" name="TextBox 24">
              <a:extLst>
                <a:ext uri="{FF2B5EF4-FFF2-40B4-BE49-F238E27FC236}">
                  <a16:creationId xmlns:a16="http://schemas.microsoft.com/office/drawing/2014/main" id="{4F01FBFB-A430-A044-92A4-2A16B618A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17431" name="TextBox 25">
              <a:extLst>
                <a:ext uri="{FF2B5EF4-FFF2-40B4-BE49-F238E27FC236}">
                  <a16:creationId xmlns:a16="http://schemas.microsoft.com/office/drawing/2014/main" id="{CE725C98-4B00-854E-A477-BFDBE47DE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C62E3487-294B-F24C-BE65-733844472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8CF3A5F4-524A-1E4F-8465-4B199FEA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4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147E5D8F-B720-0647-A4CA-61C1C747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Assume that </a:t>
            </a:r>
            <a:r>
              <a:rPr lang="en-US" dirty="0">
                <a:solidFill>
                  <a:srgbClr val="B100B1"/>
                </a:solidFill>
              </a:rPr>
              <a:t>G</a:t>
            </a:r>
            <a:r>
              <a:rPr lang="en-US" dirty="0">
                <a:solidFill>
                  <a:schemeClr val="lt1"/>
                </a:solidFill>
              </a:rPr>
              <a:t> has no negative cycle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FC887517-7920-014F-8BCA-15DB04C5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take- 2</a:t>
            </a:r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2ADBE7DC-9A48-DA4C-91D7-B486BF115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6" y="1417639"/>
            <a:ext cx="382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Lower bounds based on output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418F7-41F2-AE40-A0C9-2124E747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2098676"/>
            <a:ext cx="4592638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On input </a:t>
            </a:r>
            <a:r>
              <a:rPr lang="en-US" altLang="en-US" sz="2400">
                <a:solidFill>
                  <a:srgbClr val="7030A0"/>
                </a:solidFill>
              </a:rPr>
              <a:t>n</a:t>
            </a:r>
            <a:r>
              <a:rPr lang="en-US" altLang="en-US" sz="2400"/>
              <a:t>, output </a:t>
            </a:r>
            <a:r>
              <a:rPr lang="en-US" altLang="en-US" sz="2400">
                <a:solidFill>
                  <a:srgbClr val="7030A0"/>
                </a:solidFill>
              </a:rPr>
              <a:t>2</a:t>
            </a:r>
            <a:r>
              <a:rPr lang="en-US" altLang="en-US" sz="2400" baseline="30000">
                <a:solidFill>
                  <a:srgbClr val="7030A0"/>
                </a:solidFill>
              </a:rPr>
              <a:t>n</a:t>
            </a:r>
            <a:r>
              <a:rPr lang="en-US" altLang="en-US" sz="2400"/>
              <a:t> many ones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C93128B-0FDC-A54F-85AD-0A8C97E5AD21}"/>
              </a:ext>
            </a:extLst>
          </p:cNvPr>
          <p:cNvSpPr/>
          <p:nvPr/>
        </p:nvSpPr>
        <p:spPr>
          <a:xfrm>
            <a:off x="3451226" y="2930525"/>
            <a:ext cx="5313363" cy="1062038"/>
          </a:xfrm>
          <a:prstGeom prst="wedgeRoundRectCallout">
            <a:avLst>
              <a:gd name="adj1" fmla="val -10653"/>
              <a:gd name="adj2" fmla="val -8168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Every </a:t>
            </a:r>
            <a:r>
              <a:rPr lang="en-US" sz="2000" dirty="0" err="1"/>
              <a:t>algo</a:t>
            </a:r>
            <a:r>
              <a:rPr lang="en-US" sz="2000" dirty="0"/>
              <a:t> takes (doubly) exponential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E7876523-1517-C44E-91DC-5CFEE759E739}"/>
              </a:ext>
            </a:extLst>
          </p:cNvPr>
          <p:cNvSpPr/>
          <p:nvPr/>
        </p:nvSpPr>
        <p:spPr>
          <a:xfrm>
            <a:off x="4613276" y="4300539"/>
            <a:ext cx="3122613" cy="1049337"/>
          </a:xfrm>
          <a:prstGeom prst="cloudCallout">
            <a:avLst>
              <a:gd name="adj1" fmla="val -16084"/>
              <a:gd name="adj2" fmla="val 377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But at heart problem is “trivial”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FA03CA-DF3C-494C-BC5B-69B162106F45}"/>
              </a:ext>
            </a:extLst>
          </p:cNvPr>
          <p:cNvSpPr/>
          <p:nvPr/>
        </p:nvSpPr>
        <p:spPr>
          <a:xfrm>
            <a:off x="2059782" y="5505451"/>
            <a:ext cx="8229599" cy="9382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now on, output size is always O(N) and could even be binary.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6F73970-8E39-FF49-9EEE-B1C37623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No, you can’t take 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AC3B0-7A21-244B-A8CE-54AA42EA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6" y="1952626"/>
            <a:ext cx="610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Argue that a given problem is </a:t>
            </a:r>
            <a:r>
              <a:rPr lang="en-US" altLang="en-US" sz="2400">
                <a:solidFill>
                  <a:srgbClr val="FF0000"/>
                </a:solidFill>
              </a:rPr>
              <a:t>AS HARD 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85531-AC2E-2945-B1C5-6C5E4B16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2595564"/>
            <a:ext cx="3440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 “known” hard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A65D28A1-AE36-0948-BD9A-A9416381F07C}"/>
              </a:ext>
            </a:extLst>
          </p:cNvPr>
          <p:cNvSpPr/>
          <p:nvPr/>
        </p:nvSpPr>
        <p:spPr>
          <a:xfrm>
            <a:off x="3427414" y="3275014"/>
            <a:ext cx="5449887" cy="1754187"/>
          </a:xfrm>
          <a:prstGeom prst="cloudCallout">
            <a:avLst>
              <a:gd name="adj1" fmla="val -16299"/>
              <a:gd name="adj2" fmla="val 3855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How can we argue something like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6257D-56B1-B84B-B0D6-C361A09DD3A6}"/>
              </a:ext>
            </a:extLst>
          </p:cNvPr>
          <p:cNvSpPr/>
          <p:nvPr/>
        </p:nvSpPr>
        <p:spPr>
          <a:xfrm>
            <a:off x="4365625" y="5362576"/>
            <a:ext cx="3670300" cy="7413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Reductions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89317BD-1A09-8E4A-A2D4-0908FD1F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far: “Yes, we can” reductions</a:t>
            </a:r>
          </a:p>
        </p:txBody>
      </p:sp>
      <p:pic>
        <p:nvPicPr>
          <p:cNvPr id="34818" name="Picture 2" descr="Image result for yes we can obama">
            <a:extLst>
              <a:ext uri="{FF2B5EF4-FFF2-40B4-BE49-F238E27FC236}">
                <a16:creationId xmlns:a16="http://schemas.microsoft.com/office/drawing/2014/main" id="{05373640-D8E7-A54A-B3CC-4DA37CE7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290639"/>
            <a:ext cx="47625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6CB2A-B8C5-944C-AEED-E8837E4C7D56}"/>
              </a:ext>
            </a:extLst>
          </p:cNvPr>
          <p:cNvSpPr txBox="1"/>
          <p:nvPr/>
        </p:nvSpPr>
        <p:spPr>
          <a:xfrm>
            <a:off x="4268788" y="6054726"/>
            <a:ext cx="42116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www.teepublic.com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/sticker/1100935-obama-yes-we-can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F8850EB5-9DC1-0341-B933-F6E2D952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Reduce Y to X where X is “easy”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5BAABD99-3BFE-5442-83C0-BBB1922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8289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99A35ED-D9FC-3842-95E0-9BFF5A5C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“Yes, we can” reductions (Example)</a:t>
            </a:r>
          </a:p>
        </p:txBody>
      </p:sp>
      <p:pic>
        <p:nvPicPr>
          <p:cNvPr id="54274" name="Picture 3">
            <a:extLst>
              <a:ext uri="{FF2B5EF4-FFF2-40B4-BE49-F238E27FC236}">
                <a16:creationId xmlns:a16="http://schemas.microsoft.com/office/drawing/2014/main" id="{0D3325CA-5909-C649-B994-45DA9CE2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638"/>
            <a:ext cx="9144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9A859B8-E9CA-1645-8C5C-E3202D3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 of the reduction</a:t>
            </a:r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B761B71D-551E-6049-ADFC-8E8DC31BD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B81FE-902A-5E42-B1EE-F66AF5594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3575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4116389" y="4467226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7280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0AFF913-3FDF-2D4F-B7B2-175ECEC1A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230314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07A89CB-FF1C-A845-A327-290A7432E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43139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8864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CE95FF-67A1-2C46-AC56-5FE8B0A08903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3657601"/>
            <a:ext cx="1890712" cy="1247775"/>
            <a:chOff x="1223319" y="3657600"/>
            <a:chExt cx="1890584" cy="1247281"/>
          </a:xfrm>
        </p:grpSpPr>
        <p:pic>
          <p:nvPicPr>
            <p:cNvPr id="35858" name="Picture 4">
              <a:extLst>
                <a:ext uri="{FF2B5EF4-FFF2-40B4-BE49-F238E27FC236}">
                  <a16:creationId xmlns:a16="http://schemas.microsoft.com/office/drawing/2014/main" id="{A3344E62-5E2A-6F40-911A-67541A99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59" name="Picture 5">
              <a:extLst>
                <a:ext uri="{FF2B5EF4-FFF2-40B4-BE49-F238E27FC236}">
                  <a16:creationId xmlns:a16="http://schemas.microsoft.com/office/drawing/2014/main" id="{42251DE1-D2A0-F044-BEA2-B19ADAA3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0" name="Picture 6">
              <a:extLst>
                <a:ext uri="{FF2B5EF4-FFF2-40B4-BE49-F238E27FC236}">
                  <a16:creationId xmlns:a16="http://schemas.microsoft.com/office/drawing/2014/main" id="{27DB3CA4-00A1-1E46-82E1-03321ACE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1" name="Picture 7">
              <a:extLst>
                <a:ext uri="{FF2B5EF4-FFF2-40B4-BE49-F238E27FC236}">
                  <a16:creationId xmlns:a16="http://schemas.microsoft.com/office/drawing/2014/main" id="{7D1C9D3D-720A-D845-82F6-1159967E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2" name="Picture 8">
              <a:extLst>
                <a:ext uri="{FF2B5EF4-FFF2-40B4-BE49-F238E27FC236}">
                  <a16:creationId xmlns:a16="http://schemas.microsoft.com/office/drawing/2014/main" id="{1D1B55D5-4D4D-C34E-8F99-6E5CBF7C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3" name="Picture 9">
              <a:extLst>
                <a:ext uri="{FF2B5EF4-FFF2-40B4-BE49-F238E27FC236}">
                  <a16:creationId xmlns:a16="http://schemas.microsoft.com/office/drawing/2014/main" id="{DC0BA94A-6549-3847-811D-8F09C53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4" name="Picture 19">
              <a:extLst>
                <a:ext uri="{FF2B5EF4-FFF2-40B4-BE49-F238E27FC236}">
                  <a16:creationId xmlns:a16="http://schemas.microsoft.com/office/drawing/2014/main" id="{E36A7EBB-A8BE-6842-8D0E-DA9D6BEA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5" name="Picture 20">
              <a:extLst>
                <a:ext uri="{FF2B5EF4-FFF2-40B4-BE49-F238E27FC236}">
                  <a16:creationId xmlns:a16="http://schemas.microsoft.com/office/drawing/2014/main" id="{0B3C0C1F-1ABE-F741-A7E7-14C91EF6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6" name="Picture 21">
              <a:extLst>
                <a:ext uri="{FF2B5EF4-FFF2-40B4-BE49-F238E27FC236}">
                  <a16:creationId xmlns:a16="http://schemas.microsoft.com/office/drawing/2014/main" id="{D8EB74D8-3F7E-B74D-B1F3-CEE27F72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7" name="Picture 22">
              <a:extLst>
                <a:ext uri="{FF2B5EF4-FFF2-40B4-BE49-F238E27FC236}">
                  <a16:creationId xmlns:a16="http://schemas.microsoft.com/office/drawing/2014/main" id="{BE896DEB-3306-B441-9B66-833F4505D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8" name="Picture 23">
              <a:extLst>
                <a:ext uri="{FF2B5EF4-FFF2-40B4-BE49-F238E27FC236}">
                  <a16:creationId xmlns:a16="http://schemas.microsoft.com/office/drawing/2014/main" id="{DB589532-0809-9C4D-8006-1EA252911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9" name="Picture 24">
              <a:extLst>
                <a:ext uri="{FF2B5EF4-FFF2-40B4-BE49-F238E27FC236}">
                  <a16:creationId xmlns:a16="http://schemas.microsoft.com/office/drawing/2014/main" id="{B3E29FDD-B0CA-224F-B7F6-18E725F5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0" name="Picture 25">
              <a:extLst>
                <a:ext uri="{FF2B5EF4-FFF2-40B4-BE49-F238E27FC236}">
                  <a16:creationId xmlns:a16="http://schemas.microsoft.com/office/drawing/2014/main" id="{D9F5D6EC-6E40-E047-9A7A-C7134D299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1" name="Picture 26">
              <a:extLst>
                <a:ext uri="{FF2B5EF4-FFF2-40B4-BE49-F238E27FC236}">
                  <a16:creationId xmlns:a16="http://schemas.microsoft.com/office/drawing/2014/main" id="{F723786B-2DCE-624E-9FE8-2BE0568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2" name="Picture 27">
              <a:extLst>
                <a:ext uri="{FF2B5EF4-FFF2-40B4-BE49-F238E27FC236}">
                  <a16:creationId xmlns:a16="http://schemas.microsoft.com/office/drawing/2014/main" id="{802B570E-98E6-D34D-97EB-854A036C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3" name="Picture 28">
              <a:extLst>
                <a:ext uri="{FF2B5EF4-FFF2-40B4-BE49-F238E27FC236}">
                  <a16:creationId xmlns:a16="http://schemas.microsoft.com/office/drawing/2014/main" id="{78A98C97-7AD1-414B-AA66-704A2439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4" name="Picture 29">
              <a:extLst>
                <a:ext uri="{FF2B5EF4-FFF2-40B4-BE49-F238E27FC236}">
                  <a16:creationId xmlns:a16="http://schemas.microsoft.com/office/drawing/2014/main" id="{D8CF9A9B-3F4C-794F-B634-7AABD91E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5" name="Picture 30">
              <a:extLst>
                <a:ext uri="{FF2B5EF4-FFF2-40B4-BE49-F238E27FC236}">
                  <a16:creationId xmlns:a16="http://schemas.microsoft.com/office/drawing/2014/main" id="{3B6864BB-CDAC-0644-BEB7-182200F1D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6" name="Picture 31">
              <a:extLst>
                <a:ext uri="{FF2B5EF4-FFF2-40B4-BE49-F238E27FC236}">
                  <a16:creationId xmlns:a16="http://schemas.microsoft.com/office/drawing/2014/main" id="{CE97380F-8CFC-E04B-B03F-F18D585D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7" name="Picture 32">
              <a:extLst>
                <a:ext uri="{FF2B5EF4-FFF2-40B4-BE49-F238E27FC236}">
                  <a16:creationId xmlns:a16="http://schemas.microsoft.com/office/drawing/2014/main" id="{81089E85-C949-8E42-AE02-3FF7D39DB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8" name="Picture 33">
              <a:extLst>
                <a:ext uri="{FF2B5EF4-FFF2-40B4-BE49-F238E27FC236}">
                  <a16:creationId xmlns:a16="http://schemas.microsoft.com/office/drawing/2014/main" id="{2ED5AE79-16CD-9E4A-9D6A-B41837344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79" name="Picture 34">
              <a:extLst>
                <a:ext uri="{FF2B5EF4-FFF2-40B4-BE49-F238E27FC236}">
                  <a16:creationId xmlns:a16="http://schemas.microsoft.com/office/drawing/2014/main" id="{628294D2-EB8B-2B44-A8D0-F4C8575D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0" name="Picture 35">
              <a:extLst>
                <a:ext uri="{FF2B5EF4-FFF2-40B4-BE49-F238E27FC236}">
                  <a16:creationId xmlns:a16="http://schemas.microsoft.com/office/drawing/2014/main" id="{4DCFC8DF-372E-7549-BD25-905FBA6B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81" name="Picture 36">
              <a:extLst>
                <a:ext uri="{FF2B5EF4-FFF2-40B4-BE49-F238E27FC236}">
                  <a16:creationId xmlns:a16="http://schemas.microsoft.com/office/drawing/2014/main" id="{018FB863-6F0D-584A-AFF8-34E2EB58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5DEC3E-528C-DB46-B02A-47492F8750C6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4986338"/>
            <a:ext cx="2273300" cy="1270000"/>
            <a:chOff x="3499921" y="4986730"/>
            <a:chExt cx="2273257" cy="1269744"/>
          </a:xfrm>
        </p:grpSpPr>
        <p:pic>
          <p:nvPicPr>
            <p:cNvPr id="35855" name="Picture 2">
              <a:extLst>
                <a:ext uri="{FF2B5EF4-FFF2-40B4-BE49-F238E27FC236}">
                  <a16:creationId xmlns:a16="http://schemas.microsoft.com/office/drawing/2014/main" id="{31DB2A1C-39B7-A841-A90B-4F36A4A9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3">
              <a:extLst>
                <a:ext uri="{FF2B5EF4-FFF2-40B4-BE49-F238E27FC236}">
                  <a16:creationId xmlns:a16="http://schemas.microsoft.com/office/drawing/2014/main" id="{62EDF62F-7AB6-8944-8A70-70338035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206B69-0533-5742-94A6-F74A9DB5EE54}"/>
              </a:ext>
            </a:extLst>
          </p:cNvPr>
          <p:cNvGrpSpPr>
            <a:grpSpLocks/>
          </p:cNvGrpSpPr>
          <p:nvPr/>
        </p:nvGrpSpPr>
        <p:grpSpPr bwMode="auto">
          <a:xfrm>
            <a:off x="8035926" y="3633789"/>
            <a:ext cx="1890713" cy="1246187"/>
            <a:chOff x="6512405" y="3633431"/>
            <a:chExt cx="1890584" cy="1247281"/>
          </a:xfrm>
        </p:grpSpPr>
        <p:pic>
          <p:nvPicPr>
            <p:cNvPr id="35853" name="Picture 37">
              <a:extLst>
                <a:ext uri="{FF2B5EF4-FFF2-40B4-BE49-F238E27FC236}">
                  <a16:creationId xmlns:a16="http://schemas.microsoft.com/office/drawing/2014/main" id="{0147566D-F3A5-D743-8460-EF92DA40E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9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D73F240-1A62-2D47-9C4A-D4410307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Nothing special about GS algo</a:t>
            </a:r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9475E1D5-5B80-D74E-B90D-EFD17E2B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>
            <a:extLst>
              <a:ext uri="{FF2B5EF4-FFF2-40B4-BE49-F238E27FC236}">
                <a16:creationId xmlns:a16="http://schemas.microsoft.com/office/drawing/2014/main" id="{7A360C86-85BC-A04E-BC8D-AC9B48F13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3575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4116389" y="4467226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7280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1" name="Picture 39">
            <a:extLst>
              <a:ext uri="{FF2B5EF4-FFF2-40B4-BE49-F238E27FC236}">
                <a16:creationId xmlns:a16="http://schemas.microsoft.com/office/drawing/2014/main" id="{1650FAB3-E117-9B4D-9BB5-C402D97AD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230314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41">
            <a:extLst>
              <a:ext uri="{FF2B5EF4-FFF2-40B4-BE49-F238E27FC236}">
                <a16:creationId xmlns:a16="http://schemas.microsoft.com/office/drawing/2014/main" id="{F6F56182-6237-6249-BBD6-94EFF5405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43139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8864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4" name="Group 46">
            <a:extLst>
              <a:ext uri="{FF2B5EF4-FFF2-40B4-BE49-F238E27FC236}">
                <a16:creationId xmlns:a16="http://schemas.microsoft.com/office/drawing/2014/main" id="{8CDFC4FD-24F5-4747-89CB-215B3D6A6CC7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3657601"/>
            <a:ext cx="1890712" cy="1247775"/>
            <a:chOff x="1223319" y="3657600"/>
            <a:chExt cx="1890584" cy="1247281"/>
          </a:xfrm>
        </p:grpSpPr>
        <p:pic>
          <p:nvPicPr>
            <p:cNvPr id="36883" name="Picture 4">
              <a:extLst>
                <a:ext uri="{FF2B5EF4-FFF2-40B4-BE49-F238E27FC236}">
                  <a16:creationId xmlns:a16="http://schemas.microsoft.com/office/drawing/2014/main" id="{D9F2E1B7-BE84-C04D-A87B-137C2EB9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4" name="Picture 5">
              <a:extLst>
                <a:ext uri="{FF2B5EF4-FFF2-40B4-BE49-F238E27FC236}">
                  <a16:creationId xmlns:a16="http://schemas.microsoft.com/office/drawing/2014/main" id="{11BADCE8-C470-BC4B-8246-93128052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5" name="Picture 6">
              <a:extLst>
                <a:ext uri="{FF2B5EF4-FFF2-40B4-BE49-F238E27FC236}">
                  <a16:creationId xmlns:a16="http://schemas.microsoft.com/office/drawing/2014/main" id="{CC341C95-D558-8B45-895A-C8B4514E9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6" name="Picture 7">
              <a:extLst>
                <a:ext uri="{FF2B5EF4-FFF2-40B4-BE49-F238E27FC236}">
                  <a16:creationId xmlns:a16="http://schemas.microsoft.com/office/drawing/2014/main" id="{5EF481DC-8702-2D4F-803B-9992296AD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7" name="Picture 8">
              <a:extLst>
                <a:ext uri="{FF2B5EF4-FFF2-40B4-BE49-F238E27FC236}">
                  <a16:creationId xmlns:a16="http://schemas.microsoft.com/office/drawing/2014/main" id="{766CC0BF-4BBF-1E48-833F-1AF59B092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8" name="Picture 9">
              <a:extLst>
                <a:ext uri="{FF2B5EF4-FFF2-40B4-BE49-F238E27FC236}">
                  <a16:creationId xmlns:a16="http://schemas.microsoft.com/office/drawing/2014/main" id="{C562B8BA-CED7-974B-A609-A1D91D84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89" name="Picture 19">
              <a:extLst>
                <a:ext uri="{FF2B5EF4-FFF2-40B4-BE49-F238E27FC236}">
                  <a16:creationId xmlns:a16="http://schemas.microsoft.com/office/drawing/2014/main" id="{7EA2F56E-DC16-9A47-B86B-11446296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0" name="Picture 20">
              <a:extLst>
                <a:ext uri="{FF2B5EF4-FFF2-40B4-BE49-F238E27FC236}">
                  <a16:creationId xmlns:a16="http://schemas.microsoft.com/office/drawing/2014/main" id="{5A56BA9F-27F4-EF4C-BD93-34E2D3B93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1" name="Picture 21">
              <a:extLst>
                <a:ext uri="{FF2B5EF4-FFF2-40B4-BE49-F238E27FC236}">
                  <a16:creationId xmlns:a16="http://schemas.microsoft.com/office/drawing/2014/main" id="{6B6C5530-687C-2C4E-9D19-AA7BE6836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2" name="Picture 22">
              <a:extLst>
                <a:ext uri="{FF2B5EF4-FFF2-40B4-BE49-F238E27FC236}">
                  <a16:creationId xmlns:a16="http://schemas.microsoft.com/office/drawing/2014/main" id="{559B80EC-BDE0-2B4D-8F8F-A341097CC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3" name="Picture 23">
              <a:extLst>
                <a:ext uri="{FF2B5EF4-FFF2-40B4-BE49-F238E27FC236}">
                  <a16:creationId xmlns:a16="http://schemas.microsoft.com/office/drawing/2014/main" id="{993F91AF-2432-D149-9D79-7C162C73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4" name="Picture 24">
              <a:extLst>
                <a:ext uri="{FF2B5EF4-FFF2-40B4-BE49-F238E27FC236}">
                  <a16:creationId xmlns:a16="http://schemas.microsoft.com/office/drawing/2014/main" id="{E17F196D-4D4E-114C-ADB7-60CE496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5" name="Picture 25">
              <a:extLst>
                <a:ext uri="{FF2B5EF4-FFF2-40B4-BE49-F238E27FC236}">
                  <a16:creationId xmlns:a16="http://schemas.microsoft.com/office/drawing/2014/main" id="{B91B327D-9E0D-3543-ADE5-6AC547ED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6" name="Picture 26">
              <a:extLst>
                <a:ext uri="{FF2B5EF4-FFF2-40B4-BE49-F238E27FC236}">
                  <a16:creationId xmlns:a16="http://schemas.microsoft.com/office/drawing/2014/main" id="{F2426B82-C7E6-2347-8D90-266BE987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7" name="Picture 27">
              <a:extLst>
                <a:ext uri="{FF2B5EF4-FFF2-40B4-BE49-F238E27FC236}">
                  <a16:creationId xmlns:a16="http://schemas.microsoft.com/office/drawing/2014/main" id="{852374B1-0111-6247-9E9A-8958F0B2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8" name="Picture 28">
              <a:extLst>
                <a:ext uri="{FF2B5EF4-FFF2-40B4-BE49-F238E27FC236}">
                  <a16:creationId xmlns:a16="http://schemas.microsoft.com/office/drawing/2014/main" id="{667AB765-1A22-D04D-A6FC-242AED15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99" name="Picture 29">
              <a:extLst>
                <a:ext uri="{FF2B5EF4-FFF2-40B4-BE49-F238E27FC236}">
                  <a16:creationId xmlns:a16="http://schemas.microsoft.com/office/drawing/2014/main" id="{2FEFE2A3-9D3A-5040-A26B-197C13827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0" name="Picture 30">
              <a:extLst>
                <a:ext uri="{FF2B5EF4-FFF2-40B4-BE49-F238E27FC236}">
                  <a16:creationId xmlns:a16="http://schemas.microsoft.com/office/drawing/2014/main" id="{E7F24FEA-8465-1B45-BD84-C8B8AED7B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1" name="Picture 31">
              <a:extLst>
                <a:ext uri="{FF2B5EF4-FFF2-40B4-BE49-F238E27FC236}">
                  <a16:creationId xmlns:a16="http://schemas.microsoft.com/office/drawing/2014/main" id="{4D246704-9D65-874D-B44B-CE72460B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2" name="Picture 32">
              <a:extLst>
                <a:ext uri="{FF2B5EF4-FFF2-40B4-BE49-F238E27FC236}">
                  <a16:creationId xmlns:a16="http://schemas.microsoft.com/office/drawing/2014/main" id="{9E9AF469-DB54-5940-9CBF-A1C98FA49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3" name="Picture 33">
              <a:extLst>
                <a:ext uri="{FF2B5EF4-FFF2-40B4-BE49-F238E27FC236}">
                  <a16:creationId xmlns:a16="http://schemas.microsoft.com/office/drawing/2014/main" id="{A12B90FB-69C6-0940-8DCD-E65F3CBE6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4" name="Picture 34">
              <a:extLst>
                <a:ext uri="{FF2B5EF4-FFF2-40B4-BE49-F238E27FC236}">
                  <a16:creationId xmlns:a16="http://schemas.microsoft.com/office/drawing/2014/main" id="{4F95EC87-FC2F-E148-BDFA-379315D0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5" name="Picture 35">
              <a:extLst>
                <a:ext uri="{FF2B5EF4-FFF2-40B4-BE49-F238E27FC236}">
                  <a16:creationId xmlns:a16="http://schemas.microsoft.com/office/drawing/2014/main" id="{505E7C17-B0A9-7540-B4F5-31E8C33AD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06" name="Picture 36">
              <a:extLst>
                <a:ext uri="{FF2B5EF4-FFF2-40B4-BE49-F238E27FC236}">
                  <a16:creationId xmlns:a16="http://schemas.microsoft.com/office/drawing/2014/main" id="{B52507DA-B908-894C-8389-97B0463F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876E85-C8FE-F740-B648-32F95A2C84E7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4986338"/>
            <a:ext cx="2273300" cy="1270000"/>
            <a:chOff x="3499921" y="4986730"/>
            <a:chExt cx="2273257" cy="1269744"/>
          </a:xfrm>
        </p:grpSpPr>
        <p:pic>
          <p:nvPicPr>
            <p:cNvPr id="36880" name="Picture 2">
              <a:extLst>
                <a:ext uri="{FF2B5EF4-FFF2-40B4-BE49-F238E27FC236}">
                  <a16:creationId xmlns:a16="http://schemas.microsoft.com/office/drawing/2014/main" id="{B6D6A9CA-481E-684A-AC9A-64E05087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90" y="5176623"/>
              <a:ext cx="1240852" cy="86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3">
              <a:extLst>
                <a:ext uri="{FF2B5EF4-FFF2-40B4-BE49-F238E27FC236}">
                  <a16:creationId xmlns:a16="http://schemas.microsoft.com/office/drawing/2014/main" id="{0F503FED-1502-B246-A372-C9EB3C829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981" y="5176623"/>
              <a:ext cx="657796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BAEA8B-4E9D-3944-980A-AB46C0CA65AE}"/>
                </a:ext>
              </a:extLst>
            </p:cNvPr>
            <p:cNvSpPr/>
            <p:nvPr/>
          </p:nvSpPr>
          <p:spPr>
            <a:xfrm>
              <a:off x="3499921" y="4986730"/>
              <a:ext cx="2273257" cy="12697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876" name="Group 48">
            <a:extLst>
              <a:ext uri="{FF2B5EF4-FFF2-40B4-BE49-F238E27FC236}">
                <a16:creationId xmlns:a16="http://schemas.microsoft.com/office/drawing/2014/main" id="{6AC3B871-E757-894E-BEAD-968D3CC97845}"/>
              </a:ext>
            </a:extLst>
          </p:cNvPr>
          <p:cNvGrpSpPr>
            <a:grpSpLocks/>
          </p:cNvGrpSpPr>
          <p:nvPr/>
        </p:nvGrpSpPr>
        <p:grpSpPr bwMode="auto">
          <a:xfrm>
            <a:off x="8035926" y="3633789"/>
            <a:ext cx="1890713" cy="1246187"/>
            <a:chOff x="6512405" y="3633431"/>
            <a:chExt cx="1890584" cy="1247281"/>
          </a:xfrm>
        </p:grpSpPr>
        <p:pic>
          <p:nvPicPr>
            <p:cNvPr id="36878" name="Picture 37">
              <a:extLst>
                <a:ext uri="{FF2B5EF4-FFF2-40B4-BE49-F238E27FC236}">
                  <a16:creationId xmlns:a16="http://schemas.microsoft.com/office/drawing/2014/main" id="{592ECB32-5018-7E45-9C2C-8218311E2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5048251" y="4986338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8DC8F2A6-3A0B-214F-ADB4-683EFE82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observation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FB47EE88-370E-9D4B-A722-D52CAE9F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5">
            <a:extLst>
              <a:ext uri="{FF2B5EF4-FFF2-40B4-BE49-F238E27FC236}">
                <a16:creationId xmlns:a16="http://schemas.microsoft.com/office/drawing/2014/main" id="{8104E5E6-4314-1F49-A1B2-5A168981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3575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4116389" y="4467226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7280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895" name="Picture 39">
            <a:extLst>
              <a:ext uri="{FF2B5EF4-FFF2-40B4-BE49-F238E27FC236}">
                <a16:creationId xmlns:a16="http://schemas.microsoft.com/office/drawing/2014/main" id="{122C6695-4A38-C343-AD6F-B8849EA43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230314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41">
            <a:extLst>
              <a:ext uri="{FF2B5EF4-FFF2-40B4-BE49-F238E27FC236}">
                <a16:creationId xmlns:a16="http://schemas.microsoft.com/office/drawing/2014/main" id="{BD50470B-C339-1648-A38C-05182B570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43139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8864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8" name="Group 46">
            <a:extLst>
              <a:ext uri="{FF2B5EF4-FFF2-40B4-BE49-F238E27FC236}">
                <a16:creationId xmlns:a16="http://schemas.microsoft.com/office/drawing/2014/main" id="{4879EBDF-1F8C-DD46-BDB4-45B62C07ADA0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3657601"/>
            <a:ext cx="1890712" cy="1247775"/>
            <a:chOff x="1223319" y="3657600"/>
            <a:chExt cx="1890584" cy="1247281"/>
          </a:xfrm>
        </p:grpSpPr>
        <p:pic>
          <p:nvPicPr>
            <p:cNvPr id="37907" name="Picture 4">
              <a:extLst>
                <a:ext uri="{FF2B5EF4-FFF2-40B4-BE49-F238E27FC236}">
                  <a16:creationId xmlns:a16="http://schemas.microsoft.com/office/drawing/2014/main" id="{591ACEA9-2C18-5947-A81D-DF1E25B8F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8" name="Picture 5">
              <a:extLst>
                <a:ext uri="{FF2B5EF4-FFF2-40B4-BE49-F238E27FC236}">
                  <a16:creationId xmlns:a16="http://schemas.microsoft.com/office/drawing/2014/main" id="{7924DED6-EF1B-D941-B555-95D96316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09" name="Picture 6">
              <a:extLst>
                <a:ext uri="{FF2B5EF4-FFF2-40B4-BE49-F238E27FC236}">
                  <a16:creationId xmlns:a16="http://schemas.microsoft.com/office/drawing/2014/main" id="{067DD3C7-39EE-B943-AC51-63D60047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0" name="Picture 7">
              <a:extLst>
                <a:ext uri="{FF2B5EF4-FFF2-40B4-BE49-F238E27FC236}">
                  <a16:creationId xmlns:a16="http://schemas.microsoft.com/office/drawing/2014/main" id="{AEDAEBEA-9CB3-EB49-BC9D-328438E5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1" name="Picture 8">
              <a:extLst>
                <a:ext uri="{FF2B5EF4-FFF2-40B4-BE49-F238E27FC236}">
                  <a16:creationId xmlns:a16="http://schemas.microsoft.com/office/drawing/2014/main" id="{1F4A98D6-FC60-EB48-89D4-CC021F27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2" name="Picture 9">
              <a:extLst>
                <a:ext uri="{FF2B5EF4-FFF2-40B4-BE49-F238E27FC236}">
                  <a16:creationId xmlns:a16="http://schemas.microsoft.com/office/drawing/2014/main" id="{5A88774D-5A02-C246-94F0-8015883A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3" name="Picture 19">
              <a:extLst>
                <a:ext uri="{FF2B5EF4-FFF2-40B4-BE49-F238E27FC236}">
                  <a16:creationId xmlns:a16="http://schemas.microsoft.com/office/drawing/2014/main" id="{60D43749-478F-9245-8988-029C41E0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4" name="Picture 20">
              <a:extLst>
                <a:ext uri="{FF2B5EF4-FFF2-40B4-BE49-F238E27FC236}">
                  <a16:creationId xmlns:a16="http://schemas.microsoft.com/office/drawing/2014/main" id="{012C8257-5E52-7644-8D55-E33609C7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5" name="Picture 21">
              <a:extLst>
                <a:ext uri="{FF2B5EF4-FFF2-40B4-BE49-F238E27FC236}">
                  <a16:creationId xmlns:a16="http://schemas.microsoft.com/office/drawing/2014/main" id="{4C78681B-5C04-594B-ACB8-BE16CE10D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6" name="Picture 22">
              <a:extLst>
                <a:ext uri="{FF2B5EF4-FFF2-40B4-BE49-F238E27FC236}">
                  <a16:creationId xmlns:a16="http://schemas.microsoft.com/office/drawing/2014/main" id="{AAF026A1-4426-B34D-B338-6527F308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7" name="Picture 23">
              <a:extLst>
                <a:ext uri="{FF2B5EF4-FFF2-40B4-BE49-F238E27FC236}">
                  <a16:creationId xmlns:a16="http://schemas.microsoft.com/office/drawing/2014/main" id="{DE887C69-4F2A-844E-9DCD-054FE44F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8" name="Picture 24">
              <a:extLst>
                <a:ext uri="{FF2B5EF4-FFF2-40B4-BE49-F238E27FC236}">
                  <a16:creationId xmlns:a16="http://schemas.microsoft.com/office/drawing/2014/main" id="{9DB88840-D6C1-6549-8826-4DC0BB271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19" name="Picture 25">
              <a:extLst>
                <a:ext uri="{FF2B5EF4-FFF2-40B4-BE49-F238E27FC236}">
                  <a16:creationId xmlns:a16="http://schemas.microsoft.com/office/drawing/2014/main" id="{3DAB469C-0E42-A743-AD0F-AAFDB51D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0" name="Picture 26">
              <a:extLst>
                <a:ext uri="{FF2B5EF4-FFF2-40B4-BE49-F238E27FC236}">
                  <a16:creationId xmlns:a16="http://schemas.microsoft.com/office/drawing/2014/main" id="{65348951-889D-8E4D-A882-27A10E126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1" name="Picture 27">
              <a:extLst>
                <a:ext uri="{FF2B5EF4-FFF2-40B4-BE49-F238E27FC236}">
                  <a16:creationId xmlns:a16="http://schemas.microsoft.com/office/drawing/2014/main" id="{8117CFB0-ABBA-0F43-A4E4-5219BBC2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2" name="Picture 28">
              <a:extLst>
                <a:ext uri="{FF2B5EF4-FFF2-40B4-BE49-F238E27FC236}">
                  <a16:creationId xmlns:a16="http://schemas.microsoft.com/office/drawing/2014/main" id="{C331DF7D-15BA-EF47-BE4B-3AF551E9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3" name="Picture 29">
              <a:extLst>
                <a:ext uri="{FF2B5EF4-FFF2-40B4-BE49-F238E27FC236}">
                  <a16:creationId xmlns:a16="http://schemas.microsoft.com/office/drawing/2014/main" id="{2159AB1F-B2D6-2F41-A6C6-1B408CF6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4" name="Picture 30">
              <a:extLst>
                <a:ext uri="{FF2B5EF4-FFF2-40B4-BE49-F238E27FC236}">
                  <a16:creationId xmlns:a16="http://schemas.microsoft.com/office/drawing/2014/main" id="{4B96E102-7C1C-6D46-99CB-8160EA9A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5" name="Picture 31">
              <a:extLst>
                <a:ext uri="{FF2B5EF4-FFF2-40B4-BE49-F238E27FC236}">
                  <a16:creationId xmlns:a16="http://schemas.microsoft.com/office/drawing/2014/main" id="{80A803E1-71FF-A846-97B4-AE602DF5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6" name="Picture 32">
              <a:extLst>
                <a:ext uri="{FF2B5EF4-FFF2-40B4-BE49-F238E27FC236}">
                  <a16:creationId xmlns:a16="http://schemas.microsoft.com/office/drawing/2014/main" id="{50774460-5B90-694A-BC49-D65EE46C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7" name="Picture 33">
              <a:extLst>
                <a:ext uri="{FF2B5EF4-FFF2-40B4-BE49-F238E27FC236}">
                  <a16:creationId xmlns:a16="http://schemas.microsoft.com/office/drawing/2014/main" id="{AB6E23CF-B332-BC4D-BFD9-402C36B1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8" name="Picture 34">
              <a:extLst>
                <a:ext uri="{FF2B5EF4-FFF2-40B4-BE49-F238E27FC236}">
                  <a16:creationId xmlns:a16="http://schemas.microsoft.com/office/drawing/2014/main" id="{0FBF73D5-435C-F248-8FD4-3C3B66980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29" name="Picture 35">
              <a:extLst>
                <a:ext uri="{FF2B5EF4-FFF2-40B4-BE49-F238E27FC236}">
                  <a16:creationId xmlns:a16="http://schemas.microsoft.com/office/drawing/2014/main" id="{11D595D5-0E56-B742-9257-58D21FC4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930" name="Picture 36">
              <a:extLst>
                <a:ext uri="{FF2B5EF4-FFF2-40B4-BE49-F238E27FC236}">
                  <a16:creationId xmlns:a16="http://schemas.microsoft.com/office/drawing/2014/main" id="{403F1B72-C189-D444-9ECA-E39E082B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899" name="Group 48">
            <a:extLst>
              <a:ext uri="{FF2B5EF4-FFF2-40B4-BE49-F238E27FC236}">
                <a16:creationId xmlns:a16="http://schemas.microsoft.com/office/drawing/2014/main" id="{3CCE4835-F651-494F-B0B8-A7491CD07449}"/>
              </a:ext>
            </a:extLst>
          </p:cNvPr>
          <p:cNvGrpSpPr>
            <a:grpSpLocks/>
          </p:cNvGrpSpPr>
          <p:nvPr/>
        </p:nvGrpSpPr>
        <p:grpSpPr bwMode="auto">
          <a:xfrm>
            <a:off x="8035926" y="3633789"/>
            <a:ext cx="1890713" cy="1246187"/>
            <a:chOff x="6512405" y="3633431"/>
            <a:chExt cx="1890584" cy="1247281"/>
          </a:xfrm>
        </p:grpSpPr>
        <p:pic>
          <p:nvPicPr>
            <p:cNvPr id="37905" name="Picture 37">
              <a:extLst>
                <a:ext uri="{FF2B5EF4-FFF2-40B4-BE49-F238E27FC236}">
                  <a16:creationId xmlns:a16="http://schemas.microsoft.com/office/drawing/2014/main" id="{0F45229F-367F-EC43-A31C-92AF05B19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5053014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C25111-358A-D241-821C-517074B1F8D0}"/>
              </a:ext>
            </a:extLst>
          </p:cNvPr>
          <p:cNvGrpSpPr>
            <a:grpSpLocks/>
          </p:cNvGrpSpPr>
          <p:nvPr/>
        </p:nvGrpSpPr>
        <p:grpSpPr bwMode="auto">
          <a:xfrm>
            <a:off x="3835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270A199-1EA1-C049-A1EF-7DFA7D7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Poly time reductions</a:t>
            </a:r>
          </a:p>
        </p:txBody>
      </p:sp>
      <p:pic>
        <p:nvPicPr>
          <p:cNvPr id="38914" name="Picture 3">
            <a:extLst>
              <a:ext uri="{FF2B5EF4-FFF2-40B4-BE49-F238E27FC236}">
                <a16:creationId xmlns:a16="http://schemas.microsoft.com/office/drawing/2014/main" id="{CD8D5A9F-0ADC-8C48-A961-70A6F989A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8588"/>
            <a:ext cx="3797300" cy="571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9FF82DF4-4CCE-6845-804B-14A22802E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2306638"/>
            <a:ext cx="4151313" cy="539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2ED3A96-9530-0A4F-B6E9-37921F91E7CA}"/>
              </a:ext>
            </a:extLst>
          </p:cNvPr>
          <p:cNvSpPr/>
          <p:nvPr/>
        </p:nvSpPr>
        <p:spPr>
          <a:xfrm>
            <a:off x="3575050" y="2846388"/>
            <a:ext cx="260350" cy="811212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B8A9D97B-F348-2041-829B-F03BA842E375}"/>
              </a:ext>
            </a:extLst>
          </p:cNvPr>
          <p:cNvSpPr/>
          <p:nvPr/>
        </p:nvSpPr>
        <p:spPr>
          <a:xfrm rot="17893056">
            <a:off x="4116389" y="4467226"/>
            <a:ext cx="212725" cy="17557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FC4E6C2D-A8AF-1845-B3F0-83988F12D582}"/>
              </a:ext>
            </a:extLst>
          </p:cNvPr>
          <p:cNvSpPr/>
          <p:nvPr/>
        </p:nvSpPr>
        <p:spPr>
          <a:xfrm rot="20275686">
            <a:off x="7280275" y="5165725"/>
            <a:ext cx="1957388" cy="2921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9" name="Picture 39">
            <a:extLst>
              <a:ext uri="{FF2B5EF4-FFF2-40B4-BE49-F238E27FC236}">
                <a16:creationId xmlns:a16="http://schemas.microsoft.com/office/drawing/2014/main" id="{067F80CC-1D92-404A-815C-AA49B572A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230314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41">
            <a:extLst>
              <a:ext uri="{FF2B5EF4-FFF2-40B4-BE49-F238E27FC236}">
                <a16:creationId xmlns:a16="http://schemas.microsoft.com/office/drawing/2014/main" id="{0AAC4E3F-FC04-3B4C-8C22-FED0F5458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43139"/>
            <a:ext cx="4600575" cy="5794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Up Arrow 42">
            <a:extLst>
              <a:ext uri="{FF2B5EF4-FFF2-40B4-BE49-F238E27FC236}">
                <a16:creationId xmlns:a16="http://schemas.microsoft.com/office/drawing/2014/main" id="{826454AD-FE84-324D-AE76-DCDE0E41C12D}"/>
              </a:ext>
            </a:extLst>
          </p:cNvPr>
          <p:cNvSpPr/>
          <p:nvPr/>
        </p:nvSpPr>
        <p:spPr>
          <a:xfrm>
            <a:off x="8864600" y="2822575"/>
            <a:ext cx="184150" cy="7112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22" name="Group 46">
            <a:extLst>
              <a:ext uri="{FF2B5EF4-FFF2-40B4-BE49-F238E27FC236}">
                <a16:creationId xmlns:a16="http://schemas.microsoft.com/office/drawing/2014/main" id="{06C2878E-1E01-2843-8F9D-CC33DDDB17CC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3657601"/>
            <a:ext cx="1890712" cy="1247775"/>
            <a:chOff x="1223319" y="3657600"/>
            <a:chExt cx="1890584" cy="1247281"/>
          </a:xfrm>
        </p:grpSpPr>
        <p:pic>
          <p:nvPicPr>
            <p:cNvPr id="38932" name="Picture 4">
              <a:extLst>
                <a:ext uri="{FF2B5EF4-FFF2-40B4-BE49-F238E27FC236}">
                  <a16:creationId xmlns:a16="http://schemas.microsoft.com/office/drawing/2014/main" id="{F55BEB21-2269-D14A-B1FB-40CB9738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3708120"/>
              <a:ext cx="275273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3" name="Picture 5">
              <a:extLst>
                <a:ext uri="{FF2B5EF4-FFF2-40B4-BE49-F238E27FC236}">
                  <a16:creationId xmlns:a16="http://schemas.microsoft.com/office/drawing/2014/main" id="{EED52358-3238-B746-B975-CA0CB91C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18" y="4094929"/>
              <a:ext cx="269240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4" name="Picture 6">
              <a:extLst>
                <a:ext uri="{FF2B5EF4-FFF2-40B4-BE49-F238E27FC236}">
                  <a16:creationId xmlns:a16="http://schemas.microsoft.com/office/drawing/2014/main" id="{80ED1622-A0BD-8549-B280-C71FF7F1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376" y="4469680"/>
              <a:ext cx="26733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5" name="Picture 7">
              <a:extLst>
                <a:ext uri="{FF2B5EF4-FFF2-40B4-BE49-F238E27FC236}">
                  <a16:creationId xmlns:a16="http://schemas.microsoft.com/office/drawing/2014/main" id="{E591F168-62A4-7F4B-932E-DFC0269EF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3708120"/>
              <a:ext cx="24701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6" name="Picture 8">
              <a:extLst>
                <a:ext uri="{FF2B5EF4-FFF2-40B4-BE49-F238E27FC236}">
                  <a16:creationId xmlns:a16="http://schemas.microsoft.com/office/drawing/2014/main" id="{74FDDE66-E3DC-1E48-9689-50A98F4A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51" y="4094929"/>
              <a:ext cx="27749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7" name="Picture 9">
              <a:extLst>
                <a:ext uri="{FF2B5EF4-FFF2-40B4-BE49-F238E27FC236}">
                  <a16:creationId xmlns:a16="http://schemas.microsoft.com/office/drawing/2014/main" id="{2B9153A6-850D-E24E-900F-F8075750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168" y="4469680"/>
              <a:ext cx="278765" cy="3385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8" name="Picture 19">
              <a:extLst>
                <a:ext uri="{FF2B5EF4-FFF2-40B4-BE49-F238E27FC236}">
                  <a16:creationId xmlns:a16="http://schemas.microsoft.com/office/drawing/2014/main" id="{D5DDBC38-3A39-0F49-B4EC-C92BBC2E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3781737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39" name="Picture 20">
              <a:extLst>
                <a:ext uri="{FF2B5EF4-FFF2-40B4-BE49-F238E27FC236}">
                  <a16:creationId xmlns:a16="http://schemas.microsoft.com/office/drawing/2014/main" id="{8107C13A-FC8D-794B-AD5F-E49F58BB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3781737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0" name="Picture 21">
              <a:extLst>
                <a:ext uri="{FF2B5EF4-FFF2-40B4-BE49-F238E27FC236}">
                  <a16:creationId xmlns:a16="http://schemas.microsoft.com/office/drawing/2014/main" id="{7DC464CA-55AA-6143-84B8-CB5BCE231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766" y="3781737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1" name="Picture 22">
              <a:extLst>
                <a:ext uri="{FF2B5EF4-FFF2-40B4-BE49-F238E27FC236}">
                  <a16:creationId xmlns:a16="http://schemas.microsoft.com/office/drawing/2014/main" id="{CB8C407D-CAD9-4D44-8C88-E27E2051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11" y="4177749"/>
              <a:ext cx="106045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2" name="Picture 23">
              <a:extLst>
                <a:ext uri="{FF2B5EF4-FFF2-40B4-BE49-F238E27FC236}">
                  <a16:creationId xmlns:a16="http://schemas.microsoft.com/office/drawing/2014/main" id="{0940719B-2E93-2A46-AE19-35D445EEA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177749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3" name="Picture 24">
              <a:extLst>
                <a:ext uri="{FF2B5EF4-FFF2-40B4-BE49-F238E27FC236}">
                  <a16:creationId xmlns:a16="http://schemas.microsoft.com/office/drawing/2014/main" id="{4B0F5866-8436-EF49-A4E6-6B0C50E7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401" y="4177749"/>
              <a:ext cx="120332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4" name="Picture 25">
              <a:extLst>
                <a:ext uri="{FF2B5EF4-FFF2-40B4-BE49-F238E27FC236}">
                  <a16:creationId xmlns:a16="http://schemas.microsoft.com/office/drawing/2014/main" id="{EE25F75A-8C5F-644D-9B08-AAB1B9F4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18" y="4530605"/>
              <a:ext cx="106363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5" name="Picture 26">
              <a:extLst>
                <a:ext uri="{FF2B5EF4-FFF2-40B4-BE49-F238E27FC236}">
                  <a16:creationId xmlns:a16="http://schemas.microsoft.com/office/drawing/2014/main" id="{1A8F47E0-823A-7841-B934-4EFCDA89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26" y="4530605"/>
              <a:ext cx="119380" cy="1456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6" name="Picture 27">
              <a:extLst>
                <a:ext uri="{FF2B5EF4-FFF2-40B4-BE49-F238E27FC236}">
                  <a16:creationId xmlns:a16="http://schemas.microsoft.com/office/drawing/2014/main" id="{8AA689BA-0AF8-D64D-8297-08F17AE3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03" y="4530288"/>
              <a:ext cx="120333" cy="1459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7" name="Picture 28">
              <a:extLst>
                <a:ext uri="{FF2B5EF4-FFF2-40B4-BE49-F238E27FC236}">
                  <a16:creationId xmlns:a16="http://schemas.microsoft.com/office/drawing/2014/main" id="{7DAC90CF-8D62-2947-9253-05401E60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3781737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8" name="Picture 29">
              <a:extLst>
                <a:ext uri="{FF2B5EF4-FFF2-40B4-BE49-F238E27FC236}">
                  <a16:creationId xmlns:a16="http://schemas.microsoft.com/office/drawing/2014/main" id="{4974FAFD-51DC-B540-85D0-E3388FADB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3781737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49" name="Picture 30">
              <a:extLst>
                <a:ext uri="{FF2B5EF4-FFF2-40B4-BE49-F238E27FC236}">
                  <a16:creationId xmlns:a16="http://schemas.microsoft.com/office/drawing/2014/main" id="{3C16ABC7-4013-FB46-B0CA-B1F2ABF0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3781737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0" name="Picture 31">
              <a:extLst>
                <a:ext uri="{FF2B5EF4-FFF2-40B4-BE49-F238E27FC236}">
                  <a16:creationId xmlns:a16="http://schemas.microsoft.com/office/drawing/2014/main" id="{B445B53E-422D-FE4A-BFA9-3B2659E6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177749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1" name="Picture 32">
              <a:extLst>
                <a:ext uri="{FF2B5EF4-FFF2-40B4-BE49-F238E27FC236}">
                  <a16:creationId xmlns:a16="http://schemas.microsoft.com/office/drawing/2014/main" id="{9A55D38E-1F1C-184F-B2D0-1521F9E1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177749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2" name="Picture 33">
              <a:extLst>
                <a:ext uri="{FF2B5EF4-FFF2-40B4-BE49-F238E27FC236}">
                  <a16:creationId xmlns:a16="http://schemas.microsoft.com/office/drawing/2014/main" id="{29C778AB-FF76-5C4F-A088-30E6E6D8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177749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3" name="Picture 34">
              <a:extLst>
                <a:ext uri="{FF2B5EF4-FFF2-40B4-BE49-F238E27FC236}">
                  <a16:creationId xmlns:a16="http://schemas.microsoft.com/office/drawing/2014/main" id="{BC7FDD49-74E5-0B4F-9C08-F4DB4735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573" y="4533461"/>
              <a:ext cx="123825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4" name="Picture 35">
              <a:extLst>
                <a:ext uri="{FF2B5EF4-FFF2-40B4-BE49-F238E27FC236}">
                  <a16:creationId xmlns:a16="http://schemas.microsoft.com/office/drawing/2014/main" id="{FFA1F92F-A757-DD4D-92D7-F3E7F3B8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878" y="4533461"/>
              <a:ext cx="120968" cy="152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55" name="Picture 36">
              <a:extLst>
                <a:ext uri="{FF2B5EF4-FFF2-40B4-BE49-F238E27FC236}">
                  <a16:creationId xmlns:a16="http://schemas.microsoft.com/office/drawing/2014/main" id="{F3CEF857-E0B7-FD4B-BE99-05F3153F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81" y="4533461"/>
              <a:ext cx="122237" cy="155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545C92-1F7A-6843-A0A3-1129A3915A8A}"/>
                </a:ext>
              </a:extLst>
            </p:cNvPr>
            <p:cNvSpPr/>
            <p:nvPr/>
          </p:nvSpPr>
          <p:spPr>
            <a:xfrm>
              <a:off x="1223319" y="3657600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923" name="Group 48">
            <a:extLst>
              <a:ext uri="{FF2B5EF4-FFF2-40B4-BE49-F238E27FC236}">
                <a16:creationId xmlns:a16="http://schemas.microsoft.com/office/drawing/2014/main" id="{A5C5A57F-2FCA-8141-870A-D8C51C04B55E}"/>
              </a:ext>
            </a:extLst>
          </p:cNvPr>
          <p:cNvGrpSpPr>
            <a:grpSpLocks/>
          </p:cNvGrpSpPr>
          <p:nvPr/>
        </p:nvGrpSpPr>
        <p:grpSpPr bwMode="auto">
          <a:xfrm>
            <a:off x="8035926" y="3633789"/>
            <a:ext cx="1890713" cy="1246187"/>
            <a:chOff x="6512405" y="3633431"/>
            <a:chExt cx="1890584" cy="1247281"/>
          </a:xfrm>
        </p:grpSpPr>
        <p:pic>
          <p:nvPicPr>
            <p:cNvPr id="38930" name="Picture 37">
              <a:extLst>
                <a:ext uri="{FF2B5EF4-FFF2-40B4-BE49-F238E27FC236}">
                  <a16:creationId xmlns:a16="http://schemas.microsoft.com/office/drawing/2014/main" id="{617EEBF7-1C24-054A-9BFB-17C907F70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698" y="3658692"/>
              <a:ext cx="1446408" cy="119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03F3F32-5D52-3A49-A925-5E99F39DC809}"/>
                </a:ext>
              </a:extLst>
            </p:cNvPr>
            <p:cNvSpPr/>
            <p:nvPr/>
          </p:nvSpPr>
          <p:spPr>
            <a:xfrm>
              <a:off x="6512405" y="3633431"/>
              <a:ext cx="1890584" cy="12472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7C88AAA-2150-9141-A7DC-E1DBA30A9543}"/>
              </a:ext>
            </a:extLst>
          </p:cNvPr>
          <p:cNvSpPr/>
          <p:nvPr/>
        </p:nvSpPr>
        <p:spPr>
          <a:xfrm>
            <a:off x="5053014" y="5095875"/>
            <a:ext cx="2244725" cy="127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</a:t>
            </a:r>
            <a:r>
              <a:rPr lang="en-US" dirty="0" err="1"/>
              <a:t>algo</a:t>
            </a:r>
            <a:r>
              <a:rPr lang="en-US" dirty="0"/>
              <a:t> for stable matching problem works!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4455A2-4E69-2846-B4CD-E05076048469}"/>
              </a:ext>
            </a:extLst>
          </p:cNvPr>
          <p:cNvGrpSpPr>
            <a:grpSpLocks/>
          </p:cNvGrpSpPr>
          <p:nvPr/>
        </p:nvGrpSpPr>
        <p:grpSpPr bwMode="auto">
          <a:xfrm>
            <a:off x="3835400" y="3052763"/>
            <a:ext cx="5048250" cy="823912"/>
            <a:chOff x="2310713" y="3052119"/>
            <a:chExt cx="5048727" cy="825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6D7016-3E62-9642-8421-7A13B4C2B6A5}"/>
                </a:ext>
              </a:extLst>
            </p:cNvPr>
            <p:cNvSpPr/>
            <p:nvPr/>
          </p:nvSpPr>
          <p:spPr>
            <a:xfrm>
              <a:off x="3522090" y="3052119"/>
              <a:ext cx="2348134" cy="82528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Poly time steps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3C854-F4D4-034A-9AC4-6075EB9CC68C}"/>
                </a:ext>
              </a:extLst>
            </p:cNvPr>
            <p:cNvCxnSpPr/>
            <p:nvPr/>
          </p:nvCxnSpPr>
          <p:spPr>
            <a:xfrm flipV="1">
              <a:off x="5889276" y="3179331"/>
              <a:ext cx="1470164" cy="119261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F6CE7CF-28D0-C841-B424-580DFB44300C}"/>
                </a:ext>
              </a:extLst>
            </p:cNvPr>
            <p:cNvCxnSpPr/>
            <p:nvPr/>
          </p:nvCxnSpPr>
          <p:spPr>
            <a:xfrm flipH="1" flipV="1">
              <a:off x="2310713" y="3179331"/>
              <a:ext cx="1211377" cy="7155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3382ED-AF04-F543-947B-DCCA0733DC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4920" y="1380568"/>
            <a:ext cx="861711" cy="573427"/>
          </a:xfrm>
          <a:prstGeom prst="rect">
            <a:avLst/>
          </a:prstGeom>
          <a:blipFill>
            <a:blip r:embed="rId13"/>
            <a:stretch>
              <a:fillRect l="-1471" b="-434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292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39938" name="Group 47">
            <a:extLst>
              <a:ext uri="{FF2B5EF4-FFF2-40B4-BE49-F238E27FC236}">
                <a16:creationId xmlns:a16="http://schemas.microsoft.com/office/drawing/2014/main" id="{00EB68E1-B00B-074B-803F-BDF6FD3DD48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07964"/>
            <a:ext cx="4724400" cy="2300287"/>
            <a:chOff x="234778" y="1230828"/>
            <a:chExt cx="8938476" cy="5135437"/>
          </a:xfrm>
        </p:grpSpPr>
        <p:pic>
          <p:nvPicPr>
            <p:cNvPr id="39954" name="Picture 4">
              <a:extLst>
                <a:ext uri="{FF2B5EF4-FFF2-40B4-BE49-F238E27FC236}">
                  <a16:creationId xmlns:a16="http://schemas.microsoft.com/office/drawing/2014/main" id="{4865C7AD-BE5B-894E-834E-3184D76E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5" name="Picture 5">
              <a:extLst>
                <a:ext uri="{FF2B5EF4-FFF2-40B4-BE49-F238E27FC236}">
                  <a16:creationId xmlns:a16="http://schemas.microsoft.com/office/drawing/2014/main" id="{82B905EC-66AC-384A-A7D9-7471DB9CF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959" name="Picture 9">
              <a:extLst>
                <a:ext uri="{FF2B5EF4-FFF2-40B4-BE49-F238E27FC236}">
                  <a16:creationId xmlns:a16="http://schemas.microsoft.com/office/drawing/2014/main" id="{FCA24373-AF72-3140-94D7-035D9A26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60" name="Picture 10">
              <a:extLst>
                <a:ext uri="{FF2B5EF4-FFF2-40B4-BE49-F238E27FC236}">
                  <a16:creationId xmlns:a16="http://schemas.microsoft.com/office/drawing/2014/main" id="{BAF38A48-01DC-0743-8B7C-64DBDDC55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62" name="Group 12">
              <a:extLst>
                <a:ext uri="{FF2B5EF4-FFF2-40B4-BE49-F238E27FC236}">
                  <a16:creationId xmlns:a16="http://schemas.microsoft.com/office/drawing/2014/main" id="{A1B04593-40A0-3540-90A2-E6ADF6D86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39972" name="Picture 4">
                <a:extLst>
                  <a:ext uri="{FF2B5EF4-FFF2-40B4-BE49-F238E27FC236}">
                    <a16:creationId xmlns:a16="http://schemas.microsoft.com/office/drawing/2014/main" id="{D6453F32-B48A-7F42-B1E8-47CFC3363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3" name="Picture 5">
                <a:extLst>
                  <a:ext uri="{FF2B5EF4-FFF2-40B4-BE49-F238E27FC236}">
                    <a16:creationId xmlns:a16="http://schemas.microsoft.com/office/drawing/2014/main" id="{9DF70BF6-5B66-EB40-8BBD-078002B7F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4" name="Picture 6">
                <a:extLst>
                  <a:ext uri="{FF2B5EF4-FFF2-40B4-BE49-F238E27FC236}">
                    <a16:creationId xmlns:a16="http://schemas.microsoft.com/office/drawing/2014/main" id="{5CCF9D38-F040-B746-893E-A3988F8E7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5" name="Picture 7">
                <a:extLst>
                  <a:ext uri="{FF2B5EF4-FFF2-40B4-BE49-F238E27FC236}">
                    <a16:creationId xmlns:a16="http://schemas.microsoft.com/office/drawing/2014/main" id="{5A8C0382-34FB-294E-9206-570D4AD5E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6" name="Picture 8">
                <a:extLst>
                  <a:ext uri="{FF2B5EF4-FFF2-40B4-BE49-F238E27FC236}">
                    <a16:creationId xmlns:a16="http://schemas.microsoft.com/office/drawing/2014/main" id="{0636E5DE-6E10-4A4D-966A-9DA05FE02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7" name="Picture 9">
                <a:extLst>
                  <a:ext uri="{FF2B5EF4-FFF2-40B4-BE49-F238E27FC236}">
                    <a16:creationId xmlns:a16="http://schemas.microsoft.com/office/drawing/2014/main" id="{EB4528F5-D4B9-5846-AB17-1D94B9765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8" name="Picture 19">
                <a:extLst>
                  <a:ext uri="{FF2B5EF4-FFF2-40B4-BE49-F238E27FC236}">
                    <a16:creationId xmlns:a16="http://schemas.microsoft.com/office/drawing/2014/main" id="{20052F5E-8DA8-8D43-988C-415BC7108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79" name="Picture 20">
                <a:extLst>
                  <a:ext uri="{FF2B5EF4-FFF2-40B4-BE49-F238E27FC236}">
                    <a16:creationId xmlns:a16="http://schemas.microsoft.com/office/drawing/2014/main" id="{42929891-DE54-1A41-B7AF-80F95CEDF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0" name="Picture 21">
                <a:extLst>
                  <a:ext uri="{FF2B5EF4-FFF2-40B4-BE49-F238E27FC236}">
                    <a16:creationId xmlns:a16="http://schemas.microsoft.com/office/drawing/2014/main" id="{A88750FB-264A-F14B-9EF9-F2694E0C4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1" name="Picture 22">
                <a:extLst>
                  <a:ext uri="{FF2B5EF4-FFF2-40B4-BE49-F238E27FC236}">
                    <a16:creationId xmlns:a16="http://schemas.microsoft.com/office/drawing/2014/main" id="{A988D96E-8088-9142-93BC-F829B1F6D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2" name="Picture 23">
                <a:extLst>
                  <a:ext uri="{FF2B5EF4-FFF2-40B4-BE49-F238E27FC236}">
                    <a16:creationId xmlns:a16="http://schemas.microsoft.com/office/drawing/2014/main" id="{B292D70A-2E53-FA4B-AA8A-9E31E6C38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3" name="Picture 24">
                <a:extLst>
                  <a:ext uri="{FF2B5EF4-FFF2-40B4-BE49-F238E27FC236}">
                    <a16:creationId xmlns:a16="http://schemas.microsoft.com/office/drawing/2014/main" id="{AC43BC77-4A7F-CE41-ABFF-5D1115F83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4" name="Picture 25">
                <a:extLst>
                  <a:ext uri="{FF2B5EF4-FFF2-40B4-BE49-F238E27FC236}">
                    <a16:creationId xmlns:a16="http://schemas.microsoft.com/office/drawing/2014/main" id="{9A58638B-F4AF-9748-97DB-89C51135F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5" name="Picture 26">
                <a:extLst>
                  <a:ext uri="{FF2B5EF4-FFF2-40B4-BE49-F238E27FC236}">
                    <a16:creationId xmlns:a16="http://schemas.microsoft.com/office/drawing/2014/main" id="{62CBAFC0-3CF1-934B-95C8-CBF0342F0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6" name="Picture 27">
                <a:extLst>
                  <a:ext uri="{FF2B5EF4-FFF2-40B4-BE49-F238E27FC236}">
                    <a16:creationId xmlns:a16="http://schemas.microsoft.com/office/drawing/2014/main" id="{2D3DE1C2-97B4-A24F-965B-882652000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7" name="Picture 28">
                <a:extLst>
                  <a:ext uri="{FF2B5EF4-FFF2-40B4-BE49-F238E27FC236}">
                    <a16:creationId xmlns:a16="http://schemas.microsoft.com/office/drawing/2014/main" id="{86D464BB-6D32-8745-B641-796DBE6BA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8" name="Picture 29">
                <a:extLst>
                  <a:ext uri="{FF2B5EF4-FFF2-40B4-BE49-F238E27FC236}">
                    <a16:creationId xmlns:a16="http://schemas.microsoft.com/office/drawing/2014/main" id="{E0A60C53-AABC-674F-AB75-B651301A6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89" name="Picture 30">
                <a:extLst>
                  <a:ext uri="{FF2B5EF4-FFF2-40B4-BE49-F238E27FC236}">
                    <a16:creationId xmlns:a16="http://schemas.microsoft.com/office/drawing/2014/main" id="{50575D4C-7788-C44D-810A-7A8D41027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0" name="Picture 31">
                <a:extLst>
                  <a:ext uri="{FF2B5EF4-FFF2-40B4-BE49-F238E27FC236}">
                    <a16:creationId xmlns:a16="http://schemas.microsoft.com/office/drawing/2014/main" id="{65E313DD-F2B2-4A42-915A-793202002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1" name="Picture 32">
                <a:extLst>
                  <a:ext uri="{FF2B5EF4-FFF2-40B4-BE49-F238E27FC236}">
                    <a16:creationId xmlns:a16="http://schemas.microsoft.com/office/drawing/2014/main" id="{A468501C-604E-B34C-BD39-C68F84EE6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2" name="Picture 33">
                <a:extLst>
                  <a:ext uri="{FF2B5EF4-FFF2-40B4-BE49-F238E27FC236}">
                    <a16:creationId xmlns:a16="http://schemas.microsoft.com/office/drawing/2014/main" id="{0058F0FE-6A21-9A4D-A264-899387BBD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3" name="Picture 34">
                <a:extLst>
                  <a:ext uri="{FF2B5EF4-FFF2-40B4-BE49-F238E27FC236}">
                    <a16:creationId xmlns:a16="http://schemas.microsoft.com/office/drawing/2014/main" id="{59A4922A-2E9E-434F-AEE5-6B8EA31B5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4" name="Picture 35">
                <a:extLst>
                  <a:ext uri="{FF2B5EF4-FFF2-40B4-BE49-F238E27FC236}">
                    <a16:creationId xmlns:a16="http://schemas.microsoft.com/office/drawing/2014/main" id="{06D2AE20-868E-7A4E-8DDC-407827BEF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95" name="Picture 36">
                <a:extLst>
                  <a:ext uri="{FF2B5EF4-FFF2-40B4-BE49-F238E27FC236}">
                    <a16:creationId xmlns:a16="http://schemas.microsoft.com/office/drawing/2014/main" id="{FF421E51-0275-B24D-883D-1F4AEFCBB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9963" name="Group 38">
              <a:extLst>
                <a:ext uri="{FF2B5EF4-FFF2-40B4-BE49-F238E27FC236}">
                  <a16:creationId xmlns:a16="http://schemas.microsoft.com/office/drawing/2014/main" id="{37D24F10-1E09-5646-8C01-8E4E0C7D1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39970" name="Picture 39">
                <a:extLst>
                  <a:ext uri="{FF2B5EF4-FFF2-40B4-BE49-F238E27FC236}">
                    <a16:creationId xmlns:a16="http://schemas.microsoft.com/office/drawing/2014/main" id="{3455A273-F67D-4F44-B834-1647E0BA5A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39965" name="Group 42">
              <a:extLst>
                <a:ext uri="{FF2B5EF4-FFF2-40B4-BE49-F238E27FC236}">
                  <a16:creationId xmlns:a16="http://schemas.microsoft.com/office/drawing/2014/main" id="{0A31E610-8F14-6E41-851E-D0CA9D08C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2133600" y="4973639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2154239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2239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3267076" y="4200526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4819651" y="5211764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6996114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1833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8640764" y="4070351"/>
            <a:ext cx="1472967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D1D7C3A-FB8B-9C4C-AED3-5488CE58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recurrence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5ABD7CE-3D6C-4E4A-9791-9A6E005B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2052639"/>
            <a:ext cx="542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8237A7D2-C5EC-6D4E-BEAF-24755875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1" y="3236914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 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125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2133600" y="4973639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0963" name="Group 54">
            <a:extLst>
              <a:ext uri="{FF2B5EF4-FFF2-40B4-BE49-F238E27FC236}">
                <a16:creationId xmlns:a16="http://schemas.microsoft.com/office/drawing/2014/main" id="{5625B175-DB61-0B4E-A4E9-83EC87A48F2C}"/>
              </a:ext>
            </a:extLst>
          </p:cNvPr>
          <p:cNvGrpSpPr>
            <a:grpSpLocks/>
          </p:cNvGrpSpPr>
          <p:nvPr/>
        </p:nvGrpSpPr>
        <p:grpSpPr bwMode="auto">
          <a:xfrm>
            <a:off x="2154239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64" name="Group 57">
            <a:extLst>
              <a:ext uri="{FF2B5EF4-FFF2-40B4-BE49-F238E27FC236}">
                <a16:creationId xmlns:a16="http://schemas.microsoft.com/office/drawing/2014/main" id="{1F0EADE4-FA2E-8345-9564-FF8F053D8B95}"/>
              </a:ext>
            </a:extLst>
          </p:cNvPr>
          <p:cNvGrpSpPr>
            <a:grpSpLocks/>
          </p:cNvGrpSpPr>
          <p:nvPr/>
        </p:nvGrpSpPr>
        <p:grpSpPr bwMode="auto">
          <a:xfrm>
            <a:off x="2239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3267076" y="4200526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6" name="Group 60">
            <a:extLst>
              <a:ext uri="{FF2B5EF4-FFF2-40B4-BE49-F238E27FC236}">
                <a16:creationId xmlns:a16="http://schemas.microsoft.com/office/drawing/2014/main" id="{40C5B7EE-683B-014B-A8C0-D6949A0DBAC8}"/>
              </a:ext>
            </a:extLst>
          </p:cNvPr>
          <p:cNvGrpSpPr>
            <a:grpSpLocks/>
          </p:cNvGrpSpPr>
          <p:nvPr/>
        </p:nvGrpSpPr>
        <p:grpSpPr bwMode="auto">
          <a:xfrm>
            <a:off x="4819651" y="5211764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6996114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1833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8640764" y="4070351"/>
            <a:ext cx="1472967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F017-B362-924E-B1C3-6E500CA0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1531939"/>
            <a:ext cx="21844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CC2594-4DA6-254F-86BA-024F4A12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9" y="2360613"/>
            <a:ext cx="2179637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Poly time algo for </a:t>
            </a:r>
            <a:r>
              <a:rPr lang="en-US" altLang="en-US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FD82B-6F4E-4947-B6FC-7B024628C8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18849" y="1980855"/>
            <a:ext cx="521297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153-1362-7849-B090-41D697B1B4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F45D-8BB8-064F-A499-E4075F9E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2063751"/>
            <a:ext cx="243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/>
              <a:t>!</a:t>
            </a:r>
            <a:r>
              <a:rPr lang="en-US" altLang="en-US" sz="4000">
                <a:solidFill>
                  <a:srgbClr val="7030A0"/>
                </a:solidFill>
              </a:rPr>
              <a:t>B</a:t>
            </a:r>
            <a:r>
              <a:rPr lang="en-US" altLang="en-US" sz="4000"/>
              <a:t>         !</a:t>
            </a:r>
            <a:r>
              <a:rPr lang="en-US" altLang="en-US" sz="4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2A3C4-9EC7-9C47-9D98-B88D35AC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82049" y="2038865"/>
            <a:ext cx="931665" cy="70788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125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2133600" y="4973639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2154239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2239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3267076" y="4200526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4819651" y="5211764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6996114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1833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8640764" y="4070351"/>
            <a:ext cx="1472967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6615113" y="1531939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6615113" y="1525589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87BA17D-FCE4-C44B-A032-866EFA82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consequences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B7AD3D0E-88BF-BB47-AC28-A533CEEEB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1417639"/>
            <a:ext cx="603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cost of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C8B6E1CE-7A38-3D4C-8D8B-633E8564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6" y="2062164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 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958EA-45A7-D44A-B0EE-5F2324C1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4" y="3213101"/>
            <a:ext cx="4694237" cy="576263"/>
          </a:xfrm>
          <a:prstGeom prst="rect">
            <a:avLst/>
          </a:prstGeom>
          <a:solidFill>
            <a:srgbClr val="E46C0A">
              <a:alpha val="7215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OPT(u,n-1)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is shortest path cost between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EA4C32E-87D5-A54B-BE74-BAEB549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9" y="4200526"/>
            <a:ext cx="6924675" cy="2117725"/>
          </a:xfrm>
          <a:prstGeom prst="cloudCallout">
            <a:avLst>
              <a:gd name="adj1" fmla="val -18014"/>
              <a:gd name="adj2" fmla="val 51218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Can compute the shortest path between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given all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</a:t>
            </a:r>
            <a:r>
              <a:rPr lang="en-US" sz="2700" dirty="0" err="1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u,i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3D416BB-6F6A-6244-B05B-B08519CB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Bellman-Ford Algorithm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D06BD9F-9EB1-0C47-9861-A72A3F36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4" y="1657351"/>
            <a:ext cx="395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Runs in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O(n(m+n)) </a:t>
            </a:r>
            <a:r>
              <a:rPr lang="en-US" altLang="en-US" sz="28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BC623A8E-0FD8-4541-B702-50011F75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2557464"/>
            <a:ext cx="552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Only needs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O(n) </a:t>
            </a:r>
            <a:r>
              <a:rPr lang="en-US" altLang="en-US" sz="2800">
                <a:latin typeface="Arial" panose="020B0604020202020204" pitchFamily="34" charset="0"/>
              </a:rPr>
              <a:t>additional space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0D7B57-7BF5-9345-9AE4-C6F6FACE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3B91EFFC-4E58-D848-95E2-A7D0F374F6F3}"/>
              </a:ext>
            </a:extLst>
          </p:cNvPr>
          <p:cNvSpPr txBox="1">
            <a:spLocks/>
          </p:cNvSpPr>
          <p:nvPr/>
        </p:nvSpPr>
        <p:spPr bwMode="auto">
          <a:xfrm>
            <a:off x="1981200" y="73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B86E4DEA-4D4C-FF4F-A88E-EAB3126A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206" y="2974295"/>
            <a:ext cx="196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Sec 6.8 of [KT]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0BBBB93-975F-3348-BACA-8244EECF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Longest path problem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8AC659A4-6DFD-D341-A1A3-A6B27096B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2557463"/>
            <a:ext cx="576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Given G, does there exist a simple path of length </a:t>
            </a:r>
            <a:r>
              <a:rPr lang="en-US" altLang="en-US" sz="1800">
                <a:solidFill>
                  <a:srgbClr val="B500B5"/>
                </a:solidFill>
                <a:latin typeface="Arial" panose="020B0604020202020204" pitchFamily="34" charset="0"/>
              </a:rPr>
              <a:t>n-1 </a:t>
            </a:r>
            <a:r>
              <a:rPr lang="en-US" altLang="en-US" sz="180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2996077-D518-854F-9052-A56AD1AF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43" y="155915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Longest vs Shortest Paths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331541A-4193-D543-A617-BDA3A98F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Two sides of the “</a:t>
            </a:r>
            <a:r>
              <a:rPr lang="en-US" altLang="ja-JP">
                <a:ea typeface="ＭＳ Ｐゴシック" panose="020B0600070205080204" pitchFamily="34" charset="-128"/>
              </a:rPr>
              <a:t>same” coin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B491923C-6343-7344-B267-B03241BB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1889126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Shortest Path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B779-F9F1-C94D-A54F-ED6498FE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4" y="2811464"/>
            <a:ext cx="446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be solved by a polynomial time algorithm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3126F802-7164-7847-AF97-3B4B5876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3832226"/>
            <a:ext cx="472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there a longest path of length </a:t>
            </a:r>
            <a:r>
              <a:rPr lang="en-US" altLang="en-US" sz="2400">
                <a:solidFill>
                  <a:srgbClr val="B500B5"/>
                </a:solidFill>
              </a:rPr>
              <a:t>n-1</a:t>
            </a:r>
            <a:r>
              <a:rPr lang="en-US" altLang="en-US" sz="2400"/>
              <a:t>?</a:t>
            </a:r>
          </a:p>
        </p:txBody>
      </p:sp>
      <p:sp>
        <p:nvSpPr>
          <p:cNvPr id="25607" name="TextBox 6">
            <a:extLst>
              <a:ext uri="{FF2B5EF4-FFF2-40B4-BE49-F238E27FC236}">
                <a16:creationId xmlns:a16="http://schemas.microsoft.com/office/drawing/2014/main" id="{2C8FF15F-99D3-7A4F-A5B1-70C9796A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850" y="4763848"/>
            <a:ext cx="787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Given a path can verify in polynomial time if the answer is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6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817</Words>
  <Application>Microsoft Office PowerPoint</Application>
  <PresentationFormat>Widescreen</PresentationFormat>
  <Paragraphs>131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Lecture 35</vt:lpstr>
      <vt:lpstr>Shortest Path Problem</vt:lpstr>
      <vt:lpstr>The recurrence</vt:lpstr>
      <vt:lpstr>Some consequences</vt:lpstr>
      <vt:lpstr>Bellman-Ford Algorithm</vt:lpstr>
      <vt:lpstr>Reading Assignment</vt:lpstr>
      <vt:lpstr>Longest path problem</vt:lpstr>
      <vt:lpstr>Longest vs Shortest Paths</vt:lpstr>
      <vt:lpstr>Two sides of the “same” coin</vt:lpstr>
      <vt:lpstr>Poly time algo for longest path?</vt:lpstr>
      <vt:lpstr>P vs NP question</vt:lpstr>
      <vt:lpstr>Proving P ≠ NP</vt:lpstr>
      <vt:lpstr>Proving P = NP</vt:lpstr>
      <vt:lpstr>A book on P vs. NP</vt:lpstr>
      <vt:lpstr>The course so far…</vt:lpstr>
      <vt:lpstr>The rest of the course…</vt:lpstr>
      <vt:lpstr>No, you can’t– what does it mean?</vt:lpstr>
      <vt:lpstr>No, you can’t take- 1</vt:lpstr>
      <vt:lpstr>No, you can’t take- 2</vt:lpstr>
      <vt:lpstr>No, you can’t take- 2</vt:lpstr>
      <vt:lpstr>No, you can’t take -3</vt:lpstr>
      <vt:lpstr>So far: “Yes, we can” reductions</vt:lpstr>
      <vt:lpstr>Reduce Y to X where X is “easy”</vt:lpstr>
      <vt:lpstr>“Yes, we can” reductions (Example)</vt:lpstr>
      <vt:lpstr>Overview of the reduction</vt:lpstr>
      <vt:lpstr>Nothing special about GS algo</vt:lpstr>
      <vt:lpstr>Another observation</vt:lpstr>
      <vt:lpstr>Poly time reductions</vt:lpstr>
      <vt:lpstr> </vt:lpstr>
      <vt:lpstr> </vt:lpstr>
      <vt:lpstr> </vt:lpstr>
      <vt:lpstr>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Nasrin Akhter</dc:creator>
  <cp:lastModifiedBy>Nasrin Akhter</cp:lastModifiedBy>
  <cp:revision>2</cp:revision>
  <dcterms:created xsi:type="dcterms:W3CDTF">2022-05-03T16:53:07Z</dcterms:created>
  <dcterms:modified xsi:type="dcterms:W3CDTF">2022-05-03T19:47:37Z</dcterms:modified>
</cp:coreProperties>
</file>