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73" r:id="rId4"/>
    <p:sldId id="274" r:id="rId5"/>
    <p:sldId id="283" r:id="rId6"/>
    <p:sldId id="284" r:id="rId7"/>
    <p:sldId id="258" r:id="rId8"/>
    <p:sldId id="259" r:id="rId9"/>
    <p:sldId id="285" r:id="rId10"/>
    <p:sldId id="260" r:id="rId11"/>
    <p:sldId id="272" r:id="rId12"/>
    <p:sldId id="280" r:id="rId13"/>
    <p:sldId id="279" r:id="rId14"/>
    <p:sldId id="275" r:id="rId15"/>
    <p:sldId id="261" r:id="rId16"/>
    <p:sldId id="262" r:id="rId17"/>
    <p:sldId id="264" r:id="rId18"/>
    <p:sldId id="276" r:id="rId19"/>
    <p:sldId id="265" r:id="rId20"/>
    <p:sldId id="263" r:id="rId21"/>
    <p:sldId id="288" r:id="rId22"/>
    <p:sldId id="266" r:id="rId23"/>
    <p:sldId id="286" r:id="rId24"/>
    <p:sldId id="268" r:id="rId25"/>
    <p:sldId id="269" r:id="rId26"/>
    <p:sldId id="270" r:id="rId27"/>
    <p:sldId id="277" r:id="rId28"/>
    <p:sldId id="282" r:id="rId29"/>
    <p:sldId id="287" r:id="rId30"/>
    <p:sldId id="27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6535" autoAdjust="0"/>
  </p:normalViewPr>
  <p:slideViewPr>
    <p:cSldViewPr snapToGrid="0">
      <p:cViewPr varScale="1">
        <p:scale>
          <a:sx n="63" d="100"/>
          <a:sy n="63" d="100"/>
        </p:scale>
        <p:origin x="10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225AB2-201F-4E28-AB4D-7C780EAC8AF2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60CF8B-8D44-4F09-8AC7-2318BA76E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36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Examples? Prior</a:t>
            </a:r>
            <a:r>
              <a:rPr lang="en-US" baseline="0" dirty="0" smtClean="0"/>
              <a:t> state of the art. Grid computing, hand coded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0CF8B-8D44-4F09-8AC7-2318BA76EA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000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Stick results from</a:t>
            </a:r>
            <a:r>
              <a:rPr lang="en-US" baseline="0" dirty="0" smtClean="0"/>
              <a:t> paper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Justify design decisions</a:t>
            </a:r>
          </a:p>
          <a:p>
            <a:endParaRPr lang="en-US" baseline="0" dirty="0" smtClean="0"/>
          </a:p>
          <a:p>
            <a:r>
              <a:rPr lang="en-US" baseline="0" dirty="0" smtClean="0"/>
              <a:t>Limitations</a:t>
            </a:r>
          </a:p>
          <a:p>
            <a:r>
              <a:rPr lang="en-US" baseline="0" dirty="0" smtClean="0"/>
              <a:t>Where it’s good</a:t>
            </a:r>
          </a:p>
          <a:p>
            <a:r>
              <a:rPr lang="en-US" baseline="0" dirty="0" smtClean="0"/>
              <a:t>Where it’s bad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0CF8B-8D44-4F09-8AC7-2318BA76EA5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66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Describing the specifics,</a:t>
            </a:r>
            <a:r>
              <a:rPr lang="en-US" baseline="0" dirty="0" smtClean="0"/>
              <a:t> not the reasoning behind the decisions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0CF8B-8D44-4F09-8AC7-2318BA76EA5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53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Within first ~5 slides, cover the basics of Map and Reduce</a:t>
            </a:r>
          </a:p>
          <a:p>
            <a:endParaRPr lang="en-US" dirty="0" smtClean="0"/>
          </a:p>
          <a:p>
            <a:r>
              <a:rPr lang="en-US" dirty="0" smtClean="0"/>
              <a:t>Mapper takes in a set of K,V</a:t>
            </a:r>
            <a:r>
              <a:rPr lang="en-US" baseline="0" dirty="0" smtClean="0"/>
              <a:t> emits a new set of K,V</a:t>
            </a:r>
          </a:p>
          <a:p>
            <a:r>
              <a:rPr lang="en-US" baseline="0" dirty="0" smtClean="0"/>
              <a:t>Intermediate data is distributed among reducers</a:t>
            </a:r>
          </a:p>
          <a:p>
            <a:r>
              <a:rPr lang="en-US" baseline="0" dirty="0" smtClean="0"/>
              <a:t>Reducers aggregate based on key</a:t>
            </a:r>
          </a:p>
          <a:p>
            <a:endParaRPr lang="en-US" baseline="0" dirty="0" smtClean="0"/>
          </a:p>
          <a:p>
            <a:r>
              <a:rPr lang="en-US" baseline="0" dirty="0" smtClean="0"/>
              <a:t>Design decisions and justification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Be able to write pseudo code for a MR job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Understanding of what functionality they want to provide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Why did they make the decisions that they did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0CF8B-8D44-4F09-8AC7-2318BA76EA5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84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Mappers = selection; reducer = group by aggregate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0CF8B-8D44-4F09-8AC7-2318BA76EA5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82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Why?</a:t>
            </a:r>
          </a:p>
          <a:p>
            <a:r>
              <a:rPr lang="en-US" dirty="0" smtClean="0"/>
              <a:t>Example</a:t>
            </a:r>
            <a:r>
              <a:rPr lang="en-US" baseline="0" dirty="0" smtClean="0"/>
              <a:t> for a text input splitter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0CF8B-8D44-4F09-8AC7-2318BA76EA5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72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equiv</a:t>
            </a:r>
            <a:r>
              <a:rPr lang="en-US" dirty="0" smtClean="0"/>
              <a:t>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0CF8B-8D44-4F09-8AC7-2318BA76EA5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10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HDFS will replicate data if necessary to be local</a:t>
            </a:r>
          </a:p>
          <a:p>
            <a:endParaRPr lang="en-US" dirty="0" smtClean="0"/>
          </a:p>
          <a:p>
            <a:r>
              <a:rPr lang="en-US" dirty="0" smtClean="0"/>
              <a:t>Mention why determinism is required</a:t>
            </a:r>
          </a:p>
          <a:p>
            <a:r>
              <a:rPr lang="en-US" dirty="0" smtClean="0"/>
              <a:t>Mention speculative</a:t>
            </a:r>
            <a:r>
              <a:rPr lang="en-US" baseline="0" dirty="0" smtClean="0"/>
              <a:t>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0CF8B-8D44-4F09-8AC7-2318BA76EA5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28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collections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0CF8B-8D44-4F09-8AC7-2318BA76EA5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812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Workflows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0CF8B-8D44-4F09-8AC7-2318BA76EA5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975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0" y="-16933"/>
            <a:ext cx="863825" cy="5698067"/>
          </a:xfrm>
          <a:custGeom>
            <a:avLst/>
            <a:gdLst>
              <a:gd name="connsiteX0" fmla="*/ 0 w 863600"/>
              <a:gd name="connsiteY0" fmla="*/ 8467 h 5698067"/>
              <a:gd name="connsiteX1" fmla="*/ 863600 w 863600"/>
              <a:gd name="connsiteY1" fmla="*/ 0 h 5698067"/>
              <a:gd name="connsiteX2" fmla="*/ 863600 w 863600"/>
              <a:gd name="connsiteY2" fmla="*/ 16934 h 5698067"/>
              <a:gd name="connsiteX3" fmla="*/ 0 w 863600"/>
              <a:gd name="connsiteY3" fmla="*/ 5698067 h 5698067"/>
              <a:gd name="connsiteX4" fmla="*/ 0 w 863600"/>
              <a:gd name="connsiteY4" fmla="*/ 8467 h 5698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600" h="5698067">
                <a:moveTo>
                  <a:pt x="0" y="8467"/>
                </a:moveTo>
                <a:lnTo>
                  <a:pt x="863600" y="0"/>
                </a:lnTo>
                <a:lnTo>
                  <a:pt x="863600" y="16934"/>
                </a:lnTo>
                <a:lnTo>
                  <a:pt x="0" y="5698067"/>
                </a:lnTo>
                <a:lnTo>
                  <a:pt x="0" y="8467"/>
                </a:ln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460" y="2404534"/>
            <a:ext cx="776895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460" y="4050834"/>
            <a:ext cx="776895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1C73-3CBC-4A3C-9740-29C9246EC18D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C6C6-6080-4AF9-AA9F-DCDEBEA6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1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2" y="609600"/>
            <a:ext cx="8598907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2" y="4470400"/>
            <a:ext cx="8598907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1C73-3CBC-4A3C-9740-29C9246EC18D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C6C6-6080-4AF9-AA9F-DCDEBEA66D1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452792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577" y="609600"/>
            <a:ext cx="809624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2" y="4470400"/>
            <a:ext cx="8598907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1C73-3CBC-4A3C-9740-29C9246EC18D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C6C6-6080-4AF9-AA9F-DCDEBEA66D1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495" y="3632200"/>
            <a:ext cx="722640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2011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5327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”</a:t>
            </a:r>
            <a:endParaRPr lang="en-US" sz="8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000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2" y="1931988"/>
            <a:ext cx="8598907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1C73-3CBC-4A3C-9740-29C9246EC18D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C6C6-6080-4AF9-AA9F-DCDEBEA66D1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9236911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577" y="609600"/>
            <a:ext cx="809624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1C73-3CBC-4A3C-9740-29C9246EC18D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C6C6-6080-4AF9-AA9F-DCDEBEA66D1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509" y="4013200"/>
            <a:ext cx="859890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2011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5327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”</a:t>
            </a:r>
            <a:endParaRPr lang="en-US" sz="8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3173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978" y="609600"/>
            <a:ext cx="859044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1C73-3CBC-4A3C-9740-29C9246EC18D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C6C6-6080-4AF9-AA9F-DCDEBEA66D1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509" y="4013200"/>
            <a:ext cx="859890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5488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1C73-3CBC-4A3C-9740-29C9246EC18D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C6C6-6080-4AF9-AA9F-DCDEBEA6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66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9749" y="609600"/>
            <a:ext cx="130508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511" y="609600"/>
            <a:ext cx="7061989" cy="543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1C73-3CBC-4A3C-9740-29C9246EC18D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C6C6-6080-4AF9-AA9F-DCDEBEA66D1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456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1C73-3CBC-4A3C-9740-29C9246EC18D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C6C6-6080-4AF9-AA9F-DCDEBEA6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891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2" y="2700868"/>
            <a:ext cx="8598907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1C73-3CBC-4A3C-9740-29C9246EC18D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C6C6-6080-4AF9-AA9F-DCDEBEA66D1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79542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Freeform 14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" name="Freeform 15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Freeform 16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2" y="609600"/>
            <a:ext cx="8598907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511" y="2160589"/>
            <a:ext cx="4185125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1295" y="2160590"/>
            <a:ext cx="4185124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1C73-3CBC-4A3C-9740-29C9246EC18D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C6C6-6080-4AF9-AA9F-DCDEBEA6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62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Freeform 14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Freeform 16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8" name="Freeform 17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Freeform 18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2423" y="2160983"/>
            <a:ext cx="38302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922" y="2737246"/>
            <a:ext cx="4186713" cy="330411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44623" y="2160983"/>
            <a:ext cx="38317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9710" y="2737246"/>
            <a:ext cx="4186707" cy="330411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1C73-3CBC-4A3C-9740-29C9246EC18D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C6C6-6080-4AF9-AA9F-DCDEBEA6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762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reeform 7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Freeform 8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Freeform 13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Freeform 14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1C73-3CBC-4A3C-9740-29C9246EC18D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C6C6-6080-4AF9-AA9F-DCDEBEA6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61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reeform 7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Freeform 8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Freeform 13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1C73-3CBC-4A3C-9740-29C9246EC18D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C6C6-6080-4AF9-AA9F-DCDEBEA66D1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79273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Freeform 14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" name="Freeform 15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Freeform 16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0" y="1498604"/>
            <a:ext cx="3855532" cy="1278466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702" y="514925"/>
            <a:ext cx="4514716" cy="5526437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510" y="2777070"/>
            <a:ext cx="3855532" cy="25844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1C73-3CBC-4A3C-9740-29C9246EC18D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C6C6-6080-4AF9-AA9F-DCDEBEA6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9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Freeform 14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" name="Freeform 15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Freeform 16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1" y="4800600"/>
            <a:ext cx="8598906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511" y="609600"/>
            <a:ext cx="8598907" cy="38457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511" y="5367338"/>
            <a:ext cx="8598906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1C73-3CBC-4A3C-9740-29C9246EC18D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C6C6-6080-4AF9-AA9F-DCDEBEA6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43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1" y="2160590"/>
            <a:ext cx="8598907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61C73-3CBC-4A3C-9740-29C9246EC18D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511" y="6041363"/>
            <a:ext cx="62992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2901" y="6041363"/>
            <a:ext cx="683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FF4C6C6-6080-4AF9-AA9F-DCDEBEA66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9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460" y="4050834"/>
            <a:ext cx="7768959" cy="122655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Simplified Data Processing on Large </a:t>
            </a:r>
            <a:r>
              <a:rPr lang="en-US" dirty="0" smtClean="0"/>
              <a:t>Clusters</a:t>
            </a:r>
          </a:p>
          <a:p>
            <a:endParaRPr lang="en-US" dirty="0"/>
          </a:p>
          <a:p>
            <a:r>
              <a:rPr lang="en-US" dirty="0"/>
              <a:t>by Jeffrey Dean and Sanjay </a:t>
            </a:r>
            <a:r>
              <a:rPr lang="en-US" dirty="0" err="1" smtClean="0"/>
              <a:t>Ghemawa</a:t>
            </a:r>
            <a:endParaRPr lang="en-US" dirty="0" smtClean="0"/>
          </a:p>
          <a:p>
            <a:r>
              <a:rPr lang="en-US" dirty="0" smtClean="0"/>
              <a:t>Presented by Jon Logan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881" y="2972778"/>
            <a:ext cx="3076923" cy="230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10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95" y="2160590"/>
            <a:ext cx="9028224" cy="388077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User Components:</a:t>
            </a:r>
          </a:p>
          <a:p>
            <a:pPr lvl="1"/>
            <a:r>
              <a:rPr lang="en-US" dirty="0" smtClean="0"/>
              <a:t>Mapper</a:t>
            </a:r>
          </a:p>
          <a:p>
            <a:pPr lvl="1"/>
            <a:r>
              <a:rPr lang="en-US" dirty="0" smtClean="0"/>
              <a:t>Reducer</a:t>
            </a:r>
          </a:p>
          <a:p>
            <a:pPr lvl="1"/>
            <a:r>
              <a:rPr lang="en-US" dirty="0" smtClean="0"/>
              <a:t>Combiner (Optional)</a:t>
            </a:r>
          </a:p>
          <a:p>
            <a:pPr lvl="1"/>
            <a:r>
              <a:rPr lang="en-US" dirty="0" smtClean="0"/>
              <a:t>Partitioner (Optional) (Shuffle)</a:t>
            </a:r>
          </a:p>
          <a:p>
            <a:pPr lvl="1"/>
            <a:r>
              <a:rPr lang="en-US" dirty="0" smtClean="0"/>
              <a:t>Writable(s) (Optional)</a:t>
            </a:r>
          </a:p>
          <a:p>
            <a:pPr lvl="1"/>
            <a:endParaRPr lang="en-US" dirty="0"/>
          </a:p>
          <a:p>
            <a:r>
              <a:rPr lang="en-US" dirty="0" smtClean="0"/>
              <a:t>System Components:</a:t>
            </a:r>
          </a:p>
          <a:p>
            <a:pPr lvl="1"/>
            <a:r>
              <a:rPr lang="en-US" dirty="0" smtClean="0"/>
              <a:t>Master</a:t>
            </a:r>
          </a:p>
          <a:p>
            <a:pPr lvl="1"/>
            <a:r>
              <a:rPr lang="en-US" dirty="0" smtClean="0"/>
              <a:t>Input Splitter*</a:t>
            </a:r>
          </a:p>
          <a:p>
            <a:pPr lvl="1"/>
            <a:r>
              <a:rPr lang="en-US" dirty="0" smtClean="0"/>
              <a:t>Output Committer*</a:t>
            </a:r>
            <a:endParaRPr lang="en-US" dirty="0"/>
          </a:p>
          <a:p>
            <a:pPr marL="457200" lvl="1" indent="0">
              <a:buNone/>
            </a:pPr>
            <a:r>
              <a:rPr lang="en-US" sz="1200" dirty="0" smtClean="0"/>
              <a:t>* You can use your own if you really want!</a:t>
            </a:r>
            <a:endParaRPr lang="en-US" sz="1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7621" y="1700493"/>
            <a:ext cx="4718797" cy="396807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329938" y="6501460"/>
            <a:ext cx="58929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Image source: http://www.ibm.com/developerworks/java/library/l-hadoop-3/index.html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44619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511" y="2160590"/>
            <a:ext cx="9518049" cy="3880773"/>
          </a:xfrm>
        </p:spPr>
        <p:txBody>
          <a:bodyPr/>
          <a:lstStyle/>
          <a:p>
            <a:r>
              <a:rPr lang="en-US" dirty="0" smtClean="0"/>
              <a:t>Mappers and Reducers are typically single threaded and </a:t>
            </a:r>
            <a:r>
              <a:rPr lang="en-US" dirty="0" smtClean="0"/>
              <a:t>deterministic</a:t>
            </a:r>
          </a:p>
          <a:p>
            <a:pPr lvl="1"/>
            <a:r>
              <a:rPr lang="en-US" dirty="0" smtClean="0"/>
              <a:t>Determinism allows for restarting of failed jobs, or speculative execution</a:t>
            </a:r>
            <a:endParaRPr lang="en-US" dirty="0" smtClean="0"/>
          </a:p>
          <a:p>
            <a:r>
              <a:rPr lang="en-US" dirty="0" smtClean="0"/>
              <a:t>Need to handle more data? Just add more Mappers/Reducers!</a:t>
            </a:r>
          </a:p>
          <a:p>
            <a:pPr lvl="1"/>
            <a:r>
              <a:rPr lang="en-US" dirty="0" smtClean="0"/>
              <a:t>No need to handle multithreaded </a:t>
            </a:r>
            <a:r>
              <a:rPr lang="en-US" dirty="0" smtClean="0"/>
              <a:t>code</a:t>
            </a:r>
          </a:p>
          <a:p>
            <a:pPr lvl="1"/>
            <a:r>
              <a:rPr lang="en-US" dirty="0" smtClean="0"/>
              <a:t>Since they’re all independent of each other, you can run (almost) arbitrary number of nodes</a:t>
            </a:r>
            <a:endParaRPr lang="en-US" dirty="0" smtClean="0"/>
          </a:p>
          <a:p>
            <a:r>
              <a:rPr lang="en-US" dirty="0" smtClean="0"/>
              <a:t>Mappers/Reducers run on arbitrary machines. A machine typically multiple map and reduce slots available to it, typically one per processor core</a:t>
            </a:r>
          </a:p>
          <a:p>
            <a:r>
              <a:rPr lang="en-US" dirty="0" smtClean="0"/>
              <a:t>Mappers/Reducers run entirely independent of each other</a:t>
            </a:r>
          </a:p>
          <a:p>
            <a:pPr lvl="1"/>
            <a:r>
              <a:rPr lang="en-US" dirty="0" smtClean="0"/>
              <a:t>In Hadoop, they run in separate JVMs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22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511" y="2160590"/>
            <a:ext cx="9289449" cy="4475341"/>
          </a:xfrm>
        </p:spPr>
        <p:txBody>
          <a:bodyPr>
            <a:normAutofit/>
          </a:bodyPr>
          <a:lstStyle/>
          <a:p>
            <a:r>
              <a:rPr lang="en-US" dirty="0" smtClean="0"/>
              <a:t>All data is represented in key value pairs of an arbitrary type</a:t>
            </a:r>
          </a:p>
          <a:p>
            <a:r>
              <a:rPr lang="en-US" dirty="0" smtClean="0"/>
              <a:t>Data is read in from a file or list of files, from HDFS</a:t>
            </a:r>
          </a:p>
          <a:p>
            <a:r>
              <a:rPr lang="en-US" dirty="0" smtClean="0"/>
              <a:t>Data is chunked based on an input split</a:t>
            </a:r>
          </a:p>
          <a:p>
            <a:pPr lvl="1"/>
            <a:r>
              <a:rPr lang="en-US" sz="1400" dirty="0" smtClean="0"/>
              <a:t>A typical chunk is 64MB (more or less can be configured depending on your use case)</a:t>
            </a:r>
          </a:p>
          <a:p>
            <a:r>
              <a:rPr lang="en-US" dirty="0"/>
              <a:t>Mappers read in a </a:t>
            </a:r>
            <a:r>
              <a:rPr lang="en-US" b="1" dirty="0"/>
              <a:t>chunk</a:t>
            </a:r>
            <a:r>
              <a:rPr lang="en-US" dirty="0"/>
              <a:t> of data</a:t>
            </a:r>
          </a:p>
          <a:p>
            <a:r>
              <a:rPr lang="en-US" dirty="0" smtClean="0"/>
              <a:t>Mappers emit (write out) a set of data, typically derived from its input</a:t>
            </a:r>
          </a:p>
          <a:p>
            <a:r>
              <a:rPr lang="en-US" dirty="0" smtClean="0"/>
              <a:t>Intermediate data (the output of the mappers) is split to a number of reducers</a:t>
            </a:r>
          </a:p>
          <a:p>
            <a:r>
              <a:rPr lang="en-US" dirty="0" smtClean="0"/>
              <a:t>Reducers receive each key of data, along with </a:t>
            </a:r>
            <a:r>
              <a:rPr lang="en-US" b="1" dirty="0" smtClean="0"/>
              <a:t>ALL</a:t>
            </a:r>
            <a:r>
              <a:rPr lang="en-US" dirty="0" smtClean="0"/>
              <a:t> of the values associated with it (this means each key must always be sent to the same reducer)</a:t>
            </a:r>
          </a:p>
          <a:p>
            <a:pPr lvl="1"/>
            <a:r>
              <a:rPr lang="en-US" dirty="0" smtClean="0"/>
              <a:t>Essentially, &lt;key, set&lt;value&gt;&gt;</a:t>
            </a:r>
          </a:p>
          <a:p>
            <a:r>
              <a:rPr lang="en-US" dirty="0" smtClean="0"/>
              <a:t>Reducers emit a set of data, typically reduced from its input which is written to disk</a:t>
            </a:r>
          </a:p>
        </p:txBody>
      </p:sp>
    </p:spTree>
    <p:extLst>
      <p:ext uri="{BB962C8B-B14F-4D97-AF65-F5344CB8AC3E}">
        <p14:creationId xmlns:p14="http://schemas.microsoft.com/office/powerpoint/2010/main" val="9484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Flow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62393" y="4761754"/>
            <a:ext cx="1264024" cy="503518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Mapper 2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62393" y="2747682"/>
            <a:ext cx="1264024" cy="503518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Mapper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62393" y="3754718"/>
            <a:ext cx="1264024" cy="503518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Mapper 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11146" y="3251200"/>
            <a:ext cx="1264024" cy="50351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Reducer 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311146" y="4258236"/>
            <a:ext cx="1264024" cy="50351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Reducer 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659899" y="3254189"/>
            <a:ext cx="712694" cy="50351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 0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659899" y="4258236"/>
            <a:ext cx="712694" cy="50351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 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21164" y="3251200"/>
            <a:ext cx="712694" cy="1510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164970" y="4761754"/>
            <a:ext cx="712694" cy="5035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Split 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164970" y="3754718"/>
            <a:ext cx="712694" cy="5035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Split 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164970" y="2747682"/>
            <a:ext cx="712694" cy="5035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Split 0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1" idx="3"/>
            <a:endCxn id="14" idx="1"/>
          </p:cNvCxnSpPr>
          <p:nvPr/>
        </p:nvCxnSpPr>
        <p:spPr>
          <a:xfrm flipV="1">
            <a:off x="1033858" y="2999441"/>
            <a:ext cx="1131112" cy="1007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3"/>
            <a:endCxn id="12" idx="1"/>
          </p:cNvCxnSpPr>
          <p:nvPr/>
        </p:nvCxnSpPr>
        <p:spPr>
          <a:xfrm>
            <a:off x="1033858" y="4006477"/>
            <a:ext cx="1131112" cy="1007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1" idx="3"/>
            <a:endCxn id="13" idx="1"/>
          </p:cNvCxnSpPr>
          <p:nvPr/>
        </p:nvCxnSpPr>
        <p:spPr>
          <a:xfrm>
            <a:off x="1033858" y="4006477"/>
            <a:ext cx="1131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4" idx="3"/>
            <a:endCxn id="5" idx="1"/>
          </p:cNvCxnSpPr>
          <p:nvPr/>
        </p:nvCxnSpPr>
        <p:spPr>
          <a:xfrm>
            <a:off x="2877664" y="2999441"/>
            <a:ext cx="10847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873174" y="4006477"/>
            <a:ext cx="10847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873173" y="5045636"/>
            <a:ext cx="10847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5" idx="3"/>
            <a:endCxn id="7" idx="1"/>
          </p:cNvCxnSpPr>
          <p:nvPr/>
        </p:nvCxnSpPr>
        <p:spPr>
          <a:xfrm>
            <a:off x="5226417" y="2999441"/>
            <a:ext cx="1084729" cy="503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5" idx="3"/>
            <a:endCxn id="8" idx="1"/>
          </p:cNvCxnSpPr>
          <p:nvPr/>
        </p:nvCxnSpPr>
        <p:spPr>
          <a:xfrm>
            <a:off x="5226417" y="2999441"/>
            <a:ext cx="1084729" cy="1510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3"/>
            <a:endCxn id="7" idx="1"/>
          </p:cNvCxnSpPr>
          <p:nvPr/>
        </p:nvCxnSpPr>
        <p:spPr>
          <a:xfrm flipV="1">
            <a:off x="5226417" y="3502959"/>
            <a:ext cx="1084729" cy="503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" idx="3"/>
            <a:endCxn id="8" idx="1"/>
          </p:cNvCxnSpPr>
          <p:nvPr/>
        </p:nvCxnSpPr>
        <p:spPr>
          <a:xfrm>
            <a:off x="5226417" y="4006477"/>
            <a:ext cx="1084729" cy="503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" idx="3"/>
            <a:endCxn id="7" idx="1"/>
          </p:cNvCxnSpPr>
          <p:nvPr/>
        </p:nvCxnSpPr>
        <p:spPr>
          <a:xfrm flipV="1">
            <a:off x="5226417" y="3502959"/>
            <a:ext cx="1084729" cy="1510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" idx="3"/>
            <a:endCxn id="8" idx="1"/>
          </p:cNvCxnSpPr>
          <p:nvPr/>
        </p:nvCxnSpPr>
        <p:spPr>
          <a:xfrm flipV="1">
            <a:off x="5226417" y="4509995"/>
            <a:ext cx="1084729" cy="503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7" idx="3"/>
            <a:endCxn id="9" idx="1"/>
          </p:cNvCxnSpPr>
          <p:nvPr/>
        </p:nvCxnSpPr>
        <p:spPr>
          <a:xfrm>
            <a:off x="7575170" y="3502959"/>
            <a:ext cx="1084729" cy="2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8" idx="3"/>
            <a:endCxn id="10" idx="1"/>
          </p:cNvCxnSpPr>
          <p:nvPr/>
        </p:nvCxnSpPr>
        <p:spPr>
          <a:xfrm>
            <a:off x="7575170" y="4509995"/>
            <a:ext cx="10847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182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Splitter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responsible for splitting your input into multiple chunks</a:t>
            </a:r>
          </a:p>
          <a:p>
            <a:r>
              <a:rPr lang="en-US" dirty="0" smtClean="0"/>
              <a:t>These chunks are then used as input for your mappers</a:t>
            </a:r>
          </a:p>
          <a:p>
            <a:r>
              <a:rPr lang="en-US" dirty="0" smtClean="0"/>
              <a:t>Splits on logical boundaries. The default is 64MB per chunk</a:t>
            </a:r>
          </a:p>
          <a:p>
            <a:pPr lvl="1"/>
            <a:r>
              <a:rPr lang="en-US" dirty="0" smtClean="0"/>
              <a:t>Depending on what you’re doing, 64MB might be a LOT of data! You can change it</a:t>
            </a:r>
          </a:p>
          <a:p>
            <a:r>
              <a:rPr lang="en-US" dirty="0" smtClean="0"/>
              <a:t>Typically, you can just use one of the built in splitters, unless you are reading in a specially formatted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08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Reads in input pair &lt;K,V&gt; (a section as split by the input splitter)</a:t>
            </a:r>
          </a:p>
          <a:p>
            <a:r>
              <a:rPr lang="en-US" dirty="0" smtClean="0"/>
              <a:t>Outputs a pair &lt;K’, V’&gt;</a:t>
            </a:r>
          </a:p>
          <a:p>
            <a:endParaRPr lang="en-US" dirty="0"/>
          </a:p>
          <a:p>
            <a:r>
              <a:rPr lang="en-US" dirty="0" smtClean="0"/>
              <a:t>Ex. For our Word Count example, with the following input</a:t>
            </a:r>
            <a:r>
              <a:rPr lang="en-US" dirty="0"/>
              <a:t>: “The </a:t>
            </a:r>
            <a:r>
              <a:rPr lang="en-US" dirty="0" smtClean="0"/>
              <a:t>teacher went to the store. The store was closed; the store opens in the morning. The store opens at 9am.”</a:t>
            </a:r>
          </a:p>
          <a:p>
            <a:endParaRPr lang="en-US" dirty="0"/>
          </a:p>
          <a:p>
            <a:r>
              <a:rPr lang="en-US" dirty="0" smtClean="0"/>
              <a:t>The output would be:</a:t>
            </a:r>
          </a:p>
          <a:p>
            <a:pPr lvl="1"/>
            <a:r>
              <a:rPr lang="en-US" dirty="0" smtClean="0"/>
              <a:t>&lt;The, 1&gt; &lt;teacher, 1&gt; &lt;went, 1&gt; &lt;to, 1&gt; &lt;the, 1&gt; &lt;store, 1&gt; &lt;the, 1&gt; &lt;store, 1&gt; &lt;was, 1&gt; &lt;closed, 1&gt; &lt;the, 1&gt; &lt;store, 1&gt; &lt;opens, 1&gt; &lt;in, 1&gt; &lt;the, 1&gt; &lt;morning, 1&gt; &lt;the 1&gt; &lt;store, 1&gt; &lt;opens, 1&gt; &lt;at, 1&gt; &lt;9am, 1&gt;</a:t>
            </a:r>
          </a:p>
        </p:txBody>
      </p:sp>
    </p:spTree>
    <p:extLst>
      <p:ext uri="{BB962C8B-B14F-4D97-AF65-F5344CB8AC3E}">
        <p14:creationId xmlns:p14="http://schemas.microsoft.com/office/powerpoint/2010/main" val="169746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Accepts the Mapper output, and collects values on the key</a:t>
            </a:r>
          </a:p>
          <a:p>
            <a:pPr lvl="1"/>
            <a:r>
              <a:rPr lang="en-US" dirty="0" smtClean="0"/>
              <a:t>All inputs with the same key </a:t>
            </a:r>
            <a:r>
              <a:rPr lang="en-US" i="1" dirty="0" smtClean="0"/>
              <a:t>must</a:t>
            </a:r>
            <a:r>
              <a:rPr lang="en-US" dirty="0" smtClean="0"/>
              <a:t> go to the same reducer!</a:t>
            </a:r>
          </a:p>
          <a:p>
            <a:r>
              <a:rPr lang="en-US" dirty="0" smtClean="0"/>
              <a:t>Input is typically sorted, output is output exactly as is</a:t>
            </a:r>
            <a:endParaRPr lang="en-US" dirty="0"/>
          </a:p>
          <a:p>
            <a:r>
              <a:rPr lang="en-US" dirty="0" smtClean="0"/>
              <a:t>For our example, the reducer input would be:</a:t>
            </a:r>
          </a:p>
          <a:p>
            <a:pPr lvl="1"/>
            <a:r>
              <a:rPr lang="en-US" dirty="0"/>
              <a:t>&lt;The, 1&gt; &lt;teacher, 1&gt; &lt;went, 1&gt; &lt;to, 1&gt; &lt;the, 1&gt; &lt;store, 1&gt; &lt;the, 1&gt; &lt;store, 1&gt; &lt;was, 1&gt; &lt;closed, 1&gt; &lt;the, 1&gt; &lt;store, 1&gt; &lt;opens, 1&gt; &lt;in, 1&gt; &lt;the, 1&gt; &lt;morning, 1&gt; &lt;the 1&gt; &lt;store, 1&gt; &lt;opens, 1&gt; &lt;at, 1&gt; &lt;9am, 1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The output would be:	</a:t>
            </a:r>
          </a:p>
          <a:p>
            <a:pPr lvl="1"/>
            <a:r>
              <a:rPr lang="en-US" dirty="0" smtClean="0"/>
              <a:t>&lt;The, 6&gt; &lt;teacher, 1&gt; &lt;went, 1&gt; &lt;to, 1&gt; &lt;store, 3&gt; &lt;was, 1&gt; &lt;closed, 1&gt; &lt;opens, 1&gt; &lt;morning, 1&gt; &lt;at, 1&gt; &lt;9am, 1&gt;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04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Essentially an intermediate reducer</a:t>
            </a:r>
          </a:p>
          <a:p>
            <a:r>
              <a:rPr lang="en-US" dirty="0" smtClean="0"/>
              <a:t>Is optional</a:t>
            </a:r>
          </a:p>
          <a:p>
            <a:r>
              <a:rPr lang="en-US" dirty="0" smtClean="0"/>
              <a:t>Reduces output from each mapper, reducing bandwidth and sorting</a:t>
            </a:r>
          </a:p>
          <a:p>
            <a:r>
              <a:rPr lang="en-US" dirty="0" smtClean="0"/>
              <a:t>Cannot change the type of its input</a:t>
            </a:r>
          </a:p>
          <a:p>
            <a:pPr lvl="1"/>
            <a:r>
              <a:rPr lang="en-US" dirty="0" smtClean="0"/>
              <a:t>Input types must be the same as output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77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Committer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responsible for taking the reduce output, and committing it to a file</a:t>
            </a:r>
          </a:p>
          <a:p>
            <a:r>
              <a:rPr lang="en-US" dirty="0" smtClean="0"/>
              <a:t>Typically, this committer needs a corresponding input splitter (so that another job can read the input)</a:t>
            </a:r>
          </a:p>
          <a:p>
            <a:r>
              <a:rPr lang="en-US" dirty="0" smtClean="0"/>
              <a:t>Again, usually built in splitters are good enough, unless you need to output a special kind of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9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Partitioner (Shuffler)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Decides which pairs are sent to which reducer</a:t>
            </a:r>
          </a:p>
          <a:p>
            <a:r>
              <a:rPr lang="en-US" dirty="0" smtClean="0"/>
              <a:t>Default is simply:</a:t>
            </a:r>
          </a:p>
          <a:p>
            <a:pPr lvl="1"/>
            <a:r>
              <a:rPr lang="en-US" dirty="0" err="1" smtClean="0"/>
              <a:t>Key.hashCode</a:t>
            </a:r>
            <a:r>
              <a:rPr lang="en-US" dirty="0" smtClean="0"/>
              <a:t>() % </a:t>
            </a:r>
            <a:r>
              <a:rPr lang="en-US" dirty="0" err="1" smtClean="0"/>
              <a:t>numOfReducers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User can override to:</a:t>
            </a:r>
          </a:p>
          <a:p>
            <a:pPr lvl="1"/>
            <a:r>
              <a:rPr lang="en-US" dirty="0" smtClean="0"/>
              <a:t>Provide (more) uniform distribution of load between reducers</a:t>
            </a:r>
          </a:p>
          <a:p>
            <a:pPr lvl="1"/>
            <a:r>
              <a:rPr lang="en-US" dirty="0" smtClean="0"/>
              <a:t>Some values might need to be sent to the same reducer</a:t>
            </a:r>
          </a:p>
          <a:p>
            <a:pPr lvl="2"/>
            <a:r>
              <a:rPr lang="en-US" dirty="0" smtClean="0"/>
              <a:t>Ex. To compute the relative frequency of a pair of words &lt;W1, W2&gt; you would need to make sure all of word W1 are sent to the same reducer</a:t>
            </a:r>
          </a:p>
          <a:p>
            <a:pPr lvl="1"/>
            <a:r>
              <a:rPr lang="en-US" dirty="0" smtClean="0"/>
              <a:t>Binning of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02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Problem Statement / Motivation</a:t>
            </a:r>
          </a:p>
          <a:p>
            <a:r>
              <a:rPr lang="en-US" dirty="0" smtClean="0"/>
              <a:t>An Example Program</a:t>
            </a:r>
          </a:p>
          <a:p>
            <a:r>
              <a:rPr lang="en-US" dirty="0" err="1" smtClean="0"/>
              <a:t>MapReduce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Hadoop</a:t>
            </a:r>
          </a:p>
          <a:p>
            <a:r>
              <a:rPr lang="en-US" dirty="0" smtClean="0"/>
              <a:t>GFS / HDFS</a:t>
            </a:r>
          </a:p>
          <a:p>
            <a:r>
              <a:rPr lang="en-US" dirty="0" err="1" smtClean="0"/>
              <a:t>MapReduce</a:t>
            </a:r>
            <a:r>
              <a:rPr lang="en-US" dirty="0" smtClean="0"/>
              <a:t> Fundamentals</a:t>
            </a:r>
          </a:p>
          <a:p>
            <a:r>
              <a:rPr lang="en-US" dirty="0" smtClean="0"/>
              <a:t>Example </a:t>
            </a:r>
            <a:r>
              <a:rPr lang="en-US" dirty="0" smtClean="0"/>
              <a:t>Code</a:t>
            </a:r>
          </a:p>
          <a:p>
            <a:r>
              <a:rPr lang="en-US" dirty="0" smtClean="0"/>
              <a:t>Workflows</a:t>
            </a:r>
            <a:endParaRPr lang="en-US" dirty="0" smtClean="0"/>
          </a:p>
          <a:p>
            <a:r>
              <a:rPr lang="en-US" dirty="0" smtClean="0"/>
              <a:t>Conclusion /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06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Responsible for scheduling &amp; managing jobs</a:t>
            </a:r>
          </a:p>
          <a:p>
            <a:pPr lvl="1"/>
            <a:endParaRPr lang="en-US" dirty="0"/>
          </a:p>
          <a:p>
            <a:r>
              <a:rPr lang="en-US" dirty="0" smtClean="0"/>
              <a:t>Scheduled computation should be close to the data if possible</a:t>
            </a:r>
          </a:p>
          <a:p>
            <a:pPr lvl="1"/>
            <a:r>
              <a:rPr lang="en-US" dirty="0" smtClean="0"/>
              <a:t>Bandwidth is expensive</a:t>
            </a:r>
            <a:r>
              <a:rPr lang="en-US" dirty="0" smtClean="0"/>
              <a:t>! (and slow)</a:t>
            </a:r>
            <a:endParaRPr lang="en-US" dirty="0" smtClean="0"/>
          </a:p>
          <a:p>
            <a:pPr lvl="1"/>
            <a:r>
              <a:rPr lang="en-US" dirty="0" smtClean="0"/>
              <a:t>This relies on a Distributed File System (GFS / HDFS)!</a:t>
            </a:r>
          </a:p>
          <a:p>
            <a:pPr lvl="1"/>
            <a:endParaRPr lang="en-US" dirty="0"/>
          </a:p>
          <a:p>
            <a:r>
              <a:rPr lang="en-US" dirty="0" smtClean="0"/>
              <a:t>If a task fails to report progress (such as reading input, writing output, </a:t>
            </a:r>
            <a:r>
              <a:rPr lang="en-US" dirty="0" err="1" smtClean="0"/>
              <a:t>etc</a:t>
            </a:r>
            <a:r>
              <a:rPr lang="en-US" dirty="0" smtClean="0"/>
              <a:t>), crashes, the machine goes down, </a:t>
            </a:r>
            <a:r>
              <a:rPr lang="en-US" dirty="0" err="1" smtClean="0"/>
              <a:t>etc</a:t>
            </a:r>
            <a:r>
              <a:rPr lang="en-US" dirty="0" smtClean="0"/>
              <a:t>, it is assumed to be stuck, and is killed, and the step is re-launched (with the same input)</a:t>
            </a:r>
          </a:p>
          <a:p>
            <a:endParaRPr lang="en-US" dirty="0"/>
          </a:p>
          <a:p>
            <a:r>
              <a:rPr lang="en-US" dirty="0" smtClean="0"/>
              <a:t>The Master is handled by the framework, no user code is necessary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16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HDFS can replicate data to be local if necessary for scheduling</a:t>
            </a:r>
          </a:p>
          <a:p>
            <a:r>
              <a:rPr lang="en-US" dirty="0" smtClean="0"/>
              <a:t>Because our nodes are (or at least should be) deterministic</a:t>
            </a:r>
          </a:p>
          <a:p>
            <a:pPr lvl="1"/>
            <a:r>
              <a:rPr lang="en-US" dirty="0" smtClean="0"/>
              <a:t>The Master can restart failed nodes</a:t>
            </a:r>
          </a:p>
          <a:p>
            <a:pPr lvl="2"/>
            <a:r>
              <a:rPr lang="en-US" dirty="0"/>
              <a:t>Nodes should have no side </a:t>
            </a:r>
            <a:r>
              <a:rPr lang="en-US" dirty="0" smtClean="0"/>
              <a:t>effects</a:t>
            </a:r>
            <a:r>
              <a:rPr lang="en-US" dirty="0"/>
              <a:t>!</a:t>
            </a:r>
            <a:endParaRPr lang="en-US" dirty="0" smtClean="0"/>
          </a:p>
          <a:p>
            <a:pPr lvl="1"/>
            <a:r>
              <a:rPr lang="en-US" dirty="0" smtClean="0"/>
              <a:t>If a node is the last step, and is completing slowly, the master can launch a second copy of that node</a:t>
            </a:r>
          </a:p>
          <a:p>
            <a:pPr lvl="2"/>
            <a:r>
              <a:rPr lang="en-US" dirty="0" smtClean="0"/>
              <a:t>This can be due to hardware </a:t>
            </a:r>
            <a:r>
              <a:rPr lang="en-US" dirty="0" err="1" smtClean="0"/>
              <a:t>isuses</a:t>
            </a:r>
            <a:r>
              <a:rPr lang="en-US" dirty="0" smtClean="0"/>
              <a:t>, network issues, etc.</a:t>
            </a:r>
          </a:p>
          <a:p>
            <a:pPr lvl="2"/>
            <a:r>
              <a:rPr lang="en-US" dirty="0" smtClean="0"/>
              <a:t>First one to complete wins, then any other runs are killed</a:t>
            </a:r>
          </a:p>
        </p:txBody>
      </p:sp>
    </p:spTree>
    <p:extLst>
      <p:ext uri="{BB962C8B-B14F-4D97-AF65-F5344CB8AC3E}">
        <p14:creationId xmlns:p14="http://schemas.microsoft.com/office/powerpoint/2010/main" val="241885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Writables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Are types that can be serialized / </a:t>
            </a:r>
            <a:r>
              <a:rPr lang="en-US" dirty="0" err="1" smtClean="0"/>
              <a:t>deserialized</a:t>
            </a:r>
            <a:r>
              <a:rPr lang="en-US" dirty="0" smtClean="0"/>
              <a:t> to a stream</a:t>
            </a:r>
          </a:p>
          <a:p>
            <a:r>
              <a:rPr lang="en-US" dirty="0" smtClean="0"/>
              <a:t>Are required to be input/output classes, as the framework will serialize your data before writing it to disk</a:t>
            </a:r>
          </a:p>
          <a:p>
            <a:r>
              <a:rPr lang="en-US" dirty="0" smtClean="0"/>
              <a:t>User can implement this interface, and use their own types for their input/output/intermediate values</a:t>
            </a:r>
          </a:p>
          <a:p>
            <a:r>
              <a:rPr lang="en-US" dirty="0" smtClean="0"/>
              <a:t>There are default for basic values, like Strings, Integers, Longs, etc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Can also handle store, such as arrays, maps, etc.</a:t>
            </a:r>
            <a:endParaRPr lang="en-US" dirty="0" smtClean="0"/>
          </a:p>
          <a:p>
            <a:r>
              <a:rPr lang="en-US" dirty="0" smtClean="0"/>
              <a:t>Your application needs at least six </a:t>
            </a:r>
            <a:r>
              <a:rPr lang="en-US" dirty="0" err="1" smtClean="0"/>
              <a:t>writables</a:t>
            </a:r>
            <a:endParaRPr lang="en-US" dirty="0" smtClean="0"/>
          </a:p>
          <a:p>
            <a:pPr lvl="1"/>
            <a:r>
              <a:rPr lang="en-US" dirty="0" smtClean="0"/>
              <a:t>2 for your input</a:t>
            </a:r>
          </a:p>
          <a:p>
            <a:pPr lvl="1"/>
            <a:r>
              <a:rPr lang="en-US" dirty="0" smtClean="0"/>
              <a:t>2 for your intermediate values (Map &lt;-&gt; Reduce)</a:t>
            </a:r>
          </a:p>
          <a:p>
            <a:pPr lvl="1"/>
            <a:r>
              <a:rPr lang="en-US" dirty="0" smtClean="0"/>
              <a:t>2 for your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03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Statement / Motivation</a:t>
            </a:r>
          </a:p>
          <a:p>
            <a:r>
              <a:rPr lang="en-US" dirty="0" smtClean="0"/>
              <a:t>An Example Program</a:t>
            </a:r>
          </a:p>
          <a:p>
            <a:r>
              <a:rPr lang="en-US" dirty="0" err="1" smtClean="0"/>
              <a:t>MapReduce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Hadoop</a:t>
            </a:r>
          </a:p>
          <a:p>
            <a:r>
              <a:rPr lang="en-US" dirty="0" smtClean="0"/>
              <a:t>GFS / HDFS</a:t>
            </a:r>
          </a:p>
          <a:p>
            <a:r>
              <a:rPr lang="en-US" dirty="0" err="1" smtClean="0"/>
              <a:t>MapReduce</a:t>
            </a:r>
            <a:r>
              <a:rPr lang="en-US" dirty="0" smtClean="0"/>
              <a:t> Fundamentals</a:t>
            </a:r>
          </a:p>
          <a:p>
            <a:r>
              <a:rPr lang="en-US" b="1" dirty="0" smtClean="0"/>
              <a:t>Example Code</a:t>
            </a:r>
          </a:p>
          <a:p>
            <a:r>
              <a:rPr lang="en-US" dirty="0"/>
              <a:t>Workflows</a:t>
            </a:r>
          </a:p>
          <a:p>
            <a:r>
              <a:rPr lang="en-US" dirty="0" smtClean="0"/>
              <a:t>Conclusion </a:t>
            </a:r>
            <a:r>
              <a:rPr lang="en-US" dirty="0" smtClean="0"/>
              <a:t>/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200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Mapper Code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9930" y="1465730"/>
            <a:ext cx="872714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Our input to our mapper is &lt;</a:t>
            </a:r>
            <a:r>
              <a:rPr lang="en-US" dirty="0" err="1" smtClean="0"/>
              <a:t>LongWritable</a:t>
            </a:r>
            <a:r>
              <a:rPr lang="en-US" dirty="0" smtClean="0"/>
              <a:t>, Text&gt;</a:t>
            </a:r>
          </a:p>
          <a:p>
            <a:r>
              <a:rPr lang="en-US" dirty="0" smtClean="0"/>
              <a:t>The key (the </a:t>
            </a:r>
            <a:r>
              <a:rPr lang="en-US" dirty="0" err="1" smtClean="0"/>
              <a:t>LongWritable</a:t>
            </a:r>
            <a:r>
              <a:rPr lang="en-US" dirty="0" smtClean="0"/>
              <a:t>) can be assumed to be the position in the document our input is in. This doesn’t matter for this example.</a:t>
            </a:r>
          </a:p>
          <a:p>
            <a:endParaRPr lang="en-US" dirty="0"/>
          </a:p>
          <a:p>
            <a:r>
              <a:rPr lang="en-US" dirty="0" smtClean="0"/>
              <a:t>Our output is a bunch of &lt;Text, </a:t>
            </a:r>
            <a:r>
              <a:rPr lang="en-US" dirty="0" err="1" smtClean="0"/>
              <a:t>LongWritable</a:t>
            </a:r>
            <a:r>
              <a:rPr lang="en-US" dirty="0" smtClean="0"/>
              <a:t>&gt;. The key is the token, and the value is the count. This is always 1.</a:t>
            </a:r>
          </a:p>
          <a:p>
            <a:endParaRPr lang="en-US" dirty="0"/>
          </a:p>
          <a:p>
            <a:r>
              <a:rPr lang="en-US" dirty="0" smtClean="0"/>
              <a:t>For the purpose of this demonstration, just assume Text is a fancy String, and </a:t>
            </a:r>
            <a:r>
              <a:rPr lang="en-US" dirty="0" err="1" smtClean="0"/>
              <a:t>LongWritable</a:t>
            </a:r>
            <a:r>
              <a:rPr lang="en-US" dirty="0" smtClean="0"/>
              <a:t> is a fancy Long. In reality, they’re just the Writable equivalents.</a:t>
            </a:r>
            <a:endParaRPr lang="en-US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529" y="4597952"/>
            <a:ext cx="7453293" cy="186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89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Reducer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input is the output of our Mapper, a &lt;Text, </a:t>
            </a:r>
            <a:r>
              <a:rPr lang="en-US" dirty="0" err="1" smtClean="0"/>
              <a:t>LongWritable</a:t>
            </a:r>
            <a:r>
              <a:rPr lang="en-US" dirty="0" smtClean="0"/>
              <a:t>&gt; pair</a:t>
            </a:r>
          </a:p>
          <a:p>
            <a:r>
              <a:rPr lang="en-US" dirty="0" smtClean="0"/>
              <a:t>Our output is still a &lt;</a:t>
            </a:r>
            <a:r>
              <a:rPr lang="en-US" dirty="0" err="1" smtClean="0"/>
              <a:t>Text,LongWritable</a:t>
            </a:r>
            <a:r>
              <a:rPr lang="en-US" dirty="0" smtClean="0"/>
              <a:t>&gt;, but it reduces N inputs for token T, into one output &lt;T, N&gt;</a:t>
            </a: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68" y="3606523"/>
            <a:ext cx="10292604" cy="251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49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Combiner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we need a combiner?</a:t>
            </a:r>
          </a:p>
          <a:p>
            <a:pPr lvl="1"/>
            <a:r>
              <a:rPr lang="en-US" dirty="0" smtClean="0"/>
              <a:t>No, but it reduces bandwidth.</a:t>
            </a:r>
          </a:p>
          <a:p>
            <a:endParaRPr lang="en-US" dirty="0"/>
          </a:p>
          <a:p>
            <a:r>
              <a:rPr lang="en-US" dirty="0" smtClean="0"/>
              <a:t>Our reducer can actually be our combiner in this case though!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00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that is needed to run the above code is an extremely simple runner class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Simply specifies which components to use, and your input/output directories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02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yo</a:t>
            </a:r>
            <a:r>
              <a:rPr lang="en-US" dirty="0" smtClean="0"/>
              <a:t>u need multiple steps to express your design</a:t>
            </a:r>
          </a:p>
          <a:p>
            <a:r>
              <a:rPr lang="en-US" dirty="0" err="1" smtClean="0"/>
              <a:t>MapReduce</a:t>
            </a:r>
            <a:r>
              <a:rPr lang="en-US" dirty="0" smtClean="0"/>
              <a:t> does not directly allow for this, but there are solutions that do</a:t>
            </a:r>
          </a:p>
          <a:p>
            <a:r>
              <a:rPr lang="en-US" dirty="0" smtClean="0"/>
              <a:t>Hadoop YARN allows for a Directed Acyclic Graph of nodes</a:t>
            </a:r>
          </a:p>
          <a:p>
            <a:r>
              <a:rPr lang="en-US" dirty="0" err="1" smtClean="0"/>
              <a:t>Oozie</a:t>
            </a:r>
            <a:r>
              <a:rPr lang="en-US" dirty="0" smtClean="0"/>
              <a:t> also allows for a graph of nodes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81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Data By Type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011680" y="3474720"/>
            <a:ext cx="1082040" cy="8686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Fetch Data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160520" y="2606040"/>
            <a:ext cx="1356360" cy="8686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Data A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160520" y="4343400"/>
            <a:ext cx="1356360" cy="8686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Data B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583680" y="3474720"/>
            <a:ext cx="1158240" cy="8686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Merge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 rot="20123899">
            <a:off x="3027790" y="3393364"/>
            <a:ext cx="1198663" cy="16271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677511" y="3707951"/>
            <a:ext cx="1334169" cy="33991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 rot="1921643">
            <a:off x="3027790" y="4305477"/>
            <a:ext cx="1198663" cy="16271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20123899">
            <a:off x="5499934" y="4396663"/>
            <a:ext cx="1198663" cy="16271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921643">
            <a:off x="5499934" y="3346462"/>
            <a:ext cx="1198663" cy="16271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7785348" y="3814631"/>
            <a:ext cx="1019781" cy="33991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81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MapReduce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511" y="1371600"/>
            <a:ext cx="8598907" cy="4669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Before </a:t>
            </a:r>
            <a:r>
              <a:rPr lang="en-US" dirty="0" err="1" smtClean="0"/>
              <a:t>MapReduce</a:t>
            </a:r>
            <a:endParaRPr lang="en-US" dirty="0" smtClean="0"/>
          </a:p>
          <a:p>
            <a:pPr lvl="1"/>
            <a:r>
              <a:rPr lang="en-US" dirty="0" smtClean="0"/>
              <a:t>Large Concurrent Systems</a:t>
            </a:r>
          </a:p>
          <a:p>
            <a:pPr lvl="1"/>
            <a:r>
              <a:rPr lang="en-US" dirty="0" smtClean="0"/>
              <a:t>Grid Computing</a:t>
            </a:r>
          </a:p>
          <a:p>
            <a:pPr lvl="1"/>
            <a:r>
              <a:rPr lang="en-US" dirty="0" smtClean="0"/>
              <a:t>Rolling Your Own Solution</a:t>
            </a:r>
          </a:p>
          <a:p>
            <a:r>
              <a:rPr lang="en-US" dirty="0" smtClean="0"/>
              <a:t>Considerations</a:t>
            </a:r>
            <a:endParaRPr lang="en-US" dirty="0"/>
          </a:p>
          <a:p>
            <a:pPr lvl="1"/>
            <a:r>
              <a:rPr lang="en-US" dirty="0" smtClean="0"/>
              <a:t>Threading </a:t>
            </a:r>
            <a:r>
              <a:rPr lang="en-US" dirty="0" smtClean="0"/>
              <a:t>is hard!</a:t>
            </a:r>
          </a:p>
          <a:p>
            <a:pPr lvl="1"/>
            <a:r>
              <a:rPr lang="en-US" dirty="0" smtClean="0"/>
              <a:t>How do you scale to more machines?</a:t>
            </a:r>
          </a:p>
          <a:p>
            <a:pPr lvl="1"/>
            <a:r>
              <a:rPr lang="en-US" dirty="0" smtClean="0"/>
              <a:t>How do you handle machine failures?</a:t>
            </a:r>
          </a:p>
          <a:p>
            <a:pPr lvl="1"/>
            <a:r>
              <a:rPr lang="en-US" dirty="0" smtClean="0"/>
              <a:t>How do you facilitate communication between nodes?</a:t>
            </a:r>
          </a:p>
          <a:p>
            <a:pPr lvl="1"/>
            <a:r>
              <a:rPr lang="en-US" dirty="0" smtClean="0"/>
              <a:t>Does your solution scale?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2800" b="1" dirty="0" smtClean="0"/>
              <a:t>Scale out, not up!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3263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r>
              <a:rPr lang="en-US" dirty="0" smtClean="0"/>
              <a:t> provides a simple way to scale your application</a:t>
            </a:r>
          </a:p>
          <a:p>
            <a:r>
              <a:rPr lang="en-US" dirty="0" smtClean="0"/>
              <a:t>Scales out to more machines, rather than scaling up</a:t>
            </a:r>
          </a:p>
          <a:p>
            <a:r>
              <a:rPr lang="en-US" dirty="0" smtClean="0"/>
              <a:t>Effortlessly scale from a single machine to thousands</a:t>
            </a:r>
          </a:p>
          <a:p>
            <a:r>
              <a:rPr lang="en-US" dirty="0" smtClean="0"/>
              <a:t>Fault tolerant &amp; High </a:t>
            </a:r>
            <a:r>
              <a:rPr lang="en-US" dirty="0" smtClean="0"/>
              <a:t>performance</a:t>
            </a:r>
          </a:p>
          <a:p>
            <a:r>
              <a:rPr lang="en-US" dirty="0" smtClean="0"/>
              <a:t>If you can fit your use case to its paradigm, scaling is handled by the framework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971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511" y="2160590"/>
            <a:ext cx="8598907" cy="4307445"/>
          </a:xfrm>
        </p:spPr>
        <p:txBody>
          <a:bodyPr>
            <a:normAutofit/>
          </a:bodyPr>
          <a:lstStyle/>
          <a:p>
            <a:r>
              <a:rPr lang="en-US" dirty="0" smtClean="0"/>
              <a:t>I will present the concepts of </a:t>
            </a:r>
            <a:r>
              <a:rPr lang="en-US" dirty="0" err="1" smtClean="0"/>
              <a:t>MapReduce</a:t>
            </a:r>
            <a:r>
              <a:rPr lang="en-US" dirty="0" smtClean="0"/>
              <a:t> using the “typical example” of MR, Word Count</a:t>
            </a:r>
          </a:p>
          <a:p>
            <a:r>
              <a:rPr lang="en-US" dirty="0" smtClean="0"/>
              <a:t>The input of this program is a volume of raw text, of unspecified size (could be KB, MB, TB, it doesn’t matter!)</a:t>
            </a:r>
          </a:p>
          <a:p>
            <a:r>
              <a:rPr lang="en-US" dirty="0" smtClean="0"/>
              <a:t>The output is a list of words, and their occurrence count. Assume that words are split correctly, ignoring capitalization and punctuation.</a:t>
            </a:r>
            <a:endParaRPr lang="en-US" dirty="0"/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The doctor went to the store. =&gt;</a:t>
            </a:r>
          </a:p>
          <a:p>
            <a:pPr lvl="8"/>
            <a:r>
              <a:rPr lang="en-US" sz="1500" dirty="0" smtClean="0"/>
              <a:t>The, 2</a:t>
            </a:r>
          </a:p>
          <a:p>
            <a:pPr lvl="8"/>
            <a:r>
              <a:rPr lang="en-US" sz="1500" dirty="0" smtClean="0"/>
              <a:t>Doctor, 1</a:t>
            </a:r>
          </a:p>
          <a:p>
            <a:pPr lvl="8"/>
            <a:r>
              <a:rPr lang="en-US" sz="1500" dirty="0" smtClean="0"/>
              <a:t>Went, 1</a:t>
            </a:r>
          </a:p>
          <a:p>
            <a:pPr lvl="8"/>
            <a:r>
              <a:rPr lang="en-US" sz="1500" dirty="0" smtClean="0"/>
              <a:t>To, 1</a:t>
            </a:r>
          </a:p>
          <a:p>
            <a:pPr lvl="8"/>
            <a:r>
              <a:rPr lang="en-US" sz="1500" dirty="0" smtClean="0"/>
              <a:t>Store, 1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293355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Map? Reduce?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511" y="2160590"/>
            <a:ext cx="8801769" cy="3880773"/>
          </a:xfrm>
        </p:spPr>
        <p:txBody>
          <a:bodyPr/>
          <a:lstStyle/>
          <a:p>
            <a:r>
              <a:rPr lang="en-US" dirty="0" smtClean="0"/>
              <a:t>Mappers read in data from the </a:t>
            </a:r>
            <a:r>
              <a:rPr lang="en-US" dirty="0" err="1" smtClean="0"/>
              <a:t>filesystem</a:t>
            </a:r>
            <a:r>
              <a:rPr lang="en-US" dirty="0" smtClean="0"/>
              <a:t>, and output (typically) modified data</a:t>
            </a:r>
          </a:p>
          <a:p>
            <a:r>
              <a:rPr lang="en-US" dirty="0" smtClean="0"/>
              <a:t>Reducers collect all of the mappers output on the keys, and output (typically) reduced data</a:t>
            </a:r>
          </a:p>
          <a:p>
            <a:r>
              <a:rPr lang="en-US" dirty="0" smtClean="0"/>
              <a:t>The outputted data is written to disk</a:t>
            </a:r>
          </a:p>
          <a:p>
            <a:endParaRPr lang="en-US" dirty="0" smtClean="0"/>
          </a:p>
          <a:p>
            <a:r>
              <a:rPr lang="en-US" dirty="0" smtClean="0"/>
              <a:t>All data is in terms of key value pairs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29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Statement / Motivation</a:t>
            </a:r>
          </a:p>
          <a:p>
            <a:r>
              <a:rPr lang="en-US" dirty="0" smtClean="0"/>
              <a:t>An Example Program</a:t>
            </a:r>
          </a:p>
          <a:p>
            <a:r>
              <a:rPr lang="en-US" b="1" dirty="0" err="1" smtClean="0"/>
              <a:t>MapReduce</a:t>
            </a:r>
            <a:r>
              <a:rPr lang="en-US" b="1" dirty="0" smtClean="0"/>
              <a:t> </a:t>
            </a:r>
            <a:r>
              <a:rPr lang="en-US" b="1" dirty="0" err="1" smtClean="0"/>
              <a:t>vs</a:t>
            </a:r>
            <a:r>
              <a:rPr lang="en-US" b="1" dirty="0" smtClean="0"/>
              <a:t> Hadoop</a:t>
            </a:r>
          </a:p>
          <a:p>
            <a:r>
              <a:rPr lang="en-US" dirty="0" smtClean="0"/>
              <a:t>GFS / HDFS</a:t>
            </a:r>
          </a:p>
          <a:p>
            <a:r>
              <a:rPr lang="en-US" dirty="0" err="1" smtClean="0"/>
              <a:t>MapReduce</a:t>
            </a:r>
            <a:r>
              <a:rPr lang="en-US" dirty="0" smtClean="0"/>
              <a:t> Fundamentals</a:t>
            </a:r>
          </a:p>
          <a:p>
            <a:r>
              <a:rPr lang="en-US" dirty="0" smtClean="0"/>
              <a:t>Example </a:t>
            </a:r>
            <a:r>
              <a:rPr lang="en-US" dirty="0" smtClean="0"/>
              <a:t>Code</a:t>
            </a:r>
          </a:p>
          <a:p>
            <a:r>
              <a:rPr lang="en-US" dirty="0" smtClean="0"/>
              <a:t>Workflows</a:t>
            </a:r>
            <a:endParaRPr lang="en-US" dirty="0" smtClean="0"/>
          </a:p>
          <a:p>
            <a:r>
              <a:rPr lang="en-US" dirty="0" smtClean="0"/>
              <a:t>Conclusion /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89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Hadoop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paper is written by two researchers at Google, and describes their programming paradigm</a:t>
            </a:r>
          </a:p>
          <a:p>
            <a:r>
              <a:rPr lang="en-US" dirty="0" smtClean="0"/>
              <a:t>Unless you work at Google, or use Google App Engine, you won’t use it!</a:t>
            </a:r>
          </a:p>
          <a:p>
            <a:r>
              <a:rPr lang="en-US" dirty="0" smtClean="0"/>
              <a:t>Open Source implementation is Hadoop </a:t>
            </a:r>
            <a:r>
              <a:rPr lang="en-US" dirty="0" err="1" smtClean="0"/>
              <a:t>MapReduce</a:t>
            </a:r>
            <a:endParaRPr lang="en-US" dirty="0" smtClean="0"/>
          </a:p>
          <a:p>
            <a:pPr lvl="1"/>
            <a:r>
              <a:rPr lang="en-US" dirty="0" smtClean="0"/>
              <a:t>Not developed by Google</a:t>
            </a:r>
          </a:p>
          <a:p>
            <a:pPr lvl="1"/>
            <a:r>
              <a:rPr lang="en-US" dirty="0" smtClean="0"/>
              <a:t>Started by Yahoo</a:t>
            </a:r>
          </a:p>
          <a:p>
            <a:endParaRPr lang="en-US" dirty="0" smtClean="0"/>
          </a:p>
          <a:p>
            <a:r>
              <a:rPr lang="en-US" dirty="0" smtClean="0"/>
              <a:t>Google’s implementation (at least the one described) is written in C++</a:t>
            </a:r>
          </a:p>
          <a:p>
            <a:r>
              <a:rPr lang="en-US" dirty="0" smtClean="0"/>
              <a:t>Hadoop is written in Java</a:t>
            </a:r>
          </a:p>
        </p:txBody>
      </p:sp>
    </p:spTree>
    <p:extLst>
      <p:ext uri="{BB962C8B-B14F-4D97-AF65-F5344CB8AC3E}">
        <p14:creationId xmlns:p14="http://schemas.microsoft.com/office/powerpoint/2010/main" val="316926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GFS/HDFS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not a GFS/HDFS presentation! (But the following presentation is)</a:t>
            </a:r>
          </a:p>
          <a:p>
            <a:endParaRPr lang="en-US" dirty="0"/>
          </a:p>
          <a:p>
            <a:r>
              <a:rPr lang="en-US" dirty="0" smtClean="0"/>
              <a:t>A few concepts are key to </a:t>
            </a:r>
            <a:r>
              <a:rPr lang="en-US" dirty="0" err="1" smtClean="0"/>
              <a:t>MapReduce</a:t>
            </a:r>
            <a:r>
              <a:rPr lang="en-US" dirty="0" smtClean="0"/>
              <a:t> though:</a:t>
            </a:r>
            <a:endParaRPr lang="en-US" dirty="0"/>
          </a:p>
          <a:p>
            <a:pPr lvl="1"/>
            <a:r>
              <a:rPr lang="en-US" dirty="0" smtClean="0"/>
              <a:t>Google File System (GFS) and Hadoop Distributed File System (HDFS) are essentially distributed </a:t>
            </a:r>
            <a:r>
              <a:rPr lang="en-US" dirty="0" err="1" smtClean="0"/>
              <a:t>filesystems</a:t>
            </a:r>
            <a:endParaRPr lang="en-US" dirty="0" smtClean="0"/>
          </a:p>
          <a:p>
            <a:pPr lvl="1"/>
            <a:r>
              <a:rPr lang="en-US" dirty="0" smtClean="0"/>
              <a:t>Are fault tolerant through replication</a:t>
            </a:r>
          </a:p>
          <a:p>
            <a:pPr lvl="1"/>
            <a:r>
              <a:rPr lang="en-US" dirty="0" smtClean="0"/>
              <a:t>Allows data to be local to computation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92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Statement / Motivation</a:t>
            </a:r>
          </a:p>
          <a:p>
            <a:r>
              <a:rPr lang="en-US" dirty="0" smtClean="0"/>
              <a:t>An Example Program</a:t>
            </a:r>
          </a:p>
          <a:p>
            <a:r>
              <a:rPr lang="en-US" dirty="0" err="1" smtClean="0"/>
              <a:t>MapReduce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Hadoop</a:t>
            </a:r>
          </a:p>
          <a:p>
            <a:r>
              <a:rPr lang="en-US" dirty="0" smtClean="0"/>
              <a:t>GFS / HDFS</a:t>
            </a:r>
          </a:p>
          <a:p>
            <a:r>
              <a:rPr lang="en-US" b="1" dirty="0" err="1" smtClean="0"/>
              <a:t>MapReduce</a:t>
            </a:r>
            <a:r>
              <a:rPr lang="en-US" b="1" dirty="0" smtClean="0"/>
              <a:t> Fundamentals</a:t>
            </a:r>
          </a:p>
          <a:p>
            <a:r>
              <a:rPr lang="en-US" dirty="0" smtClean="0"/>
              <a:t>Example </a:t>
            </a:r>
            <a:r>
              <a:rPr lang="en-US" dirty="0" smtClean="0"/>
              <a:t>Code</a:t>
            </a:r>
          </a:p>
          <a:p>
            <a:r>
              <a:rPr lang="en-US" dirty="0"/>
              <a:t>Workflows</a:t>
            </a:r>
          </a:p>
          <a:p>
            <a:r>
              <a:rPr lang="en-US" dirty="0" smtClean="0"/>
              <a:t>Conclusion </a:t>
            </a:r>
            <a:r>
              <a:rPr lang="en-US" dirty="0" smtClean="0"/>
              <a:t>/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863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 HD - cor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 HD - core">
      <a:majorFont>
        <a:latin typeface="Trebuchet MS" panose="020B0603020202020204"/>
        <a:ea typeface=""/>
        <a:cs typeface=""/>
      </a:majorFont>
      <a:minorFont>
        <a:latin typeface="Trebuchet MS" panose="020B0603020202020204"/>
        <a:ea typeface=""/>
        <a:cs typeface=""/>
      </a:minorFont>
    </a:fontScheme>
    <a:fmtScheme name="Facet HD - cor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2826</TotalTime>
  <Words>2064</Words>
  <Application>Microsoft Office PowerPoint</Application>
  <PresentationFormat>Widescreen</PresentationFormat>
  <Paragraphs>278</Paragraphs>
  <Slides>30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Trebuchet MS</vt:lpstr>
      <vt:lpstr>Wingdings 3</vt:lpstr>
      <vt:lpstr>Facet</vt:lpstr>
      <vt:lpstr>MapReduce</vt:lpstr>
      <vt:lpstr>Outline</vt:lpstr>
      <vt:lpstr>Why MapReduce?</vt:lpstr>
      <vt:lpstr>An Example Program</vt:lpstr>
      <vt:lpstr>Map? Reduce?</vt:lpstr>
      <vt:lpstr>Outline</vt:lpstr>
      <vt:lpstr>MapReduce vs Hadoop</vt:lpstr>
      <vt:lpstr>GFS/HDFS</vt:lpstr>
      <vt:lpstr>Outline</vt:lpstr>
      <vt:lpstr>Major Components</vt:lpstr>
      <vt:lpstr>Key Notes</vt:lpstr>
      <vt:lpstr>Basic Concepts</vt:lpstr>
      <vt:lpstr>Data Flow</vt:lpstr>
      <vt:lpstr>Input Splitter</vt:lpstr>
      <vt:lpstr>Mapper</vt:lpstr>
      <vt:lpstr>Reducer</vt:lpstr>
      <vt:lpstr>Combiner</vt:lpstr>
      <vt:lpstr>Output Committer</vt:lpstr>
      <vt:lpstr>Partitioner (Shuffler)</vt:lpstr>
      <vt:lpstr>Master</vt:lpstr>
      <vt:lpstr>Master Cont.</vt:lpstr>
      <vt:lpstr>Writables</vt:lpstr>
      <vt:lpstr>Outline</vt:lpstr>
      <vt:lpstr>Mapper Code</vt:lpstr>
      <vt:lpstr>Reducer Code</vt:lpstr>
      <vt:lpstr>Combiner Code</vt:lpstr>
      <vt:lpstr>That’s it!</vt:lpstr>
      <vt:lpstr>Workflows</vt:lpstr>
      <vt:lpstr>Handling Data By Type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MapReduce</dc:title>
  <dc:creator>Jon</dc:creator>
  <cp:lastModifiedBy>Jon</cp:lastModifiedBy>
  <cp:revision>31</cp:revision>
  <dcterms:created xsi:type="dcterms:W3CDTF">2012-09-18T22:59:06Z</dcterms:created>
  <dcterms:modified xsi:type="dcterms:W3CDTF">2012-09-24T12:06:43Z</dcterms:modified>
</cp:coreProperties>
</file>