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9" r:id="rId4"/>
    <p:sldId id="342" r:id="rId5"/>
    <p:sldId id="343" r:id="rId6"/>
    <p:sldId id="341" r:id="rId7"/>
    <p:sldId id="344" r:id="rId8"/>
    <p:sldId id="345" r:id="rId9"/>
    <p:sldId id="348" r:id="rId10"/>
    <p:sldId id="346" r:id="rId11"/>
    <p:sldId id="347" r:id="rId12"/>
    <p:sldId id="349" r:id="rId13"/>
    <p:sldId id="303" r:id="rId14"/>
    <p:sldId id="309" r:id="rId15"/>
    <p:sldId id="262" r:id="rId16"/>
    <p:sldId id="311" r:id="rId17"/>
    <p:sldId id="312" r:id="rId18"/>
    <p:sldId id="313" r:id="rId19"/>
    <p:sldId id="314" r:id="rId20"/>
    <p:sldId id="315" r:id="rId21"/>
    <p:sldId id="350" r:id="rId22"/>
    <p:sldId id="316" r:id="rId23"/>
    <p:sldId id="318" r:id="rId24"/>
    <p:sldId id="317" r:id="rId25"/>
    <p:sldId id="338" r:id="rId26"/>
    <p:sldId id="339" r:id="rId27"/>
    <p:sldId id="336" r:id="rId28"/>
    <p:sldId id="263" r:id="rId29"/>
    <p:sldId id="319" r:id="rId30"/>
    <p:sldId id="320" r:id="rId31"/>
    <p:sldId id="321" r:id="rId32"/>
    <p:sldId id="322" r:id="rId33"/>
    <p:sldId id="265" r:id="rId34"/>
    <p:sldId id="324" r:id="rId35"/>
    <p:sldId id="325" r:id="rId36"/>
    <p:sldId id="326" r:id="rId37"/>
    <p:sldId id="327" r:id="rId38"/>
    <p:sldId id="328" r:id="rId39"/>
    <p:sldId id="330" r:id="rId40"/>
    <p:sldId id="332" r:id="rId41"/>
    <p:sldId id="340" r:id="rId42"/>
    <p:sldId id="333" r:id="rId43"/>
    <p:sldId id="334" r:id="rId44"/>
    <p:sldId id="33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C8D"/>
    <a:srgbClr val="C434B3"/>
    <a:srgbClr val="3D3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39" autoAdjust="0"/>
  </p:normalViewPr>
  <p:slideViewPr>
    <p:cSldViewPr>
      <p:cViewPr>
        <p:scale>
          <a:sx n="66" d="100"/>
          <a:sy n="66" d="100"/>
        </p:scale>
        <p:origin x="-127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3F702-81DC-480A-8CB9-07DE38AA09C8}" type="datetimeFigureOut">
              <a:rPr lang="en-US" smtClean="0"/>
              <a:t>10/1/2012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C50A6-5BFD-4317-88B0-499F8B224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we need</a:t>
            </a:r>
            <a:r>
              <a:rPr lang="en-US" baseline="0" dirty="0" smtClean="0"/>
              <a:t> both, we result in an architecture of </a:t>
            </a:r>
            <a:r>
              <a:rPr lang="en-US" baseline="0" dirty="0" err="1" smtClean="0"/>
              <a:t>Hyb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and DBMS </a:t>
            </a:r>
            <a:r>
              <a:rPr lang="en-US" baseline="0" dirty="0" err="1" smtClean="0"/>
              <a:t>techinology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82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3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3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3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3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3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88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88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88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88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DB-X increasing </a:t>
            </a:r>
            <a:r>
              <a:rPr lang="en-US" dirty="0" err="1" smtClean="0"/>
              <a:t>linerly</a:t>
            </a:r>
            <a:r>
              <a:rPr lang="en-US" dirty="0" smtClean="0"/>
              <a:t> with more nodes.  </a:t>
            </a:r>
            <a:r>
              <a:rPr lang="en-US" dirty="0" err="1" smtClean="0"/>
              <a:t>Hadoop</a:t>
            </a:r>
            <a:r>
              <a:rPr lang="en-US" dirty="0" smtClean="0"/>
              <a:t> and </a:t>
            </a:r>
            <a:r>
              <a:rPr lang="en-US" dirty="0" err="1" smtClean="0"/>
              <a:t>HadoopDB</a:t>
            </a:r>
            <a:r>
              <a:rPr lang="en-US" baseline="0" dirty="0" smtClean="0"/>
              <a:t> remain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8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us check whether</a:t>
            </a:r>
            <a:r>
              <a:rPr lang="en-US" baseline="0" dirty="0" smtClean="0"/>
              <a:t> this hybrid architecture fulfilled the desired properties.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52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52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endParaRPr lang="es-ES" dirty="0">
              <a:latin typeface="Albany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dirty="0">
              <a:latin typeface="Albany" pitchFamily="1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>
              <a:latin typeface="Albany" pitchFamily="1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>
              <a:latin typeface="Albany" pitchFamily="1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>
              <a:latin typeface="Albany" pitchFamily="1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>
              <a:latin typeface="Albany" pitchFamily="1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>
              <a:latin typeface="Albany" pitchFamily="1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>
              <a:latin typeface="Albany" pitchFamily="1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>
              <a:latin typeface="Albany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3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>
              <a:latin typeface="Albany" pitchFamily="1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>
              <a:latin typeface="Albany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</a:t>
            </a:r>
            <a:r>
              <a:rPr lang="en-US" baseline="0" dirty="0" smtClean="0"/>
              <a:t> point like </a:t>
            </a:r>
            <a:r>
              <a:rPr lang="en-US" baseline="0" dirty="0" err="1" smtClean="0"/>
              <a:t>nameNode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3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global hasher splits data across nodes (i.e., relational database instances), while the local hasher further subdivides data within each node.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3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Fault tolerance/recovery time -- make a forward reference to the discussion in the experiments section.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4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FE7A-0F59-464A-92A4-686CD5508AB5}" type="datetime1">
              <a:rPr lang="en-US" smtClean="0"/>
              <a:t>10/1/2012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CE0D-13AA-4D04-8D15-26FDB7531DE7}" type="datetime1">
              <a:rPr lang="en-US" smtClean="0"/>
              <a:t>10/1/2012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EBF-275C-466E-955C-2C8FC055FC7E}" type="datetime1">
              <a:rPr lang="en-US" smtClean="0"/>
              <a:t>10/1/2012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0F7D-ADEA-481B-ADF7-8349C4EC5BB9}" type="datetime1">
              <a:rPr lang="en-US" smtClean="0"/>
              <a:t>10/1/2012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9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A488-04DE-4539-B4A6-ACC26C60A1EC}" type="datetime1">
              <a:rPr lang="en-US" smtClean="0"/>
              <a:t>10/1/2012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7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B9C5-82BA-430A-80FF-BEAFDB83EE91}" type="datetime1">
              <a:rPr lang="en-US" smtClean="0"/>
              <a:t>10/1/2012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5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127C-7B0C-4520-943A-2DE19258C069}" type="datetime1">
              <a:rPr lang="en-US" smtClean="0"/>
              <a:t>10/1/2012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D15-1F23-4883-A4D6-0555832B8F0C}" type="datetime1">
              <a:rPr lang="en-US" smtClean="0"/>
              <a:t>10/1/2012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8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5F57-1B53-45CC-A7DD-377B91A8A1E7}" type="datetime1">
              <a:rPr lang="en-US" smtClean="0"/>
              <a:t>10/1/2012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3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075B-6244-4819-9742-68E838F58E7C}" type="datetime1">
              <a:rPr lang="en-US" smtClean="0"/>
              <a:t>10/1/2012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2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2B41-755E-41A0-A246-1E3963121967}" type="datetime1">
              <a:rPr lang="en-US" smtClean="0"/>
              <a:t>10/1/2012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5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C9D4A-33FD-4203-A08A-2A5CFB2CF7CC}" type="datetime1">
              <a:rPr lang="en-US" smtClean="0"/>
              <a:t>10/1/2012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93A7-3A02-4D59-820E-DD9BA9CD3F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3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451" y="1052736"/>
            <a:ext cx="7772400" cy="2046089"/>
          </a:xfrm>
          <a:solidFill>
            <a:srgbClr val="333C8D"/>
          </a:solidFill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HadoopDB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An Architectural Hybrid </a:t>
            </a:r>
            <a:r>
              <a:rPr lang="en-US" sz="3600" dirty="0" smtClean="0">
                <a:solidFill>
                  <a:schemeClr val="bg1"/>
                </a:solidFill>
              </a:rPr>
              <a:t>of </a:t>
            </a:r>
            <a:r>
              <a:rPr lang="en-US" sz="3600" dirty="0" err="1" smtClean="0">
                <a:solidFill>
                  <a:schemeClr val="bg1"/>
                </a:solidFill>
              </a:rPr>
              <a:t>MapReduce</a:t>
            </a:r>
            <a:r>
              <a:rPr lang="en-US" sz="3600" dirty="0" smtClean="0">
                <a:solidFill>
                  <a:schemeClr val="bg1"/>
                </a:solidFill>
              </a:rPr>
              <a:t> and DBMS </a:t>
            </a:r>
            <a:r>
              <a:rPr lang="en-US" sz="3600" dirty="0">
                <a:solidFill>
                  <a:schemeClr val="bg1"/>
                </a:solidFill>
              </a:rPr>
              <a:t>Technologies for Analytical Workloads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068960"/>
            <a:ext cx="7344816" cy="3024336"/>
          </a:xfrm>
        </p:spPr>
        <p:txBody>
          <a:bodyPr>
            <a:noAutofit/>
          </a:bodyPr>
          <a:lstStyle/>
          <a:p>
            <a:endParaRPr lang="en-US" sz="2000" dirty="0" smtClean="0">
              <a:solidFill>
                <a:srgbClr val="333C8D"/>
              </a:solidFill>
            </a:endParaRPr>
          </a:p>
          <a:p>
            <a:r>
              <a:rPr lang="en-US" sz="2000" dirty="0" err="1">
                <a:solidFill>
                  <a:srgbClr val="333C8D"/>
                </a:solidFill>
              </a:rPr>
              <a:t>Azza</a:t>
            </a:r>
            <a:r>
              <a:rPr lang="en-US" sz="2000" dirty="0">
                <a:solidFill>
                  <a:srgbClr val="333C8D"/>
                </a:solidFill>
              </a:rPr>
              <a:t> Abouzeid1, </a:t>
            </a:r>
            <a:r>
              <a:rPr lang="en-US" sz="2000" dirty="0" err="1">
                <a:solidFill>
                  <a:srgbClr val="333C8D"/>
                </a:solidFill>
              </a:rPr>
              <a:t>Kamil</a:t>
            </a:r>
            <a:r>
              <a:rPr lang="en-US" sz="2000" dirty="0">
                <a:solidFill>
                  <a:srgbClr val="333C8D"/>
                </a:solidFill>
              </a:rPr>
              <a:t> BajdaPawlikowski1,</a:t>
            </a:r>
          </a:p>
          <a:p>
            <a:r>
              <a:rPr lang="en-US" sz="2000" dirty="0">
                <a:solidFill>
                  <a:srgbClr val="333C8D"/>
                </a:solidFill>
              </a:rPr>
              <a:t>Daniel Abadi1, </a:t>
            </a:r>
            <a:r>
              <a:rPr lang="en-US" sz="2000" dirty="0" err="1">
                <a:solidFill>
                  <a:srgbClr val="333C8D"/>
                </a:solidFill>
              </a:rPr>
              <a:t>Avi</a:t>
            </a:r>
            <a:r>
              <a:rPr lang="en-US" sz="2000" dirty="0">
                <a:solidFill>
                  <a:srgbClr val="333C8D"/>
                </a:solidFill>
              </a:rPr>
              <a:t> Silberschatz1, Alexander Rasin2</a:t>
            </a:r>
          </a:p>
          <a:p>
            <a:r>
              <a:rPr lang="en-US" sz="2000" dirty="0">
                <a:solidFill>
                  <a:srgbClr val="333C8D"/>
                </a:solidFill>
              </a:rPr>
              <a:t>1Yale University, 2Brown University</a:t>
            </a:r>
          </a:p>
          <a:p>
            <a:r>
              <a:rPr lang="en-US" sz="2000" dirty="0">
                <a:solidFill>
                  <a:srgbClr val="333C8D"/>
                </a:solidFill>
              </a:rPr>
              <a:t>{</a:t>
            </a:r>
            <a:r>
              <a:rPr lang="en-US" sz="2000" dirty="0" err="1">
                <a:solidFill>
                  <a:srgbClr val="333C8D"/>
                </a:solidFill>
              </a:rPr>
              <a:t>azza,kbajda,dna,avi</a:t>
            </a:r>
            <a:r>
              <a:rPr lang="en-US" sz="2000" dirty="0">
                <a:solidFill>
                  <a:srgbClr val="333C8D"/>
                </a:solidFill>
              </a:rPr>
              <a:t>}@cs.yale.edu; alexr@cs.brown.edu</a:t>
            </a:r>
          </a:p>
          <a:p>
            <a:endParaRPr lang="en-US" sz="2000" b="1" dirty="0" smtClean="0">
              <a:solidFill>
                <a:srgbClr val="333C8D"/>
              </a:solidFill>
            </a:endParaRPr>
          </a:p>
          <a:p>
            <a:r>
              <a:rPr lang="en-US" sz="2000" b="1" dirty="0" smtClean="0">
                <a:solidFill>
                  <a:srgbClr val="333C8D"/>
                </a:solidFill>
              </a:rPr>
              <a:t>Presented </a:t>
            </a:r>
            <a:r>
              <a:rPr lang="en-US" sz="2000" b="1" dirty="0">
                <a:solidFill>
                  <a:srgbClr val="333C8D"/>
                </a:solidFill>
              </a:rPr>
              <a:t>by </a:t>
            </a:r>
            <a:r>
              <a:rPr lang="en-US" sz="2000" b="1" dirty="0" smtClean="0">
                <a:solidFill>
                  <a:srgbClr val="333C8D"/>
                </a:solidFill>
              </a:rPr>
              <a:t> Ying Yang</a:t>
            </a:r>
            <a:endParaRPr lang="en-US" sz="2000" b="1" dirty="0">
              <a:solidFill>
                <a:srgbClr val="333C8D"/>
              </a:solidFill>
            </a:endParaRPr>
          </a:p>
          <a:p>
            <a:r>
              <a:rPr lang="en-US" sz="2000" b="1" dirty="0" smtClean="0">
                <a:solidFill>
                  <a:srgbClr val="333C8D"/>
                </a:solidFill>
              </a:rPr>
              <a:t>10/01/2012</a:t>
            </a:r>
            <a:endParaRPr lang="en-US" sz="2000" b="1" dirty="0">
              <a:solidFill>
                <a:srgbClr val="333C8D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9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333C8D"/>
                </a:solidFill>
              </a:rPr>
              <a:t>Parallel </a:t>
            </a:r>
            <a:r>
              <a:rPr lang="en-US" sz="2800" b="1" dirty="0" smtClean="0">
                <a:solidFill>
                  <a:srgbClr val="333C8D"/>
                </a:solidFill>
              </a:rPr>
              <a:t>Databases: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3C8D"/>
                </a:solidFill>
              </a:rPr>
              <a:t>Parallel Databases are like single-node databases except: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333C8D"/>
                </a:solidFill>
              </a:rPr>
              <a:t>Data is partitioned across nodes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333C8D"/>
                </a:solidFill>
              </a:rPr>
              <a:t>Individual relational operations can be executed in </a:t>
            </a:r>
            <a:r>
              <a:rPr lang="en-US" sz="2800" dirty="0" smtClean="0">
                <a:solidFill>
                  <a:srgbClr val="333C8D"/>
                </a:solidFill>
              </a:rPr>
              <a:t>parallel</a:t>
            </a:r>
            <a:endParaRPr lang="en-US" sz="2800" dirty="0">
              <a:solidFill>
                <a:srgbClr val="333C8D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33C8D"/>
                </a:solidFill>
              </a:rPr>
              <a:t>SELECT YEAR(date) AS year, SUM(price)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3C8D"/>
                </a:solidFill>
              </a:rPr>
              <a:t>FROM sales GROUP BY year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333C8D"/>
                </a:solidFill>
              </a:rPr>
              <a:t>Execution plan for the query: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projection(</a:t>
            </a:r>
            <a:r>
              <a:rPr lang="en-US" sz="2800" dirty="0" err="1">
                <a:solidFill>
                  <a:srgbClr val="FF0000"/>
                </a:solidFill>
              </a:rPr>
              <a:t>year,price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333C8D"/>
                </a:solidFill>
              </a:rPr>
              <a:t>--&gt; </a:t>
            </a:r>
            <a:r>
              <a:rPr lang="en-US" sz="2800" dirty="0">
                <a:solidFill>
                  <a:srgbClr val="333C8D"/>
                </a:solidFill>
              </a:rPr>
              <a:t>partial hash aggregation(</a:t>
            </a:r>
            <a:r>
              <a:rPr lang="en-US" sz="2800" dirty="0" err="1">
                <a:solidFill>
                  <a:srgbClr val="333C8D"/>
                </a:solidFill>
              </a:rPr>
              <a:t>year,price</a:t>
            </a:r>
            <a:r>
              <a:rPr lang="en-US" sz="2800" dirty="0">
                <a:solidFill>
                  <a:srgbClr val="333C8D"/>
                </a:solidFill>
              </a:rPr>
              <a:t>) </a:t>
            </a:r>
            <a:r>
              <a:rPr lang="en-US" sz="2800" dirty="0" smtClean="0">
                <a:solidFill>
                  <a:srgbClr val="333C8D"/>
                </a:solidFill>
              </a:rPr>
              <a:t>--&gt; partitioning(year</a:t>
            </a:r>
            <a:r>
              <a:rPr lang="en-US" sz="2800" dirty="0">
                <a:solidFill>
                  <a:srgbClr val="333C8D"/>
                </a:solidFill>
              </a:rPr>
              <a:t>) --&gt;</a:t>
            </a:r>
            <a:r>
              <a:rPr lang="en-US" sz="2800" dirty="0" smtClean="0">
                <a:solidFill>
                  <a:srgbClr val="333C8D"/>
                </a:solidFill>
              </a:rPr>
              <a:t> </a:t>
            </a:r>
            <a:r>
              <a:rPr lang="en-US" sz="2800" dirty="0"/>
              <a:t>final aggregation(</a:t>
            </a:r>
            <a:r>
              <a:rPr lang="en-US" sz="2800" dirty="0" err="1"/>
              <a:t>year,price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3C8D"/>
                </a:solidFill>
              </a:rPr>
              <a:t>Note that the execution plan resembles the </a:t>
            </a:r>
            <a:r>
              <a:rPr lang="en-US" sz="2800" dirty="0">
                <a:solidFill>
                  <a:srgbClr val="C00000"/>
                </a:solidFill>
              </a:rPr>
              <a:t>map</a:t>
            </a:r>
            <a:r>
              <a:rPr lang="en-US" sz="2800" dirty="0">
                <a:solidFill>
                  <a:srgbClr val="333C8D"/>
                </a:solidFill>
              </a:rPr>
              <a:t> and </a:t>
            </a:r>
            <a:r>
              <a:rPr lang="en-US" sz="2800" dirty="0"/>
              <a:t>reduce</a:t>
            </a:r>
            <a:r>
              <a:rPr lang="en-US" sz="2800" dirty="0">
                <a:solidFill>
                  <a:srgbClr val="333C8D"/>
                </a:solidFill>
              </a:rPr>
              <a:t> </a:t>
            </a:r>
            <a:r>
              <a:rPr lang="en-US" sz="2800" dirty="0" smtClean="0">
                <a:solidFill>
                  <a:srgbClr val="333C8D"/>
                </a:solidFill>
              </a:rPr>
              <a:t>phases of </a:t>
            </a:r>
            <a:r>
              <a:rPr lang="en-US" sz="2800" dirty="0" err="1">
                <a:solidFill>
                  <a:srgbClr val="333C8D"/>
                </a:solidFill>
              </a:rPr>
              <a:t>Hadoop</a:t>
            </a:r>
            <a:r>
              <a:rPr lang="en-US" sz="2800" dirty="0">
                <a:solidFill>
                  <a:srgbClr val="333C8D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333C8D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5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333C8D"/>
                </a:solidFill>
              </a:rPr>
              <a:t>Parallel Databases</a:t>
            </a:r>
            <a:r>
              <a:rPr lang="en-US" b="1" dirty="0" smtClean="0">
                <a:solidFill>
                  <a:srgbClr val="333C8D"/>
                </a:solidFill>
              </a:rPr>
              <a:t>:</a:t>
            </a:r>
            <a:endParaRPr lang="en-AU" dirty="0" smtClean="0">
              <a:solidFill>
                <a:srgbClr val="333C8D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AU" dirty="0" smtClean="0">
                <a:solidFill>
                  <a:srgbClr val="333C8D"/>
                </a:solidFill>
              </a:rPr>
              <a:t>Fault </a:t>
            </a:r>
            <a:r>
              <a:rPr lang="en-AU" dirty="0">
                <a:solidFill>
                  <a:srgbClr val="333C8D"/>
                </a:solidFill>
              </a:rPr>
              <a:t>tolerance</a:t>
            </a:r>
          </a:p>
          <a:p>
            <a:pPr lvl="1" hangingPunct="0"/>
            <a:r>
              <a:rPr lang="en-AU" dirty="0">
                <a:solidFill>
                  <a:srgbClr val="333C8D"/>
                </a:solidFill>
              </a:rPr>
              <a:t>Not score so well</a:t>
            </a:r>
          </a:p>
          <a:p>
            <a:pPr lvl="1" hangingPunct="0"/>
            <a:r>
              <a:rPr lang="en-AU" dirty="0">
                <a:solidFill>
                  <a:srgbClr val="333C8D"/>
                </a:solidFill>
              </a:rPr>
              <a:t>Assumption: dozens of nodes in </a:t>
            </a:r>
            <a:r>
              <a:rPr lang="en-AU" dirty="0" err="1" smtClean="0">
                <a:solidFill>
                  <a:srgbClr val="333C8D"/>
                </a:solidFill>
              </a:rPr>
              <a:t>clusters,failures</a:t>
            </a:r>
            <a:r>
              <a:rPr lang="en-AU" dirty="0" smtClean="0">
                <a:solidFill>
                  <a:srgbClr val="333C8D"/>
                </a:solidFill>
              </a:rPr>
              <a:t> </a:t>
            </a:r>
            <a:r>
              <a:rPr lang="en-AU" dirty="0">
                <a:solidFill>
                  <a:srgbClr val="333C8D"/>
                </a:solidFill>
              </a:rPr>
              <a:t>are </a:t>
            </a:r>
            <a:r>
              <a:rPr lang="en-AU" dirty="0" smtClean="0">
                <a:solidFill>
                  <a:srgbClr val="333C8D"/>
                </a:solidFill>
              </a:rPr>
              <a:t>rare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AU" sz="3200" b="1" dirty="0" err="1">
                <a:solidFill>
                  <a:srgbClr val="333C8D"/>
                </a:solidFill>
              </a:rPr>
              <a:t>MapReduce</a:t>
            </a:r>
            <a:endParaRPr lang="en-AU" sz="3200" b="1" dirty="0">
              <a:solidFill>
                <a:srgbClr val="333C8D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AU" dirty="0" smtClean="0">
                <a:solidFill>
                  <a:srgbClr val="333C8D"/>
                </a:solidFill>
              </a:rPr>
              <a:t>Satisfies </a:t>
            </a:r>
            <a:r>
              <a:rPr lang="en-AU" dirty="0">
                <a:solidFill>
                  <a:srgbClr val="333C8D"/>
                </a:solidFill>
              </a:rPr>
              <a:t>fault tolerance</a:t>
            </a:r>
          </a:p>
          <a:p>
            <a:pPr lvl="0">
              <a:buFont typeface="Wingdings" pitchFamily="2" charset="2"/>
              <a:buChar char="Ø"/>
            </a:pPr>
            <a:r>
              <a:rPr lang="en-AU" dirty="0">
                <a:solidFill>
                  <a:srgbClr val="333C8D"/>
                </a:solidFill>
              </a:rPr>
              <a:t>Works on </a:t>
            </a:r>
            <a:r>
              <a:rPr lang="en-AU" dirty="0" err="1">
                <a:solidFill>
                  <a:srgbClr val="333C8D"/>
                </a:solidFill>
              </a:rPr>
              <a:t>heterogeneus</a:t>
            </a:r>
            <a:r>
              <a:rPr lang="en-AU" dirty="0">
                <a:solidFill>
                  <a:srgbClr val="333C8D"/>
                </a:solidFill>
              </a:rPr>
              <a:t> environment</a:t>
            </a:r>
          </a:p>
          <a:p>
            <a:pPr lvl="0">
              <a:buFont typeface="Wingdings" pitchFamily="2" charset="2"/>
              <a:buChar char="Ø"/>
            </a:pPr>
            <a:r>
              <a:rPr lang="en-AU" dirty="0">
                <a:solidFill>
                  <a:srgbClr val="333C8D"/>
                </a:solidFill>
              </a:rPr>
              <a:t>Drawback: performance</a:t>
            </a:r>
          </a:p>
          <a:p>
            <a:pPr lvl="1" hangingPunct="0"/>
            <a:r>
              <a:rPr lang="en-AU" dirty="0">
                <a:solidFill>
                  <a:srgbClr val="333C8D"/>
                </a:solidFill>
              </a:rPr>
              <a:t>Not previous </a:t>
            </a:r>
            <a:r>
              <a:rPr lang="en-AU" dirty="0" err="1">
                <a:solidFill>
                  <a:srgbClr val="333C8D"/>
                </a:solidFill>
              </a:rPr>
              <a:t>modeling</a:t>
            </a:r>
            <a:endParaRPr lang="en-AU" dirty="0">
              <a:solidFill>
                <a:srgbClr val="333C8D"/>
              </a:solidFill>
            </a:endParaRPr>
          </a:p>
          <a:p>
            <a:pPr lvl="1" hangingPunct="0"/>
            <a:r>
              <a:rPr lang="en-AU" dirty="0">
                <a:solidFill>
                  <a:srgbClr val="333C8D"/>
                </a:solidFill>
              </a:rPr>
              <a:t>No </a:t>
            </a:r>
            <a:r>
              <a:rPr lang="en-AU" dirty="0" err="1">
                <a:solidFill>
                  <a:srgbClr val="333C8D"/>
                </a:solidFill>
              </a:rPr>
              <a:t>enhacing</a:t>
            </a:r>
            <a:r>
              <a:rPr lang="en-AU" dirty="0">
                <a:solidFill>
                  <a:srgbClr val="333C8D"/>
                </a:solidFill>
              </a:rPr>
              <a:t> performance techniques</a:t>
            </a:r>
          </a:p>
          <a:p>
            <a:pPr lvl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33C8D"/>
                </a:solidFill>
              </a:rPr>
              <a:t>In summary</a:t>
            </a:r>
          </a:p>
          <a:p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34251"/>
            <a:ext cx="5234879" cy="435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0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Desired properties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15" y="1671984"/>
            <a:ext cx="8363272" cy="4857403"/>
          </a:xfrm>
        </p:spPr>
        <p:txBody>
          <a:bodyPr/>
          <a:lstStyle/>
          <a:p>
            <a:pPr lvl="0"/>
            <a:r>
              <a:rPr lang="es-ES" dirty="0" smtClean="0">
                <a:solidFill>
                  <a:srgbClr val="333C8D"/>
                </a:solidFill>
              </a:rPr>
              <a:t>Performance(</a:t>
            </a:r>
            <a:r>
              <a:rPr lang="es-ES" dirty="0" err="1" smtClean="0">
                <a:solidFill>
                  <a:srgbClr val="333C8D"/>
                </a:solidFill>
              </a:rPr>
              <a:t>Parallel</a:t>
            </a:r>
            <a:r>
              <a:rPr lang="es-ES" dirty="0" smtClean="0">
                <a:solidFill>
                  <a:srgbClr val="333C8D"/>
                </a:solidFill>
              </a:rPr>
              <a:t> DBMS)</a:t>
            </a:r>
            <a:endParaRPr lang="es-ES" dirty="0">
              <a:solidFill>
                <a:srgbClr val="333C8D"/>
              </a:solidFill>
            </a:endParaRPr>
          </a:p>
          <a:p>
            <a:pPr lvl="0"/>
            <a:r>
              <a:rPr lang="es-ES" dirty="0" err="1" smtClean="0">
                <a:solidFill>
                  <a:srgbClr val="333C8D"/>
                </a:solidFill>
              </a:rPr>
              <a:t>Fault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tolerance</a:t>
            </a:r>
            <a:r>
              <a:rPr lang="es-ES" dirty="0" smtClean="0">
                <a:solidFill>
                  <a:srgbClr val="333C8D"/>
                </a:solidFill>
              </a:rPr>
              <a:t>(</a:t>
            </a:r>
            <a:r>
              <a:rPr lang="es-ES" dirty="0" err="1" smtClean="0">
                <a:solidFill>
                  <a:srgbClr val="333C8D"/>
                </a:solidFill>
              </a:rPr>
              <a:t>MapReduce</a:t>
            </a:r>
            <a:r>
              <a:rPr lang="es-ES" dirty="0" smtClean="0">
                <a:solidFill>
                  <a:srgbClr val="333C8D"/>
                </a:solidFill>
              </a:rPr>
              <a:t>)</a:t>
            </a:r>
          </a:p>
          <a:p>
            <a:pPr lvl="0"/>
            <a:r>
              <a:rPr lang="es-ES" dirty="0" err="1">
                <a:solidFill>
                  <a:srgbClr val="333C8D"/>
                </a:solidFill>
              </a:rPr>
              <a:t>Heterogeneus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environments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smtClean="0">
                <a:solidFill>
                  <a:srgbClr val="333C8D"/>
                </a:solidFill>
              </a:rPr>
              <a:t>(</a:t>
            </a:r>
            <a:r>
              <a:rPr lang="es-ES" dirty="0" err="1" smtClean="0">
                <a:solidFill>
                  <a:srgbClr val="333C8D"/>
                </a:solidFill>
              </a:rPr>
              <a:t>MapReduce</a:t>
            </a:r>
            <a:r>
              <a:rPr lang="es-ES" dirty="0">
                <a:solidFill>
                  <a:srgbClr val="333C8D"/>
                </a:solidFill>
              </a:rPr>
              <a:t>)</a:t>
            </a:r>
            <a:endParaRPr lang="es-ES" dirty="0" smtClean="0">
              <a:solidFill>
                <a:srgbClr val="333C8D"/>
              </a:solidFill>
            </a:endParaRPr>
          </a:p>
          <a:p>
            <a:r>
              <a:rPr lang="es-ES" dirty="0">
                <a:solidFill>
                  <a:srgbClr val="333C8D"/>
                </a:solidFill>
              </a:rPr>
              <a:t>Flexible </a:t>
            </a:r>
            <a:r>
              <a:rPr lang="es-ES" dirty="0" err="1">
                <a:solidFill>
                  <a:srgbClr val="333C8D"/>
                </a:solidFill>
              </a:rPr>
              <a:t>query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smtClean="0">
                <a:solidFill>
                  <a:srgbClr val="333C8D"/>
                </a:solidFill>
              </a:rPr>
              <a:t>interface(</a:t>
            </a:r>
            <a:r>
              <a:rPr lang="es-ES" dirty="0" err="1" smtClean="0">
                <a:solidFill>
                  <a:srgbClr val="333C8D"/>
                </a:solidFill>
              </a:rPr>
              <a:t>both</a:t>
            </a:r>
            <a:r>
              <a:rPr lang="es-ES" dirty="0" smtClean="0">
                <a:solidFill>
                  <a:srgbClr val="333C8D"/>
                </a:solidFill>
              </a:rPr>
              <a:t>)</a:t>
            </a:r>
            <a:endParaRPr lang="es-ES" dirty="0">
              <a:solidFill>
                <a:srgbClr val="333C8D"/>
              </a:solidFill>
            </a:endParaRPr>
          </a:p>
          <a:p>
            <a:pPr marL="0" lvl="0" indent="0">
              <a:buNone/>
            </a:pPr>
            <a:endParaRPr lang="es-ES" dirty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333C8D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2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Outline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15" y="1671984"/>
            <a:ext cx="8363272" cy="485740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Introduction, d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esired properties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and b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ackground</a:t>
            </a:r>
          </a:p>
          <a:p>
            <a:pPr marL="0" indent="0">
              <a:buNone/>
            </a:pPr>
            <a:endParaRPr lang="en-US" b="1" dirty="0">
              <a:solidFill>
                <a:srgbClr val="333C8D"/>
              </a:solidFill>
            </a:endParaRPr>
          </a:p>
          <a:p>
            <a:r>
              <a:rPr lang="en-US" b="1" dirty="0" err="1" smtClean="0">
                <a:solidFill>
                  <a:srgbClr val="333C8D"/>
                </a:solidFill>
              </a:rPr>
              <a:t>HadoopDB</a:t>
            </a:r>
            <a:r>
              <a:rPr lang="en-US" b="1" dirty="0" smtClean="0">
                <a:solidFill>
                  <a:srgbClr val="333C8D"/>
                </a:solidFill>
              </a:rPr>
              <a:t> </a:t>
            </a:r>
            <a:r>
              <a:rPr lang="en-US" b="1" dirty="0">
                <a:solidFill>
                  <a:srgbClr val="333C8D"/>
                </a:solidFill>
              </a:rPr>
              <a:t>Architecture</a:t>
            </a:r>
          </a:p>
          <a:p>
            <a:endParaRPr lang="en-US" b="1" dirty="0" smtClean="0">
              <a:solidFill>
                <a:srgbClr val="333C8D"/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Results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Conclusions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0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AU" dirty="0">
                <a:solidFill>
                  <a:srgbClr val="333C8D"/>
                </a:solidFill>
              </a:rPr>
              <a:t>Main goal: achieve the properties described before</a:t>
            </a:r>
          </a:p>
          <a:p>
            <a:pPr lvl="0"/>
            <a:r>
              <a:rPr lang="en-AU" dirty="0">
                <a:solidFill>
                  <a:srgbClr val="333C8D"/>
                </a:solidFill>
              </a:rPr>
              <a:t>Connect multiple single-</a:t>
            </a:r>
            <a:r>
              <a:rPr lang="en-AU" dirty="0" err="1">
                <a:solidFill>
                  <a:srgbClr val="333C8D"/>
                </a:solidFill>
              </a:rPr>
              <a:t>datanode</a:t>
            </a:r>
            <a:r>
              <a:rPr lang="en-AU" dirty="0">
                <a:solidFill>
                  <a:srgbClr val="333C8D"/>
                </a:solidFill>
              </a:rPr>
              <a:t> systems</a:t>
            </a:r>
          </a:p>
          <a:p>
            <a:pPr lvl="1" hangingPunct="0"/>
            <a:r>
              <a:rPr lang="en-AU" dirty="0" err="1">
                <a:solidFill>
                  <a:srgbClr val="333C8D"/>
                </a:solidFill>
              </a:rPr>
              <a:t>Hadoop</a:t>
            </a:r>
            <a:r>
              <a:rPr lang="en-AU" dirty="0">
                <a:solidFill>
                  <a:srgbClr val="333C8D"/>
                </a:solidFill>
              </a:rPr>
              <a:t> </a:t>
            </a:r>
            <a:r>
              <a:rPr lang="en-AU" dirty="0" err="1">
                <a:solidFill>
                  <a:srgbClr val="333C8D"/>
                </a:solidFill>
              </a:rPr>
              <a:t>reponsible</a:t>
            </a:r>
            <a:r>
              <a:rPr lang="en-AU" dirty="0">
                <a:solidFill>
                  <a:srgbClr val="333C8D"/>
                </a:solidFill>
              </a:rPr>
              <a:t> for task coordination and network layer</a:t>
            </a:r>
          </a:p>
          <a:p>
            <a:pPr lvl="1" hangingPunct="0"/>
            <a:r>
              <a:rPr lang="en-AU" dirty="0">
                <a:solidFill>
                  <a:srgbClr val="333C8D"/>
                </a:solidFill>
              </a:rPr>
              <a:t>Queries parallelized along </a:t>
            </a:r>
            <a:r>
              <a:rPr lang="en-AU" dirty="0" smtClean="0">
                <a:solidFill>
                  <a:srgbClr val="333C8D"/>
                </a:solidFill>
              </a:rPr>
              <a:t>the </a:t>
            </a:r>
            <a:r>
              <a:rPr lang="en-AU" dirty="0">
                <a:solidFill>
                  <a:srgbClr val="333C8D"/>
                </a:solidFill>
              </a:rPr>
              <a:t>nodes</a:t>
            </a:r>
          </a:p>
          <a:p>
            <a:pPr lvl="0"/>
            <a:r>
              <a:rPr lang="en-AU" dirty="0">
                <a:solidFill>
                  <a:srgbClr val="333C8D"/>
                </a:solidFill>
              </a:rPr>
              <a:t>Fault tolerant and work in </a:t>
            </a:r>
            <a:r>
              <a:rPr lang="en-AU" dirty="0" err="1">
                <a:solidFill>
                  <a:srgbClr val="333C8D"/>
                </a:solidFill>
              </a:rPr>
              <a:t>heterogeneus</a:t>
            </a:r>
            <a:r>
              <a:rPr lang="en-AU" dirty="0">
                <a:solidFill>
                  <a:srgbClr val="333C8D"/>
                </a:solidFill>
              </a:rPr>
              <a:t> nodes</a:t>
            </a:r>
          </a:p>
          <a:p>
            <a:pPr lvl="0"/>
            <a:r>
              <a:rPr lang="en-AU" dirty="0">
                <a:solidFill>
                  <a:srgbClr val="333C8D"/>
                </a:solidFill>
              </a:rPr>
              <a:t>Parallel databases performance</a:t>
            </a:r>
          </a:p>
          <a:p>
            <a:pPr lvl="1" hangingPunct="0"/>
            <a:r>
              <a:rPr lang="en-AU" dirty="0">
                <a:solidFill>
                  <a:srgbClr val="333C8D"/>
                </a:solidFill>
              </a:rPr>
              <a:t>Query processing in database engine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HadoopDB</a:t>
            </a:r>
            <a:r>
              <a:rPr lang="en-US" b="1" dirty="0">
                <a:solidFill>
                  <a:schemeClr val="bg1"/>
                </a:solidFill>
              </a:rPr>
              <a:t> Architecture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1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949"/>
            <a:ext cx="6048672" cy="449784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HadoopDB</a:t>
            </a:r>
            <a:r>
              <a:rPr lang="en-US" b="1" dirty="0">
                <a:solidFill>
                  <a:schemeClr val="bg1"/>
                </a:solidFill>
              </a:rPr>
              <a:t> Architecture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HadoopDB</a:t>
            </a:r>
            <a:r>
              <a:rPr lang="en-US" b="1" dirty="0">
                <a:solidFill>
                  <a:schemeClr val="bg1"/>
                </a:solidFill>
              </a:rPr>
              <a:t> Architecture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3"/>
            <a:ext cx="6408712" cy="4825384"/>
          </a:xfrm>
        </p:spPr>
      </p:pic>
    </p:spTree>
    <p:extLst>
      <p:ext uri="{BB962C8B-B14F-4D97-AF65-F5344CB8AC3E}">
        <p14:creationId xmlns:p14="http://schemas.microsoft.com/office/powerpoint/2010/main" val="29497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HadoopDB’s</a:t>
            </a:r>
            <a:r>
              <a:rPr lang="en-US" b="1" dirty="0">
                <a:solidFill>
                  <a:schemeClr val="bg1"/>
                </a:solidFill>
              </a:rPr>
              <a:t> Components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333C8D"/>
                </a:solidFill>
              </a:rPr>
              <a:t>Database </a:t>
            </a:r>
            <a:r>
              <a:rPr lang="en-US" dirty="0" smtClean="0">
                <a:solidFill>
                  <a:srgbClr val="333C8D"/>
                </a:solidFill>
              </a:rPr>
              <a:t>connector </a:t>
            </a:r>
          </a:p>
          <a:p>
            <a:pPr lvl="0"/>
            <a:r>
              <a:rPr lang="en-US" dirty="0" smtClean="0">
                <a:solidFill>
                  <a:srgbClr val="333C8D"/>
                </a:solidFill>
              </a:rPr>
              <a:t>replace the </a:t>
            </a:r>
            <a:r>
              <a:rPr lang="en-US" dirty="0">
                <a:solidFill>
                  <a:srgbClr val="333C8D"/>
                </a:solidFill>
              </a:rPr>
              <a:t>functionality of HDFS with the database connector.  </a:t>
            </a:r>
            <a:r>
              <a:rPr lang="en-US" dirty="0" smtClean="0">
                <a:solidFill>
                  <a:srgbClr val="333C8D"/>
                </a:solidFill>
              </a:rPr>
              <a:t>Give </a:t>
            </a:r>
            <a:r>
              <a:rPr lang="en-US" dirty="0">
                <a:solidFill>
                  <a:srgbClr val="333C8D"/>
                </a:solidFill>
              </a:rPr>
              <a:t>Mappers the ability to read the results of a database </a:t>
            </a:r>
            <a:r>
              <a:rPr lang="en-US" dirty="0" smtClean="0">
                <a:solidFill>
                  <a:srgbClr val="333C8D"/>
                </a:solidFill>
              </a:rPr>
              <a:t>query</a:t>
            </a:r>
            <a:endParaRPr lang="es-ES" dirty="0">
              <a:solidFill>
                <a:srgbClr val="333C8D"/>
              </a:solidFill>
            </a:endParaRPr>
          </a:p>
          <a:p>
            <a:pPr lvl="0"/>
            <a:r>
              <a:rPr lang="es-ES" dirty="0" err="1">
                <a:solidFill>
                  <a:srgbClr val="333C8D"/>
                </a:solidFill>
              </a:rPr>
              <a:t>Responsabilities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Connect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to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the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database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Execute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the</a:t>
            </a:r>
            <a:r>
              <a:rPr lang="es-ES" dirty="0">
                <a:solidFill>
                  <a:srgbClr val="333C8D"/>
                </a:solidFill>
              </a:rPr>
              <a:t> SQL </a:t>
            </a:r>
            <a:r>
              <a:rPr lang="es-ES" dirty="0" err="1">
                <a:solidFill>
                  <a:srgbClr val="333C8D"/>
                </a:solidFill>
              </a:rPr>
              <a:t>query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Return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the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results</a:t>
            </a:r>
            <a:r>
              <a:rPr lang="es-ES" dirty="0">
                <a:solidFill>
                  <a:srgbClr val="333C8D"/>
                </a:solidFill>
              </a:rPr>
              <a:t> as </a:t>
            </a:r>
            <a:r>
              <a:rPr lang="es-ES" dirty="0" err="1">
                <a:solidFill>
                  <a:srgbClr val="333C8D"/>
                </a:solidFill>
              </a:rPr>
              <a:t>key-value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pairs</a:t>
            </a:r>
            <a:endParaRPr lang="es-ES" dirty="0">
              <a:solidFill>
                <a:srgbClr val="333C8D"/>
              </a:solidFill>
            </a:endParaRPr>
          </a:p>
          <a:p>
            <a:pPr lvl="0"/>
            <a:r>
              <a:rPr lang="es-ES" dirty="0" err="1">
                <a:solidFill>
                  <a:srgbClr val="333C8D"/>
                </a:solidFill>
              </a:rPr>
              <a:t>Achieved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goal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Datasources</a:t>
            </a:r>
            <a:r>
              <a:rPr lang="es-ES" dirty="0">
                <a:solidFill>
                  <a:srgbClr val="333C8D"/>
                </a:solidFill>
              </a:rPr>
              <a:t> are similar </a:t>
            </a:r>
            <a:r>
              <a:rPr lang="es-ES" dirty="0" err="1">
                <a:solidFill>
                  <a:srgbClr val="333C8D"/>
                </a:solidFill>
              </a:rPr>
              <a:t>to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datablocks</a:t>
            </a:r>
            <a:r>
              <a:rPr lang="es-ES" dirty="0">
                <a:solidFill>
                  <a:srgbClr val="333C8D"/>
                </a:solidFill>
              </a:rPr>
              <a:t> in HDFS</a:t>
            </a:r>
          </a:p>
          <a:p>
            <a:endParaRPr lang="en-US" dirty="0">
              <a:solidFill>
                <a:srgbClr val="333C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HadoopDB’s</a:t>
            </a:r>
            <a:r>
              <a:rPr lang="en-US" b="1" dirty="0" smtClean="0">
                <a:solidFill>
                  <a:schemeClr val="bg1"/>
                </a:solidFill>
              </a:rPr>
              <a:t> Components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333C8D"/>
                </a:solidFill>
              </a:rPr>
              <a:t>Catalog</a:t>
            </a:r>
            <a:endParaRPr lang="en-US" dirty="0" smtClean="0">
              <a:solidFill>
                <a:srgbClr val="333C8D"/>
              </a:solidFill>
            </a:endParaRPr>
          </a:p>
          <a:p>
            <a:pPr lvl="0"/>
            <a:r>
              <a:rPr lang="es-ES" dirty="0" err="1">
                <a:solidFill>
                  <a:srgbClr val="333C8D"/>
                </a:solidFill>
              </a:rPr>
              <a:t>Metadata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about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databases</a:t>
            </a:r>
            <a:endParaRPr lang="es-ES" dirty="0">
              <a:solidFill>
                <a:srgbClr val="333C8D"/>
              </a:solidFill>
            </a:endParaRPr>
          </a:p>
          <a:p>
            <a:pPr lvl="0"/>
            <a:r>
              <a:rPr lang="es-ES" dirty="0" err="1">
                <a:solidFill>
                  <a:srgbClr val="333C8D"/>
                </a:solidFill>
              </a:rPr>
              <a:t>Database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location</a:t>
            </a:r>
            <a:r>
              <a:rPr lang="es-ES" dirty="0">
                <a:solidFill>
                  <a:srgbClr val="333C8D"/>
                </a:solidFill>
              </a:rPr>
              <a:t>, driver </a:t>
            </a:r>
            <a:r>
              <a:rPr lang="es-ES" dirty="0" err="1">
                <a:solidFill>
                  <a:srgbClr val="333C8D"/>
                </a:solidFill>
              </a:rPr>
              <a:t>class</a:t>
            </a:r>
            <a:r>
              <a:rPr lang="es-ES" dirty="0">
                <a:solidFill>
                  <a:srgbClr val="333C8D"/>
                </a:solidFill>
              </a:rPr>
              <a:t>, </a:t>
            </a:r>
            <a:r>
              <a:rPr lang="es-ES" dirty="0" err="1">
                <a:solidFill>
                  <a:srgbClr val="333C8D"/>
                </a:solidFill>
              </a:rPr>
              <a:t>credentials</a:t>
            </a:r>
            <a:endParaRPr lang="es-ES" dirty="0">
              <a:solidFill>
                <a:srgbClr val="333C8D"/>
              </a:solidFill>
            </a:endParaRPr>
          </a:p>
          <a:p>
            <a:pPr lvl="0"/>
            <a:r>
              <a:rPr lang="es-ES" dirty="0" err="1">
                <a:solidFill>
                  <a:srgbClr val="333C8D"/>
                </a:solidFill>
              </a:rPr>
              <a:t>Datasets</a:t>
            </a:r>
            <a:r>
              <a:rPr lang="es-ES" dirty="0">
                <a:solidFill>
                  <a:srgbClr val="333C8D"/>
                </a:solidFill>
              </a:rPr>
              <a:t> in </a:t>
            </a:r>
            <a:r>
              <a:rPr lang="es-ES" dirty="0" err="1">
                <a:solidFill>
                  <a:srgbClr val="333C8D"/>
                </a:solidFill>
              </a:rPr>
              <a:t>cluster</a:t>
            </a:r>
            <a:r>
              <a:rPr lang="es-ES" dirty="0">
                <a:solidFill>
                  <a:srgbClr val="333C8D"/>
                </a:solidFill>
              </a:rPr>
              <a:t>, replica </a:t>
            </a:r>
            <a:r>
              <a:rPr lang="es-ES" dirty="0" err="1">
                <a:solidFill>
                  <a:srgbClr val="333C8D"/>
                </a:solidFill>
              </a:rPr>
              <a:t>or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partitioning</a:t>
            </a:r>
            <a:endParaRPr lang="es-ES" dirty="0" smtClean="0">
              <a:solidFill>
                <a:srgbClr val="333C8D"/>
              </a:solidFill>
            </a:endParaRPr>
          </a:p>
          <a:p>
            <a:pPr lvl="0"/>
            <a:endParaRPr lang="es-ES" dirty="0">
              <a:solidFill>
                <a:srgbClr val="333C8D"/>
              </a:solidFill>
            </a:endParaRPr>
          </a:p>
          <a:p>
            <a:pPr lvl="0"/>
            <a:r>
              <a:rPr lang="es-ES" dirty="0" err="1">
                <a:solidFill>
                  <a:srgbClr val="333C8D"/>
                </a:solidFill>
              </a:rPr>
              <a:t>Catalog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stored</a:t>
            </a:r>
            <a:r>
              <a:rPr lang="es-ES" dirty="0">
                <a:solidFill>
                  <a:srgbClr val="333C8D"/>
                </a:solidFill>
              </a:rPr>
              <a:t> as </a:t>
            </a:r>
            <a:r>
              <a:rPr lang="es-ES" dirty="0" err="1">
                <a:solidFill>
                  <a:srgbClr val="333C8D"/>
                </a:solidFill>
              </a:rPr>
              <a:t>xml</a:t>
            </a:r>
            <a:r>
              <a:rPr lang="es-ES" dirty="0">
                <a:solidFill>
                  <a:srgbClr val="333C8D"/>
                </a:solidFill>
              </a:rPr>
              <a:t> file in HDFS</a:t>
            </a:r>
          </a:p>
          <a:p>
            <a:pPr lvl="0"/>
            <a:r>
              <a:rPr lang="es-ES" dirty="0">
                <a:solidFill>
                  <a:srgbClr val="333C8D"/>
                </a:solidFill>
              </a:rPr>
              <a:t>Plan </a:t>
            </a:r>
            <a:r>
              <a:rPr lang="es-ES" dirty="0" err="1">
                <a:solidFill>
                  <a:srgbClr val="333C8D"/>
                </a:solidFill>
              </a:rPr>
              <a:t>to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deploy</a:t>
            </a:r>
            <a:r>
              <a:rPr lang="es-ES" dirty="0">
                <a:solidFill>
                  <a:srgbClr val="333C8D"/>
                </a:solidFill>
              </a:rPr>
              <a:t> as </a:t>
            </a:r>
            <a:r>
              <a:rPr lang="es-ES" dirty="0" err="1">
                <a:solidFill>
                  <a:srgbClr val="333C8D"/>
                </a:solidFill>
              </a:rPr>
              <a:t>separated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service</a:t>
            </a:r>
            <a:r>
              <a:rPr lang="es-ES" dirty="0" smtClean="0">
                <a:solidFill>
                  <a:srgbClr val="333C8D"/>
                </a:solidFill>
              </a:rPr>
              <a:t>(similar </a:t>
            </a:r>
            <a:r>
              <a:rPr lang="es-ES" dirty="0" err="1" smtClean="0">
                <a:solidFill>
                  <a:srgbClr val="333C8D"/>
                </a:solidFill>
              </a:rPr>
              <a:t>to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NameNode</a:t>
            </a:r>
            <a:r>
              <a:rPr lang="es-ES" dirty="0" smtClean="0">
                <a:solidFill>
                  <a:srgbClr val="333C8D"/>
                </a:solidFill>
              </a:rPr>
              <a:t>)</a:t>
            </a:r>
            <a:endParaRPr lang="es-ES" dirty="0">
              <a:solidFill>
                <a:srgbClr val="333C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Outline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15" y="1671984"/>
            <a:ext cx="8363272" cy="4857403"/>
          </a:xfrm>
        </p:spPr>
        <p:txBody>
          <a:bodyPr/>
          <a:lstStyle/>
          <a:p>
            <a:r>
              <a:rPr lang="en-US" b="1" dirty="0">
                <a:solidFill>
                  <a:srgbClr val="333C8D"/>
                </a:solidFill>
              </a:rPr>
              <a:t>Introduction, d</a:t>
            </a:r>
            <a:r>
              <a:rPr lang="en-US" b="1" dirty="0" smtClean="0">
                <a:solidFill>
                  <a:srgbClr val="333C8D"/>
                </a:solidFill>
              </a:rPr>
              <a:t>esired properties </a:t>
            </a:r>
            <a:r>
              <a:rPr lang="en-US" b="1" dirty="0">
                <a:solidFill>
                  <a:srgbClr val="333C8D"/>
                </a:solidFill>
              </a:rPr>
              <a:t>and b</a:t>
            </a:r>
            <a:r>
              <a:rPr lang="en-US" b="1" dirty="0" smtClean="0">
                <a:solidFill>
                  <a:srgbClr val="333C8D"/>
                </a:solidFill>
              </a:rPr>
              <a:t>ackground</a:t>
            </a:r>
          </a:p>
          <a:p>
            <a:pPr marL="0" indent="0">
              <a:buNone/>
            </a:pPr>
            <a:endParaRPr lang="en-US" b="1" dirty="0">
              <a:solidFill>
                <a:srgbClr val="333C8D"/>
              </a:solidFill>
            </a:endParaRPr>
          </a:p>
          <a:p>
            <a:r>
              <a:rPr lang="en-US" b="1" dirty="0" err="1" smtClean="0">
                <a:solidFill>
                  <a:srgbClr val="333C8D"/>
                </a:solidFill>
              </a:rPr>
              <a:t>HadoopDB</a:t>
            </a:r>
            <a:r>
              <a:rPr lang="en-US" b="1" dirty="0" smtClean="0">
                <a:solidFill>
                  <a:srgbClr val="333C8D"/>
                </a:solidFill>
              </a:rPr>
              <a:t> </a:t>
            </a:r>
            <a:r>
              <a:rPr lang="en-US" b="1" dirty="0">
                <a:solidFill>
                  <a:srgbClr val="333C8D"/>
                </a:solidFill>
              </a:rPr>
              <a:t>Architecture</a:t>
            </a:r>
          </a:p>
          <a:p>
            <a:endParaRPr lang="en-US" b="1" dirty="0" smtClean="0">
              <a:solidFill>
                <a:srgbClr val="333C8D"/>
              </a:solidFill>
            </a:endParaRPr>
          </a:p>
          <a:p>
            <a:r>
              <a:rPr lang="en-US" b="1" dirty="0" smtClean="0">
                <a:solidFill>
                  <a:srgbClr val="333C8D"/>
                </a:solidFill>
              </a:rPr>
              <a:t>Results</a:t>
            </a:r>
            <a:endParaRPr lang="en-US" b="1" dirty="0">
              <a:solidFill>
                <a:srgbClr val="333C8D"/>
              </a:solidFill>
            </a:endParaRPr>
          </a:p>
          <a:p>
            <a:endParaRPr lang="en-US" b="1" dirty="0" smtClean="0">
              <a:solidFill>
                <a:srgbClr val="333C8D"/>
              </a:solidFill>
            </a:endParaRPr>
          </a:p>
          <a:p>
            <a:r>
              <a:rPr lang="en-US" b="1" dirty="0" smtClean="0">
                <a:solidFill>
                  <a:srgbClr val="333C8D"/>
                </a:solidFill>
              </a:rPr>
              <a:t>Conclusions</a:t>
            </a:r>
            <a:endParaRPr lang="en-US" b="1" dirty="0">
              <a:solidFill>
                <a:srgbClr val="333C8D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2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HadoopDB’s</a:t>
            </a:r>
            <a:r>
              <a:rPr lang="en-US" b="1" dirty="0" smtClean="0">
                <a:solidFill>
                  <a:schemeClr val="bg1"/>
                </a:solidFill>
              </a:rPr>
              <a:t> Components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333C8D"/>
                </a:solidFill>
              </a:rPr>
              <a:t>Data </a:t>
            </a:r>
            <a:r>
              <a:rPr lang="en-US" dirty="0" smtClean="0">
                <a:solidFill>
                  <a:srgbClr val="333C8D"/>
                </a:solidFill>
              </a:rPr>
              <a:t>loader </a:t>
            </a:r>
          </a:p>
          <a:p>
            <a:pPr lvl="0"/>
            <a:r>
              <a:rPr lang="es-ES" dirty="0" err="1" smtClean="0">
                <a:solidFill>
                  <a:srgbClr val="333C8D"/>
                </a:solidFill>
              </a:rPr>
              <a:t>Responsibilities</a:t>
            </a:r>
            <a:r>
              <a:rPr lang="es-ES" dirty="0" smtClean="0">
                <a:solidFill>
                  <a:srgbClr val="333C8D"/>
                </a:solidFill>
              </a:rPr>
              <a:t>: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 err="1" smtClean="0">
                <a:solidFill>
                  <a:srgbClr val="333C8D"/>
                </a:solidFill>
              </a:rPr>
              <a:t>Globally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repartitioning</a:t>
            </a:r>
            <a:r>
              <a:rPr lang="es-ES" dirty="0">
                <a:solidFill>
                  <a:srgbClr val="333C8D"/>
                </a:solidFill>
              </a:rPr>
              <a:t> data</a:t>
            </a: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Breaking</a:t>
            </a:r>
            <a:r>
              <a:rPr lang="es-ES" dirty="0">
                <a:solidFill>
                  <a:srgbClr val="333C8D"/>
                </a:solidFill>
              </a:rPr>
              <a:t> single data </a:t>
            </a:r>
            <a:r>
              <a:rPr lang="es-ES" dirty="0" err="1">
                <a:solidFill>
                  <a:srgbClr val="333C8D"/>
                </a:solidFill>
              </a:rPr>
              <a:t>node</a:t>
            </a:r>
            <a:r>
              <a:rPr lang="es-ES" dirty="0">
                <a:solidFill>
                  <a:srgbClr val="333C8D"/>
                </a:solidFill>
              </a:rPr>
              <a:t> in </a:t>
            </a:r>
            <a:r>
              <a:rPr lang="es-ES" dirty="0" err="1" smtClean="0">
                <a:solidFill>
                  <a:srgbClr val="333C8D"/>
                </a:solidFill>
              </a:rPr>
              <a:t>chunks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Bulk</a:t>
            </a:r>
            <a:r>
              <a:rPr lang="es-ES" dirty="0">
                <a:solidFill>
                  <a:srgbClr val="333C8D"/>
                </a:solidFill>
              </a:rPr>
              <a:t>-load data in single data </a:t>
            </a:r>
            <a:r>
              <a:rPr lang="es-ES" dirty="0" err="1">
                <a:solidFill>
                  <a:srgbClr val="333C8D"/>
                </a:solidFill>
              </a:rPr>
              <a:t>node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chunks</a:t>
            </a:r>
            <a:endParaRPr lang="es-ES" dirty="0">
              <a:solidFill>
                <a:srgbClr val="333C8D"/>
              </a:solidFill>
            </a:endParaRPr>
          </a:p>
          <a:p>
            <a:pPr lvl="0"/>
            <a:r>
              <a:rPr lang="es-ES" dirty="0" err="1">
                <a:solidFill>
                  <a:srgbClr val="333C8D"/>
                </a:solidFill>
              </a:rPr>
              <a:t>Two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main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components</a:t>
            </a:r>
            <a:r>
              <a:rPr lang="es-ES" dirty="0">
                <a:solidFill>
                  <a:srgbClr val="333C8D"/>
                </a:solidFill>
              </a:rPr>
              <a:t>:</a:t>
            </a: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Global </a:t>
            </a:r>
            <a:r>
              <a:rPr lang="es-ES" dirty="0" err="1">
                <a:solidFill>
                  <a:srgbClr val="333C8D"/>
                </a:solidFill>
              </a:rPr>
              <a:t>hasher</a:t>
            </a:r>
            <a:endParaRPr lang="es-ES" dirty="0">
              <a:solidFill>
                <a:srgbClr val="333C8D"/>
              </a:solidFill>
            </a:endParaRPr>
          </a:p>
          <a:p>
            <a:pPr lvl="2" hangingPunct="0"/>
            <a:r>
              <a:rPr lang="es-ES" dirty="0" err="1">
                <a:solidFill>
                  <a:srgbClr val="333C8D"/>
                </a:solidFill>
              </a:rPr>
              <a:t>Map</a:t>
            </a:r>
            <a:r>
              <a:rPr lang="es-ES" dirty="0">
                <a:solidFill>
                  <a:srgbClr val="333C8D"/>
                </a:solidFill>
              </a:rPr>
              <a:t>/Reduce </a:t>
            </a:r>
            <a:r>
              <a:rPr lang="es-ES" dirty="0" err="1">
                <a:solidFill>
                  <a:srgbClr val="333C8D"/>
                </a:solidFill>
              </a:rPr>
              <a:t>job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read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from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smtClean="0">
                <a:solidFill>
                  <a:srgbClr val="333C8D"/>
                </a:solidFill>
              </a:rPr>
              <a:t>HDFS </a:t>
            </a:r>
            <a:r>
              <a:rPr lang="es-ES" dirty="0">
                <a:solidFill>
                  <a:srgbClr val="333C8D"/>
                </a:solidFill>
              </a:rPr>
              <a:t>and </a:t>
            </a:r>
            <a:r>
              <a:rPr lang="es-ES" dirty="0" err="1" smtClean="0">
                <a:solidFill>
                  <a:srgbClr val="333C8D"/>
                </a:solidFill>
              </a:rPr>
              <a:t>repartition</a:t>
            </a:r>
            <a:r>
              <a:rPr lang="es-ES" dirty="0" smtClean="0">
                <a:solidFill>
                  <a:srgbClr val="333C8D"/>
                </a:solidFill>
              </a:rPr>
              <a:t>(</a:t>
            </a:r>
            <a:r>
              <a:rPr lang="es-ES" dirty="0" err="1" smtClean="0">
                <a:solidFill>
                  <a:srgbClr val="333C8D"/>
                </a:solidFill>
              </a:rPr>
              <a:t>splits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>
                <a:solidFill>
                  <a:srgbClr val="333C8D"/>
                </a:solidFill>
              </a:rPr>
              <a:t>data </a:t>
            </a:r>
            <a:r>
              <a:rPr lang="es-ES" dirty="0" err="1">
                <a:solidFill>
                  <a:srgbClr val="333C8D"/>
                </a:solidFill>
              </a:rPr>
              <a:t>across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nodes</a:t>
            </a:r>
            <a:r>
              <a:rPr lang="es-ES" dirty="0">
                <a:solidFill>
                  <a:srgbClr val="333C8D"/>
                </a:solidFill>
              </a:rPr>
              <a:t> (i.e., </a:t>
            </a:r>
            <a:r>
              <a:rPr lang="es-ES" dirty="0" err="1">
                <a:solidFill>
                  <a:srgbClr val="333C8D"/>
                </a:solidFill>
              </a:rPr>
              <a:t>relational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database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instances</a:t>
            </a:r>
            <a:r>
              <a:rPr lang="es-ES" dirty="0" smtClean="0">
                <a:solidFill>
                  <a:srgbClr val="333C8D"/>
                </a:solidFill>
              </a:rPr>
              <a:t>))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Local </a:t>
            </a:r>
            <a:r>
              <a:rPr lang="es-ES" dirty="0" err="1">
                <a:solidFill>
                  <a:srgbClr val="333C8D"/>
                </a:solidFill>
              </a:rPr>
              <a:t>Hasher</a:t>
            </a:r>
            <a:endParaRPr lang="es-ES" dirty="0">
              <a:solidFill>
                <a:srgbClr val="333C8D"/>
              </a:solidFill>
            </a:endParaRPr>
          </a:p>
          <a:p>
            <a:pPr lvl="2" hangingPunct="0"/>
            <a:r>
              <a:rPr lang="es-ES" dirty="0">
                <a:solidFill>
                  <a:srgbClr val="333C8D"/>
                </a:solidFill>
              </a:rPr>
              <a:t>Copies </a:t>
            </a:r>
            <a:r>
              <a:rPr lang="es-ES" dirty="0" err="1">
                <a:solidFill>
                  <a:srgbClr val="333C8D"/>
                </a:solidFill>
              </a:rPr>
              <a:t>from</a:t>
            </a:r>
            <a:r>
              <a:rPr lang="es-ES" dirty="0">
                <a:solidFill>
                  <a:srgbClr val="333C8D"/>
                </a:solidFill>
              </a:rPr>
              <a:t> HDFS </a:t>
            </a:r>
            <a:r>
              <a:rPr lang="es-ES" dirty="0" err="1">
                <a:solidFill>
                  <a:srgbClr val="333C8D"/>
                </a:solidFill>
              </a:rPr>
              <a:t>to</a:t>
            </a:r>
            <a:r>
              <a:rPr lang="es-ES" dirty="0">
                <a:solidFill>
                  <a:srgbClr val="333C8D"/>
                </a:solidFill>
              </a:rPr>
              <a:t> local file </a:t>
            </a:r>
            <a:r>
              <a:rPr lang="es-ES" dirty="0" err="1" smtClean="0">
                <a:solidFill>
                  <a:srgbClr val="333C8D"/>
                </a:solidFill>
              </a:rPr>
              <a:t>system</a:t>
            </a:r>
            <a:r>
              <a:rPr lang="es-ES" dirty="0" smtClean="0">
                <a:solidFill>
                  <a:srgbClr val="333C8D"/>
                </a:solidFill>
              </a:rPr>
              <a:t>(</a:t>
            </a:r>
            <a:r>
              <a:rPr lang="en-US" dirty="0">
                <a:solidFill>
                  <a:srgbClr val="333C8D"/>
                </a:solidFill>
              </a:rPr>
              <a:t>subdivides data within each node</a:t>
            </a:r>
            <a:r>
              <a:rPr lang="es-ES" dirty="0" smtClean="0">
                <a:solidFill>
                  <a:srgbClr val="333C8D"/>
                </a:solidFill>
              </a:rPr>
              <a:t>)</a:t>
            </a:r>
          </a:p>
          <a:p>
            <a:pPr lvl="2" hangingPunct="0"/>
            <a:endParaRPr lang="es-ES" dirty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333C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HadoopDB’s</a:t>
            </a:r>
            <a:r>
              <a:rPr lang="en-US" b="1" dirty="0" smtClean="0">
                <a:solidFill>
                  <a:schemeClr val="bg1"/>
                </a:solidFill>
              </a:rPr>
              <a:t> Components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333C8D"/>
                </a:solidFill>
              </a:rPr>
              <a:t>Data loader </a:t>
            </a:r>
          </a:p>
          <a:p>
            <a:pPr marL="0" indent="0">
              <a:buNone/>
            </a:pP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smtClean="0">
                <a:solidFill>
                  <a:srgbClr val="333C8D"/>
                </a:solidFill>
              </a:rPr>
              <a:t>           </a:t>
            </a:r>
            <a:r>
              <a:rPr lang="es-ES" sz="2000" dirty="0" smtClean="0">
                <a:solidFill>
                  <a:srgbClr val="333C8D"/>
                </a:solidFill>
              </a:rPr>
              <a:t>Global </a:t>
            </a:r>
            <a:r>
              <a:rPr lang="es-ES" sz="2000" dirty="0" err="1" smtClean="0">
                <a:solidFill>
                  <a:srgbClr val="333C8D"/>
                </a:solidFill>
              </a:rPr>
              <a:t>Hasher</a:t>
            </a:r>
            <a:r>
              <a:rPr lang="es-ES" sz="2000" dirty="0" smtClean="0">
                <a:solidFill>
                  <a:srgbClr val="333C8D"/>
                </a:solidFill>
              </a:rPr>
              <a:t>                              </a:t>
            </a:r>
            <a:r>
              <a:rPr lang="es-ES" sz="1800" dirty="0" smtClean="0">
                <a:solidFill>
                  <a:srgbClr val="333C8D"/>
                </a:solidFill>
              </a:rPr>
              <a:t>local </a:t>
            </a:r>
            <a:r>
              <a:rPr lang="es-ES" sz="1800" dirty="0" err="1" smtClean="0">
                <a:solidFill>
                  <a:srgbClr val="333C8D"/>
                </a:solidFill>
              </a:rPr>
              <a:t>Hasher</a:t>
            </a:r>
            <a:endParaRPr lang="es-ES" sz="18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s-ES" sz="1800" dirty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s-ES" sz="18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s-ES" sz="1800" dirty="0">
              <a:solidFill>
                <a:srgbClr val="333C8D"/>
              </a:solidFill>
            </a:endParaRPr>
          </a:p>
          <a:p>
            <a:pPr marL="0" indent="0">
              <a:buNone/>
            </a:pPr>
            <a:r>
              <a:rPr lang="es-ES" sz="1800" dirty="0">
                <a:solidFill>
                  <a:srgbClr val="333C8D"/>
                </a:solidFill>
              </a:rPr>
              <a:t> </a:t>
            </a:r>
            <a:r>
              <a:rPr lang="es-ES" sz="1800" dirty="0" smtClean="0">
                <a:solidFill>
                  <a:srgbClr val="333C8D"/>
                </a:solidFill>
              </a:rPr>
              <a:t>                                                                                                          </a:t>
            </a:r>
            <a:r>
              <a:rPr lang="es-ES" sz="4800" b="1" dirty="0" smtClean="0">
                <a:solidFill>
                  <a:srgbClr val="333C8D"/>
                </a:solidFill>
              </a:rPr>
              <a:t> …</a:t>
            </a:r>
            <a:endParaRPr lang="es-ES" sz="4800" b="1" dirty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s-ES" sz="1800" dirty="0">
              <a:solidFill>
                <a:srgbClr val="333C8D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61908" y="2816932"/>
            <a:ext cx="2317999" cy="2808312"/>
          </a:xfrm>
          <a:prstGeom prst="ellipse">
            <a:avLst/>
          </a:prstGeom>
          <a:solidFill>
            <a:schemeClr val="bg1"/>
          </a:solidFill>
          <a:ln>
            <a:solidFill>
              <a:srgbClr val="C43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333C8D"/>
                </a:solidFill>
              </a:rPr>
              <a:t>Raw data files</a:t>
            </a:r>
            <a:endParaRPr lang="en-US" sz="2800" b="1" dirty="0">
              <a:solidFill>
                <a:srgbClr val="333C8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8462" y="1819062"/>
            <a:ext cx="997553" cy="55362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333C8D"/>
                </a:solidFill>
              </a:rPr>
              <a:t>BlockA</a:t>
            </a:r>
            <a:endParaRPr lang="en-US" dirty="0">
              <a:solidFill>
                <a:srgbClr val="333C8D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73463" y="2176443"/>
            <a:ext cx="864096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333C8D"/>
                </a:solidFill>
              </a:rPr>
              <a:t>Aa</a:t>
            </a:r>
            <a:endParaRPr lang="en-US" dirty="0">
              <a:solidFill>
                <a:srgbClr val="333C8D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313761" y="2372690"/>
            <a:ext cx="1375747" cy="55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2" idx="1"/>
          </p:cNvCxnSpPr>
          <p:nvPr/>
        </p:nvCxnSpPr>
        <p:spPr>
          <a:xfrm flipV="1">
            <a:off x="2740444" y="2814600"/>
            <a:ext cx="964343" cy="4986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79907" y="3495227"/>
            <a:ext cx="638556" cy="530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011102" y="4246285"/>
            <a:ext cx="678406" cy="312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15816" y="4854687"/>
            <a:ext cx="7881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480463" y="2678370"/>
            <a:ext cx="15930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" idx="5"/>
            <a:endCxn id="46" idx="1"/>
          </p:cNvCxnSpPr>
          <p:nvPr/>
        </p:nvCxnSpPr>
        <p:spPr>
          <a:xfrm>
            <a:off x="2740444" y="5213976"/>
            <a:ext cx="978019" cy="557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2" idx="3"/>
          </p:cNvCxnSpPr>
          <p:nvPr/>
        </p:nvCxnSpPr>
        <p:spPr>
          <a:xfrm>
            <a:off x="4702340" y="2814600"/>
            <a:ext cx="1434245" cy="712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53" idx="1"/>
          </p:cNvCxnSpPr>
          <p:nvPr/>
        </p:nvCxnSpPr>
        <p:spPr>
          <a:xfrm>
            <a:off x="4716016" y="3002844"/>
            <a:ext cx="1547113" cy="2045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704787" y="2537786"/>
            <a:ext cx="997553" cy="55362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33C8D"/>
                </a:solidFill>
              </a:rPr>
              <a:t>A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705625" y="3313239"/>
            <a:ext cx="997553" cy="55362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33C8D"/>
                </a:solidFill>
              </a:rPr>
              <a:t>A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700630" y="4052286"/>
            <a:ext cx="997553" cy="55362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3C8D"/>
                </a:solidFill>
              </a:rPr>
              <a:t>B</a:t>
            </a:r>
            <a:endParaRPr lang="en-US" dirty="0">
              <a:solidFill>
                <a:srgbClr val="333C8D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18463" y="4777712"/>
            <a:ext cx="997553" cy="55362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33C8D"/>
                </a:solidFill>
              </a:rPr>
              <a:t>B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718463" y="5494546"/>
            <a:ext cx="997553" cy="55362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33C8D"/>
                </a:solidFill>
              </a:rPr>
              <a:t>B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073463" y="3082415"/>
            <a:ext cx="864096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333C8D"/>
                </a:solidFill>
              </a:rPr>
              <a:t>Ab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136585" y="4932403"/>
            <a:ext cx="864096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333C8D"/>
                </a:solidFill>
              </a:rPr>
              <a:t>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HadoopDB’s</a:t>
            </a:r>
            <a:r>
              <a:rPr lang="en-US" b="1" dirty="0" smtClean="0">
                <a:solidFill>
                  <a:schemeClr val="bg1"/>
                </a:solidFill>
              </a:rPr>
              <a:t> Components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333C8D"/>
                </a:solidFill>
              </a:rPr>
              <a:t>SMS </a:t>
            </a:r>
            <a:r>
              <a:rPr lang="en-US" dirty="0" smtClean="0">
                <a:solidFill>
                  <a:srgbClr val="333C8D"/>
                </a:solidFill>
              </a:rPr>
              <a:t>(SQL to </a:t>
            </a:r>
            <a:r>
              <a:rPr lang="en-US" dirty="0" err="1" smtClean="0">
                <a:solidFill>
                  <a:srgbClr val="333C8D"/>
                </a:solidFill>
              </a:rPr>
              <a:t>MapReduce</a:t>
            </a:r>
            <a:r>
              <a:rPr lang="en-US" dirty="0" smtClean="0">
                <a:solidFill>
                  <a:srgbClr val="333C8D"/>
                </a:solidFill>
              </a:rPr>
              <a:t> to SQL)Planner </a:t>
            </a:r>
          </a:p>
          <a:p>
            <a:pPr lvl="0"/>
            <a:r>
              <a:rPr lang="es-ES" dirty="0" smtClean="0">
                <a:solidFill>
                  <a:srgbClr val="333C8D"/>
                </a:solidFill>
              </a:rPr>
              <a:t>SMS </a:t>
            </a:r>
            <a:r>
              <a:rPr lang="es-ES" dirty="0" err="1" smtClean="0">
                <a:solidFill>
                  <a:srgbClr val="333C8D"/>
                </a:solidFill>
              </a:rPr>
              <a:t>planner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extends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Hive</a:t>
            </a:r>
            <a:r>
              <a:rPr lang="es-ES" dirty="0" smtClean="0">
                <a:solidFill>
                  <a:srgbClr val="333C8D"/>
                </a:solidFill>
              </a:rPr>
              <a:t>.</a:t>
            </a:r>
          </a:p>
          <a:p>
            <a:pPr lvl="0"/>
            <a:r>
              <a:rPr lang="es-ES" dirty="0" err="1" smtClean="0">
                <a:solidFill>
                  <a:srgbClr val="333C8D"/>
                </a:solidFill>
              </a:rPr>
              <a:t>Hive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processing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Steps</a:t>
            </a:r>
            <a:r>
              <a:rPr lang="es-ES" dirty="0" smtClean="0">
                <a:solidFill>
                  <a:srgbClr val="333C8D"/>
                </a:solidFill>
              </a:rPr>
              <a:t>: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 err="1" smtClean="0">
                <a:solidFill>
                  <a:srgbClr val="333C8D"/>
                </a:solidFill>
              </a:rPr>
              <a:t>Abstract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Syntax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Tree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building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Semantic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analyzer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connects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to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catalog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DAG of </a:t>
            </a:r>
            <a:r>
              <a:rPr lang="es-ES" dirty="0" err="1">
                <a:solidFill>
                  <a:srgbClr val="333C8D"/>
                </a:solidFill>
              </a:rPr>
              <a:t>relational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operators</a:t>
            </a:r>
            <a:r>
              <a:rPr lang="es-ES" dirty="0" smtClean="0">
                <a:solidFill>
                  <a:srgbClr val="333C8D"/>
                </a:solidFill>
              </a:rPr>
              <a:t>(</a:t>
            </a:r>
            <a:r>
              <a:rPr lang="es-ES" dirty="0" err="1" smtClean="0">
                <a:solidFill>
                  <a:srgbClr val="333C8D"/>
                </a:solidFill>
              </a:rPr>
              <a:t>Directed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acyclic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graph</a:t>
            </a:r>
            <a:r>
              <a:rPr lang="es-ES" dirty="0" smtClean="0">
                <a:solidFill>
                  <a:srgbClr val="333C8D"/>
                </a:solidFill>
              </a:rPr>
              <a:t>)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Optimizer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restructuration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Convert</a:t>
            </a:r>
            <a:r>
              <a:rPr lang="es-ES" dirty="0">
                <a:solidFill>
                  <a:srgbClr val="333C8D"/>
                </a:solidFill>
              </a:rPr>
              <a:t> plan </a:t>
            </a:r>
            <a:r>
              <a:rPr lang="es-ES" dirty="0" err="1">
                <a:solidFill>
                  <a:srgbClr val="333C8D"/>
                </a:solidFill>
              </a:rPr>
              <a:t>to</a:t>
            </a:r>
            <a:r>
              <a:rPr lang="es-ES" dirty="0">
                <a:solidFill>
                  <a:srgbClr val="333C8D"/>
                </a:solidFill>
              </a:rPr>
              <a:t> M/R </a:t>
            </a:r>
            <a:r>
              <a:rPr lang="es-ES" dirty="0" err="1">
                <a:solidFill>
                  <a:srgbClr val="333C8D"/>
                </a:solidFill>
              </a:rPr>
              <a:t>jobs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DAG in M/R </a:t>
            </a:r>
            <a:r>
              <a:rPr lang="es-ES" dirty="0" err="1">
                <a:solidFill>
                  <a:srgbClr val="333C8D"/>
                </a:solidFill>
              </a:rPr>
              <a:t>serialized</a:t>
            </a:r>
            <a:r>
              <a:rPr lang="es-ES" dirty="0">
                <a:solidFill>
                  <a:srgbClr val="333C8D"/>
                </a:solidFill>
              </a:rPr>
              <a:t> in </a:t>
            </a:r>
            <a:r>
              <a:rPr lang="es-ES" dirty="0" err="1">
                <a:solidFill>
                  <a:srgbClr val="333C8D"/>
                </a:solidFill>
              </a:rPr>
              <a:t>xml</a:t>
            </a:r>
            <a:r>
              <a:rPr lang="es-ES" dirty="0">
                <a:solidFill>
                  <a:srgbClr val="333C8D"/>
                </a:solidFill>
              </a:rPr>
              <a:t> plan</a:t>
            </a:r>
          </a:p>
          <a:p>
            <a:pPr lvl="0"/>
            <a:endParaRPr lang="es-ES" dirty="0"/>
          </a:p>
          <a:p>
            <a:pPr marL="0" indent="0">
              <a:buNone/>
            </a:pPr>
            <a:endParaRPr lang="es-ES" dirty="0">
              <a:solidFill>
                <a:srgbClr val="333C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HadoopDB’s</a:t>
            </a:r>
            <a:r>
              <a:rPr lang="en-US" b="1" dirty="0" smtClean="0">
                <a:solidFill>
                  <a:schemeClr val="bg1"/>
                </a:solidFill>
              </a:rPr>
              <a:t> Components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36301"/>
            <a:ext cx="5040560" cy="4964305"/>
          </a:xfrm>
        </p:spPr>
      </p:pic>
      <p:sp>
        <p:nvSpPr>
          <p:cNvPr id="7" name="Rectangle 6"/>
          <p:cNvSpPr/>
          <p:nvPr/>
        </p:nvSpPr>
        <p:spPr>
          <a:xfrm>
            <a:off x="5436096" y="2276872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C8D"/>
                </a:solidFill>
              </a:rPr>
              <a:t>SELECT YEAR(date) AS year, SUM(price)</a:t>
            </a:r>
          </a:p>
          <a:p>
            <a:endParaRPr lang="en-US" sz="3200" dirty="0" smtClean="0">
              <a:solidFill>
                <a:srgbClr val="333C8D"/>
              </a:solidFill>
            </a:endParaRPr>
          </a:p>
          <a:p>
            <a:r>
              <a:rPr lang="en-US" sz="3200" dirty="0" smtClean="0">
                <a:solidFill>
                  <a:srgbClr val="333C8D"/>
                </a:solidFill>
              </a:rPr>
              <a:t>FROM </a:t>
            </a:r>
            <a:r>
              <a:rPr lang="en-US" sz="3200" dirty="0">
                <a:solidFill>
                  <a:srgbClr val="333C8D"/>
                </a:solidFill>
              </a:rPr>
              <a:t>sales GROUP BY year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4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HadoopDB’s</a:t>
            </a:r>
            <a:r>
              <a:rPr lang="en-US" b="1" dirty="0" smtClean="0">
                <a:solidFill>
                  <a:schemeClr val="bg1"/>
                </a:solidFill>
              </a:rPr>
              <a:t> Components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333C8D"/>
                </a:solidFill>
              </a:rPr>
              <a:t>SMS Planner </a:t>
            </a:r>
            <a:r>
              <a:rPr lang="en-US" dirty="0" smtClean="0">
                <a:solidFill>
                  <a:srgbClr val="333C8D"/>
                </a:solidFill>
              </a:rPr>
              <a:t>extensions</a:t>
            </a:r>
          </a:p>
          <a:p>
            <a:pPr marL="0" lvl="0" indent="0">
              <a:buNone/>
            </a:pPr>
            <a:r>
              <a:rPr lang="es-ES" dirty="0" err="1" smtClean="0">
                <a:solidFill>
                  <a:srgbClr val="333C8D"/>
                </a:solidFill>
              </a:rPr>
              <a:t>Two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phases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before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execution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Retrieve</a:t>
            </a:r>
            <a:r>
              <a:rPr lang="es-ES" dirty="0">
                <a:solidFill>
                  <a:srgbClr val="333C8D"/>
                </a:solidFill>
              </a:rPr>
              <a:t> data </a:t>
            </a:r>
            <a:r>
              <a:rPr lang="es-ES" dirty="0" err="1">
                <a:solidFill>
                  <a:srgbClr val="333C8D"/>
                </a:solidFill>
              </a:rPr>
              <a:t>fields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to</a:t>
            </a:r>
            <a:r>
              <a:rPr lang="es-ES" dirty="0">
                <a:solidFill>
                  <a:srgbClr val="333C8D"/>
                </a:solidFill>
              </a:rPr>
              <a:t> determine </a:t>
            </a:r>
            <a:r>
              <a:rPr lang="es-ES" dirty="0" err="1">
                <a:solidFill>
                  <a:srgbClr val="333C8D"/>
                </a:solidFill>
              </a:rPr>
              <a:t>partitioning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keys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Traverse</a:t>
            </a:r>
            <a:r>
              <a:rPr lang="es-ES" dirty="0">
                <a:solidFill>
                  <a:srgbClr val="333C8D"/>
                </a:solidFill>
              </a:rPr>
              <a:t> DAG (</a:t>
            </a:r>
            <a:r>
              <a:rPr lang="es-ES" dirty="0" err="1">
                <a:solidFill>
                  <a:srgbClr val="333C8D"/>
                </a:solidFill>
              </a:rPr>
              <a:t>bottom</a:t>
            </a:r>
            <a:r>
              <a:rPr lang="es-ES" dirty="0">
                <a:solidFill>
                  <a:srgbClr val="333C8D"/>
                </a:solidFill>
              </a:rPr>
              <a:t> up). Rule </a:t>
            </a:r>
            <a:r>
              <a:rPr lang="es-ES" dirty="0" err="1">
                <a:solidFill>
                  <a:srgbClr val="333C8D"/>
                </a:solidFill>
              </a:rPr>
              <a:t>based</a:t>
            </a:r>
            <a:r>
              <a:rPr lang="es-ES" dirty="0">
                <a:solidFill>
                  <a:srgbClr val="333C8D"/>
                </a:solidFill>
              </a:rPr>
              <a:t> SQL </a:t>
            </a:r>
            <a:r>
              <a:rPr lang="es-ES" dirty="0" err="1">
                <a:solidFill>
                  <a:srgbClr val="333C8D"/>
                </a:solidFill>
              </a:rPr>
              <a:t>generator</a:t>
            </a:r>
            <a:endParaRPr lang="es-ES" dirty="0">
              <a:solidFill>
                <a:srgbClr val="333C8D"/>
              </a:solidFill>
            </a:endParaRPr>
          </a:p>
          <a:p>
            <a:pPr lvl="0"/>
            <a:endParaRPr lang="es-ES" dirty="0">
              <a:solidFill>
                <a:srgbClr val="333C8D"/>
              </a:solidFill>
            </a:endParaRPr>
          </a:p>
          <a:p>
            <a:pPr lvl="0"/>
            <a:endParaRPr lang="es-ES" dirty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333C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HadoopDB’s</a:t>
            </a:r>
            <a:r>
              <a:rPr lang="en-US" b="1" dirty="0" smtClean="0">
                <a:solidFill>
                  <a:schemeClr val="bg1"/>
                </a:solidFill>
              </a:rPr>
              <a:t> Components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333C8D"/>
                </a:solidFill>
              </a:rPr>
              <a:t>MapReduce</a:t>
            </a:r>
            <a:r>
              <a:rPr lang="en-US" sz="2400" dirty="0" smtClean="0">
                <a:solidFill>
                  <a:srgbClr val="333C8D"/>
                </a:solidFill>
              </a:rPr>
              <a:t> </a:t>
            </a:r>
            <a:r>
              <a:rPr lang="en-US" sz="2400" dirty="0">
                <a:solidFill>
                  <a:srgbClr val="333C8D"/>
                </a:solidFill>
              </a:rPr>
              <a:t>job generated by SMS assuming sales is </a:t>
            </a:r>
            <a:r>
              <a:rPr lang="en-US" sz="2400" dirty="0" smtClean="0">
                <a:solidFill>
                  <a:srgbClr val="333C8D"/>
                </a:solidFill>
              </a:rPr>
              <a:t>partitioned by </a:t>
            </a:r>
            <a:r>
              <a:rPr lang="en-US" sz="2400" dirty="0">
                <a:solidFill>
                  <a:srgbClr val="333C8D"/>
                </a:solidFill>
              </a:rPr>
              <a:t>YEAR(</a:t>
            </a:r>
            <a:r>
              <a:rPr lang="en-US" sz="2400" dirty="0" err="1">
                <a:solidFill>
                  <a:srgbClr val="333C8D"/>
                </a:solidFill>
              </a:rPr>
              <a:t>saleDate</a:t>
            </a:r>
            <a:r>
              <a:rPr lang="en-US" sz="2400" dirty="0">
                <a:solidFill>
                  <a:srgbClr val="333C8D"/>
                </a:solidFill>
              </a:rPr>
              <a:t>). This feature is still unsupported</a:t>
            </a:r>
          </a:p>
        </p:txBody>
      </p:sp>
      <p:pic>
        <p:nvPicPr>
          <p:cNvPr id="4097" name="Picture 1" descr="C:\Users\bunny\AppData\Roaming\Tencent\Users\501239855\QQ\WinTemp\RichOle\Q)ZQ2D5F)X9CA25}N)]D)U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66" y="1484784"/>
            <a:ext cx="6612468" cy="35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9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HadoopDB’s</a:t>
            </a:r>
            <a:r>
              <a:rPr lang="en-US" b="1" dirty="0" smtClean="0">
                <a:solidFill>
                  <a:schemeClr val="bg1"/>
                </a:solidFill>
              </a:rPr>
              <a:t> Components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6005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333C8D"/>
                </a:solidFill>
              </a:rPr>
              <a:t>MapReduce</a:t>
            </a:r>
            <a:r>
              <a:rPr lang="en-US" sz="2000" dirty="0" smtClean="0">
                <a:solidFill>
                  <a:srgbClr val="333C8D"/>
                </a:solidFill>
              </a:rPr>
              <a:t> </a:t>
            </a:r>
            <a:r>
              <a:rPr lang="en-US" sz="2000" dirty="0">
                <a:solidFill>
                  <a:srgbClr val="333C8D"/>
                </a:solidFill>
              </a:rPr>
              <a:t>job generated by SMS </a:t>
            </a:r>
            <a:r>
              <a:rPr lang="en-US" sz="2000" dirty="0" smtClean="0">
                <a:solidFill>
                  <a:srgbClr val="333C8D"/>
                </a:solidFill>
              </a:rPr>
              <a:t>assuming no </a:t>
            </a:r>
            <a:r>
              <a:rPr lang="en-US" sz="2000" dirty="0">
                <a:solidFill>
                  <a:srgbClr val="333C8D"/>
                </a:solidFill>
              </a:rPr>
              <a:t>partitioning of sales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18931"/>
            <a:ext cx="6738790" cy="438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4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Outline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15" y="1671984"/>
            <a:ext cx="8363272" cy="485740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Introduction, d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esired properties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and b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ackground</a:t>
            </a: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HadoopDB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Architecture</a:t>
            </a:r>
          </a:p>
          <a:p>
            <a:endParaRPr lang="en-US" b="1" dirty="0" smtClean="0">
              <a:solidFill>
                <a:srgbClr val="333C8D"/>
              </a:solidFill>
            </a:endParaRPr>
          </a:p>
          <a:p>
            <a:r>
              <a:rPr lang="en-US" b="1" dirty="0" smtClean="0">
                <a:solidFill>
                  <a:srgbClr val="333C8D"/>
                </a:solidFill>
              </a:rPr>
              <a:t>Results</a:t>
            </a:r>
            <a:endParaRPr lang="en-US" b="1" dirty="0">
              <a:solidFill>
                <a:srgbClr val="333C8D"/>
              </a:solidFill>
            </a:endParaRPr>
          </a:p>
          <a:p>
            <a:endParaRPr lang="en-US" b="1" dirty="0" smtClean="0">
              <a:solidFill>
                <a:srgbClr val="333C8D"/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Conclusions</a:t>
            </a:r>
            <a:endParaRPr lang="en-US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8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s-ES" dirty="0" err="1" smtClean="0">
                <a:solidFill>
                  <a:srgbClr val="333C8D"/>
                </a:solidFill>
              </a:rPr>
              <a:t>Environment</a:t>
            </a:r>
            <a:r>
              <a:rPr lang="es-ES" dirty="0" smtClean="0">
                <a:solidFill>
                  <a:srgbClr val="333C8D"/>
                </a:solidFill>
              </a:rPr>
              <a:t>:</a:t>
            </a:r>
          </a:p>
          <a:p>
            <a:pPr lvl="0"/>
            <a:r>
              <a:rPr lang="es-ES" dirty="0" smtClean="0">
                <a:solidFill>
                  <a:srgbClr val="333C8D"/>
                </a:solidFill>
              </a:rPr>
              <a:t>Amazon </a:t>
            </a:r>
            <a:r>
              <a:rPr lang="es-ES" dirty="0">
                <a:solidFill>
                  <a:srgbClr val="333C8D"/>
                </a:solidFill>
              </a:rPr>
              <a:t>EC2 “</a:t>
            </a:r>
            <a:r>
              <a:rPr lang="es-ES" dirty="0" err="1">
                <a:solidFill>
                  <a:srgbClr val="333C8D"/>
                </a:solidFill>
              </a:rPr>
              <a:t>large</a:t>
            </a:r>
            <a:r>
              <a:rPr lang="es-ES" dirty="0">
                <a:solidFill>
                  <a:srgbClr val="333C8D"/>
                </a:solidFill>
              </a:rPr>
              <a:t>” </a:t>
            </a:r>
            <a:r>
              <a:rPr lang="es-ES" dirty="0" err="1">
                <a:solidFill>
                  <a:srgbClr val="333C8D"/>
                </a:solidFill>
              </a:rPr>
              <a:t>instances</a:t>
            </a:r>
            <a:endParaRPr lang="es-ES" dirty="0">
              <a:solidFill>
                <a:srgbClr val="333C8D"/>
              </a:solidFill>
            </a:endParaRPr>
          </a:p>
          <a:p>
            <a:pPr lvl="0"/>
            <a:r>
              <a:rPr lang="es-ES" dirty="0" err="1">
                <a:solidFill>
                  <a:srgbClr val="333C8D"/>
                </a:solidFill>
              </a:rPr>
              <a:t>Each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instance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7,5 GB </a:t>
            </a:r>
            <a:r>
              <a:rPr lang="es-ES" dirty="0" err="1">
                <a:solidFill>
                  <a:srgbClr val="333C8D"/>
                </a:solidFill>
              </a:rPr>
              <a:t>memory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2 virtual </a:t>
            </a:r>
            <a:r>
              <a:rPr lang="es-ES" dirty="0" err="1">
                <a:solidFill>
                  <a:srgbClr val="333C8D"/>
                </a:solidFill>
              </a:rPr>
              <a:t>cores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850 GB </a:t>
            </a:r>
            <a:r>
              <a:rPr lang="es-ES" dirty="0" err="1">
                <a:solidFill>
                  <a:srgbClr val="333C8D"/>
                </a:solidFill>
              </a:rPr>
              <a:t>storage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64 bits Linux </a:t>
            </a:r>
            <a:r>
              <a:rPr lang="es-ES" dirty="0" err="1">
                <a:solidFill>
                  <a:srgbClr val="333C8D"/>
                </a:solidFill>
              </a:rPr>
              <a:t>Fedora</a:t>
            </a:r>
            <a:r>
              <a:rPr lang="es-ES" dirty="0">
                <a:solidFill>
                  <a:srgbClr val="333C8D"/>
                </a:solidFill>
              </a:rPr>
              <a:t> 8</a:t>
            </a:r>
          </a:p>
          <a:p>
            <a:pPr marL="0" indent="0">
              <a:buNone/>
            </a:pPr>
            <a:endParaRPr lang="en-US" sz="2400" dirty="0">
              <a:solidFill>
                <a:srgbClr val="333C8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pPr marL="0" lvl="0" indent="-216000"/>
            <a:r>
              <a:rPr lang="en-AU" b="1" dirty="0" err="1" smtClean="0">
                <a:solidFill>
                  <a:schemeClr val="bg1"/>
                </a:solidFill>
              </a:rPr>
              <a:t>Benckmarks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s-ES" dirty="0" err="1">
                <a:solidFill>
                  <a:srgbClr val="333C8D"/>
                </a:solidFill>
              </a:rPr>
              <a:t>Benchmarked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systems</a:t>
            </a:r>
            <a:r>
              <a:rPr lang="es-ES" dirty="0" smtClean="0">
                <a:solidFill>
                  <a:srgbClr val="333C8D"/>
                </a:solidFill>
              </a:rPr>
              <a:t>:</a:t>
            </a:r>
          </a:p>
          <a:p>
            <a:pPr lvl="0"/>
            <a:r>
              <a:rPr lang="es-ES" dirty="0" err="1">
                <a:solidFill>
                  <a:srgbClr val="333C8D"/>
                </a:solidFill>
              </a:rPr>
              <a:t>Hadoop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256MB data </a:t>
            </a:r>
            <a:r>
              <a:rPr lang="es-ES" dirty="0" err="1">
                <a:solidFill>
                  <a:srgbClr val="333C8D"/>
                </a:solidFill>
              </a:rPr>
              <a:t>blocks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1024 MB </a:t>
            </a:r>
            <a:r>
              <a:rPr lang="es-ES" dirty="0" err="1">
                <a:solidFill>
                  <a:srgbClr val="333C8D"/>
                </a:solidFill>
              </a:rPr>
              <a:t>heap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size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 200Mb </a:t>
            </a:r>
            <a:r>
              <a:rPr lang="es-ES" dirty="0" err="1">
                <a:solidFill>
                  <a:srgbClr val="333C8D"/>
                </a:solidFill>
              </a:rPr>
              <a:t>sort</a:t>
            </a:r>
            <a:r>
              <a:rPr lang="es-ES" dirty="0">
                <a:solidFill>
                  <a:srgbClr val="333C8D"/>
                </a:solidFill>
              </a:rPr>
              <a:t> buffer</a:t>
            </a:r>
          </a:p>
          <a:p>
            <a:pPr lvl="0"/>
            <a:r>
              <a:rPr lang="es-ES" dirty="0" err="1">
                <a:solidFill>
                  <a:srgbClr val="333C8D"/>
                </a:solidFill>
              </a:rPr>
              <a:t>HadoopDB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Similar </a:t>
            </a:r>
            <a:r>
              <a:rPr lang="es-ES" dirty="0" err="1">
                <a:solidFill>
                  <a:srgbClr val="333C8D"/>
                </a:solidFill>
              </a:rPr>
              <a:t>to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Hadoop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conf</a:t>
            </a:r>
            <a:r>
              <a:rPr lang="es-ES" dirty="0">
                <a:solidFill>
                  <a:srgbClr val="333C8D"/>
                </a:solidFill>
              </a:rPr>
              <a:t>,</a:t>
            </a: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PostgreSQL</a:t>
            </a:r>
            <a:r>
              <a:rPr lang="es-ES" dirty="0">
                <a:solidFill>
                  <a:srgbClr val="333C8D"/>
                </a:solidFill>
              </a:rPr>
              <a:t> 8.2.5</a:t>
            </a: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No </a:t>
            </a:r>
            <a:r>
              <a:rPr lang="es-ES" b="1" dirty="0" err="1">
                <a:solidFill>
                  <a:srgbClr val="333C8D"/>
                </a:solidFill>
              </a:rPr>
              <a:t>compress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smtClean="0">
                <a:solidFill>
                  <a:srgbClr val="333C8D"/>
                </a:solidFill>
              </a:rPr>
              <a:t>data</a:t>
            </a:r>
            <a:endParaRPr lang="es-ES" dirty="0">
              <a:solidFill>
                <a:srgbClr val="333C8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pPr marL="0" lvl="0" indent="-216000"/>
            <a:r>
              <a:rPr lang="en-AU" b="1" dirty="0" err="1" smtClean="0">
                <a:solidFill>
                  <a:schemeClr val="bg1"/>
                </a:solidFill>
              </a:rPr>
              <a:t>Benckmarks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7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333C8D"/>
                </a:solidFill>
              </a:rPr>
              <a:t>Analytics are important today</a:t>
            </a:r>
          </a:p>
          <a:p>
            <a:r>
              <a:rPr lang="en-US" sz="2800" dirty="0">
                <a:solidFill>
                  <a:srgbClr val="333C8D"/>
                </a:solidFill>
              </a:rPr>
              <a:t>Data amount is exploding</a:t>
            </a:r>
          </a:p>
          <a:p>
            <a:r>
              <a:rPr lang="en-US" sz="2800" dirty="0">
                <a:solidFill>
                  <a:srgbClr val="333C8D"/>
                </a:solidFill>
              </a:rPr>
              <a:t>Previous problem → </a:t>
            </a:r>
            <a:r>
              <a:rPr lang="en-US" sz="2800" dirty="0" smtClean="0">
                <a:solidFill>
                  <a:srgbClr val="333C8D"/>
                </a:solidFill>
              </a:rPr>
              <a:t>DBMS on </a:t>
            </a:r>
            <a:r>
              <a:rPr lang="en-US" sz="2800" i="1" dirty="0" smtClean="0">
                <a:solidFill>
                  <a:srgbClr val="333C8D"/>
                </a:solidFill>
              </a:rPr>
              <a:t>Shared-nothing architectures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333C8D"/>
                </a:solidFill>
              </a:rPr>
              <a:t>(a </a:t>
            </a:r>
            <a:r>
              <a:rPr lang="en-US" sz="2800" dirty="0">
                <a:solidFill>
                  <a:srgbClr val="333C8D"/>
                </a:solidFill>
              </a:rPr>
              <a:t>collection of independent, </a:t>
            </a:r>
            <a:r>
              <a:rPr lang="en-US" sz="2800" dirty="0" smtClean="0">
                <a:solidFill>
                  <a:srgbClr val="333C8D"/>
                </a:solidFill>
              </a:rPr>
              <a:t>possibly virtual</a:t>
            </a:r>
            <a:r>
              <a:rPr lang="en-US" sz="2800" dirty="0">
                <a:solidFill>
                  <a:srgbClr val="333C8D"/>
                </a:solidFill>
              </a:rPr>
              <a:t>, machines, each with </a:t>
            </a:r>
            <a:r>
              <a:rPr lang="en-US" sz="2800" i="1" dirty="0">
                <a:solidFill>
                  <a:srgbClr val="333C8D"/>
                </a:solidFill>
              </a:rPr>
              <a:t>local</a:t>
            </a:r>
            <a:r>
              <a:rPr lang="en-US" sz="2800" dirty="0">
                <a:solidFill>
                  <a:srgbClr val="333C8D"/>
                </a:solidFill>
              </a:rPr>
              <a:t> disk and </a:t>
            </a:r>
            <a:r>
              <a:rPr lang="en-US" sz="2800" i="1" dirty="0">
                <a:solidFill>
                  <a:srgbClr val="333C8D"/>
                </a:solidFill>
              </a:rPr>
              <a:t>local</a:t>
            </a:r>
            <a:r>
              <a:rPr lang="en-US" sz="2800" dirty="0">
                <a:solidFill>
                  <a:srgbClr val="333C8D"/>
                </a:solidFill>
              </a:rPr>
              <a:t> main </a:t>
            </a:r>
            <a:r>
              <a:rPr lang="en-US" sz="2800" dirty="0" smtClean="0">
                <a:solidFill>
                  <a:srgbClr val="333C8D"/>
                </a:solidFill>
              </a:rPr>
              <a:t>memory, connected </a:t>
            </a:r>
            <a:r>
              <a:rPr lang="en-US" sz="2800" dirty="0">
                <a:solidFill>
                  <a:srgbClr val="333C8D"/>
                </a:solidFill>
              </a:rPr>
              <a:t>together on a high-speed </a:t>
            </a:r>
            <a:r>
              <a:rPr lang="en-US" sz="2800" dirty="0" smtClean="0">
                <a:solidFill>
                  <a:srgbClr val="333C8D"/>
                </a:solidFill>
              </a:rPr>
              <a:t>network.)</a:t>
            </a:r>
            <a:endParaRPr lang="en-US" sz="2800" dirty="0">
              <a:solidFill>
                <a:srgbClr val="333C8D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9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s-ES" dirty="0" err="1">
                <a:solidFill>
                  <a:srgbClr val="333C8D"/>
                </a:solidFill>
              </a:rPr>
              <a:t>Benchmarked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systems</a:t>
            </a:r>
            <a:r>
              <a:rPr lang="es-ES" dirty="0" smtClean="0">
                <a:solidFill>
                  <a:srgbClr val="333C8D"/>
                </a:solidFill>
              </a:rPr>
              <a:t>:</a:t>
            </a:r>
          </a:p>
          <a:p>
            <a:pPr lvl="0"/>
            <a:r>
              <a:rPr lang="es-ES" dirty="0" err="1">
                <a:solidFill>
                  <a:srgbClr val="333C8D"/>
                </a:solidFill>
              </a:rPr>
              <a:t>Vertica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New </a:t>
            </a:r>
            <a:r>
              <a:rPr lang="es-ES" dirty="0" err="1">
                <a:solidFill>
                  <a:srgbClr val="333C8D"/>
                </a:solidFill>
              </a:rPr>
              <a:t>parallel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database</a:t>
            </a:r>
            <a:r>
              <a:rPr lang="es-ES" dirty="0">
                <a:solidFill>
                  <a:srgbClr val="333C8D"/>
                </a:solidFill>
              </a:rPr>
              <a:t> (</a:t>
            </a:r>
            <a:r>
              <a:rPr lang="es-ES" b="1" dirty="0" err="1">
                <a:solidFill>
                  <a:srgbClr val="333C8D"/>
                </a:solidFill>
              </a:rPr>
              <a:t>column</a:t>
            </a:r>
            <a:r>
              <a:rPr lang="es-ES" b="1" dirty="0">
                <a:solidFill>
                  <a:srgbClr val="333C8D"/>
                </a:solidFill>
              </a:rPr>
              <a:t> </a:t>
            </a:r>
            <a:r>
              <a:rPr lang="es-ES" b="1" dirty="0" err="1">
                <a:solidFill>
                  <a:srgbClr val="333C8D"/>
                </a:solidFill>
              </a:rPr>
              <a:t>store</a:t>
            </a:r>
            <a:r>
              <a:rPr lang="es-ES" dirty="0">
                <a:solidFill>
                  <a:srgbClr val="333C8D"/>
                </a:solidFill>
              </a:rPr>
              <a:t>),</a:t>
            </a: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Used</a:t>
            </a:r>
            <a:r>
              <a:rPr lang="es-ES" dirty="0">
                <a:solidFill>
                  <a:srgbClr val="333C8D"/>
                </a:solidFill>
              </a:rPr>
              <a:t> a </a:t>
            </a:r>
            <a:r>
              <a:rPr lang="es-ES" dirty="0" err="1">
                <a:solidFill>
                  <a:srgbClr val="333C8D"/>
                </a:solidFill>
              </a:rPr>
              <a:t>cloud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edition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All</a:t>
            </a:r>
            <a:r>
              <a:rPr lang="es-ES" dirty="0">
                <a:solidFill>
                  <a:srgbClr val="333C8D"/>
                </a:solidFill>
              </a:rPr>
              <a:t> data </a:t>
            </a:r>
            <a:r>
              <a:rPr lang="es-ES" dirty="0" err="1">
                <a:solidFill>
                  <a:srgbClr val="333C8D"/>
                </a:solidFill>
              </a:rPr>
              <a:t>is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b="1" dirty="0" err="1">
                <a:solidFill>
                  <a:srgbClr val="333C8D"/>
                </a:solidFill>
              </a:rPr>
              <a:t>compressed</a:t>
            </a:r>
            <a:endParaRPr lang="es-ES" b="1" dirty="0">
              <a:solidFill>
                <a:srgbClr val="333C8D"/>
              </a:solidFill>
            </a:endParaRPr>
          </a:p>
          <a:p>
            <a:pPr lvl="0"/>
            <a:r>
              <a:rPr lang="es-ES" dirty="0">
                <a:solidFill>
                  <a:srgbClr val="333C8D"/>
                </a:solidFill>
              </a:rPr>
              <a:t>DBMS-X</a:t>
            </a: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Comercial </a:t>
            </a:r>
            <a:r>
              <a:rPr lang="es-ES" dirty="0" err="1">
                <a:solidFill>
                  <a:srgbClr val="333C8D"/>
                </a:solidFill>
              </a:rPr>
              <a:t>parallel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row</a:t>
            </a:r>
            <a:endParaRPr lang="es-ES" dirty="0">
              <a:solidFill>
                <a:srgbClr val="333C8D"/>
              </a:solidFill>
            </a:endParaRP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Run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on</a:t>
            </a:r>
            <a:r>
              <a:rPr lang="es-ES" dirty="0">
                <a:solidFill>
                  <a:srgbClr val="333C8D"/>
                </a:solidFill>
              </a:rPr>
              <a:t> EC2 (</a:t>
            </a:r>
            <a:r>
              <a:rPr lang="es-ES" dirty="0" err="1">
                <a:solidFill>
                  <a:srgbClr val="333C8D"/>
                </a:solidFill>
              </a:rPr>
              <a:t>not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cloud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edition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available</a:t>
            </a:r>
            <a:r>
              <a:rPr lang="es-ES" dirty="0">
                <a:solidFill>
                  <a:srgbClr val="333C8D"/>
                </a:solidFill>
              </a:rPr>
              <a:t>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pPr marL="0" lvl="0" indent="-216000"/>
            <a:r>
              <a:rPr lang="en-AU" b="1" dirty="0" err="1" smtClean="0">
                <a:solidFill>
                  <a:schemeClr val="bg1"/>
                </a:solidFill>
              </a:rPr>
              <a:t>Benckmarks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s-ES" dirty="0" err="1" smtClean="0">
                <a:solidFill>
                  <a:srgbClr val="333C8D"/>
                </a:solidFill>
              </a:rPr>
              <a:t>Used</a:t>
            </a:r>
            <a:r>
              <a:rPr lang="es-ES" dirty="0" smtClean="0">
                <a:solidFill>
                  <a:srgbClr val="333C8D"/>
                </a:solidFill>
              </a:rPr>
              <a:t> data:</a:t>
            </a:r>
          </a:p>
          <a:p>
            <a:pPr lvl="0"/>
            <a:r>
              <a:rPr lang="es-ES" dirty="0">
                <a:solidFill>
                  <a:srgbClr val="333C8D"/>
                </a:solidFill>
              </a:rPr>
              <a:t>Http log files, </a:t>
            </a:r>
            <a:r>
              <a:rPr lang="es-ES" dirty="0" err="1">
                <a:solidFill>
                  <a:srgbClr val="333C8D"/>
                </a:solidFill>
              </a:rPr>
              <a:t>html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pages</a:t>
            </a:r>
            <a:r>
              <a:rPr lang="es-ES" dirty="0">
                <a:solidFill>
                  <a:srgbClr val="333C8D"/>
                </a:solidFill>
              </a:rPr>
              <a:t>, </a:t>
            </a:r>
            <a:r>
              <a:rPr lang="es-ES" dirty="0" err="1">
                <a:solidFill>
                  <a:srgbClr val="333C8D"/>
                </a:solidFill>
              </a:rPr>
              <a:t>ranking</a:t>
            </a:r>
            <a:endParaRPr lang="es-ES" dirty="0">
              <a:solidFill>
                <a:srgbClr val="333C8D"/>
              </a:solidFill>
            </a:endParaRPr>
          </a:p>
          <a:p>
            <a:pPr lvl="0"/>
            <a:r>
              <a:rPr lang="es-ES" dirty="0" err="1">
                <a:solidFill>
                  <a:srgbClr val="333C8D"/>
                </a:solidFill>
              </a:rPr>
              <a:t>Sizes</a:t>
            </a:r>
            <a:r>
              <a:rPr lang="es-ES" dirty="0">
                <a:solidFill>
                  <a:srgbClr val="333C8D"/>
                </a:solidFill>
              </a:rPr>
              <a:t> (per </a:t>
            </a:r>
            <a:r>
              <a:rPr lang="es-ES" dirty="0" err="1">
                <a:solidFill>
                  <a:srgbClr val="333C8D"/>
                </a:solidFill>
              </a:rPr>
              <a:t>node</a:t>
            </a:r>
            <a:r>
              <a:rPr lang="es-ES" dirty="0">
                <a:solidFill>
                  <a:srgbClr val="333C8D"/>
                </a:solidFill>
              </a:rPr>
              <a:t>):</a:t>
            </a: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155 </a:t>
            </a:r>
            <a:r>
              <a:rPr lang="es-ES" dirty="0" err="1">
                <a:solidFill>
                  <a:srgbClr val="333C8D"/>
                </a:solidFill>
              </a:rPr>
              <a:t>millions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user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visits</a:t>
            </a:r>
            <a:r>
              <a:rPr lang="es-ES" dirty="0">
                <a:solidFill>
                  <a:srgbClr val="333C8D"/>
                </a:solidFill>
              </a:rPr>
              <a:t> (~ 20Gigabytes)</a:t>
            </a:r>
          </a:p>
          <a:p>
            <a:pPr lvl="1" hangingPunct="0"/>
            <a:r>
              <a:rPr lang="es-ES" dirty="0">
                <a:solidFill>
                  <a:srgbClr val="333C8D"/>
                </a:solidFill>
              </a:rPr>
              <a:t>18 </a:t>
            </a:r>
            <a:r>
              <a:rPr lang="es-ES" dirty="0" err="1">
                <a:solidFill>
                  <a:srgbClr val="333C8D"/>
                </a:solidFill>
              </a:rPr>
              <a:t>millions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ranking</a:t>
            </a:r>
            <a:r>
              <a:rPr lang="es-ES" dirty="0">
                <a:solidFill>
                  <a:srgbClr val="333C8D"/>
                </a:solidFill>
              </a:rPr>
              <a:t> (~1Gigabyte)</a:t>
            </a:r>
          </a:p>
          <a:p>
            <a:pPr lvl="1" hangingPunct="0"/>
            <a:r>
              <a:rPr lang="es-ES" dirty="0" err="1">
                <a:solidFill>
                  <a:srgbClr val="333C8D"/>
                </a:solidFill>
              </a:rPr>
              <a:t>Stored</a:t>
            </a:r>
            <a:r>
              <a:rPr lang="es-ES" dirty="0">
                <a:solidFill>
                  <a:srgbClr val="333C8D"/>
                </a:solidFill>
              </a:rPr>
              <a:t> as </a:t>
            </a:r>
            <a:r>
              <a:rPr lang="es-ES" dirty="0" err="1">
                <a:solidFill>
                  <a:srgbClr val="333C8D"/>
                </a:solidFill>
              </a:rPr>
              <a:t>plain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text</a:t>
            </a:r>
            <a:r>
              <a:rPr lang="es-ES" dirty="0">
                <a:solidFill>
                  <a:srgbClr val="333C8D"/>
                </a:solidFill>
              </a:rPr>
              <a:t> in HDFS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pPr marL="0" lvl="0" indent="-216000"/>
            <a:r>
              <a:rPr lang="en-AU" b="1" dirty="0" err="1" smtClean="0">
                <a:solidFill>
                  <a:schemeClr val="bg1"/>
                </a:solidFill>
              </a:rPr>
              <a:t>Benckmarks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0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pPr marL="0" lvl="0" indent="-216000"/>
            <a:r>
              <a:rPr lang="en-AU" b="1" dirty="0">
                <a:solidFill>
                  <a:schemeClr val="bg1"/>
                </a:solidFill>
              </a:rPr>
              <a:t>Loading data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2" y="1556793"/>
            <a:ext cx="8449257" cy="464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1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Grep</a:t>
            </a:r>
            <a:r>
              <a:rPr lang="en-US" b="1" dirty="0">
                <a:solidFill>
                  <a:schemeClr val="bg1"/>
                </a:solidFill>
              </a:rPr>
              <a:t> Task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400" dirty="0">
              <a:solidFill>
                <a:srgbClr val="333C8D"/>
              </a:solidFill>
            </a:endParaRPr>
          </a:p>
          <a:p>
            <a:pPr marL="0" indent="0" algn="r">
              <a:buNone/>
            </a:pPr>
            <a:r>
              <a:rPr lang="en-US" sz="9600" dirty="0" smtClean="0">
                <a:solidFill>
                  <a:srgbClr val="333C8D"/>
                </a:solidFill>
              </a:rPr>
              <a:t>(1)Full </a:t>
            </a:r>
            <a:r>
              <a:rPr lang="en-US" sz="9600" dirty="0">
                <a:solidFill>
                  <a:srgbClr val="333C8D"/>
                </a:solidFill>
              </a:rPr>
              <a:t>table scan, highly</a:t>
            </a:r>
          </a:p>
          <a:p>
            <a:pPr marL="0" indent="0" algn="r">
              <a:buNone/>
            </a:pPr>
            <a:r>
              <a:rPr lang="en-US" sz="9600" dirty="0">
                <a:solidFill>
                  <a:srgbClr val="333C8D"/>
                </a:solidFill>
              </a:rPr>
              <a:t>selective filter</a:t>
            </a:r>
          </a:p>
          <a:p>
            <a:pPr marL="0" indent="0" algn="r">
              <a:buNone/>
            </a:pPr>
            <a:r>
              <a:rPr lang="en-US" sz="9600" dirty="0" smtClean="0">
                <a:solidFill>
                  <a:srgbClr val="333C8D"/>
                </a:solidFill>
              </a:rPr>
              <a:t> (2)Random </a:t>
            </a:r>
            <a:r>
              <a:rPr lang="en-US" sz="9600" dirty="0">
                <a:solidFill>
                  <a:srgbClr val="333C8D"/>
                </a:solidFill>
              </a:rPr>
              <a:t>data, no</a:t>
            </a:r>
          </a:p>
          <a:p>
            <a:pPr marL="0" indent="0" algn="r">
              <a:buNone/>
            </a:pPr>
            <a:r>
              <a:rPr lang="en-US" sz="9600" dirty="0">
                <a:solidFill>
                  <a:srgbClr val="333C8D"/>
                </a:solidFill>
              </a:rPr>
              <a:t>room for indexing</a:t>
            </a:r>
          </a:p>
          <a:p>
            <a:pPr marL="0" indent="0" algn="r">
              <a:buNone/>
            </a:pPr>
            <a:r>
              <a:rPr lang="en-US" sz="9600" dirty="0" smtClean="0">
                <a:solidFill>
                  <a:srgbClr val="333C8D"/>
                </a:solidFill>
              </a:rPr>
              <a:t> (3)</a:t>
            </a:r>
            <a:r>
              <a:rPr lang="en-US" sz="9600" dirty="0" err="1" smtClean="0">
                <a:solidFill>
                  <a:srgbClr val="333C8D"/>
                </a:solidFill>
              </a:rPr>
              <a:t>Hadoop</a:t>
            </a:r>
            <a:r>
              <a:rPr lang="en-US" sz="9600" dirty="0" smtClean="0">
                <a:solidFill>
                  <a:srgbClr val="333C8D"/>
                </a:solidFill>
              </a:rPr>
              <a:t> </a:t>
            </a:r>
            <a:r>
              <a:rPr lang="en-US" sz="9600" dirty="0">
                <a:solidFill>
                  <a:srgbClr val="333C8D"/>
                </a:solidFill>
              </a:rPr>
              <a:t>overhead</a:t>
            </a:r>
          </a:p>
          <a:p>
            <a:pPr marL="0" indent="0" algn="r">
              <a:buNone/>
            </a:pPr>
            <a:r>
              <a:rPr lang="en-US" sz="9600" dirty="0">
                <a:solidFill>
                  <a:srgbClr val="333C8D"/>
                </a:solidFill>
              </a:rPr>
              <a:t>outweighs query</a:t>
            </a:r>
          </a:p>
          <a:p>
            <a:pPr marL="0" indent="0" algn="r">
              <a:buNone/>
            </a:pPr>
            <a:r>
              <a:rPr lang="en-US" sz="9600" dirty="0">
                <a:solidFill>
                  <a:srgbClr val="333C8D"/>
                </a:solidFill>
              </a:rPr>
              <a:t>processing time in</a:t>
            </a:r>
          </a:p>
          <a:p>
            <a:pPr marL="0" indent="0" algn="r">
              <a:buNone/>
            </a:pPr>
            <a:r>
              <a:rPr lang="en-US" sz="9600" dirty="0">
                <a:solidFill>
                  <a:srgbClr val="333C8D"/>
                </a:solidFill>
              </a:rPr>
              <a:t>single-node databases</a:t>
            </a:r>
          </a:p>
          <a:p>
            <a:endParaRPr lang="en-US" sz="9600" dirty="0">
              <a:solidFill>
                <a:srgbClr val="333C8D"/>
              </a:solidFill>
            </a:endParaRPr>
          </a:p>
          <a:p>
            <a:endParaRPr lang="en-US" sz="9600" dirty="0" smtClean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>
              <a:solidFill>
                <a:srgbClr val="333C8D"/>
              </a:solidFill>
            </a:endParaRPr>
          </a:p>
          <a:p>
            <a:pPr marL="0" indent="0">
              <a:buNone/>
            </a:pPr>
            <a:r>
              <a:rPr lang="en-US" sz="8000" dirty="0" smtClean="0">
                <a:solidFill>
                  <a:srgbClr val="333C8D"/>
                </a:solidFill>
              </a:rPr>
              <a:t>SELECT </a:t>
            </a:r>
            <a:r>
              <a:rPr lang="en-US" sz="8000" dirty="0">
                <a:solidFill>
                  <a:srgbClr val="333C8D"/>
                </a:solidFill>
              </a:rPr>
              <a:t>* FROM </a:t>
            </a:r>
            <a:r>
              <a:rPr lang="en-US" sz="8000" dirty="0" smtClean="0">
                <a:solidFill>
                  <a:srgbClr val="333C8D"/>
                </a:solidFill>
              </a:rPr>
              <a:t>Data </a:t>
            </a:r>
            <a:r>
              <a:rPr lang="en-US" sz="8000" dirty="0">
                <a:solidFill>
                  <a:srgbClr val="333C8D"/>
                </a:solidFill>
              </a:rPr>
              <a:t>WHERE field LIKE ‘%xyz%’;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6" y="1628799"/>
            <a:ext cx="5169948" cy="408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9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461299"/>
            <a:ext cx="8228763" cy="76944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s-E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2480" y="1964084"/>
            <a:ext cx="4015273" cy="4060086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576000" lvl="1" indent="0" rtl="0" hangingPunct="0">
              <a:buNone/>
            </a:pPr>
            <a:r>
              <a:rPr lang="es-ES" sz="2000" b="1" dirty="0" err="1" smtClean="0">
                <a:solidFill>
                  <a:srgbClr val="333C8D"/>
                </a:solidFill>
                <a:latin typeface="Courier New" pitchFamily="49"/>
              </a:rPr>
              <a:t>Query</a:t>
            </a:r>
            <a:r>
              <a:rPr lang="es-ES" sz="2000" b="1" dirty="0" smtClean="0">
                <a:solidFill>
                  <a:srgbClr val="333C8D"/>
                </a:solidFill>
                <a:latin typeface="Courier New" pitchFamily="49"/>
              </a:rPr>
              <a:t>:</a:t>
            </a:r>
          </a:p>
          <a:p>
            <a:pPr marL="576000" lvl="1" indent="0" rtl="0" hangingPunct="0">
              <a:buNone/>
            </a:pPr>
            <a:r>
              <a:rPr lang="es-ES" sz="1800" dirty="0" err="1" smtClean="0">
                <a:solidFill>
                  <a:srgbClr val="333C8D"/>
                </a:solidFill>
                <a:latin typeface="Courier New" pitchFamily="49"/>
              </a:rPr>
              <a:t>Select</a:t>
            </a:r>
            <a:r>
              <a:rPr lang="es-ES" sz="1800" dirty="0" smtClean="0">
                <a:solidFill>
                  <a:srgbClr val="333C8D"/>
                </a:solidFill>
                <a:latin typeface="Courier New" pitchFamily="49"/>
              </a:rPr>
              <a:t> </a:t>
            </a:r>
            <a:r>
              <a:rPr lang="es-ES" sz="1800" dirty="0" err="1" smtClean="0">
                <a:solidFill>
                  <a:srgbClr val="333C8D"/>
                </a:solidFill>
                <a:latin typeface="Courier New" pitchFamily="49"/>
              </a:rPr>
              <a:t>pageUrl</a:t>
            </a:r>
            <a:r>
              <a:rPr lang="es-ES" sz="1800" dirty="0" smtClean="0">
                <a:solidFill>
                  <a:srgbClr val="333C8D"/>
                </a:solidFill>
                <a:latin typeface="Courier New" pitchFamily="49"/>
              </a:rPr>
              <a:t>, </a:t>
            </a:r>
            <a:r>
              <a:rPr lang="es-ES" sz="1800" dirty="0" err="1" smtClean="0">
                <a:solidFill>
                  <a:srgbClr val="333C8D"/>
                </a:solidFill>
                <a:latin typeface="Courier New" pitchFamily="49"/>
              </a:rPr>
              <a:t>pageRank</a:t>
            </a:r>
            <a:r>
              <a:rPr lang="es-ES" sz="1800" dirty="0" smtClean="0">
                <a:solidFill>
                  <a:srgbClr val="333C8D"/>
                </a:solidFill>
                <a:latin typeface="Courier New" pitchFamily="49"/>
              </a:rPr>
              <a:t> </a:t>
            </a:r>
          </a:p>
          <a:p>
            <a:pPr marL="576000" lvl="1" indent="0" rtl="0" hangingPunct="0">
              <a:buNone/>
            </a:pPr>
            <a:r>
              <a:rPr lang="es-ES" sz="1800" dirty="0" err="1" smtClean="0">
                <a:solidFill>
                  <a:srgbClr val="333C8D"/>
                </a:solidFill>
                <a:latin typeface="Courier New" pitchFamily="49"/>
              </a:rPr>
              <a:t>from</a:t>
            </a:r>
            <a:r>
              <a:rPr lang="es-ES" sz="1800" dirty="0" smtClean="0">
                <a:solidFill>
                  <a:srgbClr val="333C8D"/>
                </a:solidFill>
                <a:latin typeface="Courier New" pitchFamily="49"/>
              </a:rPr>
              <a:t> </a:t>
            </a:r>
            <a:r>
              <a:rPr lang="es-ES" sz="1800" dirty="0" err="1" smtClean="0">
                <a:solidFill>
                  <a:srgbClr val="333C8D"/>
                </a:solidFill>
                <a:latin typeface="Courier New" pitchFamily="49"/>
              </a:rPr>
              <a:t>Rankings</a:t>
            </a:r>
            <a:r>
              <a:rPr lang="es-ES" sz="1800" dirty="0" smtClean="0">
                <a:solidFill>
                  <a:srgbClr val="333C8D"/>
                </a:solidFill>
                <a:latin typeface="Courier New" pitchFamily="49"/>
              </a:rPr>
              <a:t> </a:t>
            </a:r>
          </a:p>
          <a:p>
            <a:pPr marL="576000" lvl="1" indent="0" rtl="0" hangingPunct="0">
              <a:buNone/>
            </a:pPr>
            <a:r>
              <a:rPr lang="es-ES" sz="1800" dirty="0" err="1" smtClean="0">
                <a:solidFill>
                  <a:srgbClr val="333C8D"/>
                </a:solidFill>
                <a:latin typeface="Courier New" pitchFamily="49"/>
              </a:rPr>
              <a:t>where</a:t>
            </a:r>
            <a:r>
              <a:rPr lang="es-ES" sz="1800" dirty="0" smtClean="0">
                <a:solidFill>
                  <a:srgbClr val="333C8D"/>
                </a:solidFill>
                <a:latin typeface="Courier New" pitchFamily="49"/>
              </a:rPr>
              <a:t> </a:t>
            </a:r>
            <a:r>
              <a:rPr lang="es-ES" sz="1800" dirty="0" err="1" smtClean="0">
                <a:solidFill>
                  <a:srgbClr val="333C8D"/>
                </a:solidFill>
                <a:latin typeface="Courier New" pitchFamily="49"/>
              </a:rPr>
              <a:t>pageRank</a:t>
            </a:r>
            <a:r>
              <a:rPr lang="es-ES" sz="1800" dirty="0" smtClean="0">
                <a:solidFill>
                  <a:srgbClr val="333C8D"/>
                </a:solidFill>
                <a:latin typeface="Courier New" pitchFamily="49"/>
              </a:rPr>
              <a:t> &gt; 10</a:t>
            </a:r>
            <a:endParaRPr lang="es-ES" sz="1800" dirty="0">
              <a:solidFill>
                <a:srgbClr val="333C8D"/>
              </a:solidFill>
            </a:endParaRPr>
          </a:p>
          <a:p>
            <a:pPr lvl="1" hangingPunct="0"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333C8D"/>
                </a:solidFill>
                <a:latin typeface="Courier New" pitchFamily="49"/>
              </a:rPr>
              <a:t>All except </a:t>
            </a:r>
            <a:r>
              <a:rPr lang="en-US" sz="1600" b="1" dirty="0" err="1" smtClean="0">
                <a:solidFill>
                  <a:srgbClr val="333C8D"/>
                </a:solidFill>
                <a:latin typeface="Courier New" pitchFamily="49"/>
              </a:rPr>
              <a:t>Hadoop</a:t>
            </a:r>
            <a:r>
              <a:rPr lang="en-US" sz="1600" b="1" dirty="0" smtClean="0">
                <a:solidFill>
                  <a:srgbClr val="333C8D"/>
                </a:solidFill>
                <a:latin typeface="Courier New" pitchFamily="49"/>
              </a:rPr>
              <a:t> used clustered </a:t>
            </a:r>
            <a:r>
              <a:rPr lang="en-US" sz="1600" b="1" dirty="0">
                <a:solidFill>
                  <a:srgbClr val="333C8D"/>
                </a:solidFill>
                <a:latin typeface="Courier New" pitchFamily="49"/>
              </a:rPr>
              <a:t>indices on the </a:t>
            </a:r>
            <a:r>
              <a:rPr lang="en-US" sz="1600" b="1" dirty="0" err="1">
                <a:solidFill>
                  <a:srgbClr val="333C8D"/>
                </a:solidFill>
                <a:latin typeface="Courier New" pitchFamily="49"/>
              </a:rPr>
              <a:t>pageRank</a:t>
            </a:r>
            <a:r>
              <a:rPr lang="en-US" sz="1600" b="1" dirty="0">
                <a:solidFill>
                  <a:srgbClr val="333C8D"/>
                </a:solidFill>
                <a:latin typeface="Courier New" pitchFamily="49"/>
              </a:rPr>
              <a:t> column</a:t>
            </a:r>
            <a:r>
              <a:rPr lang="en-US" sz="2400" dirty="0" smtClean="0">
                <a:solidFill>
                  <a:srgbClr val="333C8D"/>
                </a:solidFill>
                <a:latin typeface="Courier New" pitchFamily="49"/>
              </a:rPr>
              <a:t>.</a:t>
            </a:r>
          </a:p>
          <a:p>
            <a:pPr lvl="1" hangingPunct="0">
              <a:buFont typeface="Wingdings" pitchFamily="2" charset="2"/>
              <a:buChar char="Ø"/>
            </a:pPr>
            <a:r>
              <a:rPr lang="es-ES" sz="1600" b="1" dirty="0" err="1" smtClean="0">
                <a:solidFill>
                  <a:srgbClr val="333C8D"/>
                </a:solidFill>
                <a:latin typeface="Courier New" pitchFamily="49"/>
              </a:rPr>
              <a:t>HadoopDB</a:t>
            </a:r>
            <a:r>
              <a:rPr lang="es-ES" sz="1600" b="1" dirty="0" smtClean="0">
                <a:solidFill>
                  <a:srgbClr val="333C8D"/>
                </a:solidFill>
                <a:latin typeface="Courier New" pitchFamily="49"/>
              </a:rPr>
              <a:t> </a:t>
            </a:r>
            <a:r>
              <a:rPr lang="es-ES" sz="1600" b="1" dirty="0" err="1" smtClean="0">
                <a:solidFill>
                  <a:srgbClr val="333C8D"/>
                </a:solidFill>
                <a:latin typeface="Courier New" pitchFamily="49"/>
              </a:rPr>
              <a:t>each</a:t>
            </a:r>
            <a:r>
              <a:rPr lang="es-ES" sz="1600" b="1" dirty="0" smtClean="0">
                <a:solidFill>
                  <a:srgbClr val="333C8D"/>
                </a:solidFill>
                <a:latin typeface="Courier New" pitchFamily="49"/>
              </a:rPr>
              <a:t> </a:t>
            </a:r>
            <a:r>
              <a:rPr lang="es-ES" sz="1600" b="1" dirty="0" err="1" smtClean="0">
                <a:solidFill>
                  <a:srgbClr val="333C8D"/>
                </a:solidFill>
                <a:latin typeface="Courier New" pitchFamily="49"/>
              </a:rPr>
              <a:t>chunk</a:t>
            </a:r>
            <a:r>
              <a:rPr lang="es-ES" sz="1600" b="1" dirty="0" smtClean="0">
                <a:solidFill>
                  <a:srgbClr val="333C8D"/>
                </a:solidFill>
                <a:latin typeface="Courier New" pitchFamily="49"/>
              </a:rPr>
              <a:t> </a:t>
            </a:r>
            <a:r>
              <a:rPr lang="es-ES" sz="1600" b="1" dirty="0" err="1" smtClean="0">
                <a:solidFill>
                  <a:srgbClr val="333C8D"/>
                </a:solidFill>
                <a:latin typeface="Courier New" pitchFamily="49"/>
              </a:rPr>
              <a:t>is</a:t>
            </a:r>
            <a:r>
              <a:rPr lang="es-ES" sz="1600" b="1" dirty="0" smtClean="0">
                <a:solidFill>
                  <a:srgbClr val="333C8D"/>
                </a:solidFill>
                <a:latin typeface="Courier New" pitchFamily="49"/>
              </a:rPr>
              <a:t> 50MB,overhead </a:t>
            </a:r>
            <a:r>
              <a:rPr lang="es-ES" sz="1600" b="1" dirty="0" err="1" smtClean="0">
                <a:solidFill>
                  <a:srgbClr val="333C8D"/>
                </a:solidFill>
                <a:latin typeface="Courier New" pitchFamily="49"/>
              </a:rPr>
              <a:t>scheduling</a:t>
            </a:r>
            <a:r>
              <a:rPr lang="es-ES" sz="1600" b="1" dirty="0" smtClean="0">
                <a:solidFill>
                  <a:srgbClr val="333C8D"/>
                </a:solidFill>
                <a:latin typeface="Courier New" pitchFamily="49"/>
              </a:rPr>
              <a:t> of </a:t>
            </a:r>
            <a:r>
              <a:rPr lang="es-ES" sz="1600" b="1" dirty="0" err="1" smtClean="0">
                <a:solidFill>
                  <a:srgbClr val="333C8D"/>
                </a:solidFill>
                <a:latin typeface="Courier New" pitchFamily="49"/>
              </a:rPr>
              <a:t>small</a:t>
            </a:r>
            <a:r>
              <a:rPr lang="es-ES" sz="1600" b="1" dirty="0" smtClean="0">
                <a:solidFill>
                  <a:srgbClr val="333C8D"/>
                </a:solidFill>
                <a:latin typeface="Courier New" pitchFamily="49"/>
              </a:rPr>
              <a:t> data leads </a:t>
            </a:r>
            <a:r>
              <a:rPr lang="es-ES" sz="1600" b="1" dirty="0" err="1" smtClean="0">
                <a:solidFill>
                  <a:srgbClr val="333C8D"/>
                </a:solidFill>
                <a:latin typeface="Courier New" pitchFamily="49"/>
              </a:rPr>
              <a:t>to</a:t>
            </a:r>
            <a:r>
              <a:rPr lang="es-ES" sz="1600" b="1" dirty="0" smtClean="0">
                <a:solidFill>
                  <a:srgbClr val="333C8D"/>
                </a:solidFill>
                <a:latin typeface="Courier New" pitchFamily="49"/>
              </a:rPr>
              <a:t> </a:t>
            </a:r>
            <a:r>
              <a:rPr lang="es-ES" sz="1600" b="1" dirty="0" err="1" smtClean="0">
                <a:solidFill>
                  <a:srgbClr val="333C8D"/>
                </a:solidFill>
                <a:latin typeface="Courier New" pitchFamily="49"/>
              </a:rPr>
              <a:t>bad</a:t>
            </a:r>
            <a:r>
              <a:rPr lang="es-ES" sz="1600" b="1" dirty="0" smtClean="0">
                <a:solidFill>
                  <a:srgbClr val="333C8D"/>
                </a:solidFill>
                <a:latin typeface="Courier New" pitchFamily="49"/>
              </a:rPr>
              <a:t> performance.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3275" y="1796220"/>
            <a:ext cx="4898268" cy="424561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107" y="307232"/>
            <a:ext cx="8229600" cy="1143000"/>
          </a:xfrm>
          <a:prstGeom prst="rect">
            <a:avLst/>
          </a:prstGeom>
          <a:solidFill>
            <a:srgbClr val="333C8D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Selection </a:t>
            </a:r>
            <a:r>
              <a:rPr lang="en-US" b="1" dirty="0">
                <a:solidFill>
                  <a:schemeClr val="bg1"/>
                </a:solidFill>
              </a:rPr>
              <a:t>Task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438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36096" y="1628800"/>
            <a:ext cx="4015273" cy="4580741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108000" lvl="0" indent="0">
              <a:buNone/>
            </a:pPr>
            <a:r>
              <a:rPr lang="es-ES" sz="2000" b="1" dirty="0" err="1">
                <a:solidFill>
                  <a:srgbClr val="333C8D"/>
                </a:solidFill>
              </a:rPr>
              <a:t>Smaller</a:t>
            </a:r>
            <a:r>
              <a:rPr lang="es-ES" sz="2000" b="1" dirty="0">
                <a:solidFill>
                  <a:srgbClr val="333C8D"/>
                </a:solidFill>
              </a:rPr>
              <a:t> </a:t>
            </a:r>
            <a:r>
              <a:rPr lang="es-ES" sz="2000" b="1" dirty="0" err="1">
                <a:solidFill>
                  <a:srgbClr val="333C8D"/>
                </a:solidFill>
              </a:rPr>
              <a:t>query</a:t>
            </a:r>
            <a:endParaRPr lang="es-ES" sz="2000" b="1" dirty="0">
              <a:solidFill>
                <a:srgbClr val="333C8D"/>
              </a:solidFill>
            </a:endParaRPr>
          </a:p>
          <a:p>
            <a:pPr lvl="0">
              <a:buNone/>
            </a:pPr>
            <a:r>
              <a:rPr lang="es-ES" sz="1800" dirty="0" smtClean="0">
                <a:solidFill>
                  <a:srgbClr val="333C8D"/>
                </a:solidFill>
                <a:latin typeface="Courier New" pitchFamily="49"/>
              </a:rPr>
              <a:t>SELECT SUBSTR(sourceIP,1</a:t>
            </a:r>
            <a:r>
              <a:rPr lang="es-ES" sz="1800" dirty="0">
                <a:solidFill>
                  <a:srgbClr val="333C8D"/>
                </a:solidFill>
                <a:latin typeface="Courier New" pitchFamily="49"/>
              </a:rPr>
              <a:t>, 7</a:t>
            </a:r>
            <a:r>
              <a:rPr lang="es-ES" sz="1800" dirty="0" smtClean="0">
                <a:solidFill>
                  <a:srgbClr val="333C8D"/>
                </a:solidFill>
                <a:latin typeface="Courier New" pitchFamily="49"/>
              </a:rPr>
              <a:t>),SUM(</a:t>
            </a:r>
            <a:r>
              <a:rPr lang="es-ES" sz="1800" dirty="0" err="1" smtClean="0">
                <a:solidFill>
                  <a:srgbClr val="333C8D"/>
                </a:solidFill>
                <a:latin typeface="Courier New" pitchFamily="49"/>
              </a:rPr>
              <a:t>adRevenue</a:t>
            </a:r>
            <a:r>
              <a:rPr lang="es-ES" sz="1800" dirty="0" smtClean="0">
                <a:solidFill>
                  <a:srgbClr val="333C8D"/>
                </a:solidFill>
                <a:latin typeface="Courier New" pitchFamily="49"/>
              </a:rPr>
              <a:t>)</a:t>
            </a:r>
          </a:p>
          <a:p>
            <a:pPr lvl="0">
              <a:buNone/>
            </a:pPr>
            <a:r>
              <a:rPr lang="es-ES" sz="1800" dirty="0" smtClean="0">
                <a:solidFill>
                  <a:srgbClr val="333C8D"/>
                </a:solidFill>
                <a:latin typeface="Courier New" pitchFamily="49"/>
              </a:rPr>
              <a:t>FROM </a:t>
            </a:r>
            <a:r>
              <a:rPr lang="es-ES" sz="1800" dirty="0" err="1">
                <a:solidFill>
                  <a:srgbClr val="333C8D"/>
                </a:solidFill>
                <a:latin typeface="Courier New" pitchFamily="49"/>
              </a:rPr>
              <a:t>UserVisits</a:t>
            </a:r>
            <a:r>
              <a:rPr lang="es-ES" sz="1800" dirty="0">
                <a:solidFill>
                  <a:srgbClr val="333C8D"/>
                </a:solidFill>
                <a:latin typeface="Courier New" pitchFamily="49"/>
              </a:rPr>
              <a:t>    	  </a:t>
            </a:r>
          </a:p>
          <a:p>
            <a:pPr lvl="0">
              <a:buNone/>
            </a:pPr>
            <a:r>
              <a:rPr lang="es-ES" sz="1800" dirty="0" smtClean="0">
                <a:solidFill>
                  <a:srgbClr val="333C8D"/>
                </a:solidFill>
                <a:latin typeface="Courier New" pitchFamily="49"/>
              </a:rPr>
              <a:t>GROUP </a:t>
            </a:r>
            <a:r>
              <a:rPr lang="es-ES" sz="1800" dirty="0">
                <a:solidFill>
                  <a:srgbClr val="333C8D"/>
                </a:solidFill>
                <a:latin typeface="Courier New" pitchFamily="49"/>
              </a:rPr>
              <a:t>BY SUBSTR(</a:t>
            </a:r>
            <a:r>
              <a:rPr lang="es-ES" sz="1800" dirty="0" err="1">
                <a:solidFill>
                  <a:srgbClr val="333C8D"/>
                </a:solidFill>
                <a:latin typeface="Courier New" pitchFamily="49"/>
              </a:rPr>
              <a:t>sourceIP</a:t>
            </a:r>
            <a:r>
              <a:rPr lang="es-ES" sz="1800" dirty="0">
                <a:solidFill>
                  <a:srgbClr val="333C8D"/>
                </a:solidFill>
                <a:latin typeface="Courier New" pitchFamily="49"/>
              </a:rPr>
              <a:t>, </a:t>
            </a:r>
            <a:r>
              <a:rPr lang="es-ES" sz="1800" dirty="0" smtClean="0">
                <a:solidFill>
                  <a:srgbClr val="333C8D"/>
                </a:solidFill>
                <a:latin typeface="Courier New" pitchFamily="49"/>
              </a:rPr>
              <a:t>1,7);</a:t>
            </a:r>
          </a:p>
          <a:p>
            <a:pPr lvl="0">
              <a:buNone/>
            </a:pPr>
            <a:r>
              <a:rPr lang="es-ES" sz="2000" b="1" dirty="0" err="1" smtClean="0">
                <a:solidFill>
                  <a:srgbClr val="333C8D"/>
                </a:solidFill>
              </a:rPr>
              <a:t>Larger</a:t>
            </a:r>
            <a:r>
              <a:rPr lang="es-ES" sz="2000" b="1" dirty="0" smtClean="0">
                <a:solidFill>
                  <a:srgbClr val="333C8D"/>
                </a:solidFill>
              </a:rPr>
              <a:t> </a:t>
            </a:r>
            <a:r>
              <a:rPr lang="es-ES" sz="2000" b="1" dirty="0" err="1" smtClean="0">
                <a:solidFill>
                  <a:srgbClr val="333C8D"/>
                </a:solidFill>
              </a:rPr>
              <a:t>query</a:t>
            </a:r>
            <a:endParaRPr lang="es-ES" sz="2000" b="1" dirty="0">
              <a:solidFill>
                <a:srgbClr val="333C8D"/>
              </a:solidFill>
            </a:endParaRPr>
          </a:p>
          <a:p>
            <a:pPr lvl="0">
              <a:buNone/>
            </a:pPr>
            <a:r>
              <a:rPr lang="es-ES" sz="2000" dirty="0" smtClean="0">
                <a:solidFill>
                  <a:srgbClr val="333C8D"/>
                </a:solidFill>
                <a:latin typeface="Courier New" pitchFamily="49"/>
              </a:rPr>
              <a:t>SELECT </a:t>
            </a:r>
            <a:r>
              <a:rPr lang="es-ES" sz="2000" dirty="0" err="1">
                <a:solidFill>
                  <a:srgbClr val="333C8D"/>
                </a:solidFill>
                <a:latin typeface="Courier New" pitchFamily="49"/>
              </a:rPr>
              <a:t>sourceIP</a:t>
            </a:r>
            <a:r>
              <a:rPr lang="es-ES" sz="2000" dirty="0">
                <a:solidFill>
                  <a:srgbClr val="333C8D"/>
                </a:solidFill>
                <a:latin typeface="Courier New" pitchFamily="49"/>
              </a:rPr>
              <a:t>, </a:t>
            </a:r>
            <a:r>
              <a:rPr lang="es-ES" sz="2000" dirty="0" smtClean="0">
                <a:solidFill>
                  <a:srgbClr val="333C8D"/>
                </a:solidFill>
                <a:latin typeface="Courier New" pitchFamily="49"/>
              </a:rPr>
              <a:t>SUM(</a:t>
            </a:r>
            <a:r>
              <a:rPr lang="es-ES" sz="2000" dirty="0" err="1" smtClean="0">
                <a:solidFill>
                  <a:srgbClr val="333C8D"/>
                </a:solidFill>
                <a:latin typeface="Courier New" pitchFamily="49"/>
              </a:rPr>
              <a:t>adRevenue</a:t>
            </a:r>
            <a:r>
              <a:rPr lang="es-ES" sz="2000" dirty="0" smtClean="0">
                <a:solidFill>
                  <a:srgbClr val="333C8D"/>
                </a:solidFill>
                <a:latin typeface="Courier New" pitchFamily="49"/>
              </a:rPr>
              <a:t>)</a:t>
            </a:r>
          </a:p>
          <a:p>
            <a:pPr lvl="0">
              <a:buNone/>
            </a:pPr>
            <a:r>
              <a:rPr lang="es-ES" sz="2000" dirty="0" smtClean="0">
                <a:solidFill>
                  <a:srgbClr val="333C8D"/>
                </a:solidFill>
                <a:latin typeface="Courier New" pitchFamily="49"/>
              </a:rPr>
              <a:t>FROM </a:t>
            </a:r>
            <a:r>
              <a:rPr lang="es-ES" sz="2000" dirty="0" err="1" smtClean="0">
                <a:solidFill>
                  <a:srgbClr val="333C8D"/>
                </a:solidFill>
                <a:latin typeface="Courier New" pitchFamily="49"/>
              </a:rPr>
              <a:t>UserVisits</a:t>
            </a:r>
            <a:endParaRPr lang="es-ES" sz="2000" dirty="0" smtClean="0">
              <a:solidFill>
                <a:srgbClr val="333C8D"/>
              </a:solidFill>
              <a:latin typeface="Courier New" pitchFamily="49"/>
            </a:endParaRPr>
          </a:p>
          <a:p>
            <a:pPr lvl="0">
              <a:buNone/>
            </a:pPr>
            <a:r>
              <a:rPr lang="es-ES" sz="2000" dirty="0">
                <a:solidFill>
                  <a:srgbClr val="333C8D"/>
                </a:solidFill>
                <a:latin typeface="Courier New" pitchFamily="49"/>
              </a:rPr>
              <a:t>GROUP BY </a:t>
            </a:r>
            <a:r>
              <a:rPr lang="es-ES" sz="2000" dirty="0" err="1" smtClean="0">
                <a:solidFill>
                  <a:srgbClr val="333C8D"/>
                </a:solidFill>
                <a:latin typeface="Courier New" pitchFamily="49"/>
              </a:rPr>
              <a:t>sourceIP</a:t>
            </a:r>
            <a:r>
              <a:rPr lang="es-ES" sz="2000" dirty="0" smtClean="0">
                <a:solidFill>
                  <a:srgbClr val="333C8D"/>
                </a:solidFill>
                <a:latin typeface="Courier New" pitchFamily="49"/>
              </a:rPr>
              <a:t>;</a:t>
            </a:r>
            <a:endParaRPr lang="es-ES" sz="2000" dirty="0">
              <a:solidFill>
                <a:srgbClr val="333C8D"/>
              </a:solidFill>
              <a:latin typeface="Courier New" pitchFamily="49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512" y="1700808"/>
            <a:ext cx="5224819" cy="4245611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6790" y="332656"/>
            <a:ext cx="8229600" cy="1143000"/>
          </a:xfrm>
          <a:prstGeom prst="rect">
            <a:avLst/>
          </a:prstGeom>
          <a:solidFill>
            <a:srgbClr val="333C8D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>
                <a:solidFill>
                  <a:schemeClr val="bg1"/>
                </a:solidFill>
              </a:rPr>
              <a:t>Aggregation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Task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32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3275" y="1828225"/>
            <a:ext cx="4898268" cy="4213606"/>
          </a:xfrm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28727" y="1772816"/>
            <a:ext cx="4015273" cy="3800148"/>
          </a:xfrm>
        </p:spPr>
        <p:txBody>
          <a:bodyPr>
            <a:normAutofit fontScale="250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108000" lvl="0" indent="0">
              <a:buNone/>
            </a:pPr>
            <a:r>
              <a:rPr lang="es-ES" sz="7200" b="1" dirty="0" err="1" smtClean="0">
                <a:solidFill>
                  <a:srgbClr val="333C8D"/>
                </a:solidFill>
              </a:rPr>
              <a:t>Query</a:t>
            </a:r>
            <a:endParaRPr lang="es-ES" sz="7200" b="1" dirty="0">
              <a:solidFill>
                <a:srgbClr val="333C8D"/>
              </a:solidFill>
            </a:endParaRPr>
          </a:p>
          <a:p>
            <a:pPr marL="108000" lvl="0" indent="0">
              <a:buNone/>
            </a:pPr>
            <a:r>
              <a:rPr lang="es-ES" sz="5600" dirty="0" smtClean="0">
                <a:solidFill>
                  <a:srgbClr val="333C8D"/>
                </a:solidFill>
                <a:latin typeface="Courier New" pitchFamily="49"/>
              </a:rPr>
              <a:t>SELECT </a:t>
            </a:r>
            <a:r>
              <a:rPr lang="es-ES" sz="5600" dirty="0" err="1">
                <a:solidFill>
                  <a:srgbClr val="333C8D"/>
                </a:solidFill>
                <a:latin typeface="Courier New" pitchFamily="49"/>
              </a:rPr>
              <a:t>sourceIP</a:t>
            </a:r>
            <a:r>
              <a:rPr lang="es-ES" sz="5600" dirty="0">
                <a:solidFill>
                  <a:srgbClr val="333C8D"/>
                </a:solidFill>
                <a:latin typeface="Courier New" pitchFamily="49"/>
              </a:rPr>
              <a:t>, COUNT(</a:t>
            </a:r>
            <a:r>
              <a:rPr lang="es-ES" sz="5600" dirty="0" err="1">
                <a:solidFill>
                  <a:srgbClr val="333C8D"/>
                </a:solidFill>
                <a:latin typeface="Courier New" pitchFamily="49"/>
              </a:rPr>
              <a:t>pageRank</a:t>
            </a:r>
            <a:r>
              <a:rPr lang="es-ES" sz="5600" dirty="0">
                <a:solidFill>
                  <a:srgbClr val="333C8D"/>
                </a:solidFill>
                <a:latin typeface="Courier New" pitchFamily="49"/>
              </a:rPr>
              <a:t>),    	SUM(</a:t>
            </a:r>
            <a:r>
              <a:rPr lang="es-ES" sz="5600" dirty="0" err="1">
                <a:solidFill>
                  <a:srgbClr val="333C8D"/>
                </a:solidFill>
                <a:latin typeface="Courier New" pitchFamily="49"/>
              </a:rPr>
              <a:t>pageRank</a:t>
            </a:r>
            <a:r>
              <a:rPr lang="es-ES" sz="5600" dirty="0">
                <a:solidFill>
                  <a:srgbClr val="333C8D"/>
                </a:solidFill>
                <a:latin typeface="Courier New" pitchFamily="49"/>
              </a:rPr>
              <a:t>),</a:t>
            </a:r>
            <a:r>
              <a:rPr lang="es-ES" sz="5600" dirty="0" smtClean="0">
                <a:solidFill>
                  <a:srgbClr val="333C8D"/>
                </a:solidFill>
                <a:latin typeface="Courier New" pitchFamily="49"/>
              </a:rPr>
              <a:t>SUM(</a:t>
            </a:r>
            <a:r>
              <a:rPr lang="es-ES" sz="5600" dirty="0" err="1" smtClean="0">
                <a:solidFill>
                  <a:srgbClr val="333C8D"/>
                </a:solidFill>
                <a:latin typeface="Courier New" pitchFamily="49"/>
              </a:rPr>
              <a:t>adRevenue</a:t>
            </a:r>
            <a:r>
              <a:rPr lang="es-ES" sz="5600" dirty="0" smtClean="0">
                <a:solidFill>
                  <a:srgbClr val="333C8D"/>
                </a:solidFill>
                <a:latin typeface="Courier New" pitchFamily="49"/>
              </a:rPr>
              <a:t>)</a:t>
            </a:r>
          </a:p>
          <a:p>
            <a:pPr lvl="0">
              <a:buNone/>
            </a:pPr>
            <a:r>
              <a:rPr lang="es-ES" sz="5600" dirty="0" smtClean="0">
                <a:solidFill>
                  <a:srgbClr val="333C8D"/>
                </a:solidFill>
                <a:latin typeface="Courier New" pitchFamily="49"/>
              </a:rPr>
              <a:t>FROM </a:t>
            </a:r>
            <a:r>
              <a:rPr lang="es-ES" sz="5600" dirty="0" err="1">
                <a:solidFill>
                  <a:srgbClr val="333C8D"/>
                </a:solidFill>
                <a:latin typeface="Courier New" pitchFamily="49"/>
              </a:rPr>
              <a:t>Rankings</a:t>
            </a:r>
            <a:r>
              <a:rPr lang="es-ES" sz="5600" dirty="0">
                <a:solidFill>
                  <a:srgbClr val="333C8D"/>
                </a:solidFill>
                <a:latin typeface="Courier New" pitchFamily="49"/>
              </a:rPr>
              <a:t> AS R, </a:t>
            </a:r>
            <a:r>
              <a:rPr lang="es-ES" sz="5600" dirty="0" err="1">
                <a:solidFill>
                  <a:srgbClr val="333C8D"/>
                </a:solidFill>
                <a:latin typeface="Courier New" pitchFamily="49"/>
              </a:rPr>
              <a:t>UserVisits</a:t>
            </a:r>
            <a:r>
              <a:rPr lang="es-ES" sz="5600" dirty="0">
                <a:solidFill>
                  <a:srgbClr val="333C8D"/>
                </a:solidFill>
                <a:latin typeface="Courier New" pitchFamily="49"/>
              </a:rPr>
              <a:t> AS </a:t>
            </a:r>
            <a:r>
              <a:rPr lang="es-ES" sz="5600" dirty="0" smtClean="0">
                <a:solidFill>
                  <a:srgbClr val="333C8D"/>
                </a:solidFill>
                <a:latin typeface="Courier New" pitchFamily="49"/>
              </a:rPr>
              <a:t>UV</a:t>
            </a:r>
          </a:p>
          <a:p>
            <a:pPr lvl="0">
              <a:buNone/>
            </a:pPr>
            <a:r>
              <a:rPr lang="es-ES" sz="5600" dirty="0" smtClean="0">
                <a:solidFill>
                  <a:srgbClr val="333C8D"/>
                </a:solidFill>
                <a:latin typeface="Courier New" pitchFamily="49"/>
              </a:rPr>
              <a:t>WHERE </a:t>
            </a:r>
            <a:r>
              <a:rPr lang="es-ES" sz="5600" dirty="0" err="1">
                <a:solidFill>
                  <a:srgbClr val="333C8D"/>
                </a:solidFill>
                <a:latin typeface="Courier New" pitchFamily="49"/>
              </a:rPr>
              <a:t>R.pageURL</a:t>
            </a:r>
            <a:r>
              <a:rPr lang="es-ES" sz="5600" dirty="0">
                <a:solidFill>
                  <a:srgbClr val="333C8D"/>
                </a:solidFill>
                <a:latin typeface="Courier New" pitchFamily="49"/>
              </a:rPr>
              <a:t> = </a:t>
            </a:r>
            <a:r>
              <a:rPr lang="es-ES" sz="5600" dirty="0" err="1">
                <a:solidFill>
                  <a:srgbClr val="333C8D"/>
                </a:solidFill>
                <a:latin typeface="Courier New" pitchFamily="49"/>
              </a:rPr>
              <a:t>UV.destURL</a:t>
            </a:r>
            <a:r>
              <a:rPr lang="es-ES" sz="5600" dirty="0">
                <a:solidFill>
                  <a:srgbClr val="333C8D"/>
                </a:solidFill>
                <a:latin typeface="Courier New" pitchFamily="49"/>
              </a:rPr>
              <a:t> AND</a:t>
            </a:r>
          </a:p>
          <a:p>
            <a:pPr lvl="0">
              <a:buNone/>
            </a:pPr>
            <a:r>
              <a:rPr lang="es-ES" sz="5600" dirty="0">
                <a:solidFill>
                  <a:srgbClr val="333C8D"/>
                </a:solidFill>
                <a:latin typeface="Courier New" pitchFamily="49"/>
              </a:rPr>
              <a:t> 	</a:t>
            </a:r>
            <a:r>
              <a:rPr lang="es-ES" sz="5600" dirty="0" err="1">
                <a:solidFill>
                  <a:srgbClr val="333C8D"/>
                </a:solidFill>
                <a:latin typeface="Courier New" pitchFamily="49"/>
              </a:rPr>
              <a:t>UV.visitDate</a:t>
            </a:r>
            <a:r>
              <a:rPr lang="es-ES" sz="5600" dirty="0">
                <a:solidFill>
                  <a:srgbClr val="333C8D"/>
                </a:solidFill>
                <a:latin typeface="Courier New" pitchFamily="49"/>
              </a:rPr>
              <a:t> BETWEEN ‘2000-01-15’ AND     ‘</a:t>
            </a:r>
            <a:r>
              <a:rPr lang="es-ES" sz="5600" dirty="0" smtClean="0">
                <a:solidFill>
                  <a:srgbClr val="333C8D"/>
                </a:solidFill>
                <a:latin typeface="Courier New" pitchFamily="49"/>
              </a:rPr>
              <a:t>2000-01-22’</a:t>
            </a:r>
          </a:p>
          <a:p>
            <a:pPr lvl="0">
              <a:buNone/>
            </a:pPr>
            <a:r>
              <a:rPr lang="es-ES" sz="5600" dirty="0" smtClean="0">
                <a:solidFill>
                  <a:srgbClr val="333C8D"/>
                </a:solidFill>
                <a:latin typeface="Courier New" pitchFamily="49"/>
              </a:rPr>
              <a:t>GROUP </a:t>
            </a:r>
            <a:r>
              <a:rPr lang="es-ES" sz="5600" dirty="0">
                <a:solidFill>
                  <a:srgbClr val="333C8D"/>
                </a:solidFill>
                <a:latin typeface="Courier New" pitchFamily="49"/>
              </a:rPr>
              <a:t>BY </a:t>
            </a:r>
            <a:r>
              <a:rPr lang="es-ES" sz="5600" dirty="0" err="1" smtClean="0">
                <a:solidFill>
                  <a:srgbClr val="333C8D"/>
                </a:solidFill>
                <a:latin typeface="Courier New" pitchFamily="49"/>
              </a:rPr>
              <a:t>UV.sourceIP</a:t>
            </a:r>
            <a:r>
              <a:rPr lang="es-ES" sz="5600" dirty="0" smtClean="0">
                <a:solidFill>
                  <a:srgbClr val="333C8D"/>
                </a:solidFill>
                <a:latin typeface="Courier New" pitchFamily="49"/>
              </a:rPr>
              <a:t>;</a:t>
            </a:r>
          </a:p>
          <a:p>
            <a:pPr lvl="0">
              <a:buNone/>
            </a:pPr>
            <a:endParaRPr lang="es-ES" sz="5600" b="1" dirty="0">
              <a:solidFill>
                <a:srgbClr val="333C8D"/>
              </a:solidFill>
              <a:latin typeface="Albany" pitchFamily="32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en-US" sz="7200" b="1" dirty="0" smtClean="0">
                <a:solidFill>
                  <a:srgbClr val="333C8D"/>
                </a:solidFill>
                <a:latin typeface="Albany" pitchFamily="32"/>
              </a:rPr>
              <a:t>No </a:t>
            </a:r>
            <a:r>
              <a:rPr lang="en-US" sz="7200" b="1" dirty="0">
                <a:solidFill>
                  <a:srgbClr val="333C8D"/>
                </a:solidFill>
                <a:latin typeface="Albany" pitchFamily="32"/>
              </a:rPr>
              <a:t>full table scan </a:t>
            </a:r>
            <a:r>
              <a:rPr lang="en-US" sz="7200" b="1" dirty="0" smtClean="0">
                <a:solidFill>
                  <a:srgbClr val="333C8D"/>
                </a:solidFill>
                <a:latin typeface="Albany" pitchFamily="32"/>
              </a:rPr>
              <a:t>due to </a:t>
            </a:r>
            <a:r>
              <a:rPr lang="en-US" sz="7200" b="1" dirty="0">
                <a:solidFill>
                  <a:srgbClr val="333C8D"/>
                </a:solidFill>
                <a:latin typeface="Albany" pitchFamily="32"/>
              </a:rPr>
              <a:t>clustered </a:t>
            </a:r>
            <a:r>
              <a:rPr lang="en-US" sz="7200" b="1" dirty="0" smtClean="0">
                <a:solidFill>
                  <a:srgbClr val="333C8D"/>
                </a:solidFill>
                <a:latin typeface="Albany" pitchFamily="32"/>
              </a:rPr>
              <a:t>indexing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en-US" sz="7200" b="1" dirty="0" smtClean="0">
                <a:solidFill>
                  <a:srgbClr val="333C8D"/>
                </a:solidFill>
                <a:latin typeface="Albany" pitchFamily="32"/>
              </a:rPr>
              <a:t> </a:t>
            </a:r>
            <a:r>
              <a:rPr lang="en-US" sz="7200" b="1" dirty="0">
                <a:solidFill>
                  <a:srgbClr val="333C8D"/>
                </a:solidFill>
                <a:latin typeface="Albany" pitchFamily="32"/>
              </a:rPr>
              <a:t>Hash partitioning </a:t>
            </a:r>
            <a:r>
              <a:rPr lang="en-US" sz="7200" b="1" dirty="0" smtClean="0">
                <a:solidFill>
                  <a:srgbClr val="333C8D"/>
                </a:solidFill>
                <a:latin typeface="Albany" pitchFamily="32"/>
              </a:rPr>
              <a:t>and efficient join</a:t>
            </a:r>
            <a:r>
              <a:rPr lang="en-US" sz="7200" b="1" dirty="0">
                <a:solidFill>
                  <a:srgbClr val="333C8D"/>
                </a:solidFill>
                <a:latin typeface="Albany" pitchFamily="32"/>
              </a:rPr>
              <a:t> </a:t>
            </a:r>
            <a:r>
              <a:rPr lang="en-US" sz="7200" b="1" dirty="0" smtClean="0">
                <a:solidFill>
                  <a:srgbClr val="333C8D"/>
                </a:solidFill>
                <a:latin typeface="Albany" pitchFamily="32"/>
              </a:rPr>
              <a:t>algorithm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9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0851" y="404664"/>
            <a:ext cx="8229600" cy="1143000"/>
          </a:xfrm>
          <a:prstGeom prst="rect">
            <a:avLst/>
          </a:prstGeom>
          <a:solidFill>
            <a:srgbClr val="333C8D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>
                <a:solidFill>
                  <a:schemeClr val="bg1"/>
                </a:solidFill>
              </a:rPr>
              <a:t>Join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Task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11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0851" y="548680"/>
            <a:ext cx="8229600" cy="1143000"/>
          </a:xfrm>
          <a:prstGeom prst="rect">
            <a:avLst/>
          </a:prstGeom>
          <a:solidFill>
            <a:srgbClr val="333C8D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</a:rPr>
              <a:t>UDF </a:t>
            </a:r>
            <a:r>
              <a:rPr lang="es-ES" b="1" dirty="0" err="1">
                <a:solidFill>
                  <a:schemeClr val="bg1"/>
                </a:solidFill>
              </a:rPr>
              <a:t>Aggregation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Task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5" name="Picture 1" descr="C:\Users\bunny\AppData\Roaming\Tencent\Users\501239855\QQ\WinTemp\RichOle\LY4O3C}UNR$_0@KY2TFT$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27616"/>
            <a:ext cx="6408712" cy="469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56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828878"/>
            <a:ext cx="8196435" cy="4077746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Tx/>
            </a:pPr>
            <a:r>
              <a:rPr lang="es-ES" dirty="0" err="1">
                <a:solidFill>
                  <a:srgbClr val="333C8D"/>
                </a:solidFill>
              </a:rPr>
              <a:t>HaddopDB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approach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parallel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databases</a:t>
            </a:r>
            <a:r>
              <a:rPr lang="es-ES" dirty="0">
                <a:solidFill>
                  <a:srgbClr val="333C8D"/>
                </a:solidFill>
              </a:rPr>
              <a:t> in </a:t>
            </a:r>
            <a:r>
              <a:rPr lang="es-ES" dirty="0" err="1">
                <a:solidFill>
                  <a:srgbClr val="333C8D"/>
                </a:solidFill>
              </a:rPr>
              <a:t>absence</a:t>
            </a:r>
            <a:r>
              <a:rPr lang="es-ES" dirty="0">
                <a:solidFill>
                  <a:srgbClr val="333C8D"/>
                </a:solidFill>
              </a:rPr>
              <a:t> of </a:t>
            </a:r>
            <a:r>
              <a:rPr lang="es-ES" dirty="0" err="1">
                <a:solidFill>
                  <a:srgbClr val="333C8D"/>
                </a:solidFill>
              </a:rPr>
              <a:t>failures</a:t>
            </a:r>
            <a:endParaRPr lang="es-ES" dirty="0">
              <a:solidFill>
                <a:srgbClr val="333C8D"/>
              </a:solidFill>
            </a:endParaRPr>
          </a:p>
          <a:p>
            <a:pPr lvl="1" rtl="0" hangingPunct="0">
              <a:buClrTx/>
            </a:pPr>
            <a:r>
              <a:rPr lang="es-ES" dirty="0" err="1" smtClean="0">
                <a:solidFill>
                  <a:srgbClr val="333C8D"/>
                </a:solidFill>
              </a:rPr>
              <a:t>PostgreSQL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not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column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store</a:t>
            </a:r>
            <a:endParaRPr lang="es-ES" dirty="0">
              <a:solidFill>
                <a:srgbClr val="333C8D"/>
              </a:solidFill>
            </a:endParaRPr>
          </a:p>
          <a:p>
            <a:pPr lvl="1" rtl="0" hangingPunct="0">
              <a:buClrTx/>
            </a:pPr>
            <a:r>
              <a:rPr lang="es-ES" dirty="0">
                <a:solidFill>
                  <a:srgbClr val="333C8D"/>
                </a:solidFill>
              </a:rPr>
              <a:t>DBMS-X 15% </a:t>
            </a:r>
            <a:r>
              <a:rPr lang="es-ES" dirty="0" err="1">
                <a:solidFill>
                  <a:srgbClr val="333C8D"/>
                </a:solidFill>
              </a:rPr>
              <a:t>overly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optimistic</a:t>
            </a:r>
            <a:endParaRPr lang="es-ES" dirty="0">
              <a:solidFill>
                <a:srgbClr val="333C8D"/>
              </a:solidFill>
            </a:endParaRPr>
          </a:p>
          <a:p>
            <a:pPr lvl="1" rtl="0" hangingPunct="0">
              <a:buClrTx/>
            </a:pPr>
            <a:r>
              <a:rPr lang="es-ES" dirty="0">
                <a:solidFill>
                  <a:srgbClr val="333C8D"/>
                </a:solidFill>
              </a:rPr>
              <a:t>No </a:t>
            </a:r>
            <a:r>
              <a:rPr lang="es-ES" dirty="0" err="1">
                <a:solidFill>
                  <a:srgbClr val="333C8D"/>
                </a:solidFill>
              </a:rPr>
              <a:t>compression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smtClean="0">
                <a:solidFill>
                  <a:srgbClr val="333C8D"/>
                </a:solidFill>
              </a:rPr>
              <a:t>in </a:t>
            </a:r>
            <a:r>
              <a:rPr lang="es-ES" dirty="0" err="1">
                <a:solidFill>
                  <a:srgbClr val="333C8D"/>
                </a:solidFill>
              </a:rPr>
              <a:t>PosgreSQL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smtClean="0">
                <a:solidFill>
                  <a:srgbClr val="333C8D"/>
                </a:solidFill>
              </a:rPr>
              <a:t>data</a:t>
            </a:r>
          </a:p>
          <a:p>
            <a:pPr lvl="1" rtl="0" hangingPunct="0">
              <a:buClrTx/>
            </a:pPr>
            <a:r>
              <a:rPr lang="es-ES" dirty="0" err="1" smtClean="0">
                <a:solidFill>
                  <a:srgbClr val="333C8D"/>
                </a:solidFill>
              </a:rPr>
              <a:t>Overhead</a:t>
            </a:r>
            <a:r>
              <a:rPr lang="es-ES" dirty="0" smtClean="0">
                <a:solidFill>
                  <a:srgbClr val="333C8D"/>
                </a:solidFill>
              </a:rPr>
              <a:t> in </a:t>
            </a:r>
            <a:r>
              <a:rPr lang="es-ES" dirty="0" err="1" smtClean="0">
                <a:solidFill>
                  <a:srgbClr val="333C8D"/>
                </a:solidFill>
              </a:rPr>
              <a:t>the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interaction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between</a:t>
            </a:r>
            <a:r>
              <a:rPr lang="es-ES" dirty="0" smtClean="0">
                <a:solidFill>
                  <a:srgbClr val="333C8D"/>
                </a:solidFill>
              </a:rPr>
              <a:t> </a:t>
            </a:r>
            <a:r>
              <a:rPr lang="es-ES" dirty="0" err="1" smtClean="0">
                <a:solidFill>
                  <a:srgbClr val="333C8D"/>
                </a:solidFill>
              </a:rPr>
              <a:t>Hadoop</a:t>
            </a:r>
            <a:r>
              <a:rPr lang="es-ES" dirty="0" smtClean="0">
                <a:solidFill>
                  <a:srgbClr val="333C8D"/>
                </a:solidFill>
              </a:rPr>
              <a:t> and </a:t>
            </a:r>
            <a:r>
              <a:rPr lang="es-ES" dirty="0" err="1" smtClean="0">
                <a:solidFill>
                  <a:srgbClr val="333C8D"/>
                </a:solidFill>
              </a:rPr>
              <a:t>PostgreSQL</a:t>
            </a:r>
            <a:r>
              <a:rPr lang="es-ES" dirty="0" smtClean="0">
                <a:solidFill>
                  <a:srgbClr val="333C8D"/>
                </a:solidFill>
              </a:rPr>
              <a:t>.</a:t>
            </a:r>
            <a:endParaRPr lang="es-ES" dirty="0">
              <a:solidFill>
                <a:srgbClr val="333C8D"/>
              </a:solidFill>
            </a:endParaRPr>
          </a:p>
          <a:p>
            <a:pPr lvl="0">
              <a:buClrTx/>
            </a:pPr>
            <a:r>
              <a:rPr lang="es-ES" dirty="0" err="1">
                <a:solidFill>
                  <a:srgbClr val="333C8D"/>
                </a:solidFill>
              </a:rPr>
              <a:t>Outperforms</a:t>
            </a:r>
            <a:r>
              <a:rPr lang="es-ES" dirty="0">
                <a:solidFill>
                  <a:srgbClr val="333C8D"/>
                </a:solidFill>
              </a:rPr>
              <a:t> </a:t>
            </a:r>
            <a:r>
              <a:rPr lang="es-ES" dirty="0" err="1">
                <a:solidFill>
                  <a:srgbClr val="333C8D"/>
                </a:solidFill>
              </a:rPr>
              <a:t>Hadoop</a:t>
            </a:r>
            <a:endParaRPr lang="es-ES" dirty="0">
              <a:solidFill>
                <a:srgbClr val="333C8D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0851" y="476672"/>
            <a:ext cx="8229600" cy="1143000"/>
          </a:xfrm>
          <a:prstGeom prst="rect">
            <a:avLst/>
          </a:prstGeom>
          <a:solidFill>
            <a:srgbClr val="333C8D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>
                <a:solidFill>
                  <a:schemeClr val="bg1"/>
                </a:solidFill>
              </a:rPr>
              <a:t>Summary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38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828878"/>
            <a:ext cx="8196435" cy="407774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ClrTx/>
            </a:pPr>
            <a:endParaRPr lang="es-ES" sz="4000" dirty="0" smtClean="0">
              <a:solidFill>
                <a:srgbClr val="333C8D"/>
              </a:solidFill>
            </a:endParaRPr>
          </a:p>
          <a:p>
            <a:pPr lvl="0" algn="ctr">
              <a:buClrTx/>
            </a:pPr>
            <a:endParaRPr lang="es-ES" sz="4000" dirty="0">
              <a:solidFill>
                <a:srgbClr val="333C8D"/>
              </a:solidFill>
            </a:endParaRPr>
          </a:p>
          <a:p>
            <a:pPr lvl="0" algn="ctr">
              <a:buClrTx/>
            </a:pPr>
            <a:r>
              <a:rPr lang="es-ES" sz="4000" dirty="0" err="1" smtClean="0">
                <a:solidFill>
                  <a:srgbClr val="333C8D"/>
                </a:solidFill>
              </a:rPr>
              <a:t>Fault</a:t>
            </a:r>
            <a:r>
              <a:rPr lang="es-ES" sz="4000" dirty="0" smtClean="0">
                <a:solidFill>
                  <a:srgbClr val="333C8D"/>
                </a:solidFill>
              </a:rPr>
              <a:t> </a:t>
            </a:r>
            <a:r>
              <a:rPr lang="es-ES" sz="4000" dirty="0" err="1" smtClean="0">
                <a:solidFill>
                  <a:srgbClr val="333C8D"/>
                </a:solidFill>
              </a:rPr>
              <a:t>tolerance</a:t>
            </a:r>
            <a:r>
              <a:rPr lang="es-ES" sz="4000" dirty="0" smtClean="0">
                <a:solidFill>
                  <a:srgbClr val="333C8D"/>
                </a:solidFill>
              </a:rPr>
              <a:t> and </a:t>
            </a:r>
            <a:r>
              <a:rPr lang="es-ES" sz="4000" dirty="0" err="1" smtClean="0">
                <a:solidFill>
                  <a:srgbClr val="333C8D"/>
                </a:solidFill>
              </a:rPr>
              <a:t>heterogeneus</a:t>
            </a:r>
            <a:r>
              <a:rPr lang="es-ES" sz="4000" dirty="0" smtClean="0">
                <a:solidFill>
                  <a:srgbClr val="333C8D"/>
                </a:solidFill>
              </a:rPr>
              <a:t> </a:t>
            </a:r>
            <a:r>
              <a:rPr lang="es-ES" sz="4000" dirty="0" err="1" smtClean="0">
                <a:solidFill>
                  <a:srgbClr val="333C8D"/>
                </a:solidFill>
              </a:rPr>
              <a:t>environments</a:t>
            </a:r>
            <a:endParaRPr lang="es-ES" sz="4000" dirty="0" smtClean="0">
              <a:solidFill>
                <a:srgbClr val="333C8D"/>
              </a:solidFill>
            </a:endParaRPr>
          </a:p>
          <a:p>
            <a:pPr lvl="0" algn="ctr">
              <a:buClrTx/>
            </a:pPr>
            <a:endParaRPr lang="es-ES" sz="4000" dirty="0">
              <a:solidFill>
                <a:srgbClr val="333C8D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0851" y="587702"/>
            <a:ext cx="8229600" cy="1143000"/>
          </a:xfrm>
          <a:prstGeom prst="rect">
            <a:avLst/>
          </a:prstGeom>
          <a:solidFill>
            <a:srgbClr val="333C8D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err="1">
                <a:solidFill>
                  <a:schemeClr val="bg1"/>
                </a:solidFill>
              </a:rPr>
              <a:t>Benckmarks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42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10" y="1600200"/>
            <a:ext cx="5879180" cy="4525963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3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828878"/>
            <a:ext cx="8196435" cy="407774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Tx/>
            </a:pPr>
            <a:r>
              <a:rPr lang="en-US" sz="2800" dirty="0" smtClean="0">
                <a:solidFill>
                  <a:srgbClr val="333C8D"/>
                </a:solidFill>
              </a:rPr>
              <a:t>Fault </a:t>
            </a:r>
            <a:r>
              <a:rPr lang="en-US" sz="2800" dirty="0">
                <a:solidFill>
                  <a:srgbClr val="333C8D"/>
                </a:solidFill>
              </a:rPr>
              <a:t>tolerance is </a:t>
            </a:r>
            <a:r>
              <a:rPr lang="en-US" sz="2800" dirty="0" smtClean="0">
                <a:solidFill>
                  <a:srgbClr val="333C8D"/>
                </a:solidFill>
              </a:rPr>
              <a:t>important</a:t>
            </a:r>
          </a:p>
          <a:p>
            <a:pPr lvl="0">
              <a:buClrTx/>
            </a:pPr>
            <a:endParaRPr lang="en-US" sz="4000" dirty="0" smtClean="0">
              <a:solidFill>
                <a:srgbClr val="333C8D"/>
              </a:solidFill>
            </a:endParaRPr>
          </a:p>
          <a:p>
            <a:pPr lvl="0">
              <a:buClrTx/>
            </a:pPr>
            <a:endParaRPr lang="es-ES" sz="4000" dirty="0">
              <a:solidFill>
                <a:srgbClr val="333C8D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0851" y="548680"/>
            <a:ext cx="8229600" cy="1143000"/>
          </a:xfrm>
          <a:prstGeom prst="rect">
            <a:avLst/>
          </a:prstGeom>
          <a:solidFill>
            <a:srgbClr val="333C8D"/>
          </a:solidFill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chemeClr val="bg1"/>
                </a:solidFill>
              </a:rPr>
              <a:t>Fault tolerance and </a:t>
            </a:r>
            <a:r>
              <a:rPr lang="en-AU" b="1" dirty="0" err="1">
                <a:solidFill>
                  <a:schemeClr val="bg1"/>
                </a:solidFill>
              </a:rPr>
              <a:t>heterogeneus</a:t>
            </a:r>
            <a:r>
              <a:rPr lang="en-AU" b="1" dirty="0">
                <a:solidFill>
                  <a:schemeClr val="bg1"/>
                </a:solidFill>
              </a:rPr>
              <a:t> environments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2" y="2276872"/>
            <a:ext cx="76910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392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828878"/>
            <a:ext cx="8196435" cy="407774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Tx/>
            </a:pPr>
            <a:r>
              <a:rPr lang="en-US" sz="4000" dirty="0" err="1">
                <a:solidFill>
                  <a:srgbClr val="333C8D"/>
                </a:solidFill>
              </a:rPr>
              <a:t>Vertica</a:t>
            </a:r>
            <a:r>
              <a:rPr lang="en-US" sz="4000" dirty="0">
                <a:solidFill>
                  <a:srgbClr val="333C8D"/>
                </a:solidFill>
              </a:rPr>
              <a:t> is faster</a:t>
            </a:r>
          </a:p>
          <a:p>
            <a:pPr lvl="0">
              <a:buClrTx/>
            </a:pPr>
            <a:r>
              <a:rPr lang="en-US" sz="4000" dirty="0" err="1">
                <a:solidFill>
                  <a:srgbClr val="333C8D"/>
                </a:solidFill>
              </a:rPr>
              <a:t>Vertica</a:t>
            </a:r>
            <a:r>
              <a:rPr lang="en-US" sz="4000" dirty="0">
                <a:solidFill>
                  <a:srgbClr val="333C8D"/>
                </a:solidFill>
              </a:rPr>
              <a:t> r</a:t>
            </a:r>
            <a:r>
              <a:rPr lang="en-US" sz="4000" dirty="0" smtClean="0">
                <a:solidFill>
                  <a:srgbClr val="333C8D"/>
                </a:solidFill>
              </a:rPr>
              <a:t>educes </a:t>
            </a:r>
            <a:r>
              <a:rPr lang="en-US" sz="4000" dirty="0">
                <a:solidFill>
                  <a:srgbClr val="333C8D"/>
                </a:solidFill>
              </a:rPr>
              <a:t>the number of nodes to achieve the same order of magnitude</a:t>
            </a:r>
          </a:p>
          <a:p>
            <a:pPr lvl="0">
              <a:buClrTx/>
            </a:pPr>
            <a:r>
              <a:rPr lang="en-US" sz="4000" dirty="0">
                <a:solidFill>
                  <a:srgbClr val="333C8D"/>
                </a:solidFill>
              </a:rPr>
              <a:t>Fault tolerance is </a:t>
            </a:r>
            <a:r>
              <a:rPr lang="en-US" sz="4000" dirty="0" smtClean="0">
                <a:solidFill>
                  <a:srgbClr val="333C8D"/>
                </a:solidFill>
              </a:rPr>
              <a:t>important</a:t>
            </a:r>
            <a:endParaRPr lang="en-US" sz="4000" dirty="0">
              <a:solidFill>
                <a:srgbClr val="333C8D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0851" y="548680"/>
            <a:ext cx="8229600" cy="1143000"/>
          </a:xfrm>
          <a:prstGeom prst="rect">
            <a:avLst/>
          </a:prstGeom>
          <a:solidFill>
            <a:srgbClr val="333C8D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chemeClr val="bg1"/>
                </a:solidFill>
              </a:rPr>
              <a:t>Discussion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88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828878"/>
            <a:ext cx="8196435" cy="4077746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Tx/>
            </a:pPr>
            <a:r>
              <a:rPr lang="en-US" sz="4000" dirty="0">
                <a:solidFill>
                  <a:srgbClr val="333C8D"/>
                </a:solidFill>
              </a:rPr>
              <a:t>Approach parallel databases and fault tolerance</a:t>
            </a:r>
          </a:p>
          <a:p>
            <a:pPr lvl="0">
              <a:buClrTx/>
            </a:pPr>
            <a:r>
              <a:rPr lang="en-US" sz="4000" dirty="0" err="1">
                <a:solidFill>
                  <a:srgbClr val="333C8D"/>
                </a:solidFill>
              </a:rPr>
              <a:t>PostgreSQL</a:t>
            </a:r>
            <a:r>
              <a:rPr lang="en-US" sz="4000" dirty="0">
                <a:solidFill>
                  <a:srgbClr val="333C8D"/>
                </a:solidFill>
              </a:rPr>
              <a:t> is not a column store</a:t>
            </a:r>
          </a:p>
          <a:p>
            <a:pPr lvl="0">
              <a:buClrTx/>
            </a:pPr>
            <a:r>
              <a:rPr lang="en-US" sz="4000" dirty="0" err="1">
                <a:solidFill>
                  <a:srgbClr val="333C8D"/>
                </a:solidFill>
              </a:rPr>
              <a:t>Hadoop</a:t>
            </a:r>
            <a:r>
              <a:rPr lang="en-US" sz="4000" dirty="0">
                <a:solidFill>
                  <a:srgbClr val="333C8D"/>
                </a:solidFill>
              </a:rPr>
              <a:t> and hive relatively new open source projects</a:t>
            </a:r>
          </a:p>
          <a:p>
            <a:pPr lvl="0">
              <a:buClrTx/>
            </a:pPr>
            <a:r>
              <a:rPr lang="en-US" sz="4000" dirty="0" err="1">
                <a:solidFill>
                  <a:srgbClr val="333C8D"/>
                </a:solidFill>
              </a:rPr>
              <a:t>HadoopDB</a:t>
            </a:r>
            <a:r>
              <a:rPr lang="en-US" sz="4000" dirty="0">
                <a:solidFill>
                  <a:srgbClr val="333C8D"/>
                </a:solidFill>
              </a:rPr>
              <a:t> is flexible and extensible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9451" y="567305"/>
            <a:ext cx="8229600" cy="1143000"/>
          </a:xfrm>
          <a:prstGeom prst="rect">
            <a:avLst/>
          </a:prstGeom>
          <a:solidFill>
            <a:srgbClr val="333C8D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chemeClr val="bg1"/>
                </a:solidFill>
              </a:rPr>
              <a:t>Conclusion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71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828878"/>
            <a:ext cx="8196435" cy="407774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Tx/>
            </a:pPr>
            <a:r>
              <a:rPr lang="en-US" sz="2800" dirty="0" err="1">
                <a:solidFill>
                  <a:srgbClr val="333C8D"/>
                </a:solidFill>
              </a:rPr>
              <a:t>Hadoop</a:t>
            </a:r>
            <a:r>
              <a:rPr lang="en-US" sz="2800" dirty="0">
                <a:solidFill>
                  <a:srgbClr val="333C8D"/>
                </a:solidFill>
              </a:rPr>
              <a:t> web page</a:t>
            </a:r>
          </a:p>
          <a:p>
            <a:pPr lvl="0">
              <a:buClrTx/>
            </a:pPr>
            <a:r>
              <a:rPr lang="en-US" sz="2800" dirty="0" err="1">
                <a:solidFill>
                  <a:srgbClr val="333C8D"/>
                </a:solidFill>
              </a:rPr>
              <a:t>HadoopDB</a:t>
            </a:r>
            <a:r>
              <a:rPr lang="en-US" sz="2800" dirty="0">
                <a:solidFill>
                  <a:srgbClr val="333C8D"/>
                </a:solidFill>
              </a:rPr>
              <a:t> article</a:t>
            </a:r>
          </a:p>
          <a:p>
            <a:pPr lvl="0">
              <a:buClrTx/>
            </a:pPr>
            <a:r>
              <a:rPr lang="en-US" sz="2800" dirty="0" err="1">
                <a:solidFill>
                  <a:srgbClr val="333C8D"/>
                </a:solidFill>
              </a:rPr>
              <a:t>HadoopDB</a:t>
            </a:r>
            <a:r>
              <a:rPr lang="en-US" sz="2800" dirty="0">
                <a:solidFill>
                  <a:srgbClr val="333C8D"/>
                </a:solidFill>
              </a:rPr>
              <a:t> project</a:t>
            </a:r>
          </a:p>
          <a:p>
            <a:pPr lvl="0">
              <a:buClrTx/>
            </a:pPr>
            <a:r>
              <a:rPr lang="en-US" sz="2800" dirty="0" err="1">
                <a:solidFill>
                  <a:srgbClr val="333C8D"/>
                </a:solidFill>
              </a:rPr>
              <a:t>Vertica</a:t>
            </a:r>
            <a:endParaRPr lang="en-US" sz="2800" dirty="0">
              <a:solidFill>
                <a:srgbClr val="333C8D"/>
              </a:solidFill>
            </a:endParaRPr>
          </a:p>
          <a:p>
            <a:pPr lvl="0">
              <a:buClrTx/>
            </a:pPr>
            <a:r>
              <a:rPr lang="en-US" sz="2800" dirty="0">
                <a:solidFill>
                  <a:srgbClr val="333C8D"/>
                </a:solidFill>
              </a:rPr>
              <a:t>Apache </a:t>
            </a:r>
            <a:r>
              <a:rPr lang="en-US" sz="2800" dirty="0" smtClean="0">
                <a:solidFill>
                  <a:srgbClr val="333C8D"/>
                </a:solidFill>
              </a:rPr>
              <a:t>Hive</a:t>
            </a:r>
            <a:endParaRPr lang="en-US" sz="2800" dirty="0">
              <a:solidFill>
                <a:srgbClr val="333C8D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6776" y="548680"/>
            <a:ext cx="8229600" cy="1143000"/>
          </a:xfrm>
          <a:prstGeom prst="rect">
            <a:avLst/>
          </a:prstGeom>
          <a:solidFill>
            <a:srgbClr val="333C8D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chemeClr val="bg1"/>
                </a:solidFill>
              </a:rPr>
              <a:t>References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15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828878"/>
            <a:ext cx="8196435" cy="407774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ClrTx/>
            </a:pPr>
            <a:endParaRPr lang="en-US" sz="4000" dirty="0" smtClean="0">
              <a:solidFill>
                <a:srgbClr val="333C8D"/>
              </a:solidFill>
            </a:endParaRPr>
          </a:p>
          <a:p>
            <a:pPr lvl="0" algn="ctr">
              <a:buClrTx/>
            </a:pPr>
            <a:endParaRPr lang="en-US" sz="4000" dirty="0">
              <a:solidFill>
                <a:srgbClr val="333C8D"/>
              </a:solidFill>
            </a:endParaRPr>
          </a:p>
          <a:p>
            <a:pPr lvl="0" algn="ctr">
              <a:buClrTx/>
            </a:pPr>
            <a:r>
              <a:rPr lang="en-US" sz="4000" dirty="0" smtClean="0">
                <a:solidFill>
                  <a:srgbClr val="333C8D"/>
                </a:solidFill>
              </a:rPr>
              <a:t>Thank you!</a:t>
            </a:r>
            <a:endParaRPr lang="en-US" sz="4000" dirty="0">
              <a:solidFill>
                <a:srgbClr val="333C8D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6776" y="300371"/>
            <a:ext cx="8229600" cy="1143000"/>
          </a:xfrm>
          <a:prstGeom prst="rect">
            <a:avLst/>
          </a:prstGeom>
          <a:solidFill>
            <a:srgbClr val="333C8D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680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2811"/>
            <a:ext cx="5857766" cy="4610485"/>
          </a:xfrm>
        </p:spPr>
      </p:pic>
    </p:spTree>
    <p:extLst>
      <p:ext uri="{BB962C8B-B14F-4D97-AF65-F5344CB8AC3E}">
        <p14:creationId xmlns:p14="http://schemas.microsoft.com/office/powerpoint/2010/main" val="5717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333C8D"/>
                </a:solidFill>
              </a:rPr>
              <a:t>Approachs</a:t>
            </a:r>
            <a:r>
              <a:rPr lang="en-US" sz="2800" dirty="0" smtClean="0">
                <a:solidFill>
                  <a:srgbClr val="333C8D"/>
                </a:solidFill>
              </a:rPr>
              <a:t>:</a:t>
            </a:r>
          </a:p>
          <a:p>
            <a:pPr>
              <a:buFont typeface="Calibri" pitchFamily="34" charset="0"/>
              <a:buChar char="—"/>
            </a:pPr>
            <a:r>
              <a:rPr lang="en-US" sz="2800" dirty="0">
                <a:solidFill>
                  <a:srgbClr val="333C8D"/>
                </a:solidFill>
              </a:rPr>
              <a:t>Parallel </a:t>
            </a:r>
            <a:r>
              <a:rPr lang="en-US" sz="2800" dirty="0" smtClean="0">
                <a:solidFill>
                  <a:srgbClr val="333C8D"/>
                </a:solidFill>
              </a:rPr>
              <a:t>databases(analytical DBMS </a:t>
            </a:r>
            <a:r>
              <a:rPr lang="en-US" sz="2800" dirty="0">
                <a:solidFill>
                  <a:srgbClr val="333C8D"/>
                </a:solidFill>
              </a:rPr>
              <a:t>systems that deploy on a shared-nothing architecture)</a:t>
            </a:r>
          </a:p>
          <a:p>
            <a:pPr>
              <a:buFont typeface="Calibri" pitchFamily="34" charset="0"/>
              <a:buChar char="—"/>
            </a:pPr>
            <a:r>
              <a:rPr lang="en-US" sz="2800" dirty="0" smtClean="0">
                <a:solidFill>
                  <a:srgbClr val="333C8D"/>
                </a:solidFill>
              </a:rPr>
              <a:t>Map/Reduce </a:t>
            </a:r>
            <a:r>
              <a:rPr lang="en-US" sz="2800" dirty="0">
                <a:solidFill>
                  <a:srgbClr val="333C8D"/>
                </a:solidFill>
              </a:rPr>
              <a:t>systems</a:t>
            </a:r>
          </a:p>
          <a:p>
            <a:endParaRPr lang="en-US" sz="2800" dirty="0">
              <a:solidFill>
                <a:srgbClr val="333C8D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2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333C8D"/>
                </a:solidFill>
              </a:rPr>
              <a:t>Sales Record </a:t>
            </a:r>
            <a:r>
              <a:rPr lang="en-US" sz="2800" b="1" dirty="0" smtClean="0">
                <a:solidFill>
                  <a:srgbClr val="333C8D"/>
                </a:solidFill>
              </a:rPr>
              <a:t>Example</a:t>
            </a:r>
          </a:p>
          <a:p>
            <a:r>
              <a:rPr lang="en-US" sz="2800" dirty="0">
                <a:solidFill>
                  <a:srgbClr val="333C8D"/>
                </a:solidFill>
              </a:rPr>
              <a:t>Consider a large data set of sales log records, each </a:t>
            </a:r>
            <a:r>
              <a:rPr lang="en-US" sz="2800" dirty="0" smtClean="0">
                <a:solidFill>
                  <a:srgbClr val="333C8D"/>
                </a:solidFill>
              </a:rPr>
              <a:t>consisting of sales </a:t>
            </a:r>
            <a:r>
              <a:rPr lang="en-US" sz="2800" dirty="0">
                <a:solidFill>
                  <a:srgbClr val="333C8D"/>
                </a:solidFill>
              </a:rPr>
              <a:t>information including: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333C8D"/>
                </a:solidFill>
              </a:rPr>
              <a:t>1</a:t>
            </a:r>
            <a:r>
              <a:rPr lang="en-US" sz="2800" dirty="0">
                <a:solidFill>
                  <a:srgbClr val="333C8D"/>
                </a:solidFill>
              </a:rPr>
              <a:t> a date of </a:t>
            </a:r>
            <a:r>
              <a:rPr lang="en-US" sz="2800" dirty="0" smtClean="0">
                <a:solidFill>
                  <a:srgbClr val="333C8D"/>
                </a:solidFill>
              </a:rPr>
              <a:t>sale   </a:t>
            </a:r>
            <a:r>
              <a:rPr lang="en-US" sz="2800" b="1" dirty="0" smtClean="0">
                <a:solidFill>
                  <a:srgbClr val="333C8D"/>
                </a:solidFill>
              </a:rPr>
              <a:t>2</a:t>
            </a:r>
            <a:r>
              <a:rPr lang="en-US" sz="2800" dirty="0" smtClean="0">
                <a:solidFill>
                  <a:srgbClr val="333C8D"/>
                </a:solidFill>
              </a:rPr>
              <a:t> </a:t>
            </a:r>
            <a:r>
              <a:rPr lang="en-US" sz="2800" dirty="0">
                <a:solidFill>
                  <a:srgbClr val="333C8D"/>
                </a:solidFill>
              </a:rPr>
              <a:t>a price</a:t>
            </a:r>
          </a:p>
          <a:p>
            <a:r>
              <a:rPr lang="en-US" sz="2800" dirty="0">
                <a:solidFill>
                  <a:srgbClr val="333C8D"/>
                </a:solidFill>
              </a:rPr>
              <a:t>We would like to take the log records and generate a report showing the total sales for each year. </a:t>
            </a:r>
            <a:endParaRPr lang="en-US" sz="2800" dirty="0" smtClean="0">
              <a:solidFill>
                <a:srgbClr val="333C8D"/>
              </a:solidFill>
            </a:endParaRPr>
          </a:p>
          <a:p>
            <a:r>
              <a:rPr lang="en-US" sz="2800" b="1" dirty="0" smtClean="0">
                <a:solidFill>
                  <a:srgbClr val="333C8D"/>
                </a:solidFill>
              </a:rPr>
              <a:t>SELECT </a:t>
            </a:r>
            <a:r>
              <a:rPr lang="en-US" sz="2800" b="1" dirty="0">
                <a:solidFill>
                  <a:srgbClr val="333C8D"/>
                </a:solidFill>
              </a:rPr>
              <a:t>YEAR(date) AS year, SUM(price)</a:t>
            </a:r>
          </a:p>
          <a:p>
            <a:r>
              <a:rPr lang="en-US" sz="2800" b="1" dirty="0">
                <a:solidFill>
                  <a:srgbClr val="333C8D"/>
                </a:solidFill>
              </a:rPr>
              <a:t>FROM sales GROUP BY year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333C8D"/>
                </a:solidFill>
              </a:rPr>
              <a:t>Question</a:t>
            </a:r>
            <a:r>
              <a:rPr lang="en-US" sz="2800" b="1" dirty="0">
                <a:solidFill>
                  <a:srgbClr val="333C8D"/>
                </a:solidFill>
              </a:rPr>
              <a:t>:</a:t>
            </a:r>
          </a:p>
          <a:p>
            <a:r>
              <a:rPr lang="en-US" sz="2800" dirty="0">
                <a:solidFill>
                  <a:srgbClr val="333C8D"/>
                </a:solidFill>
              </a:rPr>
              <a:t>How do we generate this report efficiently and cheaply over </a:t>
            </a:r>
            <a:r>
              <a:rPr lang="en-US" sz="2800" dirty="0" smtClean="0">
                <a:solidFill>
                  <a:srgbClr val="333C8D"/>
                </a:solidFill>
              </a:rPr>
              <a:t>massive data </a:t>
            </a:r>
            <a:r>
              <a:rPr lang="en-US" sz="2800" dirty="0">
                <a:solidFill>
                  <a:srgbClr val="333C8D"/>
                </a:solidFill>
              </a:rPr>
              <a:t>contained in a shared-nothing cluster of 1000s of machines?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3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333C8D"/>
                </a:solidFill>
              </a:rPr>
              <a:t>Sales Record Example using </a:t>
            </a:r>
            <a:r>
              <a:rPr lang="en-US" sz="2800" b="1" dirty="0" err="1" smtClean="0">
                <a:solidFill>
                  <a:srgbClr val="333C8D"/>
                </a:solidFill>
              </a:rPr>
              <a:t>Hadoop</a:t>
            </a:r>
            <a:r>
              <a:rPr lang="en-US" sz="2800" b="1" dirty="0" smtClean="0">
                <a:solidFill>
                  <a:srgbClr val="333C8D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3C8D"/>
                </a:solidFill>
              </a:rPr>
              <a:t>Query: Calculate total sales for each year.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3C8D"/>
                </a:solidFill>
              </a:rPr>
              <a:t>We write a </a:t>
            </a:r>
            <a:r>
              <a:rPr lang="en-US" sz="2800" dirty="0" err="1">
                <a:solidFill>
                  <a:srgbClr val="333C8D"/>
                </a:solidFill>
              </a:rPr>
              <a:t>MapReduce</a:t>
            </a:r>
            <a:r>
              <a:rPr lang="en-US" sz="2800" dirty="0">
                <a:solidFill>
                  <a:srgbClr val="333C8D"/>
                </a:solidFill>
              </a:rPr>
              <a:t> program:</a:t>
            </a:r>
          </a:p>
          <a:p>
            <a:pPr marL="0" indent="0">
              <a:buNone/>
            </a:pPr>
            <a:endParaRPr lang="en-US" sz="28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3C8D"/>
                </a:solidFill>
              </a:rPr>
              <a:t>Map</a:t>
            </a:r>
            <a:r>
              <a:rPr lang="en-US" sz="2800" dirty="0">
                <a:solidFill>
                  <a:srgbClr val="333C8D"/>
                </a:solidFill>
              </a:rPr>
              <a:t>: Takes log records and extracts a key-value pair of </a:t>
            </a:r>
            <a:r>
              <a:rPr lang="en-US" sz="2800" dirty="0" smtClean="0">
                <a:solidFill>
                  <a:srgbClr val="333C8D"/>
                </a:solidFill>
              </a:rPr>
              <a:t>year and </a:t>
            </a:r>
            <a:r>
              <a:rPr lang="en-US" sz="2800" dirty="0">
                <a:solidFill>
                  <a:srgbClr val="333C8D"/>
                </a:solidFill>
              </a:rPr>
              <a:t>sale price in dollars. Outputs the key-value pairs.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3C8D"/>
                </a:solidFill>
              </a:rPr>
              <a:t>Shuffle</a:t>
            </a:r>
            <a:r>
              <a:rPr lang="en-US" sz="2800" dirty="0">
                <a:solidFill>
                  <a:srgbClr val="333C8D"/>
                </a:solidFill>
              </a:rPr>
              <a:t>: </a:t>
            </a:r>
            <a:r>
              <a:rPr lang="en-US" sz="2800" dirty="0" err="1">
                <a:solidFill>
                  <a:srgbClr val="333C8D"/>
                </a:solidFill>
              </a:rPr>
              <a:t>Hadoop</a:t>
            </a:r>
            <a:r>
              <a:rPr lang="en-US" sz="2800" dirty="0">
                <a:solidFill>
                  <a:srgbClr val="333C8D"/>
                </a:solidFill>
              </a:rPr>
              <a:t> automatically partitions the key-value </a:t>
            </a:r>
            <a:r>
              <a:rPr lang="en-US" sz="2800" dirty="0" smtClean="0">
                <a:solidFill>
                  <a:srgbClr val="333C8D"/>
                </a:solidFill>
              </a:rPr>
              <a:t>pairs by </a:t>
            </a:r>
            <a:r>
              <a:rPr lang="en-US" sz="2800" dirty="0">
                <a:solidFill>
                  <a:srgbClr val="333C8D"/>
                </a:solidFill>
              </a:rPr>
              <a:t>year to the nodes executing the Reduce function</a:t>
            </a:r>
          </a:p>
          <a:p>
            <a:pPr marL="0" indent="0">
              <a:buNone/>
            </a:pPr>
            <a:endParaRPr lang="en-US" sz="28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3C8D"/>
                </a:solidFill>
              </a:rPr>
              <a:t>Reduce</a:t>
            </a:r>
            <a:r>
              <a:rPr lang="en-US" sz="2800" dirty="0">
                <a:solidFill>
                  <a:srgbClr val="333C8D"/>
                </a:solidFill>
              </a:rPr>
              <a:t>: Simply sums up all the dollar values for a year.</a:t>
            </a:r>
          </a:p>
          <a:p>
            <a:pPr marL="0" indent="0">
              <a:buNone/>
            </a:pPr>
            <a:endParaRPr lang="en-US" sz="2800" dirty="0">
              <a:solidFill>
                <a:srgbClr val="333C8D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37" y="1600678"/>
            <a:ext cx="6992326" cy="4525007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" y="6200775"/>
            <a:ext cx="911669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3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1208</Words>
  <Application>Microsoft Office PowerPoint</Application>
  <PresentationFormat>On-screen Show (4:3)</PresentationFormat>
  <Paragraphs>332</Paragraphs>
  <Slides>44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HadoopDB: An Architectural Hybrid of MapReduce and DBMS Technologies for Analytical Workloads</vt:lpstr>
      <vt:lpstr>Outline 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Desired properties</vt:lpstr>
      <vt:lpstr>Outline </vt:lpstr>
      <vt:lpstr>HadoopDB Architecture</vt:lpstr>
      <vt:lpstr>HadoopDB Architecture</vt:lpstr>
      <vt:lpstr>HadoopDB Architecture</vt:lpstr>
      <vt:lpstr>HadoopDB’s Components</vt:lpstr>
      <vt:lpstr>HadoopDB’s Components</vt:lpstr>
      <vt:lpstr>HadoopDB’s Components</vt:lpstr>
      <vt:lpstr>HadoopDB’s Components</vt:lpstr>
      <vt:lpstr>HadoopDB’s Components</vt:lpstr>
      <vt:lpstr>HadoopDB’s Components</vt:lpstr>
      <vt:lpstr>HadoopDB’s Components</vt:lpstr>
      <vt:lpstr>HadoopDB’s Components</vt:lpstr>
      <vt:lpstr>HadoopDB’s Components</vt:lpstr>
      <vt:lpstr>Outline </vt:lpstr>
      <vt:lpstr>Benckmarks</vt:lpstr>
      <vt:lpstr>Benckmarks</vt:lpstr>
      <vt:lpstr>Benckmarks</vt:lpstr>
      <vt:lpstr>Benckmarks</vt:lpstr>
      <vt:lpstr>Loading data</vt:lpstr>
      <vt:lpstr>Grep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Campus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bunny</dc:creator>
  <cp:lastModifiedBy>bunny</cp:lastModifiedBy>
  <cp:revision>126</cp:revision>
  <dcterms:created xsi:type="dcterms:W3CDTF">2012-09-07T17:44:38Z</dcterms:created>
  <dcterms:modified xsi:type="dcterms:W3CDTF">2012-10-01T15:06:37Z</dcterms:modified>
</cp:coreProperties>
</file>