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5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664D6E-AA13-4593-B66C-AA0C3E9887E9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DA6F31-D6EB-4C5A-9E9E-140893AE14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Sense of community and belonging for women in STEM majors</a:t>
          </a:r>
        </a:p>
      </dgm:t>
    </dgm:pt>
    <dgm:pt modelId="{2B460A97-F1A1-4B48-9AFD-237CFA93564C}" type="parTrans" cxnId="{35C2CB15-3579-434D-85DB-B25A95CECF79}">
      <dgm:prSet/>
      <dgm:spPr/>
      <dgm:t>
        <a:bodyPr/>
        <a:lstStyle/>
        <a:p>
          <a:endParaRPr lang="en-US"/>
        </a:p>
      </dgm:t>
    </dgm:pt>
    <dgm:pt modelId="{CD7ABFF1-D96B-484A-9068-ABE0F07D6DA7}" type="sibTrans" cxnId="{35C2CB15-3579-434D-85DB-B25A95CECF79}">
      <dgm:prSet/>
      <dgm:spPr/>
      <dgm:t>
        <a:bodyPr/>
        <a:lstStyle/>
        <a:p>
          <a:endParaRPr lang="en-US"/>
        </a:p>
      </dgm:t>
    </dgm:pt>
    <dgm:pt modelId="{678D68E6-A75A-4D36-8582-65B20A055DA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Self-care/wellness</a:t>
          </a:r>
        </a:p>
      </dgm:t>
    </dgm:pt>
    <dgm:pt modelId="{322F0B63-79A2-410B-BD10-6B2789791696}" type="parTrans" cxnId="{E3CA3110-FE98-4FD0-883B-E06AEF65214C}">
      <dgm:prSet/>
      <dgm:spPr/>
      <dgm:t>
        <a:bodyPr/>
        <a:lstStyle/>
        <a:p>
          <a:endParaRPr lang="en-US"/>
        </a:p>
      </dgm:t>
    </dgm:pt>
    <dgm:pt modelId="{FDF0678B-C55F-4293-A3CD-4B8F1A192236}" type="sibTrans" cxnId="{E3CA3110-FE98-4FD0-883B-E06AEF65214C}">
      <dgm:prSet/>
      <dgm:spPr/>
      <dgm:t>
        <a:bodyPr/>
        <a:lstStyle/>
        <a:p>
          <a:endParaRPr lang="en-US"/>
        </a:p>
      </dgm:t>
    </dgm:pt>
    <dgm:pt modelId="{FC1EA22F-8E9C-4798-B8F4-B73390DAD7F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Networking opportunities with peers, faculty and UB alumni</a:t>
          </a:r>
        </a:p>
      </dgm:t>
    </dgm:pt>
    <dgm:pt modelId="{7465EB3A-BABA-461A-80DD-CB626F4AE23B}" type="parTrans" cxnId="{54B0DC9E-4430-4A34-A188-9A63A05349E3}">
      <dgm:prSet/>
      <dgm:spPr/>
      <dgm:t>
        <a:bodyPr/>
        <a:lstStyle/>
        <a:p>
          <a:endParaRPr lang="en-US"/>
        </a:p>
      </dgm:t>
    </dgm:pt>
    <dgm:pt modelId="{5D631417-49A2-4A4D-943E-6D707E3EFA47}" type="sibTrans" cxnId="{54B0DC9E-4430-4A34-A188-9A63A05349E3}">
      <dgm:prSet/>
      <dgm:spPr/>
      <dgm:t>
        <a:bodyPr/>
        <a:lstStyle/>
        <a:p>
          <a:endParaRPr lang="en-US"/>
        </a:p>
      </dgm:t>
    </dgm:pt>
    <dgm:pt modelId="{A40E46AB-853C-43D5-AAA1-AC6F18D56DB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dirty="0"/>
            <a:t>Professional development</a:t>
          </a:r>
        </a:p>
      </dgm:t>
    </dgm:pt>
    <dgm:pt modelId="{6EBFCC2B-3575-43CA-A844-C78434173A9A}" type="parTrans" cxnId="{F5542434-4CDA-46DE-A338-59AE34C644C7}">
      <dgm:prSet/>
      <dgm:spPr/>
      <dgm:t>
        <a:bodyPr/>
        <a:lstStyle/>
        <a:p>
          <a:endParaRPr lang="en-US"/>
        </a:p>
      </dgm:t>
    </dgm:pt>
    <dgm:pt modelId="{320263E3-EC28-4A4C-BAB3-650C16A5467D}" type="sibTrans" cxnId="{F5542434-4CDA-46DE-A338-59AE34C644C7}">
      <dgm:prSet/>
      <dgm:spPr/>
      <dgm:t>
        <a:bodyPr/>
        <a:lstStyle/>
        <a:p>
          <a:endParaRPr lang="en-US"/>
        </a:p>
      </dgm:t>
    </dgm:pt>
    <dgm:pt modelId="{8F36C48F-E708-4D7C-9424-6E298517859E}" type="pres">
      <dgm:prSet presAssocID="{C0664D6E-AA13-4593-B66C-AA0C3E9887E9}" presName="root" presStyleCnt="0">
        <dgm:presLayoutVars>
          <dgm:dir/>
          <dgm:resizeHandles val="exact"/>
        </dgm:presLayoutVars>
      </dgm:prSet>
      <dgm:spPr/>
    </dgm:pt>
    <dgm:pt modelId="{F23AB476-15B3-4D12-A252-A0705D3C1728}" type="pres">
      <dgm:prSet presAssocID="{0EDA6F31-D6EB-4C5A-9E9E-140893AE14D1}" presName="compNode" presStyleCnt="0"/>
      <dgm:spPr/>
    </dgm:pt>
    <dgm:pt modelId="{B061257E-2B9F-4B61-8303-7755D74B8A68}" type="pres">
      <dgm:prSet presAssocID="{0EDA6F31-D6EB-4C5A-9E9E-140893AE14D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tom"/>
        </a:ext>
      </dgm:extLst>
    </dgm:pt>
    <dgm:pt modelId="{FAC356AD-F356-429B-9E88-ED7017AC6262}" type="pres">
      <dgm:prSet presAssocID="{0EDA6F31-D6EB-4C5A-9E9E-140893AE14D1}" presName="spaceRect" presStyleCnt="0"/>
      <dgm:spPr/>
    </dgm:pt>
    <dgm:pt modelId="{FD972122-491E-4BEF-9F9C-A7A639A1B120}" type="pres">
      <dgm:prSet presAssocID="{0EDA6F31-D6EB-4C5A-9E9E-140893AE14D1}" presName="textRect" presStyleLbl="revTx" presStyleIdx="0" presStyleCnt="4">
        <dgm:presLayoutVars>
          <dgm:chMax val="1"/>
          <dgm:chPref val="1"/>
        </dgm:presLayoutVars>
      </dgm:prSet>
      <dgm:spPr/>
    </dgm:pt>
    <dgm:pt modelId="{1F42E8E1-21C6-4A14-92B1-3507CADA6EBE}" type="pres">
      <dgm:prSet presAssocID="{CD7ABFF1-D96B-484A-9068-ABE0F07D6DA7}" presName="sibTrans" presStyleCnt="0"/>
      <dgm:spPr/>
    </dgm:pt>
    <dgm:pt modelId="{297952B0-04E3-4387-9DBB-3672629D2C33}" type="pres">
      <dgm:prSet presAssocID="{678D68E6-A75A-4D36-8582-65B20A055DA3}" presName="compNode" presStyleCnt="0"/>
      <dgm:spPr/>
    </dgm:pt>
    <dgm:pt modelId="{FDBCAE15-2CB7-4D6A-913B-CD3E2A497E2C}" type="pres">
      <dgm:prSet presAssocID="{678D68E6-A75A-4D36-8582-65B20A055DA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E40656EF-3CC2-4A41-9D91-AC7D3C5947C9}" type="pres">
      <dgm:prSet presAssocID="{678D68E6-A75A-4D36-8582-65B20A055DA3}" presName="spaceRect" presStyleCnt="0"/>
      <dgm:spPr/>
    </dgm:pt>
    <dgm:pt modelId="{042EA49A-7F24-4086-8274-14E3892D7240}" type="pres">
      <dgm:prSet presAssocID="{678D68E6-A75A-4D36-8582-65B20A055DA3}" presName="textRect" presStyleLbl="revTx" presStyleIdx="1" presStyleCnt="4">
        <dgm:presLayoutVars>
          <dgm:chMax val="1"/>
          <dgm:chPref val="1"/>
        </dgm:presLayoutVars>
      </dgm:prSet>
      <dgm:spPr/>
    </dgm:pt>
    <dgm:pt modelId="{5FCE27FC-C859-4728-A1A9-202A00025FB7}" type="pres">
      <dgm:prSet presAssocID="{FDF0678B-C55F-4293-A3CD-4B8F1A192236}" presName="sibTrans" presStyleCnt="0"/>
      <dgm:spPr/>
    </dgm:pt>
    <dgm:pt modelId="{3EB576D8-45FE-4F64-A885-AE197A7D05A1}" type="pres">
      <dgm:prSet presAssocID="{FC1EA22F-8E9C-4798-B8F4-B73390DAD7F6}" presName="compNode" presStyleCnt="0"/>
      <dgm:spPr/>
    </dgm:pt>
    <dgm:pt modelId="{561D6E0E-8C12-47EE-A2E7-343C46E76AA8}" type="pres">
      <dgm:prSet presAssocID="{FC1EA22F-8E9C-4798-B8F4-B73390DAD7F6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C4852A20-F9E8-4043-BFFD-3D7ACAEF9D06}" type="pres">
      <dgm:prSet presAssocID="{FC1EA22F-8E9C-4798-B8F4-B73390DAD7F6}" presName="spaceRect" presStyleCnt="0"/>
      <dgm:spPr/>
    </dgm:pt>
    <dgm:pt modelId="{90653F73-88CB-4E82-8C24-578ED2EA35D5}" type="pres">
      <dgm:prSet presAssocID="{FC1EA22F-8E9C-4798-B8F4-B73390DAD7F6}" presName="textRect" presStyleLbl="revTx" presStyleIdx="2" presStyleCnt="4">
        <dgm:presLayoutVars>
          <dgm:chMax val="1"/>
          <dgm:chPref val="1"/>
        </dgm:presLayoutVars>
      </dgm:prSet>
      <dgm:spPr/>
    </dgm:pt>
    <dgm:pt modelId="{C3D48DED-3934-4A55-9A31-8E26C33B645C}" type="pres">
      <dgm:prSet presAssocID="{5D631417-49A2-4A4D-943E-6D707E3EFA47}" presName="sibTrans" presStyleCnt="0"/>
      <dgm:spPr/>
    </dgm:pt>
    <dgm:pt modelId="{68FBA358-A9D9-416E-9978-ABE6CD9B64F9}" type="pres">
      <dgm:prSet presAssocID="{A40E46AB-853C-43D5-AAA1-AC6F18D56DB1}" presName="compNode" presStyleCnt="0"/>
      <dgm:spPr/>
    </dgm:pt>
    <dgm:pt modelId="{83E32D3E-0275-46B9-BB6C-E6F5F818DA88}" type="pres">
      <dgm:prSet presAssocID="{A40E46AB-853C-43D5-AAA1-AC6F18D56DB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D0049FB-8849-48E9-8E11-B3CB500D28B7}" type="pres">
      <dgm:prSet presAssocID="{A40E46AB-853C-43D5-AAA1-AC6F18D56DB1}" presName="spaceRect" presStyleCnt="0"/>
      <dgm:spPr/>
    </dgm:pt>
    <dgm:pt modelId="{626635AC-95AA-4836-AE7D-42F4A1F3D711}" type="pres">
      <dgm:prSet presAssocID="{A40E46AB-853C-43D5-AAA1-AC6F18D56DB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3CA3110-FE98-4FD0-883B-E06AEF65214C}" srcId="{C0664D6E-AA13-4593-B66C-AA0C3E9887E9}" destId="{678D68E6-A75A-4D36-8582-65B20A055DA3}" srcOrd="1" destOrd="0" parTransId="{322F0B63-79A2-410B-BD10-6B2789791696}" sibTransId="{FDF0678B-C55F-4293-A3CD-4B8F1A192236}"/>
    <dgm:cxn modelId="{35C2CB15-3579-434D-85DB-B25A95CECF79}" srcId="{C0664D6E-AA13-4593-B66C-AA0C3E9887E9}" destId="{0EDA6F31-D6EB-4C5A-9E9E-140893AE14D1}" srcOrd="0" destOrd="0" parTransId="{2B460A97-F1A1-4B48-9AFD-237CFA93564C}" sibTransId="{CD7ABFF1-D96B-484A-9068-ABE0F07D6DA7}"/>
    <dgm:cxn modelId="{1E6D6231-8739-4912-B7EF-76AF3FC9BD1A}" type="presOf" srcId="{C0664D6E-AA13-4593-B66C-AA0C3E9887E9}" destId="{8F36C48F-E708-4D7C-9424-6E298517859E}" srcOrd="0" destOrd="0" presId="urn:microsoft.com/office/officeart/2018/2/layout/IconLabelList"/>
    <dgm:cxn modelId="{F5542434-4CDA-46DE-A338-59AE34C644C7}" srcId="{C0664D6E-AA13-4593-B66C-AA0C3E9887E9}" destId="{A40E46AB-853C-43D5-AAA1-AC6F18D56DB1}" srcOrd="3" destOrd="0" parTransId="{6EBFCC2B-3575-43CA-A844-C78434173A9A}" sibTransId="{320263E3-EC28-4A4C-BAB3-650C16A5467D}"/>
    <dgm:cxn modelId="{E8941544-BAD9-46C2-860B-486D74B59777}" type="presOf" srcId="{A40E46AB-853C-43D5-AAA1-AC6F18D56DB1}" destId="{626635AC-95AA-4836-AE7D-42F4A1F3D711}" srcOrd="0" destOrd="0" presId="urn:microsoft.com/office/officeart/2018/2/layout/IconLabelList"/>
    <dgm:cxn modelId="{1B216658-D425-4B4A-9E25-18DCCD172768}" type="presOf" srcId="{678D68E6-A75A-4D36-8582-65B20A055DA3}" destId="{042EA49A-7F24-4086-8274-14E3892D7240}" srcOrd="0" destOrd="0" presId="urn:microsoft.com/office/officeart/2018/2/layout/IconLabelList"/>
    <dgm:cxn modelId="{54B0DC9E-4430-4A34-A188-9A63A05349E3}" srcId="{C0664D6E-AA13-4593-B66C-AA0C3E9887E9}" destId="{FC1EA22F-8E9C-4798-B8F4-B73390DAD7F6}" srcOrd="2" destOrd="0" parTransId="{7465EB3A-BABA-461A-80DD-CB626F4AE23B}" sibTransId="{5D631417-49A2-4A4D-943E-6D707E3EFA47}"/>
    <dgm:cxn modelId="{C20BF79E-6718-4750-9748-D98F3E4DAED1}" type="presOf" srcId="{FC1EA22F-8E9C-4798-B8F4-B73390DAD7F6}" destId="{90653F73-88CB-4E82-8C24-578ED2EA35D5}" srcOrd="0" destOrd="0" presId="urn:microsoft.com/office/officeart/2018/2/layout/IconLabelList"/>
    <dgm:cxn modelId="{B92862EE-9ED3-4C2B-A969-09AD5B48A7FE}" type="presOf" srcId="{0EDA6F31-D6EB-4C5A-9E9E-140893AE14D1}" destId="{FD972122-491E-4BEF-9F9C-A7A639A1B120}" srcOrd="0" destOrd="0" presId="urn:microsoft.com/office/officeart/2018/2/layout/IconLabelList"/>
    <dgm:cxn modelId="{58939AC1-831D-4A3E-BC61-5899E7B55A5F}" type="presParOf" srcId="{8F36C48F-E708-4D7C-9424-6E298517859E}" destId="{F23AB476-15B3-4D12-A252-A0705D3C1728}" srcOrd="0" destOrd="0" presId="urn:microsoft.com/office/officeart/2018/2/layout/IconLabelList"/>
    <dgm:cxn modelId="{0DDCC6C3-A171-4ADC-B9E8-87801CE40A42}" type="presParOf" srcId="{F23AB476-15B3-4D12-A252-A0705D3C1728}" destId="{B061257E-2B9F-4B61-8303-7755D74B8A68}" srcOrd="0" destOrd="0" presId="urn:microsoft.com/office/officeart/2018/2/layout/IconLabelList"/>
    <dgm:cxn modelId="{8B77E6A5-4C50-4B86-B28D-03367EE00EF9}" type="presParOf" srcId="{F23AB476-15B3-4D12-A252-A0705D3C1728}" destId="{FAC356AD-F356-429B-9E88-ED7017AC6262}" srcOrd="1" destOrd="0" presId="urn:microsoft.com/office/officeart/2018/2/layout/IconLabelList"/>
    <dgm:cxn modelId="{99024FA4-B9CF-4238-BD20-CF17B3CE551D}" type="presParOf" srcId="{F23AB476-15B3-4D12-A252-A0705D3C1728}" destId="{FD972122-491E-4BEF-9F9C-A7A639A1B120}" srcOrd="2" destOrd="0" presId="urn:microsoft.com/office/officeart/2018/2/layout/IconLabelList"/>
    <dgm:cxn modelId="{F66FF780-6EE6-40EA-B5D5-AF521138EB1F}" type="presParOf" srcId="{8F36C48F-E708-4D7C-9424-6E298517859E}" destId="{1F42E8E1-21C6-4A14-92B1-3507CADA6EBE}" srcOrd="1" destOrd="0" presId="urn:microsoft.com/office/officeart/2018/2/layout/IconLabelList"/>
    <dgm:cxn modelId="{6861BF16-41C8-4BC0-9576-327D481D2C2E}" type="presParOf" srcId="{8F36C48F-E708-4D7C-9424-6E298517859E}" destId="{297952B0-04E3-4387-9DBB-3672629D2C33}" srcOrd="2" destOrd="0" presId="urn:microsoft.com/office/officeart/2018/2/layout/IconLabelList"/>
    <dgm:cxn modelId="{11020BA8-4C84-4C16-8C26-D3869825CA62}" type="presParOf" srcId="{297952B0-04E3-4387-9DBB-3672629D2C33}" destId="{FDBCAE15-2CB7-4D6A-913B-CD3E2A497E2C}" srcOrd="0" destOrd="0" presId="urn:microsoft.com/office/officeart/2018/2/layout/IconLabelList"/>
    <dgm:cxn modelId="{22AD3397-ABC5-4A23-B715-954DEEA91254}" type="presParOf" srcId="{297952B0-04E3-4387-9DBB-3672629D2C33}" destId="{E40656EF-3CC2-4A41-9D91-AC7D3C5947C9}" srcOrd="1" destOrd="0" presId="urn:microsoft.com/office/officeart/2018/2/layout/IconLabelList"/>
    <dgm:cxn modelId="{34C01F66-2CCB-42FB-A5AD-869F90B72A76}" type="presParOf" srcId="{297952B0-04E3-4387-9DBB-3672629D2C33}" destId="{042EA49A-7F24-4086-8274-14E3892D7240}" srcOrd="2" destOrd="0" presId="urn:microsoft.com/office/officeart/2018/2/layout/IconLabelList"/>
    <dgm:cxn modelId="{0B1DC0B7-16AF-491A-8D8F-4E153A985D66}" type="presParOf" srcId="{8F36C48F-E708-4D7C-9424-6E298517859E}" destId="{5FCE27FC-C859-4728-A1A9-202A00025FB7}" srcOrd="3" destOrd="0" presId="urn:microsoft.com/office/officeart/2018/2/layout/IconLabelList"/>
    <dgm:cxn modelId="{F4305459-76F3-4B3F-A9E3-061CA9F73FB2}" type="presParOf" srcId="{8F36C48F-E708-4D7C-9424-6E298517859E}" destId="{3EB576D8-45FE-4F64-A885-AE197A7D05A1}" srcOrd="4" destOrd="0" presId="urn:microsoft.com/office/officeart/2018/2/layout/IconLabelList"/>
    <dgm:cxn modelId="{663C2E46-E1A6-48FA-B048-DE4C64F3C1B7}" type="presParOf" srcId="{3EB576D8-45FE-4F64-A885-AE197A7D05A1}" destId="{561D6E0E-8C12-47EE-A2E7-343C46E76AA8}" srcOrd="0" destOrd="0" presId="urn:microsoft.com/office/officeart/2018/2/layout/IconLabelList"/>
    <dgm:cxn modelId="{A5F315AD-2DD7-49E4-9749-A88F1F6E7F34}" type="presParOf" srcId="{3EB576D8-45FE-4F64-A885-AE197A7D05A1}" destId="{C4852A20-F9E8-4043-BFFD-3D7ACAEF9D06}" srcOrd="1" destOrd="0" presId="urn:microsoft.com/office/officeart/2018/2/layout/IconLabelList"/>
    <dgm:cxn modelId="{9E7AFE6F-892C-40D5-9579-4CEC541A2AF7}" type="presParOf" srcId="{3EB576D8-45FE-4F64-A885-AE197A7D05A1}" destId="{90653F73-88CB-4E82-8C24-578ED2EA35D5}" srcOrd="2" destOrd="0" presId="urn:microsoft.com/office/officeart/2018/2/layout/IconLabelList"/>
    <dgm:cxn modelId="{7154F6EB-DEAA-4B59-8334-546009E4458E}" type="presParOf" srcId="{8F36C48F-E708-4D7C-9424-6E298517859E}" destId="{C3D48DED-3934-4A55-9A31-8E26C33B645C}" srcOrd="5" destOrd="0" presId="urn:microsoft.com/office/officeart/2018/2/layout/IconLabelList"/>
    <dgm:cxn modelId="{B305194F-3B84-4580-8E06-B2502469CAF3}" type="presParOf" srcId="{8F36C48F-E708-4D7C-9424-6E298517859E}" destId="{68FBA358-A9D9-416E-9978-ABE6CD9B64F9}" srcOrd="6" destOrd="0" presId="urn:microsoft.com/office/officeart/2018/2/layout/IconLabelList"/>
    <dgm:cxn modelId="{541E8ED5-682D-4665-9AB4-42F2E36781D5}" type="presParOf" srcId="{68FBA358-A9D9-416E-9978-ABE6CD9B64F9}" destId="{83E32D3E-0275-46B9-BB6C-E6F5F818DA88}" srcOrd="0" destOrd="0" presId="urn:microsoft.com/office/officeart/2018/2/layout/IconLabelList"/>
    <dgm:cxn modelId="{EFF1EF42-5064-4A18-AE3C-EAF2CFE65E54}" type="presParOf" srcId="{68FBA358-A9D9-416E-9978-ABE6CD9B64F9}" destId="{2D0049FB-8849-48E9-8E11-B3CB500D28B7}" srcOrd="1" destOrd="0" presId="urn:microsoft.com/office/officeart/2018/2/layout/IconLabelList"/>
    <dgm:cxn modelId="{7B2DDE2B-CD47-41A4-842A-B1FAED51DA22}" type="presParOf" srcId="{68FBA358-A9D9-416E-9978-ABE6CD9B64F9}" destId="{626635AC-95AA-4836-AE7D-42F4A1F3D71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1257E-2B9F-4B61-8303-7755D74B8A68}">
      <dsp:nvSpPr>
        <dsp:cNvPr id="0" name=""/>
        <dsp:cNvSpPr/>
      </dsp:nvSpPr>
      <dsp:spPr>
        <a:xfrm>
          <a:off x="704067" y="191986"/>
          <a:ext cx="651005" cy="65100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72122-491E-4BEF-9F9C-A7A639A1B120}">
      <dsp:nvSpPr>
        <dsp:cNvPr id="0" name=""/>
        <dsp:cNvSpPr/>
      </dsp:nvSpPr>
      <dsp:spPr>
        <a:xfrm>
          <a:off x="306230" y="1101667"/>
          <a:ext cx="1446679" cy="81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Sense of community and belonging for women in STEM majors</a:t>
          </a:r>
        </a:p>
      </dsp:txBody>
      <dsp:txXfrm>
        <a:off x="306230" y="1101667"/>
        <a:ext cx="1446679" cy="813757"/>
      </dsp:txXfrm>
    </dsp:sp>
    <dsp:sp modelId="{FDBCAE15-2CB7-4D6A-913B-CD3E2A497E2C}">
      <dsp:nvSpPr>
        <dsp:cNvPr id="0" name=""/>
        <dsp:cNvSpPr/>
      </dsp:nvSpPr>
      <dsp:spPr>
        <a:xfrm>
          <a:off x="2403916" y="191986"/>
          <a:ext cx="651005" cy="65100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EA49A-7F24-4086-8274-14E3892D7240}">
      <dsp:nvSpPr>
        <dsp:cNvPr id="0" name=""/>
        <dsp:cNvSpPr/>
      </dsp:nvSpPr>
      <dsp:spPr>
        <a:xfrm>
          <a:off x="2006079" y="1101667"/>
          <a:ext cx="1446679" cy="81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Self-care/wellness</a:t>
          </a:r>
        </a:p>
      </dsp:txBody>
      <dsp:txXfrm>
        <a:off x="2006079" y="1101667"/>
        <a:ext cx="1446679" cy="813757"/>
      </dsp:txXfrm>
    </dsp:sp>
    <dsp:sp modelId="{561D6E0E-8C12-47EE-A2E7-343C46E76AA8}">
      <dsp:nvSpPr>
        <dsp:cNvPr id="0" name=""/>
        <dsp:cNvSpPr/>
      </dsp:nvSpPr>
      <dsp:spPr>
        <a:xfrm>
          <a:off x="4103764" y="191986"/>
          <a:ext cx="651005" cy="65100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653F73-88CB-4E82-8C24-578ED2EA35D5}">
      <dsp:nvSpPr>
        <dsp:cNvPr id="0" name=""/>
        <dsp:cNvSpPr/>
      </dsp:nvSpPr>
      <dsp:spPr>
        <a:xfrm>
          <a:off x="3705927" y="1101667"/>
          <a:ext cx="1446679" cy="81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Networking opportunities with peers, faculty and UB alumni</a:t>
          </a:r>
        </a:p>
      </dsp:txBody>
      <dsp:txXfrm>
        <a:off x="3705927" y="1101667"/>
        <a:ext cx="1446679" cy="813757"/>
      </dsp:txXfrm>
    </dsp:sp>
    <dsp:sp modelId="{83E32D3E-0275-46B9-BB6C-E6F5F818DA88}">
      <dsp:nvSpPr>
        <dsp:cNvPr id="0" name=""/>
        <dsp:cNvSpPr/>
      </dsp:nvSpPr>
      <dsp:spPr>
        <a:xfrm>
          <a:off x="2403916" y="2277094"/>
          <a:ext cx="651005" cy="65100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6635AC-95AA-4836-AE7D-42F4A1F3D711}">
      <dsp:nvSpPr>
        <dsp:cNvPr id="0" name=""/>
        <dsp:cNvSpPr/>
      </dsp:nvSpPr>
      <dsp:spPr>
        <a:xfrm>
          <a:off x="2006079" y="3186776"/>
          <a:ext cx="1446679" cy="81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Professional development</a:t>
          </a:r>
        </a:p>
      </dsp:txBody>
      <dsp:txXfrm>
        <a:off x="2006079" y="3186776"/>
        <a:ext cx="1446679" cy="8137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E3971-D15F-7DAC-0AD4-850FC91650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B1B4F-D88F-EF51-FC93-D43400484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14568-F73A-7AD6-A9BD-C5663BF5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5B7-67CF-444F-B2F7-D8A0BAA9920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434C7-9BFC-A0B2-3FFD-E86101651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2A387-5A62-EB3D-8B89-178BB54D1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90-E794-4D87-A3DB-913F9966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0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F7ED7-056C-9948-090A-0F80F920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86C8DD-8E0A-D8B4-DB7E-59D1AA959B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867BB-4D5C-9782-32DF-66201C053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5B7-67CF-444F-B2F7-D8A0BAA9920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2F149-868C-89CB-2965-EB489164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6494F-54E8-5591-DFF5-8ED6C2147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90-E794-4D87-A3DB-913F9966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898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3C89C6-2F64-6A9B-3A26-66644A2106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EC5BB5-9F94-C80F-D10D-060ABA10D3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F36AA-8F29-312B-EF1A-D7AAD9C1C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5B7-67CF-444F-B2F7-D8A0BAA9920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6C2F9-A371-D163-7102-C8445450F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A3B998-C0AF-1C86-5E9B-1865281F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90-E794-4D87-A3DB-913F9966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09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13171-DDAD-A0B0-64A8-0B222BF1A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233B6-EF7B-55BB-A75A-BF93B269B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3E090-F55B-4031-36C9-B265A5A0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5B7-67CF-444F-B2F7-D8A0BAA9920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7E283-B981-CCE2-05B3-BE3536EB6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52F531-6944-2611-728A-C5E69A32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90-E794-4D87-A3DB-913F9966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81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1878C-9FF7-F6FE-23E0-0B3181DDE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470E3-4FAC-70F0-E486-E329649E1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8C27B-A219-19A5-9C1F-C5882D211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5B7-67CF-444F-B2F7-D8A0BAA9920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7D670-2FA7-5C87-591E-69132824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998C3-9D45-A457-8C9F-B0615637D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90-E794-4D87-A3DB-913F9966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4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BB2D3-63A3-C1FE-8F15-5A5AB25EE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F1860-EB3A-FE21-B7AC-34ED15E406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E42555-1222-DFAE-9E4E-571C0DCB8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FEEEB7-BC55-6486-E190-C6D404F10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5B7-67CF-444F-B2F7-D8A0BAA9920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3D173-8CBD-5CC1-8AED-DE43ADEA4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18D2A4-1F6A-B331-5317-DD32E3DF8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90-E794-4D87-A3DB-913F9966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5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70DF1-26D2-D77A-A950-998BCEA55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7B561-3F7A-6316-4633-A168CC43E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DC392-E87D-C750-B645-8824D6E16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08FF0C-3A9E-C56B-3856-C36B35472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700CF8-3A9D-32E6-8E77-613141CBB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CF0943-DE13-32D3-649A-ACAE56C26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5B7-67CF-444F-B2F7-D8A0BAA9920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AD1A1-AF45-FCD2-61B2-C0D63564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A0FAC2A-635A-79C1-EFE8-D48DE16E1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90-E794-4D87-A3DB-913F9966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8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07236-1418-CE9A-956D-23E8A9E2F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C09C71-E79A-07C8-A684-5FECB83C6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5B7-67CF-444F-B2F7-D8A0BAA9920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54E8AF-E8A6-5FD0-A28B-8EE889C66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215FB-42A3-E1AC-D230-6EA719F6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90-E794-4D87-A3DB-913F9966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58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3CB4CA-3CA7-C449-B556-F91BFD8B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5B7-67CF-444F-B2F7-D8A0BAA9920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1530F-AEE4-CB23-5A8B-2813B6B95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BAB26-2AEC-5F5C-9C3C-B4117101D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90-E794-4D87-A3DB-913F9966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42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6CEE3-F0BC-8A17-B9CE-4AF971A33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8AA80-E81E-B0E8-AD57-B8AE201AB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F7BF28-D1D5-C968-92B5-0971B40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8A57B-4CD7-BDDD-2861-42F0210E5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5B7-67CF-444F-B2F7-D8A0BAA9920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A345AF-EC41-97B8-BE60-DBDCCD67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50B378-0F15-4BB5-138A-6E131E7F3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90-E794-4D87-A3DB-913F9966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83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471E1-3EF3-B4C6-310B-71B1AAB9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E39B0-5360-A79A-8B00-78CEFC44EF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3FAA7-6F1A-A549-74F6-EE29092F22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009B6-D876-59EE-079D-5B7973C41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D65B7-67CF-444F-B2F7-D8A0BAA9920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DB2D1A-B7FF-2953-6E73-37C957CB2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FB525-95BF-8141-6826-9D078625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D3A90-E794-4D87-A3DB-913F9966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2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FBE609-510D-D2EE-8689-2D2F1092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8EB8C-A858-B4BA-B513-218A2AF13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A75B3-9FF3-6548-0D5B-4D3A5589A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D65B7-67CF-444F-B2F7-D8A0BAA99206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1B75B-F776-68AE-9DAB-F079BB78D5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042B4-477A-519B-0F59-419EBEB20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D3A90-E794-4D87-A3DB-913F99663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2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10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46" name="Arc 1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1A1ADF-3497-DBFA-2518-329DA263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does WiSE do?</a:t>
            </a:r>
          </a:p>
        </p:txBody>
      </p:sp>
      <p:sp>
        <p:nvSpPr>
          <p:cNvPr id="47" name="Freeform: Shape 14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33C3BB-751D-4A2C-338B-257A5E510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651528"/>
            <a:ext cx="4777381" cy="3385199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E0E7FE5-125A-7C81-29B3-28E01CE6EFD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7128503"/>
              </p:ext>
            </p:extLst>
          </p:nvPr>
        </p:nvGraphicFramePr>
        <p:xfrm>
          <a:off x="5894962" y="1984443"/>
          <a:ext cx="5458838" cy="4192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2609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B254DC-9047-B869-DF49-110F8798F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Signature events</a:t>
            </a:r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3E251-8F33-EAE0-F258-5EBAC179D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Early move-in</a:t>
            </a:r>
          </a:p>
          <a:p>
            <a:r>
              <a:rPr lang="en-US" dirty="0" err="1"/>
              <a:t>WiSE</a:t>
            </a:r>
            <a:r>
              <a:rPr lang="en-US" dirty="0"/>
              <a:t> &amp; Shine breakfast meet ups</a:t>
            </a:r>
          </a:p>
          <a:p>
            <a:r>
              <a:rPr lang="en-US" dirty="0"/>
              <a:t>STEM for everyone</a:t>
            </a:r>
          </a:p>
          <a:p>
            <a:r>
              <a:rPr lang="en-US" dirty="0"/>
              <a:t>Outreach/mentoring programs</a:t>
            </a:r>
          </a:p>
          <a:p>
            <a:r>
              <a:rPr lang="en-US" dirty="0"/>
              <a:t>Drop-in hours/study lounge</a:t>
            </a:r>
          </a:p>
        </p:txBody>
      </p:sp>
      <p:sp>
        <p:nvSpPr>
          <p:cNvPr id="2061" name="Oval 206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Untitled photo">
            <a:extLst>
              <a:ext uri="{FF2B5EF4-FFF2-40B4-BE49-F238E27FC236}">
                <a16:creationId xmlns:a16="http://schemas.microsoft.com/office/drawing/2014/main" id="{CB57CB2A-D76A-6499-743B-95FB61941AE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7184" y="1845085"/>
            <a:ext cx="3781051" cy="25238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Freeform: Shape 206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65" name="Straight Connector 206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7" name="Freeform: Shape 206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69" name="Freeform: Shape 206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71" name="Freeform: Shape 207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8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39">
            <a:extLst>
              <a:ext uri="{FF2B5EF4-FFF2-40B4-BE49-F238E27FC236}">
                <a16:creationId xmlns:a16="http://schemas.microsoft.com/office/drawing/2014/main" id="{687AFE0E-B37D-4531-AFE8-231C8348E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E34B13-D460-2C57-2015-B93003402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/>
              <a:t>How to connect with WiSE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6E909-40D1-53CF-DA41-12442F4AA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13625"/>
            <a:ext cx="4614759" cy="416333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Sign up for our weekly newsletter</a:t>
            </a:r>
          </a:p>
          <a:p>
            <a:r>
              <a:rPr lang="en-US" sz="2400" dirty="0"/>
              <a:t>Follow @ubwise on </a:t>
            </a:r>
            <a:r>
              <a:rPr lang="en-US" sz="2400" dirty="0" err="1"/>
              <a:t>instagram</a:t>
            </a:r>
            <a:endParaRPr lang="en-US" sz="2400" dirty="0"/>
          </a:p>
          <a:p>
            <a:r>
              <a:rPr lang="en-US" sz="2400" dirty="0"/>
              <a:t>Events on </a:t>
            </a:r>
            <a:r>
              <a:rPr lang="en-US" sz="2400" dirty="0" err="1"/>
              <a:t>UBLinked</a:t>
            </a:r>
            <a:endParaRPr lang="en-US" sz="2400" dirty="0"/>
          </a:p>
          <a:p>
            <a:r>
              <a:rPr lang="en-US" sz="2400" dirty="0"/>
              <a:t>Study lounge hours</a:t>
            </a:r>
          </a:p>
          <a:p>
            <a:pPr lvl="1"/>
            <a:r>
              <a:rPr lang="en-US" dirty="0"/>
              <a:t>Tu Th 10am-2pm (Bell 126)</a:t>
            </a:r>
          </a:p>
          <a:p>
            <a:r>
              <a:rPr lang="en-US" sz="2400" dirty="0"/>
              <a:t>Study Buddy Finder</a:t>
            </a:r>
          </a:p>
        </p:txBody>
      </p:sp>
      <p:pic>
        <p:nvPicPr>
          <p:cNvPr id="1026" name="Picture 2" descr="WiSE Ambassadors Fall 2022">
            <a:extLst>
              <a:ext uri="{FF2B5EF4-FFF2-40B4-BE49-F238E27FC236}">
                <a16:creationId xmlns:a16="http://schemas.microsoft.com/office/drawing/2014/main" id="{FFBA16A2-0593-3BAA-CC85-981A397CA02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9" r="1" b="1"/>
          <a:stretch/>
        </p:blipFill>
        <p:spPr bwMode="auto"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38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blue and white poster with a qr code&#10;&#10;Description automatically generated">
            <a:extLst>
              <a:ext uri="{FF2B5EF4-FFF2-40B4-BE49-F238E27FC236}">
                <a16:creationId xmlns:a16="http://schemas.microsoft.com/office/drawing/2014/main" id="{D5ECA2CB-6D6E-EF4C-34B1-EF984A79CAD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71" y="0"/>
            <a:ext cx="5297804" cy="6858000"/>
          </a:xfrm>
        </p:spPr>
      </p:pic>
    </p:spTree>
    <p:extLst>
      <p:ext uri="{BB962C8B-B14F-4D97-AF65-F5344CB8AC3E}">
        <p14:creationId xmlns:p14="http://schemas.microsoft.com/office/powerpoint/2010/main" val="251235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white lab coat and blue and yellow text&#10;&#10;Description automatically generated">
            <a:extLst>
              <a:ext uri="{FF2B5EF4-FFF2-40B4-BE49-F238E27FC236}">
                <a16:creationId xmlns:a16="http://schemas.microsoft.com/office/drawing/2014/main" id="{500BC316-D54B-2261-6CC7-44F570D72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9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83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What does WiSE do?</vt:lpstr>
      <vt:lpstr>Signature events</vt:lpstr>
      <vt:lpstr>How to connect with WiSE</vt:lpstr>
      <vt:lpstr>PowerPoint Presentation</vt:lpstr>
      <vt:lpstr>PowerPoint Presentation</vt:lpstr>
    </vt:vector>
  </TitlesOfParts>
  <Company>University at Buffalo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does WiSE do?</dc:title>
  <dc:creator>UB Women in Science and Engineering</dc:creator>
  <cp:lastModifiedBy>Kenneth Regan</cp:lastModifiedBy>
  <cp:revision>3</cp:revision>
  <dcterms:created xsi:type="dcterms:W3CDTF">2023-02-13T19:32:14Z</dcterms:created>
  <dcterms:modified xsi:type="dcterms:W3CDTF">2023-09-06T19:48:14Z</dcterms:modified>
</cp:coreProperties>
</file>