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e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e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e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4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F883F-A08F-462C-AB28-460B4D26BC3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B24BC-9562-4426-9B13-9D4E1B724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9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2470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93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9200" cy="41163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3" tIns="44443" rIns="90473" bIns="44443"/>
          <a:lstStyle/>
          <a:p>
            <a:r>
              <a:rPr lang="en-US" altLang="en-US"/>
              <a:t>Resolve RAW memory conflict? (address in memory buffers)</a:t>
            </a:r>
          </a:p>
          <a:p>
            <a:r>
              <a:rPr lang="en-US" altLang="en-US"/>
              <a:t>Integer unit executes in parallel</a:t>
            </a:r>
          </a:p>
        </p:txBody>
      </p:sp>
      <p:sp>
        <p:nvSpPr>
          <p:cNvPr id="892931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93700" y="692150"/>
            <a:ext cx="6072188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</p:spTree>
    <p:extLst>
      <p:ext uri="{BB962C8B-B14F-4D97-AF65-F5344CB8AC3E}">
        <p14:creationId xmlns:p14="http://schemas.microsoft.com/office/powerpoint/2010/main" val="888473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97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9200" cy="41163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3" tIns="44443" rIns="90473" bIns="44443"/>
          <a:lstStyle/>
          <a:p>
            <a:r>
              <a:rPr lang="en-US" altLang="en-US"/>
              <a:t>What you might have thought</a:t>
            </a:r>
          </a:p>
          <a:p>
            <a:r>
              <a:rPr lang="en-US" altLang="en-US"/>
              <a:t>1. 4 stages of instruction executino</a:t>
            </a:r>
          </a:p>
          <a:p>
            <a:r>
              <a:rPr lang="en-US" altLang="en-US"/>
              <a:t>2.Status of FU:  Normal things to keep track of (RAW &amp; structura for busyl):</a:t>
            </a:r>
          </a:p>
          <a:p>
            <a:r>
              <a:rPr lang="en-US" altLang="en-US"/>
              <a:t>Fi from instruction format of the mahine (Fi is dest)</a:t>
            </a:r>
          </a:p>
          <a:p>
            <a:r>
              <a:rPr lang="en-US" altLang="en-US"/>
              <a:t>Add unit can Add or Sub</a:t>
            </a:r>
          </a:p>
          <a:p>
            <a:r>
              <a:rPr lang="en-US" altLang="en-US"/>
              <a:t>Rj, Rk - status of registers (Yes means ready)</a:t>
            </a:r>
          </a:p>
          <a:p>
            <a:r>
              <a:rPr lang="en-US" altLang="en-US"/>
              <a:t>Qj,Qk - If a no in Rj, Rk, means waiting for a FU to write result; Qj, Qk means wihch FU waiting for it</a:t>
            </a:r>
          </a:p>
          <a:p>
            <a:r>
              <a:rPr lang="en-US" altLang="en-US"/>
              <a:t>3.Status of register result (WAW &amp;WAR)s:</a:t>
            </a:r>
          </a:p>
          <a:p>
            <a:r>
              <a:rPr lang="en-US" altLang="en-US"/>
              <a:t>which FU is going to write into registers</a:t>
            </a:r>
          </a:p>
          <a:p>
            <a:r>
              <a:rPr lang="en-US" altLang="en-US"/>
              <a:t>Scoreboard on 6600 = size of FU</a:t>
            </a:r>
          </a:p>
          <a:p>
            <a:r>
              <a:rPr lang="en-US" altLang="en-US"/>
              <a:t>6.7, 6.8, 6.9, 6.12, 6.13, 6.16, 6.17</a:t>
            </a:r>
          </a:p>
          <a:p>
            <a:r>
              <a:rPr lang="en-US" altLang="en-US"/>
              <a:t>FU latencies: Add 2, Mult 10, Div 40 clocks</a:t>
            </a:r>
          </a:p>
        </p:txBody>
      </p:sp>
      <p:sp>
        <p:nvSpPr>
          <p:cNvPr id="894979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93700" y="692150"/>
            <a:ext cx="6072188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</p:spTree>
    <p:extLst>
      <p:ext uri="{BB962C8B-B14F-4D97-AF65-F5344CB8AC3E}">
        <p14:creationId xmlns:p14="http://schemas.microsoft.com/office/powerpoint/2010/main" val="738977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9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57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9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7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10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89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33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7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07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73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7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23F35-B788-42E2-9257-04BB7E42E899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78121-3638-466C-8996-DFAEDC615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0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1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2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3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4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5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6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7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8.e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9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0.e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1.e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2.e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3.e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24.e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25.e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2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27.e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28.emf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29.em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30.e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31.emf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4" Type="http://schemas.openxmlformats.org/officeDocument/2006/relationships/image" Target="../media/image32.emf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4" Type="http://schemas.openxmlformats.org/officeDocument/2006/relationships/image" Target="../media/image33.emf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4" Type="http://schemas.openxmlformats.org/officeDocument/2006/relationships/image" Target="../media/image34.em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4" Type="http://schemas.openxmlformats.org/officeDocument/2006/relationships/image" Target="../media/image35.emf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4" Type="http://schemas.openxmlformats.org/officeDocument/2006/relationships/image" Target="../media/image3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4" Type="http://schemas.openxmlformats.org/officeDocument/2006/relationships/image" Target="../media/image37.emf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4" Type="http://schemas.openxmlformats.org/officeDocument/2006/relationships/image" Target="../media/image38.emf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4" Type="http://schemas.openxmlformats.org/officeDocument/2006/relationships/image" Target="../media/image39.emf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4" Type="http://schemas.openxmlformats.org/officeDocument/2006/relationships/image" Target="../media/image40.emf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1.vml"/><Relationship Id="rId4" Type="http://schemas.openxmlformats.org/officeDocument/2006/relationships/image" Target="../media/image41.emf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2.vml"/><Relationship Id="rId4" Type="http://schemas.openxmlformats.org/officeDocument/2006/relationships/image" Target="../media/image42.emf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133600"/>
            <a:ext cx="8934450" cy="1143000"/>
          </a:xfrm>
          <a:noFill/>
          <a:ln/>
        </p:spPr>
        <p:txBody>
          <a:bodyPr anchor="ctr">
            <a:normAutofit fontScale="90000"/>
          </a:bodyPr>
          <a:lstStyle/>
          <a:p>
            <a:br>
              <a:rPr lang="en-US" altLang="en-US" sz="3000" dirty="0"/>
            </a:br>
            <a:br>
              <a:rPr lang="en-US" altLang="en-US" sz="3000" dirty="0"/>
            </a:br>
            <a:br>
              <a:rPr lang="en-US" altLang="en-US" sz="3000" dirty="0"/>
            </a:br>
            <a:br>
              <a:rPr lang="en-US" altLang="en-US" sz="3000" dirty="0"/>
            </a:br>
            <a:br>
              <a:rPr lang="en-US" altLang="en-US" sz="3000" dirty="0"/>
            </a:br>
            <a:r>
              <a:rPr lang="en-US" altLang="en-US" sz="3000" dirty="0"/>
              <a:t> Instruction Level Parallelism and Dynamic Execution</a:t>
            </a:r>
            <a:br>
              <a:rPr lang="en-US" altLang="en-US" sz="3000" dirty="0"/>
            </a:br>
            <a:br>
              <a:rPr lang="en-US" altLang="en-US" sz="3000" dirty="0"/>
            </a:br>
            <a:br>
              <a:rPr lang="en-US" altLang="en-US" sz="3000" dirty="0"/>
            </a:br>
            <a:r>
              <a:rPr lang="en-US" altLang="en-US" sz="3000" dirty="0"/>
              <a:t>Adapted from</a:t>
            </a:r>
            <a:br>
              <a:rPr lang="en-US" altLang="en-US" sz="3000" dirty="0"/>
            </a:br>
            <a:r>
              <a:rPr lang="en-US" altLang="en-US" sz="3200" dirty="0"/>
              <a:t>Prof. David A. Patterson</a:t>
            </a:r>
            <a:br>
              <a:rPr lang="en-US" altLang="en-US" sz="3200" dirty="0"/>
            </a:br>
            <a:r>
              <a:rPr lang="en-US" altLang="en-US" sz="3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0289758"/>
      </p:ext>
    </p:extLst>
  </p:cSld>
  <p:clrMapOvr>
    <a:masterClrMapping/>
  </p:clrMapOvr>
  <p:transition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Control Dependencies</a:t>
            </a:r>
          </a:p>
        </p:txBody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524000"/>
            <a:ext cx="71628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/>
              <a:t>Every instruction is control dependent on some set of branches, and, in general, these control dependencies must be preserved to preserve program order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if p1 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S1;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if p2 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S2;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>
                <a:latin typeface="Courier New" panose="02070309020205020404" pitchFamily="49" charset="0"/>
              </a:rPr>
              <a:t>S1</a:t>
            </a:r>
            <a:r>
              <a:rPr lang="en-US" altLang="en-US"/>
              <a:t> is control dependent on </a:t>
            </a:r>
            <a:r>
              <a:rPr lang="en-US" altLang="en-US">
                <a:latin typeface="Courier New" panose="02070309020205020404" pitchFamily="49" charset="0"/>
              </a:rPr>
              <a:t>p1</a:t>
            </a:r>
            <a:r>
              <a:rPr lang="en-US" altLang="en-US"/>
              <a:t>, and </a:t>
            </a:r>
            <a:r>
              <a:rPr lang="en-US" altLang="en-US">
                <a:latin typeface="Courier New" panose="02070309020205020404" pitchFamily="49" charset="0"/>
              </a:rPr>
              <a:t>S2</a:t>
            </a:r>
            <a:r>
              <a:rPr lang="en-US" altLang="en-US"/>
              <a:t> is control dependent on </a:t>
            </a:r>
            <a:r>
              <a:rPr lang="en-US" altLang="en-US">
                <a:latin typeface="Courier New" panose="02070309020205020404" pitchFamily="49" charset="0"/>
              </a:rPr>
              <a:t>p2</a:t>
            </a:r>
            <a:r>
              <a:rPr lang="en-US" altLang="en-US"/>
              <a:t> but not on </a:t>
            </a:r>
            <a:r>
              <a:rPr lang="en-US" altLang="en-US">
                <a:latin typeface="Courier New" panose="02070309020205020404" pitchFamily="49" charset="0"/>
              </a:rPr>
              <a:t>p1</a:t>
            </a:r>
            <a:r>
              <a:rPr lang="en-US" alt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213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Control Dependence Ignored</a:t>
            </a:r>
          </a:p>
        </p:txBody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981200"/>
            <a:ext cx="7924800" cy="4114800"/>
          </a:xfrm>
        </p:spPr>
        <p:txBody>
          <a:bodyPr/>
          <a:lstStyle/>
          <a:p>
            <a:r>
              <a:rPr lang="en-US" altLang="en-US"/>
              <a:t>Control dependence need not be preserved</a:t>
            </a:r>
          </a:p>
          <a:p>
            <a:pPr lvl="1"/>
            <a:r>
              <a:rPr lang="en-US" altLang="en-US"/>
              <a:t>willing to execute instructions that should not have been executed, thereby violating the control dependences, </a:t>
            </a:r>
            <a:r>
              <a:rPr lang="en-US" altLang="en-US">
                <a:solidFill>
                  <a:srgbClr val="FF0000"/>
                </a:solidFill>
              </a:rPr>
              <a:t>if</a:t>
            </a:r>
            <a:r>
              <a:rPr lang="en-US" altLang="en-US"/>
              <a:t> can do so without affecting correctness of the program </a:t>
            </a:r>
          </a:p>
          <a:p>
            <a:r>
              <a:rPr lang="en-US" altLang="en-US"/>
              <a:t>Instead, 2 properties critical to program correctness are </a:t>
            </a:r>
            <a:r>
              <a:rPr lang="en-US" altLang="en-US">
                <a:solidFill>
                  <a:srgbClr val="FF0000"/>
                </a:solidFill>
              </a:rPr>
              <a:t>exception behavior</a:t>
            </a:r>
            <a:r>
              <a:rPr lang="en-US" altLang="en-US"/>
              <a:t> and </a:t>
            </a:r>
            <a:r>
              <a:rPr lang="en-US" altLang="en-US">
                <a:solidFill>
                  <a:srgbClr val="FF0000"/>
                </a:solidFill>
              </a:rPr>
              <a:t>data flow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214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Exception Behavior</a:t>
            </a:r>
          </a:p>
        </p:txBody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Preserving exception behavior =&gt; any changes in instruction execution order must not change how exceptions are raised in program (=&gt; no new exceptions)</a:t>
            </a:r>
          </a:p>
          <a:p>
            <a:r>
              <a:rPr lang="en-US" altLang="en-US"/>
              <a:t>Example: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	DADDU		R2,R3,R4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	BEQZ		R2,L1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	LW		R1,0(R2)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L1:</a:t>
            </a:r>
          </a:p>
          <a:p>
            <a:r>
              <a:rPr lang="en-US" altLang="en-US"/>
              <a:t>Problem with moving </a:t>
            </a:r>
            <a:r>
              <a:rPr lang="en-US" altLang="en-US">
                <a:latin typeface="Courier New" panose="02070309020205020404" pitchFamily="49" charset="0"/>
              </a:rPr>
              <a:t>LW</a:t>
            </a:r>
            <a:r>
              <a:rPr lang="en-US" altLang="en-US"/>
              <a:t> before </a:t>
            </a:r>
            <a:r>
              <a:rPr lang="en-US" altLang="en-US">
                <a:latin typeface="Courier New" panose="02070309020205020404" pitchFamily="49" charset="0"/>
              </a:rPr>
              <a:t>BEQZ</a:t>
            </a:r>
            <a:r>
              <a:rPr lang="en-US" altLang="en-US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295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473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 Flow</a:t>
            </a:r>
          </a:p>
        </p:txBody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600200"/>
            <a:ext cx="79248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>
                <a:solidFill>
                  <a:schemeClr val="hlink"/>
                </a:solidFill>
              </a:rPr>
              <a:t>Data flow</a:t>
            </a:r>
            <a:r>
              <a:rPr lang="en-US" altLang="en-US"/>
              <a:t>: actual flow of data values among instructions that produce results and those that consume them</a:t>
            </a:r>
          </a:p>
          <a:p>
            <a:pPr lvl="1"/>
            <a:r>
              <a:rPr lang="en-US" altLang="en-US"/>
              <a:t>branches make flow dynamic, determine which instruction is supplier of data</a:t>
            </a:r>
          </a:p>
          <a:p>
            <a:r>
              <a:rPr lang="en-US" altLang="en-US"/>
              <a:t>Example: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DADDU	R1,R2,R3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BEQZ	R4,L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DSUBU	R1,R5,R6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L:	…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OR		R7,R1,R8</a:t>
            </a:r>
          </a:p>
          <a:p>
            <a:r>
              <a:rPr lang="en-US" altLang="en-US">
                <a:latin typeface="Courier New" panose="02070309020205020404" pitchFamily="49" charset="0"/>
              </a:rPr>
              <a:t>OR</a:t>
            </a:r>
            <a:r>
              <a:rPr lang="en-US" altLang="en-US"/>
              <a:t> depends on </a:t>
            </a:r>
            <a:r>
              <a:rPr lang="en-US" altLang="en-US">
                <a:latin typeface="Courier New" panose="02070309020205020404" pitchFamily="49" charset="0"/>
              </a:rPr>
              <a:t>DADDU</a:t>
            </a:r>
            <a:r>
              <a:rPr lang="en-US" altLang="en-US"/>
              <a:t> or </a:t>
            </a:r>
            <a:r>
              <a:rPr lang="en-US" altLang="en-US">
                <a:latin typeface="Courier New" panose="02070309020205020404" pitchFamily="49" charset="0"/>
              </a:rPr>
              <a:t>DSUBU</a:t>
            </a:r>
            <a:r>
              <a:rPr lang="en-US" altLang="en-US"/>
              <a:t>? </a:t>
            </a:r>
            <a:br>
              <a:rPr lang="en-US" altLang="en-US"/>
            </a:br>
            <a:r>
              <a:rPr lang="en-US" altLang="en-US"/>
              <a:t>Must preserve data flow on execution</a:t>
            </a:r>
          </a:p>
        </p:txBody>
      </p:sp>
    </p:spTree>
    <p:extLst>
      <p:ext uri="{BB962C8B-B14F-4D97-AF65-F5344CB8AC3E}">
        <p14:creationId xmlns:p14="http://schemas.microsoft.com/office/powerpoint/2010/main" val="53214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5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5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576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Advantages of</a:t>
            </a:r>
            <a:br>
              <a:rPr lang="en-US" altLang="en-US" sz="3600"/>
            </a:br>
            <a:r>
              <a:rPr lang="en-US" altLang="en-US" sz="3600"/>
              <a:t>Dynamic Scheduling</a:t>
            </a:r>
          </a:p>
        </p:txBody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Handles cases when dependences unknown at compile time </a:t>
            </a:r>
          </a:p>
          <a:p>
            <a:pPr lvl="1"/>
            <a:r>
              <a:rPr lang="en-US" altLang="en-US"/>
              <a:t>(e.g., because they may involve a memory reference)</a:t>
            </a:r>
          </a:p>
          <a:p>
            <a:r>
              <a:rPr lang="en-US" altLang="en-US"/>
              <a:t>It simplifies the compiler </a:t>
            </a:r>
          </a:p>
          <a:p>
            <a:r>
              <a:rPr lang="en-US" altLang="en-US"/>
              <a:t>Allows code that compiled for one pipeline to run efficiently on a different pipeline </a:t>
            </a:r>
          </a:p>
          <a:p>
            <a:r>
              <a:rPr lang="en-US" altLang="en-US"/>
              <a:t>Hardware speculation, a technique with significant performance advantages, that builds on dynamic scheduling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3926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6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6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678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374650"/>
            <a:ext cx="84963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HW Schemes: Instruction Parallelism</a:t>
            </a:r>
          </a:p>
        </p:txBody>
      </p:sp>
      <p:sp>
        <p:nvSpPr>
          <p:cNvPr id="88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08200" y="1473200"/>
            <a:ext cx="8159750" cy="4851400"/>
          </a:xfrm>
          <a:noFill/>
          <a:ln/>
        </p:spPr>
        <p:txBody>
          <a:bodyPr vert="horz" lIns="90487" tIns="45720" rIns="90487" bIns="45720" rtlCol="0">
            <a:normAutofit/>
          </a:bodyPr>
          <a:lstStyle/>
          <a:p>
            <a:r>
              <a:rPr lang="en-US" altLang="en-US"/>
              <a:t>Key idea: Allow instructions behind stall to proceed</a:t>
            </a:r>
            <a:br>
              <a:rPr lang="en-US" altLang="en-US" sz="2000"/>
            </a:br>
            <a:r>
              <a:rPr lang="en-US" altLang="en-US" sz="2000"/>
              <a:t>	</a:t>
            </a:r>
            <a:r>
              <a:rPr lang="en-US" altLang="en-US" sz="2000">
                <a:latin typeface="Courier New" panose="02070309020205020404" pitchFamily="49" charset="0"/>
              </a:rPr>
              <a:t>DIVD	</a:t>
            </a:r>
            <a:r>
              <a:rPr lang="en-US" altLang="en-US" sz="2000">
                <a:solidFill>
                  <a:schemeClr val="hlink"/>
                </a:solidFill>
                <a:latin typeface="Courier New" panose="02070309020205020404" pitchFamily="49" charset="0"/>
              </a:rPr>
              <a:t>F0</a:t>
            </a:r>
            <a:r>
              <a:rPr lang="en-US" altLang="en-US" sz="2000">
                <a:latin typeface="Courier New" panose="02070309020205020404" pitchFamily="49" charset="0"/>
              </a:rPr>
              <a:t>,F2,F4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	ADDD	F10,</a:t>
            </a:r>
            <a:r>
              <a:rPr lang="en-US" altLang="en-US" sz="2000">
                <a:solidFill>
                  <a:schemeClr val="hlink"/>
                </a:solidFill>
                <a:latin typeface="Courier New" panose="02070309020205020404" pitchFamily="49" charset="0"/>
              </a:rPr>
              <a:t>F0</a:t>
            </a:r>
            <a:r>
              <a:rPr lang="en-US" altLang="en-US" sz="2000">
                <a:latin typeface="Courier New" panose="02070309020205020404" pitchFamily="49" charset="0"/>
              </a:rPr>
              <a:t>,F8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	</a:t>
            </a:r>
            <a:r>
              <a:rPr lang="en-US" altLang="en-US" sz="2000">
                <a:solidFill>
                  <a:schemeClr val="accent2"/>
                </a:solidFill>
                <a:latin typeface="Courier New" panose="02070309020205020404" pitchFamily="49" charset="0"/>
              </a:rPr>
              <a:t>SUBD	F12,F8,F14</a:t>
            </a:r>
          </a:p>
          <a:p>
            <a:r>
              <a:rPr lang="en-US" altLang="en-US"/>
              <a:t>Enables </a:t>
            </a:r>
            <a:r>
              <a:rPr lang="en-US" altLang="en-US">
                <a:solidFill>
                  <a:schemeClr val="hlink"/>
                </a:solidFill>
              </a:rPr>
              <a:t>out-of-order execution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/>
              <a:t>and allows </a:t>
            </a:r>
            <a:r>
              <a:rPr lang="en-US" altLang="en-US">
                <a:solidFill>
                  <a:schemeClr val="hlink"/>
                </a:solidFill>
              </a:rPr>
              <a:t>out-of-order completion</a:t>
            </a:r>
          </a:p>
          <a:p>
            <a:pPr algn="just"/>
            <a:r>
              <a:rPr lang="en-US" altLang="en-US"/>
              <a:t>Will distinguish when an instruction </a:t>
            </a:r>
            <a:r>
              <a:rPr lang="en-US" altLang="en-US" i="1">
                <a:solidFill>
                  <a:schemeClr val="hlink"/>
                </a:solidFill>
              </a:rPr>
              <a:t>begins execution</a:t>
            </a:r>
            <a:r>
              <a:rPr lang="en-US" altLang="en-US"/>
              <a:t> and when it </a:t>
            </a:r>
            <a:r>
              <a:rPr lang="en-US" altLang="en-US" i="1">
                <a:solidFill>
                  <a:schemeClr val="hlink"/>
                </a:solidFill>
              </a:rPr>
              <a:t>completes execution</a:t>
            </a:r>
            <a:r>
              <a:rPr lang="en-US" altLang="en-US"/>
              <a:t>; between 2 times, the instruction is </a:t>
            </a:r>
            <a:r>
              <a:rPr lang="en-US" altLang="en-US" i="1">
                <a:solidFill>
                  <a:schemeClr val="hlink"/>
                </a:solidFill>
              </a:rPr>
              <a:t>in execution</a:t>
            </a:r>
            <a:endParaRPr lang="en-US" altLang="en-US"/>
          </a:p>
          <a:p>
            <a:pPr algn="just"/>
            <a:r>
              <a:rPr lang="en-US" altLang="en-US"/>
              <a:t>In a dynamically scheduled pipeline, all instructions pass through issue stage in order (</a:t>
            </a:r>
            <a:r>
              <a:rPr lang="en-US" altLang="en-US">
                <a:solidFill>
                  <a:schemeClr val="hlink"/>
                </a:solidFill>
              </a:rPr>
              <a:t>in-order issue</a:t>
            </a:r>
            <a:r>
              <a:rPr lang="en-US" altLang="en-US"/>
              <a:t>)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4692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883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Dynamic Scheduling Step 1</a:t>
            </a:r>
          </a:p>
        </p:txBody>
      </p:sp>
      <p:sp>
        <p:nvSpPr>
          <p:cNvPr id="88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676400"/>
            <a:ext cx="7162800" cy="4114800"/>
          </a:xfrm>
        </p:spPr>
        <p:txBody>
          <a:bodyPr>
            <a:normAutofit lnSpcReduction="10000"/>
          </a:bodyPr>
          <a:lstStyle/>
          <a:p>
            <a:r>
              <a:rPr lang="en-US" altLang="en-US"/>
              <a:t>Simple pipeline had 1 stage to check both structural and data hazards: Instruction Decode (ID), also called Instruction Issue</a:t>
            </a:r>
          </a:p>
          <a:p>
            <a:pPr algn="just"/>
            <a:r>
              <a:rPr lang="en-US" altLang="en-US"/>
              <a:t>Split the ID pipe stage of simple 5-stage pipeline into 2 stages: </a:t>
            </a:r>
          </a:p>
          <a:p>
            <a:pPr algn="just">
              <a:spcBef>
                <a:spcPts val="1300"/>
              </a:spcBef>
              <a:spcAft>
                <a:spcPts val="600"/>
              </a:spcAft>
            </a:pPr>
            <a:r>
              <a:rPr lang="en-US" altLang="en-US" i="1">
                <a:solidFill>
                  <a:schemeClr val="hlink"/>
                </a:solidFill>
              </a:rPr>
              <a:t>Issue</a:t>
            </a:r>
            <a:r>
              <a:rPr lang="en-US" altLang="en-US" i="1"/>
              <a:t>—</a:t>
            </a:r>
            <a:r>
              <a:rPr lang="en-US" altLang="en-US"/>
              <a:t>Decode instructions, check for structural hazards </a:t>
            </a:r>
          </a:p>
          <a:p>
            <a:pPr algn="just">
              <a:spcAft>
                <a:spcPts val="1300"/>
              </a:spcAft>
            </a:pPr>
            <a:r>
              <a:rPr lang="en-US" altLang="en-US" i="1">
                <a:solidFill>
                  <a:schemeClr val="hlink"/>
                </a:solidFill>
              </a:rPr>
              <a:t>Read operands</a:t>
            </a:r>
            <a:r>
              <a:rPr lang="en-US" altLang="en-US" i="1"/>
              <a:t>—</a:t>
            </a:r>
            <a:r>
              <a:rPr lang="en-US" altLang="en-US"/>
              <a:t>Wait until no data hazards, then read operands</a:t>
            </a:r>
            <a:r>
              <a:rPr lang="en-US" altLang="en-US" b="0">
                <a:latin typeface="Times" panose="02020603050405020304" pitchFamily="18" charset="0"/>
              </a:rPr>
              <a:t> </a:t>
            </a:r>
          </a:p>
          <a:p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67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781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2495550" y="4191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A Dynamic Algorithm: </a:t>
            </a:r>
            <a:br>
              <a:rPr lang="en-US" altLang="en-US"/>
            </a:br>
            <a:r>
              <a:rPr lang="en-US" altLang="en-US"/>
              <a:t>Tomasulo’s Algorithm</a:t>
            </a:r>
          </a:p>
        </p:txBody>
      </p:sp>
      <p:sp>
        <p:nvSpPr>
          <p:cNvPr id="88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3550" y="1752600"/>
            <a:ext cx="8788400" cy="4114800"/>
          </a:xfrm>
          <a:noFill/>
          <a:ln/>
        </p:spPr>
        <p:txBody>
          <a:bodyPr vert="horz" lIns="90487" tIns="45720" rIns="90487" bIns="45720" rtlCol="0">
            <a:normAutofit lnSpcReduction="10000"/>
          </a:bodyPr>
          <a:lstStyle/>
          <a:p>
            <a:r>
              <a:rPr lang="en-US" altLang="en-US"/>
              <a:t>For IBM 360/91 (before caches!)</a:t>
            </a:r>
          </a:p>
          <a:p>
            <a:r>
              <a:rPr lang="en-US" altLang="en-US"/>
              <a:t>Goal: High Performance without special compilers</a:t>
            </a:r>
          </a:p>
          <a:p>
            <a:r>
              <a:rPr lang="en-US" altLang="en-US"/>
              <a:t>Small number of floating point registers (4 in 360) prevented interesting compiler scheduling of operations</a:t>
            </a:r>
          </a:p>
          <a:p>
            <a:pPr lvl="1"/>
            <a:r>
              <a:rPr lang="en-US" altLang="en-US"/>
              <a:t>This led Tomasulo to try to figure out how to get more effective registers — </a:t>
            </a:r>
            <a:r>
              <a:rPr lang="en-US" altLang="en-US">
                <a:solidFill>
                  <a:schemeClr val="hlink"/>
                </a:solidFill>
              </a:rPr>
              <a:t>renaming in hardware! </a:t>
            </a:r>
            <a:endParaRPr lang="en-US" altLang="en-US"/>
          </a:p>
          <a:p>
            <a:r>
              <a:rPr lang="en-US" altLang="en-US"/>
              <a:t>Why Study 1966 Computer? </a:t>
            </a:r>
          </a:p>
          <a:p>
            <a:r>
              <a:rPr lang="en-US" altLang="en-US"/>
              <a:t>The descendants of this have flourished!</a:t>
            </a:r>
          </a:p>
          <a:p>
            <a:pPr lvl="1"/>
            <a:r>
              <a:rPr lang="en-US" altLang="en-US"/>
              <a:t>Alpha 21264, HP 8000, MIPS 10000, Pentium III, PowerPC 604, …</a:t>
            </a:r>
          </a:p>
        </p:txBody>
      </p:sp>
    </p:spTree>
    <p:extLst>
      <p:ext uri="{BB962C8B-B14F-4D97-AF65-F5344CB8AC3E}">
        <p14:creationId xmlns:p14="http://schemas.microsoft.com/office/powerpoint/2010/main" val="4721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985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2495550" y="419100"/>
            <a:ext cx="775335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Algorithm</a:t>
            </a:r>
          </a:p>
        </p:txBody>
      </p:sp>
      <p:sp>
        <p:nvSpPr>
          <p:cNvPr id="89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79600" y="1524000"/>
            <a:ext cx="8788400" cy="4800600"/>
          </a:xfrm>
          <a:noFill/>
          <a:ln/>
        </p:spPr>
        <p:txBody>
          <a:bodyPr vert="horz" lIns="90487" tIns="45720" rIns="90487" bIns="45720" rtlCol="0"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/>
              <a:t>Control &amp; buffers </a:t>
            </a:r>
            <a:r>
              <a:rPr lang="en-US" altLang="en-US" u="sng">
                <a:solidFill>
                  <a:schemeClr val="hlink"/>
                </a:solidFill>
              </a:rPr>
              <a:t>distributed</a:t>
            </a:r>
            <a:r>
              <a:rPr lang="en-US" altLang="en-US"/>
              <a:t> with Function Units (FU)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FU buffers called “</a:t>
            </a:r>
            <a:r>
              <a:rPr lang="en-US" altLang="en-US" sz="2000" u="sng">
                <a:solidFill>
                  <a:schemeClr val="hlink"/>
                </a:solidFill>
              </a:rPr>
              <a:t>reservation stations</a:t>
            </a:r>
            <a:r>
              <a:rPr lang="en-US" altLang="en-US" sz="2000"/>
              <a:t>”; have pending operands</a:t>
            </a: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/>
              <a:t>Registers in instructions replaced by values or pointers to reservation stations(RS); called  </a:t>
            </a:r>
            <a:r>
              <a:rPr lang="en-US" altLang="en-US" u="sng">
                <a:solidFill>
                  <a:schemeClr val="hlink"/>
                </a:solidFill>
              </a:rPr>
              <a:t>register</a:t>
            </a:r>
            <a:r>
              <a:rPr lang="en-US" altLang="en-US">
                <a:solidFill>
                  <a:schemeClr val="hlink"/>
                </a:solidFill>
              </a:rPr>
              <a:t> </a:t>
            </a:r>
            <a:r>
              <a:rPr lang="en-US" altLang="en-US" u="sng">
                <a:solidFill>
                  <a:schemeClr val="hlink"/>
                </a:solidFill>
              </a:rPr>
              <a:t>renaming</a:t>
            </a:r>
            <a:r>
              <a:rPr lang="en-US" altLang="en-US">
                <a:solidFill>
                  <a:schemeClr val="hlink"/>
                </a:solidFill>
              </a:rPr>
              <a:t> </a:t>
            </a:r>
            <a:r>
              <a:rPr lang="en-US" altLang="en-US"/>
              <a:t>;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avoids WAR, WAW hazards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More reservation stations than registers, so can do optimizations compilers can’t</a:t>
            </a: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/>
              <a:t>Results to FU from RS, </a:t>
            </a:r>
            <a:r>
              <a:rPr lang="en-US" altLang="en-US" u="sng">
                <a:solidFill>
                  <a:schemeClr val="hlink"/>
                </a:solidFill>
              </a:rPr>
              <a:t>not through registers</a:t>
            </a:r>
            <a:r>
              <a:rPr lang="en-US" altLang="en-US"/>
              <a:t>, over </a:t>
            </a:r>
            <a:r>
              <a:rPr lang="en-US" altLang="en-US" u="sng">
                <a:solidFill>
                  <a:schemeClr val="hlink"/>
                </a:solidFill>
              </a:rPr>
              <a:t>Common Data Bus </a:t>
            </a:r>
            <a:r>
              <a:rPr lang="en-US" altLang="en-US"/>
              <a:t>that broadcasts results to all FUs</a:t>
            </a:r>
          </a:p>
          <a:p>
            <a:pPr>
              <a:lnSpc>
                <a:spcPct val="80000"/>
              </a:lnSpc>
            </a:pPr>
            <a:r>
              <a:rPr lang="en-US" altLang="en-US"/>
              <a:t>Load and Stores treated as FUs with RSs as well</a:t>
            </a:r>
          </a:p>
          <a:p>
            <a:pPr>
              <a:lnSpc>
                <a:spcPct val="80000"/>
              </a:lnSpc>
            </a:pPr>
            <a:r>
              <a:rPr lang="en-US" altLang="en-US"/>
              <a:t>Integer instructions can go past branches, allowing </a:t>
            </a:r>
            <a:br>
              <a:rPr lang="en-US" altLang="en-US"/>
            </a:br>
            <a:r>
              <a:rPr lang="en-US" altLang="en-US"/>
              <a:t>FP ops beyond basic block in FP queue</a:t>
            </a:r>
          </a:p>
        </p:txBody>
      </p:sp>
    </p:spTree>
    <p:extLst>
      <p:ext uri="{BB962C8B-B14F-4D97-AF65-F5344CB8AC3E}">
        <p14:creationId xmlns:p14="http://schemas.microsoft.com/office/powerpoint/2010/main" val="150539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88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95550" y="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Organization</a:t>
            </a:r>
          </a:p>
        </p:txBody>
      </p:sp>
      <p:grpSp>
        <p:nvGrpSpPr>
          <p:cNvPr id="891907" name="Group 3"/>
          <p:cNvGrpSpPr>
            <a:grpSpLocks/>
          </p:cNvGrpSpPr>
          <p:nvPr/>
        </p:nvGrpSpPr>
        <p:grpSpPr bwMode="auto">
          <a:xfrm>
            <a:off x="2249488" y="2225675"/>
            <a:ext cx="914400" cy="1219200"/>
            <a:chOff x="1872" y="1584"/>
            <a:chExt cx="576" cy="864"/>
          </a:xfrm>
        </p:grpSpPr>
        <p:sp>
          <p:nvSpPr>
            <p:cNvPr id="891908" name="Rectangle 4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09" name="Rectangle 5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10" name="Rectangle 6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11" name="Rectangle 7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12" name="Rectangle 8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13" name="Rectangle 9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91914" name="Line 10"/>
          <p:cNvSpPr>
            <a:spLocks noChangeShapeType="1"/>
          </p:cNvSpPr>
          <p:nvPr/>
        </p:nvSpPr>
        <p:spPr bwMode="auto">
          <a:xfrm>
            <a:off x="2630488" y="1616075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91915" name="Group 11"/>
          <p:cNvGrpSpPr>
            <a:grpSpLocks/>
          </p:cNvGrpSpPr>
          <p:nvPr/>
        </p:nvGrpSpPr>
        <p:grpSpPr bwMode="auto">
          <a:xfrm>
            <a:off x="4864100" y="1246188"/>
            <a:ext cx="914400" cy="1219200"/>
            <a:chOff x="1872" y="1584"/>
            <a:chExt cx="576" cy="864"/>
          </a:xfrm>
        </p:grpSpPr>
        <p:sp>
          <p:nvSpPr>
            <p:cNvPr id="891916" name="Rectangle 12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17" name="Rectangle 13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18" name="Rectangle 14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19" name="Rectangle 15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20" name="Rectangle 16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21" name="Rectangle 17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91922" name="Group 18"/>
          <p:cNvGrpSpPr>
            <a:grpSpLocks/>
          </p:cNvGrpSpPr>
          <p:nvPr/>
        </p:nvGrpSpPr>
        <p:grpSpPr bwMode="auto">
          <a:xfrm>
            <a:off x="6692900" y="1474788"/>
            <a:ext cx="2209800" cy="812800"/>
            <a:chOff x="3456" y="1200"/>
            <a:chExt cx="1392" cy="512"/>
          </a:xfrm>
        </p:grpSpPr>
        <p:sp>
          <p:nvSpPr>
            <p:cNvPr id="891923" name="Rectangle 19"/>
            <p:cNvSpPr>
              <a:spLocks noChangeArrowheads="1"/>
            </p:cNvSpPr>
            <p:nvPr/>
          </p:nvSpPr>
          <p:spPr bwMode="auto">
            <a:xfrm>
              <a:off x="3456" y="1200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24" name="Rectangle 20"/>
            <p:cNvSpPr>
              <a:spLocks noChangeArrowheads="1"/>
            </p:cNvSpPr>
            <p:nvPr/>
          </p:nvSpPr>
          <p:spPr bwMode="auto">
            <a:xfrm>
              <a:off x="3456" y="1328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25" name="Rectangle 21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26" name="Rectangle 22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91927" name="Group 23"/>
          <p:cNvGrpSpPr>
            <a:grpSpLocks/>
          </p:cNvGrpSpPr>
          <p:nvPr/>
        </p:nvGrpSpPr>
        <p:grpSpPr bwMode="auto">
          <a:xfrm>
            <a:off x="9107488" y="3368675"/>
            <a:ext cx="914400" cy="609600"/>
            <a:chOff x="3888" y="2064"/>
            <a:chExt cx="576" cy="384"/>
          </a:xfrm>
        </p:grpSpPr>
        <p:sp>
          <p:nvSpPr>
            <p:cNvPr id="891928" name="Rectangle 24"/>
            <p:cNvSpPr>
              <a:spLocks noChangeArrowheads="1"/>
            </p:cNvSpPr>
            <p:nvPr/>
          </p:nvSpPr>
          <p:spPr bwMode="auto">
            <a:xfrm>
              <a:off x="3888" y="2064"/>
              <a:ext cx="576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29" name="Rectangle 25"/>
            <p:cNvSpPr>
              <a:spLocks noChangeArrowheads="1"/>
            </p:cNvSpPr>
            <p:nvPr/>
          </p:nvSpPr>
          <p:spPr bwMode="auto">
            <a:xfrm>
              <a:off x="3888" y="2192"/>
              <a:ext cx="576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30" name="Rectangle 26"/>
            <p:cNvSpPr>
              <a:spLocks noChangeArrowheads="1"/>
            </p:cNvSpPr>
            <p:nvPr/>
          </p:nvSpPr>
          <p:spPr bwMode="auto">
            <a:xfrm>
              <a:off x="3888" y="2320"/>
              <a:ext cx="576" cy="1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91931" name="Group 27"/>
          <p:cNvGrpSpPr>
            <a:grpSpLocks/>
          </p:cNvGrpSpPr>
          <p:nvPr/>
        </p:nvGrpSpPr>
        <p:grpSpPr bwMode="auto">
          <a:xfrm>
            <a:off x="3201988" y="3913188"/>
            <a:ext cx="2209800" cy="609600"/>
            <a:chOff x="1536" y="2736"/>
            <a:chExt cx="1392" cy="384"/>
          </a:xfrm>
        </p:grpSpPr>
        <p:sp>
          <p:nvSpPr>
            <p:cNvPr id="891932" name="Rectangle 28"/>
            <p:cNvSpPr>
              <a:spLocks noChangeArrowheads="1"/>
            </p:cNvSpPr>
            <p:nvPr/>
          </p:nvSpPr>
          <p:spPr bwMode="auto">
            <a:xfrm>
              <a:off x="1536" y="2736"/>
              <a:ext cx="1392" cy="12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33" name="Rectangle 29"/>
            <p:cNvSpPr>
              <a:spLocks noChangeArrowheads="1"/>
            </p:cNvSpPr>
            <p:nvPr/>
          </p:nvSpPr>
          <p:spPr bwMode="auto">
            <a:xfrm>
              <a:off x="1536" y="2864"/>
              <a:ext cx="1392" cy="12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34" name="Rectangle 30"/>
            <p:cNvSpPr>
              <a:spLocks noChangeArrowheads="1"/>
            </p:cNvSpPr>
            <p:nvPr/>
          </p:nvSpPr>
          <p:spPr bwMode="auto">
            <a:xfrm>
              <a:off x="1536" y="2992"/>
              <a:ext cx="1392" cy="12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91935" name="Rectangle 31"/>
          <p:cNvSpPr>
            <a:spLocks noChangeArrowheads="1"/>
          </p:cNvSpPr>
          <p:nvPr/>
        </p:nvSpPr>
        <p:spPr bwMode="auto">
          <a:xfrm>
            <a:off x="3506788" y="3913188"/>
            <a:ext cx="762000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36" name="Rectangle 32"/>
          <p:cNvSpPr>
            <a:spLocks noChangeArrowheads="1"/>
          </p:cNvSpPr>
          <p:nvPr/>
        </p:nvSpPr>
        <p:spPr bwMode="auto">
          <a:xfrm>
            <a:off x="3773488" y="5056188"/>
            <a:ext cx="1066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n-US" altLang="en-US" b="1"/>
              <a:t>FP adders</a:t>
            </a:r>
          </a:p>
        </p:txBody>
      </p:sp>
      <p:sp>
        <p:nvSpPr>
          <p:cNvPr id="891937" name="Text Box 33"/>
          <p:cNvSpPr txBox="1">
            <a:spLocks noChangeArrowheads="1"/>
          </p:cNvSpPr>
          <p:nvPr/>
        </p:nvSpPr>
        <p:spPr bwMode="auto">
          <a:xfrm>
            <a:off x="2619375" y="3837998"/>
            <a:ext cx="577402" cy="71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1400" b="1">
                <a:solidFill>
                  <a:schemeClr val="hlink"/>
                </a:solidFill>
              </a:rPr>
              <a:t>Add1</a:t>
            </a:r>
          </a:p>
          <a:p>
            <a:r>
              <a:rPr lang="en-US" altLang="en-US" sz="1400" b="1">
                <a:solidFill>
                  <a:schemeClr val="hlink"/>
                </a:solidFill>
              </a:rPr>
              <a:t>Add2</a:t>
            </a:r>
          </a:p>
          <a:p>
            <a:pPr>
              <a:lnSpc>
                <a:spcPct val="90000"/>
              </a:lnSpc>
            </a:pPr>
            <a:r>
              <a:rPr lang="en-US" altLang="en-US" sz="1400" b="1">
                <a:solidFill>
                  <a:schemeClr val="hlink"/>
                </a:solidFill>
              </a:rPr>
              <a:t>Add3</a:t>
            </a:r>
          </a:p>
        </p:txBody>
      </p:sp>
      <p:grpSp>
        <p:nvGrpSpPr>
          <p:cNvPr id="891938" name="Group 34"/>
          <p:cNvGrpSpPr>
            <a:grpSpLocks/>
          </p:cNvGrpSpPr>
          <p:nvPr/>
        </p:nvGrpSpPr>
        <p:grpSpPr bwMode="auto">
          <a:xfrm>
            <a:off x="6388100" y="4065588"/>
            <a:ext cx="2209800" cy="381000"/>
            <a:chOff x="3312" y="2688"/>
            <a:chExt cx="1392" cy="256"/>
          </a:xfrm>
        </p:grpSpPr>
        <p:sp>
          <p:nvSpPr>
            <p:cNvPr id="891939" name="Rectangle 35"/>
            <p:cNvSpPr>
              <a:spLocks noChangeArrowheads="1"/>
            </p:cNvSpPr>
            <p:nvPr/>
          </p:nvSpPr>
          <p:spPr bwMode="auto">
            <a:xfrm>
              <a:off x="3312" y="2688"/>
              <a:ext cx="1392" cy="12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940" name="Rectangle 36"/>
            <p:cNvSpPr>
              <a:spLocks noChangeArrowheads="1"/>
            </p:cNvSpPr>
            <p:nvPr/>
          </p:nvSpPr>
          <p:spPr bwMode="auto">
            <a:xfrm>
              <a:off x="3312" y="2816"/>
              <a:ext cx="1392" cy="12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91941" name="Rectangle 37"/>
          <p:cNvSpPr>
            <a:spLocks noChangeArrowheads="1"/>
          </p:cNvSpPr>
          <p:nvPr/>
        </p:nvSpPr>
        <p:spPr bwMode="auto">
          <a:xfrm>
            <a:off x="6692900" y="4065588"/>
            <a:ext cx="7620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42" name="Rectangle 38"/>
          <p:cNvSpPr>
            <a:spLocks noChangeArrowheads="1"/>
          </p:cNvSpPr>
          <p:nvPr/>
        </p:nvSpPr>
        <p:spPr bwMode="auto">
          <a:xfrm>
            <a:off x="6845300" y="5056188"/>
            <a:ext cx="1447800" cy="304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n-US" altLang="en-US" b="1"/>
              <a:t>FP multipliers</a:t>
            </a:r>
          </a:p>
        </p:txBody>
      </p:sp>
      <p:sp>
        <p:nvSpPr>
          <p:cNvPr id="891943" name="Text Box 39"/>
          <p:cNvSpPr txBox="1">
            <a:spLocks noChangeArrowheads="1"/>
          </p:cNvSpPr>
          <p:nvPr/>
        </p:nvSpPr>
        <p:spPr bwMode="auto">
          <a:xfrm>
            <a:off x="5754689" y="4052536"/>
            <a:ext cx="63671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1400" b="1">
                <a:solidFill>
                  <a:schemeClr val="hlink"/>
                </a:solidFill>
              </a:rPr>
              <a:t>Mult1</a:t>
            </a:r>
          </a:p>
          <a:p>
            <a:pPr>
              <a:lnSpc>
                <a:spcPct val="90000"/>
              </a:lnSpc>
            </a:pPr>
            <a:r>
              <a:rPr lang="en-US" altLang="en-US" sz="1400" b="1">
                <a:solidFill>
                  <a:schemeClr val="hlink"/>
                </a:solidFill>
              </a:rPr>
              <a:t>Mult2</a:t>
            </a:r>
          </a:p>
        </p:txBody>
      </p:sp>
      <p:sp>
        <p:nvSpPr>
          <p:cNvPr id="891944" name="Line 40"/>
          <p:cNvSpPr>
            <a:spLocks noChangeShapeType="1"/>
          </p:cNvSpPr>
          <p:nvPr/>
        </p:nvSpPr>
        <p:spPr bwMode="auto">
          <a:xfrm>
            <a:off x="3949700" y="45227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45" name="Line 41"/>
          <p:cNvSpPr>
            <a:spLocks noChangeShapeType="1"/>
          </p:cNvSpPr>
          <p:nvPr/>
        </p:nvSpPr>
        <p:spPr bwMode="auto">
          <a:xfrm>
            <a:off x="4635500" y="45227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46" name="Line 42"/>
          <p:cNvSpPr>
            <a:spLocks noChangeShapeType="1"/>
          </p:cNvSpPr>
          <p:nvPr/>
        </p:nvSpPr>
        <p:spPr bwMode="auto">
          <a:xfrm>
            <a:off x="7073900" y="4446588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47" name="Line 43"/>
          <p:cNvSpPr>
            <a:spLocks noChangeShapeType="1"/>
          </p:cNvSpPr>
          <p:nvPr/>
        </p:nvSpPr>
        <p:spPr bwMode="auto">
          <a:xfrm>
            <a:off x="7988300" y="4446588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48" name="Freeform 44"/>
          <p:cNvSpPr>
            <a:spLocks/>
          </p:cNvSpPr>
          <p:nvPr/>
        </p:nvSpPr>
        <p:spPr bwMode="auto">
          <a:xfrm>
            <a:off x="3340100" y="2465388"/>
            <a:ext cx="1981200" cy="1447800"/>
          </a:xfrm>
          <a:custGeom>
            <a:avLst/>
            <a:gdLst>
              <a:gd name="T0" fmla="*/ 1248 w 1248"/>
              <a:gd name="T1" fmla="*/ 0 h 912"/>
              <a:gd name="T2" fmla="*/ 1248 w 1248"/>
              <a:gd name="T3" fmla="*/ 672 h 912"/>
              <a:gd name="T4" fmla="*/ 0 w 1248"/>
              <a:gd name="T5" fmla="*/ 672 h 912"/>
              <a:gd name="T6" fmla="*/ 0 w 1248"/>
              <a:gd name="T7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8" h="912">
                <a:moveTo>
                  <a:pt x="1248" y="0"/>
                </a:moveTo>
                <a:lnTo>
                  <a:pt x="1248" y="672"/>
                </a:lnTo>
                <a:lnTo>
                  <a:pt x="0" y="672"/>
                </a:lnTo>
                <a:lnTo>
                  <a:pt x="0" y="912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49" name="Freeform 45"/>
          <p:cNvSpPr>
            <a:spLocks/>
          </p:cNvSpPr>
          <p:nvPr/>
        </p:nvSpPr>
        <p:spPr bwMode="auto">
          <a:xfrm>
            <a:off x="5321300" y="3532188"/>
            <a:ext cx="1219200" cy="533400"/>
          </a:xfrm>
          <a:custGeom>
            <a:avLst/>
            <a:gdLst>
              <a:gd name="T0" fmla="*/ 0 w 768"/>
              <a:gd name="T1" fmla="*/ 0 h 336"/>
              <a:gd name="T2" fmla="*/ 768 w 768"/>
              <a:gd name="T3" fmla="*/ 0 h 336"/>
              <a:gd name="T4" fmla="*/ 768 w 768"/>
              <a:gd name="T5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336">
                <a:moveTo>
                  <a:pt x="0" y="0"/>
                </a:moveTo>
                <a:lnTo>
                  <a:pt x="768" y="0"/>
                </a:lnTo>
                <a:lnTo>
                  <a:pt x="768" y="336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50" name="Freeform 46"/>
          <p:cNvSpPr>
            <a:spLocks/>
          </p:cNvSpPr>
          <p:nvPr/>
        </p:nvSpPr>
        <p:spPr bwMode="auto">
          <a:xfrm>
            <a:off x="3873500" y="2312988"/>
            <a:ext cx="3124200" cy="1600200"/>
          </a:xfrm>
          <a:custGeom>
            <a:avLst/>
            <a:gdLst>
              <a:gd name="T0" fmla="*/ 1968 w 1968"/>
              <a:gd name="T1" fmla="*/ 0 h 1008"/>
              <a:gd name="T2" fmla="*/ 1968 w 1968"/>
              <a:gd name="T3" fmla="*/ 528 h 1008"/>
              <a:gd name="T4" fmla="*/ 0 w 1968"/>
              <a:gd name="T5" fmla="*/ 528 h 1008"/>
              <a:gd name="T6" fmla="*/ 0 w 1968"/>
              <a:gd name="T7" fmla="*/ 1008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68" h="1008">
                <a:moveTo>
                  <a:pt x="1968" y="0"/>
                </a:moveTo>
                <a:lnTo>
                  <a:pt x="1968" y="528"/>
                </a:lnTo>
                <a:lnTo>
                  <a:pt x="0" y="528"/>
                </a:lnTo>
                <a:lnTo>
                  <a:pt x="0" y="1008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51" name="Line 47"/>
          <p:cNvSpPr>
            <a:spLocks noChangeShapeType="1"/>
          </p:cNvSpPr>
          <p:nvPr/>
        </p:nvSpPr>
        <p:spPr bwMode="auto">
          <a:xfrm>
            <a:off x="6997700" y="3151188"/>
            <a:ext cx="1588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52" name="Line 48"/>
          <p:cNvSpPr>
            <a:spLocks noChangeShapeType="1"/>
          </p:cNvSpPr>
          <p:nvPr/>
        </p:nvSpPr>
        <p:spPr bwMode="auto">
          <a:xfrm>
            <a:off x="7835900" y="2312988"/>
            <a:ext cx="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53" name="Freeform 49"/>
          <p:cNvSpPr>
            <a:spLocks/>
          </p:cNvSpPr>
          <p:nvPr/>
        </p:nvSpPr>
        <p:spPr bwMode="auto">
          <a:xfrm>
            <a:off x="4787900" y="3303588"/>
            <a:ext cx="3048000" cy="609600"/>
          </a:xfrm>
          <a:custGeom>
            <a:avLst/>
            <a:gdLst>
              <a:gd name="T0" fmla="*/ 1920 w 1920"/>
              <a:gd name="T1" fmla="*/ 0 h 384"/>
              <a:gd name="T2" fmla="*/ 0 w 1920"/>
              <a:gd name="T3" fmla="*/ 0 h 384"/>
              <a:gd name="T4" fmla="*/ 0 w 1920"/>
              <a:gd name="T5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0" h="384">
                <a:moveTo>
                  <a:pt x="1920" y="0"/>
                </a:moveTo>
                <a:lnTo>
                  <a:pt x="0" y="0"/>
                </a:lnTo>
                <a:lnTo>
                  <a:pt x="0" y="38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54" name="Freeform 50"/>
          <p:cNvSpPr>
            <a:spLocks/>
          </p:cNvSpPr>
          <p:nvPr/>
        </p:nvSpPr>
        <p:spPr bwMode="auto">
          <a:xfrm>
            <a:off x="7812088" y="2835275"/>
            <a:ext cx="1752600" cy="533400"/>
          </a:xfrm>
          <a:custGeom>
            <a:avLst/>
            <a:gdLst>
              <a:gd name="T0" fmla="*/ 0 w 1008"/>
              <a:gd name="T1" fmla="*/ 0 h 144"/>
              <a:gd name="T2" fmla="*/ 1008 w 1008"/>
              <a:gd name="T3" fmla="*/ 0 h 144"/>
              <a:gd name="T4" fmla="*/ 1008 w 1008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8" h="144">
                <a:moveTo>
                  <a:pt x="0" y="0"/>
                </a:moveTo>
                <a:lnTo>
                  <a:pt x="1008" y="0"/>
                </a:lnTo>
                <a:lnTo>
                  <a:pt x="1008" y="14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55" name="Line 51"/>
          <p:cNvSpPr>
            <a:spLocks noChangeShapeType="1"/>
          </p:cNvSpPr>
          <p:nvPr/>
        </p:nvSpPr>
        <p:spPr bwMode="auto">
          <a:xfrm>
            <a:off x="2243138" y="6035675"/>
            <a:ext cx="8310562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56" name="Line 52"/>
          <p:cNvSpPr>
            <a:spLocks noChangeShapeType="1"/>
          </p:cNvSpPr>
          <p:nvPr/>
        </p:nvSpPr>
        <p:spPr bwMode="auto">
          <a:xfrm flipH="1">
            <a:off x="10021888" y="3673475"/>
            <a:ext cx="381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57" name="Freeform 53"/>
          <p:cNvSpPr>
            <a:spLocks/>
          </p:cNvSpPr>
          <p:nvPr/>
        </p:nvSpPr>
        <p:spPr bwMode="auto">
          <a:xfrm>
            <a:off x="8878888" y="1844675"/>
            <a:ext cx="1524000" cy="4191000"/>
          </a:xfrm>
          <a:custGeom>
            <a:avLst/>
            <a:gdLst>
              <a:gd name="T0" fmla="*/ 960 w 960"/>
              <a:gd name="T1" fmla="*/ 2448 h 2448"/>
              <a:gd name="T2" fmla="*/ 960 w 960"/>
              <a:gd name="T3" fmla="*/ 0 h 2448"/>
              <a:gd name="T4" fmla="*/ 0 w 960"/>
              <a:gd name="T5" fmla="*/ 0 h 2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0" h="2448">
                <a:moveTo>
                  <a:pt x="960" y="2448"/>
                </a:moveTo>
                <a:lnTo>
                  <a:pt x="960" y="0"/>
                </a:lnTo>
                <a:lnTo>
                  <a:pt x="0" y="0"/>
                </a:lnTo>
              </a:path>
            </a:pathLst>
          </a:custGeom>
          <a:noFill/>
          <a:ln w="57150" cap="flat" cmpd="sng">
            <a:solidFill>
              <a:schemeClr val="hlink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58" name="Line 54"/>
          <p:cNvSpPr>
            <a:spLocks noChangeShapeType="1"/>
          </p:cNvSpPr>
          <p:nvPr/>
        </p:nvSpPr>
        <p:spPr bwMode="auto">
          <a:xfrm>
            <a:off x="2630488" y="3444875"/>
            <a:ext cx="0" cy="2590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59" name="Line 55"/>
          <p:cNvSpPr>
            <a:spLocks noChangeShapeType="1"/>
          </p:cNvSpPr>
          <p:nvPr/>
        </p:nvSpPr>
        <p:spPr bwMode="auto">
          <a:xfrm>
            <a:off x="7583488" y="5349875"/>
            <a:ext cx="0" cy="685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60" name="Line 56"/>
          <p:cNvSpPr>
            <a:spLocks noChangeShapeType="1"/>
          </p:cNvSpPr>
          <p:nvPr/>
        </p:nvSpPr>
        <p:spPr bwMode="auto">
          <a:xfrm>
            <a:off x="4306888" y="5349875"/>
            <a:ext cx="0" cy="685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61" name="Line 57"/>
          <p:cNvSpPr>
            <a:spLocks noChangeShapeType="1"/>
          </p:cNvSpPr>
          <p:nvPr/>
        </p:nvSpPr>
        <p:spPr bwMode="auto">
          <a:xfrm>
            <a:off x="9564688" y="3978275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62" name="Text Box 58"/>
          <p:cNvSpPr txBox="1">
            <a:spLocks noChangeArrowheads="1"/>
          </p:cNvSpPr>
          <p:nvPr/>
        </p:nvSpPr>
        <p:spPr bwMode="auto">
          <a:xfrm>
            <a:off x="1871663" y="1233766"/>
            <a:ext cx="12382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b="1"/>
              <a:t>From Mem</a:t>
            </a:r>
          </a:p>
        </p:txBody>
      </p:sp>
      <p:sp>
        <p:nvSpPr>
          <p:cNvPr id="891963" name="Text Box 59"/>
          <p:cNvSpPr txBox="1">
            <a:spLocks noChangeArrowheads="1"/>
          </p:cNvSpPr>
          <p:nvPr/>
        </p:nvSpPr>
        <p:spPr bwMode="auto">
          <a:xfrm>
            <a:off x="6953251" y="1157566"/>
            <a:ext cx="13256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b="1"/>
              <a:t>FP Registers</a:t>
            </a:r>
          </a:p>
        </p:txBody>
      </p:sp>
      <p:sp>
        <p:nvSpPr>
          <p:cNvPr id="891964" name="Text Box 60"/>
          <p:cNvSpPr txBox="1">
            <a:spLocks noChangeArrowheads="1"/>
          </p:cNvSpPr>
          <p:nvPr/>
        </p:nvSpPr>
        <p:spPr bwMode="auto">
          <a:xfrm>
            <a:off x="5248275" y="4547286"/>
            <a:ext cx="137044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b="1"/>
              <a:t>Reservation </a:t>
            </a:r>
          </a:p>
          <a:p>
            <a:r>
              <a:rPr lang="en-US" altLang="en-US" b="1"/>
              <a:t>Stations</a:t>
            </a:r>
          </a:p>
        </p:txBody>
      </p:sp>
      <p:sp>
        <p:nvSpPr>
          <p:cNvPr id="891965" name="Line 61"/>
          <p:cNvSpPr>
            <a:spLocks noChangeShapeType="1"/>
          </p:cNvSpPr>
          <p:nvPr/>
        </p:nvSpPr>
        <p:spPr bwMode="auto">
          <a:xfrm flipV="1">
            <a:off x="5068888" y="4511675"/>
            <a:ext cx="0" cy="1219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66" name="Line 62"/>
          <p:cNvSpPr>
            <a:spLocks noChangeShapeType="1"/>
          </p:cNvSpPr>
          <p:nvPr/>
        </p:nvSpPr>
        <p:spPr bwMode="auto">
          <a:xfrm flipV="1">
            <a:off x="5068888" y="4511675"/>
            <a:ext cx="0" cy="15240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67" name="Line 63"/>
          <p:cNvSpPr>
            <a:spLocks noChangeShapeType="1"/>
          </p:cNvSpPr>
          <p:nvPr/>
        </p:nvSpPr>
        <p:spPr bwMode="auto">
          <a:xfrm flipV="1">
            <a:off x="8421688" y="4435475"/>
            <a:ext cx="0" cy="1600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968" name="Text Box 64"/>
          <p:cNvSpPr txBox="1">
            <a:spLocks noChangeArrowheads="1"/>
          </p:cNvSpPr>
          <p:nvPr/>
        </p:nvSpPr>
        <p:spPr bwMode="auto">
          <a:xfrm>
            <a:off x="4478338" y="6186766"/>
            <a:ext cx="25463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b="1"/>
              <a:t>Common Data Bus (CDB)</a:t>
            </a:r>
          </a:p>
        </p:txBody>
      </p:sp>
      <p:sp>
        <p:nvSpPr>
          <p:cNvPr id="891969" name="Text Box 65"/>
          <p:cNvSpPr txBox="1">
            <a:spLocks noChangeArrowheads="1"/>
          </p:cNvSpPr>
          <p:nvPr/>
        </p:nvSpPr>
        <p:spPr bwMode="auto">
          <a:xfrm>
            <a:off x="8994776" y="4586566"/>
            <a:ext cx="9598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b="1"/>
              <a:t>To Mem</a:t>
            </a:r>
          </a:p>
        </p:txBody>
      </p:sp>
      <p:sp>
        <p:nvSpPr>
          <p:cNvPr id="891970" name="Text Box 66"/>
          <p:cNvSpPr txBox="1">
            <a:spLocks noChangeArrowheads="1"/>
          </p:cNvSpPr>
          <p:nvPr/>
        </p:nvSpPr>
        <p:spPr bwMode="auto">
          <a:xfrm>
            <a:off x="3925889" y="1232586"/>
            <a:ext cx="8210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b="1"/>
              <a:t>FP Op</a:t>
            </a:r>
          </a:p>
          <a:p>
            <a:r>
              <a:rPr lang="en-US" altLang="en-US" b="1"/>
              <a:t>Queue</a:t>
            </a:r>
          </a:p>
        </p:txBody>
      </p:sp>
      <p:sp>
        <p:nvSpPr>
          <p:cNvPr id="891971" name="Text Box 67"/>
          <p:cNvSpPr txBox="1">
            <a:spLocks noChangeArrowheads="1"/>
          </p:cNvSpPr>
          <p:nvPr/>
        </p:nvSpPr>
        <p:spPr bwMode="auto">
          <a:xfrm>
            <a:off x="2859088" y="1767166"/>
            <a:ext cx="13784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b="1"/>
              <a:t>Load Buffers</a:t>
            </a:r>
          </a:p>
        </p:txBody>
      </p:sp>
      <p:sp>
        <p:nvSpPr>
          <p:cNvPr id="891972" name="Text Box 68"/>
          <p:cNvSpPr txBox="1">
            <a:spLocks noChangeArrowheads="1"/>
          </p:cNvSpPr>
          <p:nvPr/>
        </p:nvSpPr>
        <p:spPr bwMode="auto">
          <a:xfrm>
            <a:off x="8116889" y="2985186"/>
            <a:ext cx="8670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b="1"/>
              <a:t>Store </a:t>
            </a:r>
          </a:p>
          <a:p>
            <a:r>
              <a:rPr lang="en-US" altLang="en-US" b="1"/>
              <a:t>Buffers</a:t>
            </a:r>
          </a:p>
        </p:txBody>
      </p:sp>
      <p:sp>
        <p:nvSpPr>
          <p:cNvPr id="891973" name="Text Box 69"/>
          <p:cNvSpPr txBox="1">
            <a:spLocks noChangeArrowheads="1"/>
          </p:cNvSpPr>
          <p:nvPr/>
        </p:nvSpPr>
        <p:spPr bwMode="auto">
          <a:xfrm>
            <a:off x="1609725" y="2204236"/>
            <a:ext cx="631904" cy="1255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1400" b="1">
                <a:solidFill>
                  <a:schemeClr val="hlink"/>
                </a:solidFill>
              </a:rPr>
              <a:t>Load1</a:t>
            </a:r>
          </a:p>
          <a:p>
            <a:pPr>
              <a:lnSpc>
                <a:spcPct val="90000"/>
              </a:lnSpc>
            </a:pPr>
            <a:r>
              <a:rPr lang="en-US" altLang="en-US" sz="1400" b="1">
                <a:solidFill>
                  <a:schemeClr val="hlink"/>
                </a:solidFill>
              </a:rPr>
              <a:t>Load2</a:t>
            </a:r>
          </a:p>
          <a:p>
            <a:pPr>
              <a:lnSpc>
                <a:spcPct val="90000"/>
              </a:lnSpc>
            </a:pPr>
            <a:r>
              <a:rPr lang="en-US" altLang="en-US" sz="1400" b="1">
                <a:solidFill>
                  <a:schemeClr val="hlink"/>
                </a:solidFill>
              </a:rPr>
              <a:t>Load3</a:t>
            </a:r>
          </a:p>
          <a:p>
            <a:pPr>
              <a:lnSpc>
                <a:spcPct val="90000"/>
              </a:lnSpc>
            </a:pPr>
            <a:r>
              <a:rPr lang="en-US" altLang="en-US" sz="1400" b="1">
                <a:solidFill>
                  <a:schemeClr val="hlink"/>
                </a:solidFill>
              </a:rPr>
              <a:t>Load4</a:t>
            </a:r>
          </a:p>
          <a:p>
            <a:pPr>
              <a:lnSpc>
                <a:spcPct val="90000"/>
              </a:lnSpc>
            </a:pPr>
            <a:r>
              <a:rPr lang="en-US" altLang="en-US" sz="1400" b="1">
                <a:solidFill>
                  <a:schemeClr val="hlink"/>
                </a:solidFill>
              </a:rPr>
              <a:t>Load5</a:t>
            </a:r>
          </a:p>
          <a:p>
            <a:pPr>
              <a:lnSpc>
                <a:spcPct val="90000"/>
              </a:lnSpc>
            </a:pPr>
            <a:r>
              <a:rPr lang="en-US" altLang="en-US" sz="1400" b="1">
                <a:solidFill>
                  <a:schemeClr val="hlink"/>
                </a:solidFill>
              </a:rPr>
              <a:t>Load6</a:t>
            </a:r>
          </a:p>
        </p:txBody>
      </p:sp>
    </p:spTree>
    <p:extLst>
      <p:ext uri="{BB962C8B-B14F-4D97-AF65-F5344CB8AC3E}">
        <p14:creationId xmlns:p14="http://schemas.microsoft.com/office/powerpoint/2010/main" val="43346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Recall from Pipelining Review</a:t>
            </a:r>
          </a:p>
        </p:txBody>
      </p:sp>
      <p:sp>
        <p:nvSpPr>
          <p:cNvPr id="8744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514600" y="1981200"/>
            <a:ext cx="7620000" cy="4114800"/>
          </a:xfrm>
        </p:spPr>
        <p:txBody>
          <a:bodyPr/>
          <a:lstStyle/>
          <a:p>
            <a:r>
              <a:rPr lang="en-US" altLang="en-US"/>
              <a:t>Pipeline CPI = Ideal pipeline CPI + Structural Stalls + Data Hazard Stalls + Control Stalls</a:t>
            </a:r>
          </a:p>
          <a:p>
            <a:pPr lvl="1"/>
            <a:r>
              <a:rPr lang="en-US" altLang="en-US" u="sng">
                <a:solidFill>
                  <a:srgbClr val="FF0000"/>
                </a:solidFill>
              </a:rPr>
              <a:t>Ideal pipeline CPI</a:t>
            </a:r>
            <a:r>
              <a:rPr lang="en-US" altLang="en-US"/>
              <a:t>: measure of the maximum performance attainable by the implementation</a:t>
            </a:r>
          </a:p>
          <a:p>
            <a:pPr lvl="1"/>
            <a:r>
              <a:rPr lang="en-US" altLang="en-US" u="sng">
                <a:solidFill>
                  <a:schemeClr val="hlink"/>
                </a:solidFill>
              </a:rPr>
              <a:t>Structural hazards</a:t>
            </a:r>
            <a:r>
              <a:rPr lang="en-US" altLang="en-US"/>
              <a:t>: HW cannot support this combination of instructions</a:t>
            </a:r>
          </a:p>
          <a:p>
            <a:pPr lvl="1"/>
            <a:r>
              <a:rPr lang="en-US" altLang="en-US" u="sng">
                <a:solidFill>
                  <a:schemeClr val="hlink"/>
                </a:solidFill>
              </a:rPr>
              <a:t>Data hazards</a:t>
            </a:r>
            <a:r>
              <a:rPr lang="en-US" altLang="en-US"/>
              <a:t>: Instruction depends on result of prior instruction still in the pipeline</a:t>
            </a:r>
          </a:p>
          <a:p>
            <a:pPr lvl="1"/>
            <a:r>
              <a:rPr lang="en-US" altLang="en-US" u="sng">
                <a:solidFill>
                  <a:schemeClr val="hlink"/>
                </a:solidFill>
              </a:rPr>
              <a:t>Control hazards</a:t>
            </a:r>
            <a:r>
              <a:rPr lang="en-US" altLang="en-US"/>
              <a:t>: Caused by delay between the fetching of instructions and decisions about changes in control flow (branches and jumps)</a:t>
            </a:r>
          </a:p>
        </p:txBody>
      </p:sp>
    </p:spTree>
    <p:extLst>
      <p:ext uri="{BB962C8B-B14F-4D97-AF65-F5344CB8AC3E}">
        <p14:creationId xmlns:p14="http://schemas.microsoft.com/office/powerpoint/2010/main" val="1942662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8305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Reservation Station Components</a:t>
            </a:r>
          </a:p>
        </p:txBody>
      </p:sp>
      <p:sp>
        <p:nvSpPr>
          <p:cNvPr id="89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524000"/>
            <a:ext cx="8534400" cy="4953000"/>
          </a:xfrm>
          <a:noFill/>
          <a:ln/>
        </p:spPr>
        <p:txBody>
          <a:bodyPr vert="horz" lIns="90487" tIns="45720" rIns="90487" bIns="45720" rtlCol="0">
            <a:normAutofit lnSpcReduction="10000"/>
          </a:bodyPr>
          <a:lstStyle/>
          <a:p>
            <a:pPr>
              <a:buFontTx/>
              <a:buNone/>
            </a:pPr>
            <a:r>
              <a:rPr lang="en-US" altLang="en-US"/>
              <a:t>	</a:t>
            </a:r>
            <a:r>
              <a:rPr lang="en-US" altLang="en-US">
                <a:solidFill>
                  <a:schemeClr val="accent1"/>
                </a:solidFill>
              </a:rPr>
              <a:t>Op:	</a:t>
            </a:r>
            <a:r>
              <a:rPr lang="en-US" altLang="en-US"/>
              <a:t>Operation to perform in the unit (e.g., + or –)</a:t>
            </a:r>
          </a:p>
          <a:p>
            <a:pPr>
              <a:buFontTx/>
              <a:buNone/>
            </a:pPr>
            <a:r>
              <a:rPr lang="en-US" altLang="en-US"/>
              <a:t>	</a:t>
            </a:r>
            <a:r>
              <a:rPr lang="en-US" altLang="en-US">
                <a:solidFill>
                  <a:schemeClr val="accent1"/>
                </a:solidFill>
              </a:rPr>
              <a:t>Vj, Vk: </a:t>
            </a:r>
            <a:r>
              <a:rPr lang="en-US" altLang="en-US">
                <a:solidFill>
                  <a:schemeClr val="hlink"/>
                </a:solidFill>
              </a:rPr>
              <a:t>Value</a:t>
            </a:r>
            <a:r>
              <a:rPr lang="en-US" altLang="en-US"/>
              <a:t> of Source operands</a:t>
            </a:r>
          </a:p>
          <a:p>
            <a:pPr lvl="1"/>
            <a:r>
              <a:rPr lang="en-US" altLang="en-US"/>
              <a:t>Store buffers has V field, result to be stored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accent1"/>
                </a:solidFill>
              </a:rPr>
              <a:t>	Qj, Qk: </a:t>
            </a:r>
            <a:r>
              <a:rPr lang="en-US" altLang="en-US"/>
              <a:t>Reservation stations producing source registers (value to be written)</a:t>
            </a:r>
          </a:p>
          <a:p>
            <a:pPr lvl="1"/>
            <a:r>
              <a:rPr lang="en-US" altLang="en-US" sz="2000"/>
              <a:t>Note: Qj,Qk=0 =&gt; ready</a:t>
            </a:r>
            <a:endParaRPr lang="en-US" altLang="en-US"/>
          </a:p>
          <a:p>
            <a:pPr lvl="1"/>
            <a:r>
              <a:rPr lang="en-US" altLang="en-US"/>
              <a:t>Store buffers only have Qi for RS producing result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accent1"/>
                </a:solidFill>
              </a:rPr>
              <a:t> 	Busy: </a:t>
            </a:r>
            <a:r>
              <a:rPr lang="en-US" altLang="en-US"/>
              <a:t>Indicates reservation station or FU is busy</a:t>
            </a:r>
          </a:p>
          <a:p>
            <a:pPr>
              <a:buFontTx/>
              <a:buNone/>
            </a:pPr>
            <a:r>
              <a:rPr lang="en-US" altLang="en-US"/>
              <a:t>		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hlink"/>
                </a:solidFill>
              </a:rPr>
              <a:t>	Register result status</a:t>
            </a:r>
            <a:r>
              <a:rPr lang="en-US" altLang="en-US"/>
              <a:t>—Indicates which functional unit will write each register, if one exists. Blank when no pending instructions that will write that register. </a:t>
            </a:r>
          </a:p>
        </p:txBody>
      </p:sp>
    </p:spTree>
    <p:extLst>
      <p:ext uri="{BB962C8B-B14F-4D97-AF65-F5344CB8AC3E}">
        <p14:creationId xmlns:p14="http://schemas.microsoft.com/office/powerpoint/2010/main" val="32378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3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3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3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3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3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395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0" y="304800"/>
            <a:ext cx="8191500" cy="11430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Three Stages of Tomasulo Algorithm</a:t>
            </a:r>
          </a:p>
        </p:txBody>
      </p:sp>
      <p:sp>
        <p:nvSpPr>
          <p:cNvPr id="89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8050" y="1612900"/>
            <a:ext cx="8261350" cy="4787900"/>
          </a:xfrm>
          <a:noFill/>
          <a:ln/>
        </p:spPr>
        <p:txBody>
          <a:bodyPr vert="horz" lIns="90487" tIns="45720" rIns="90487" bIns="45720" rtlCol="0"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Helvetica" panose="020B0604020202020204" pitchFamily="34" charset="0"/>
              </a:rPr>
              <a:t>1.	Issue</a:t>
            </a:r>
            <a:r>
              <a:rPr lang="en-US" altLang="en-US" sz="2000"/>
              <a:t>—get instruction from FP Op Queue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600"/>
              <a:t> 	If reservation station free (no structural hazard), </a:t>
            </a:r>
            <a:br>
              <a:rPr lang="en-US" altLang="en-US" sz="1600"/>
            </a:br>
            <a:r>
              <a:rPr lang="en-US" altLang="en-US" sz="1600"/>
              <a:t>control issues instr &amp; sends operands (renames registers).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Helvetica" panose="020B0604020202020204" pitchFamily="34" charset="0"/>
              </a:rPr>
              <a:t>2.	Execute</a:t>
            </a:r>
            <a:r>
              <a:rPr lang="en-US" altLang="en-US" sz="2000"/>
              <a:t>—operate on operands (EX)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600"/>
              <a:t> 	When both operands ready then execute;</a:t>
            </a:r>
            <a:br>
              <a:rPr lang="en-US" altLang="en-US" sz="1600"/>
            </a:br>
            <a:r>
              <a:rPr lang="en-US" altLang="en-US" sz="1600"/>
              <a:t> if not ready, watch Common Data Bus for result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Helvetica" panose="020B0604020202020204" pitchFamily="34" charset="0"/>
              </a:rPr>
              <a:t>3.	Write result</a:t>
            </a:r>
            <a:r>
              <a:rPr lang="en-US" altLang="en-US" sz="2000"/>
              <a:t>—finish execution (WB)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600"/>
              <a:t> 	Write on Common Data Bus to all awaiting units; </a:t>
            </a:r>
            <a:br>
              <a:rPr lang="en-US" altLang="en-US" sz="1600"/>
            </a:br>
            <a:r>
              <a:rPr lang="en-US" altLang="en-US" sz="1600"/>
              <a:t>mark reservation station available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Normal data bus: data + destination (“go to” bus)</a:t>
            </a:r>
          </a:p>
          <a:p>
            <a:pPr>
              <a:lnSpc>
                <a:spcPct val="80000"/>
              </a:lnSpc>
            </a:pPr>
            <a:r>
              <a:rPr lang="en-US" altLang="en-US" sz="2000" u="sng">
                <a:solidFill>
                  <a:schemeClr val="hlink"/>
                </a:solidFill>
              </a:rPr>
              <a:t>Common data bus</a:t>
            </a:r>
            <a:r>
              <a:rPr lang="en-US" altLang="en-US" sz="2000"/>
              <a:t>: data + </a:t>
            </a:r>
            <a:r>
              <a:rPr lang="en-US" altLang="en-US" sz="2000" u="sng">
                <a:solidFill>
                  <a:schemeClr val="hlink"/>
                </a:solidFill>
              </a:rPr>
              <a:t>source</a:t>
            </a:r>
            <a:r>
              <a:rPr lang="en-US" altLang="en-US" sz="2000"/>
              <a:t>  (“</a:t>
            </a:r>
            <a:r>
              <a:rPr lang="en-US" altLang="en-US" sz="2000" u="sng">
                <a:solidFill>
                  <a:schemeClr val="hlink"/>
                </a:solidFill>
              </a:rPr>
              <a:t>come from</a:t>
            </a:r>
            <a:r>
              <a:rPr lang="en-US" altLang="en-US" sz="2000"/>
              <a:t>” bus)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64 bits of data + 4 bits of Functional Unit  </a:t>
            </a:r>
            <a:r>
              <a:rPr lang="en-US" altLang="en-US" sz="1600" u="sng">
                <a:solidFill>
                  <a:schemeClr val="hlink"/>
                </a:solidFill>
              </a:rPr>
              <a:t>source</a:t>
            </a:r>
            <a:r>
              <a:rPr lang="en-US" altLang="en-US" sz="1600"/>
              <a:t> address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Write if matches expected Functional Unit (produces result)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Does the broadcast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Example speed: </a:t>
            </a:r>
            <a:br>
              <a:rPr lang="en-US" altLang="en-US" sz="2000"/>
            </a:br>
            <a:r>
              <a:rPr lang="en-US" altLang="en-US" sz="2000"/>
              <a:t>3 clocks for Fl .pt. +,-; 10 for * ; 40 clks for /</a:t>
            </a:r>
          </a:p>
        </p:txBody>
      </p:sp>
    </p:spTree>
    <p:extLst>
      <p:ext uri="{BB962C8B-B14F-4D97-AF65-F5344CB8AC3E}">
        <p14:creationId xmlns:p14="http://schemas.microsoft.com/office/powerpoint/2010/main" val="181453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9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9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9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9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9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9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9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9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9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9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96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96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96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96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96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96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96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96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96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96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96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96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600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</a:t>
            </a:r>
          </a:p>
        </p:txBody>
      </p:sp>
      <p:graphicFrame>
        <p:nvGraphicFramePr>
          <p:cNvPr id="897027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89702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97039" name="Group 15"/>
          <p:cNvGrpSpPr>
            <a:grpSpLocks/>
          </p:cNvGrpSpPr>
          <p:nvPr/>
        </p:nvGrpSpPr>
        <p:grpSpPr bwMode="auto">
          <a:xfrm>
            <a:off x="1897064" y="5410204"/>
            <a:ext cx="1268413" cy="950913"/>
            <a:chOff x="235" y="3408"/>
            <a:chExt cx="799" cy="599"/>
          </a:xfrm>
        </p:grpSpPr>
        <p:sp>
          <p:nvSpPr>
            <p:cNvPr id="897028" name="Text Box 4"/>
            <p:cNvSpPr txBox="1">
              <a:spLocks noChangeArrowheads="1"/>
            </p:cNvSpPr>
            <p:nvPr/>
          </p:nvSpPr>
          <p:spPr bwMode="auto">
            <a:xfrm>
              <a:off x="235" y="3600"/>
              <a:ext cx="79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rgbClr val="0FEFEA"/>
                  </a:solidFill>
                </a:rPr>
                <a:t>Clock cycle </a:t>
              </a:r>
              <a:br>
                <a:rPr lang="en-US" altLang="en-US" b="1">
                  <a:solidFill>
                    <a:srgbClr val="0FEFEA"/>
                  </a:solidFill>
                </a:rPr>
              </a:br>
              <a:r>
                <a:rPr lang="en-US" altLang="en-US" b="1">
                  <a:solidFill>
                    <a:srgbClr val="0FEFEA"/>
                  </a:solidFill>
                </a:rPr>
                <a:t>counter</a:t>
              </a:r>
            </a:p>
          </p:txBody>
        </p:sp>
        <p:sp>
          <p:nvSpPr>
            <p:cNvPr id="897029" name="Line 5"/>
            <p:cNvSpPr>
              <a:spLocks noChangeShapeType="1"/>
            </p:cNvSpPr>
            <p:nvPr/>
          </p:nvSpPr>
          <p:spPr bwMode="auto">
            <a:xfrm flipV="1">
              <a:off x="432" y="3408"/>
              <a:ext cx="144" cy="192"/>
            </a:xfrm>
            <a:prstGeom prst="line">
              <a:avLst/>
            </a:prstGeom>
            <a:noFill/>
            <a:ln w="38100">
              <a:solidFill>
                <a:srgbClr val="0FEFEA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897040" name="Group 16"/>
          <p:cNvGrpSpPr>
            <a:grpSpLocks/>
          </p:cNvGrpSpPr>
          <p:nvPr/>
        </p:nvGrpSpPr>
        <p:grpSpPr bwMode="auto">
          <a:xfrm>
            <a:off x="1828800" y="3429003"/>
            <a:ext cx="1219200" cy="874713"/>
            <a:chOff x="192" y="2160"/>
            <a:chExt cx="768" cy="551"/>
          </a:xfrm>
        </p:grpSpPr>
        <p:sp>
          <p:nvSpPr>
            <p:cNvPr id="897030" name="Text Box 6"/>
            <p:cNvSpPr txBox="1">
              <a:spLocks noChangeArrowheads="1"/>
            </p:cNvSpPr>
            <p:nvPr/>
          </p:nvSpPr>
          <p:spPr bwMode="auto">
            <a:xfrm>
              <a:off x="192" y="2304"/>
              <a:ext cx="653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rgbClr val="0FEFEA"/>
                  </a:solidFill>
                </a:rPr>
                <a:t>FU count</a:t>
              </a:r>
            </a:p>
            <a:p>
              <a:r>
                <a:rPr lang="en-US" altLang="en-US" b="1">
                  <a:solidFill>
                    <a:srgbClr val="0FEFEA"/>
                  </a:solidFill>
                </a:rPr>
                <a:t>down</a:t>
              </a:r>
            </a:p>
          </p:txBody>
        </p:sp>
        <p:sp>
          <p:nvSpPr>
            <p:cNvPr id="897031" name="Line 7"/>
            <p:cNvSpPr>
              <a:spLocks noChangeShapeType="1"/>
            </p:cNvSpPr>
            <p:nvPr/>
          </p:nvSpPr>
          <p:spPr bwMode="auto">
            <a:xfrm flipV="1">
              <a:off x="816" y="2160"/>
              <a:ext cx="144" cy="192"/>
            </a:xfrm>
            <a:prstGeom prst="line">
              <a:avLst/>
            </a:prstGeom>
            <a:noFill/>
            <a:ln w="38100">
              <a:solidFill>
                <a:srgbClr val="0FEFEA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897038" name="Group 14"/>
          <p:cNvGrpSpPr>
            <a:grpSpLocks/>
          </p:cNvGrpSpPr>
          <p:nvPr/>
        </p:nvGrpSpPr>
        <p:grpSpPr bwMode="auto">
          <a:xfrm>
            <a:off x="1524001" y="533400"/>
            <a:ext cx="1939925" cy="1066800"/>
            <a:chOff x="0" y="336"/>
            <a:chExt cx="1222" cy="672"/>
          </a:xfrm>
        </p:grpSpPr>
        <p:sp>
          <p:nvSpPr>
            <p:cNvPr id="897032" name="Text Box 8"/>
            <p:cNvSpPr txBox="1">
              <a:spLocks noChangeArrowheads="1"/>
            </p:cNvSpPr>
            <p:nvPr/>
          </p:nvSpPr>
          <p:spPr bwMode="auto">
            <a:xfrm>
              <a:off x="0" y="336"/>
              <a:ext cx="1222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rgbClr val="0FEFEA"/>
                  </a:solidFill>
                </a:rPr>
                <a:t>Instruction stream</a:t>
              </a:r>
            </a:p>
          </p:txBody>
        </p:sp>
        <p:sp>
          <p:nvSpPr>
            <p:cNvPr id="897033" name="Line 9"/>
            <p:cNvSpPr>
              <a:spLocks noChangeShapeType="1"/>
            </p:cNvSpPr>
            <p:nvPr/>
          </p:nvSpPr>
          <p:spPr bwMode="auto">
            <a:xfrm>
              <a:off x="96" y="576"/>
              <a:ext cx="240" cy="432"/>
            </a:xfrm>
            <a:prstGeom prst="line">
              <a:avLst/>
            </a:prstGeom>
            <a:noFill/>
            <a:ln w="38100">
              <a:solidFill>
                <a:srgbClr val="0FEFEA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897041" name="Group 17"/>
          <p:cNvGrpSpPr>
            <a:grpSpLocks/>
          </p:cNvGrpSpPr>
          <p:nvPr/>
        </p:nvGrpSpPr>
        <p:grpSpPr bwMode="auto">
          <a:xfrm>
            <a:off x="8001002" y="2133600"/>
            <a:ext cx="1595438" cy="674688"/>
            <a:chOff x="4080" y="1344"/>
            <a:chExt cx="1005" cy="425"/>
          </a:xfrm>
        </p:grpSpPr>
        <p:sp>
          <p:nvSpPr>
            <p:cNvPr id="897035" name="Line 11"/>
            <p:cNvSpPr>
              <a:spLocks noChangeShapeType="1"/>
            </p:cNvSpPr>
            <p:nvPr/>
          </p:nvSpPr>
          <p:spPr bwMode="auto">
            <a:xfrm flipH="1" flipV="1">
              <a:off x="4416" y="1344"/>
              <a:ext cx="192" cy="192"/>
            </a:xfrm>
            <a:prstGeom prst="line">
              <a:avLst/>
            </a:prstGeom>
            <a:noFill/>
            <a:ln w="38100">
              <a:solidFill>
                <a:srgbClr val="0FEFEA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97036" name="Text Box 12"/>
            <p:cNvSpPr txBox="1">
              <a:spLocks noChangeArrowheads="1"/>
            </p:cNvSpPr>
            <p:nvPr/>
          </p:nvSpPr>
          <p:spPr bwMode="auto">
            <a:xfrm>
              <a:off x="4080" y="1536"/>
              <a:ext cx="10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rgbClr val="0FEFEA"/>
                  </a:solidFill>
                </a:rPr>
                <a:t>3 Load/Buffers</a:t>
              </a:r>
            </a:p>
          </p:txBody>
        </p:sp>
      </p:grpSp>
      <p:grpSp>
        <p:nvGrpSpPr>
          <p:cNvPr id="897042" name="Group 18"/>
          <p:cNvGrpSpPr>
            <a:grpSpLocks/>
          </p:cNvGrpSpPr>
          <p:nvPr/>
        </p:nvGrpSpPr>
        <p:grpSpPr bwMode="auto">
          <a:xfrm>
            <a:off x="7848600" y="3733804"/>
            <a:ext cx="2016125" cy="646113"/>
            <a:chOff x="3984" y="2352"/>
            <a:chExt cx="1270" cy="407"/>
          </a:xfrm>
        </p:grpSpPr>
        <p:sp>
          <p:nvSpPr>
            <p:cNvPr id="897034" name="Text Box 10"/>
            <p:cNvSpPr txBox="1">
              <a:spLocks noChangeArrowheads="1"/>
            </p:cNvSpPr>
            <p:nvPr/>
          </p:nvSpPr>
          <p:spPr bwMode="auto">
            <a:xfrm>
              <a:off x="4224" y="2352"/>
              <a:ext cx="103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rgbClr val="0FEFEA"/>
                  </a:solidFill>
                </a:rPr>
                <a:t>3 FP Adder R.S.</a:t>
              </a:r>
            </a:p>
            <a:p>
              <a:r>
                <a:rPr lang="en-US" altLang="en-US" b="1">
                  <a:solidFill>
                    <a:srgbClr val="0FEFEA"/>
                  </a:solidFill>
                </a:rPr>
                <a:t>2 FP Mult R.S.</a:t>
              </a:r>
            </a:p>
          </p:txBody>
        </p:sp>
        <p:sp>
          <p:nvSpPr>
            <p:cNvPr id="897037" name="Line 13"/>
            <p:cNvSpPr>
              <a:spLocks noChangeShapeType="1"/>
            </p:cNvSpPr>
            <p:nvPr/>
          </p:nvSpPr>
          <p:spPr bwMode="auto">
            <a:xfrm flipH="1">
              <a:off x="3984" y="2544"/>
              <a:ext cx="240" cy="0"/>
            </a:xfrm>
            <a:prstGeom prst="line">
              <a:avLst/>
            </a:prstGeom>
            <a:noFill/>
            <a:ln w="28575">
              <a:solidFill>
                <a:srgbClr val="0FEFEA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237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7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7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7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7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7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97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7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1</a:t>
            </a:r>
          </a:p>
        </p:txBody>
      </p:sp>
      <p:graphicFrame>
        <p:nvGraphicFramePr>
          <p:cNvPr id="898051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89805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8052" name="AutoShape 4"/>
          <p:cNvSpPr>
            <a:spLocks noChangeArrowheads="1"/>
          </p:cNvSpPr>
          <p:nvPr/>
        </p:nvSpPr>
        <p:spPr bwMode="auto">
          <a:xfrm>
            <a:off x="4648200" y="1371600"/>
            <a:ext cx="533400" cy="4572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8053" name="AutoShape 5"/>
          <p:cNvSpPr>
            <a:spLocks noChangeArrowheads="1"/>
          </p:cNvSpPr>
          <p:nvPr/>
        </p:nvSpPr>
        <p:spPr bwMode="auto">
          <a:xfrm>
            <a:off x="7772400" y="1371600"/>
            <a:ext cx="1676400" cy="4572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8054" name="AutoShape 6"/>
          <p:cNvSpPr>
            <a:spLocks noChangeArrowheads="1"/>
          </p:cNvSpPr>
          <p:nvPr/>
        </p:nvSpPr>
        <p:spPr bwMode="auto">
          <a:xfrm>
            <a:off x="6400800" y="5181600"/>
            <a:ext cx="762000" cy="4572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92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2</a:t>
            </a:r>
          </a:p>
        </p:txBody>
      </p:sp>
      <p:graphicFrame>
        <p:nvGraphicFramePr>
          <p:cNvPr id="899075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899075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9076" name="AutoShape 4"/>
          <p:cNvSpPr>
            <a:spLocks noChangeArrowheads="1"/>
          </p:cNvSpPr>
          <p:nvPr/>
        </p:nvSpPr>
        <p:spPr bwMode="auto">
          <a:xfrm>
            <a:off x="4648200" y="1676400"/>
            <a:ext cx="5334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9077" name="AutoShape 5"/>
          <p:cNvSpPr>
            <a:spLocks noChangeArrowheads="1"/>
          </p:cNvSpPr>
          <p:nvPr/>
        </p:nvSpPr>
        <p:spPr bwMode="auto">
          <a:xfrm>
            <a:off x="7772400" y="1752600"/>
            <a:ext cx="1676400" cy="2286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9078" name="AutoShape 6"/>
          <p:cNvSpPr>
            <a:spLocks noChangeArrowheads="1"/>
          </p:cNvSpPr>
          <p:nvPr/>
        </p:nvSpPr>
        <p:spPr bwMode="auto">
          <a:xfrm>
            <a:off x="5157788" y="5132388"/>
            <a:ext cx="762000" cy="4572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9079" name="Rectangle 7"/>
          <p:cNvSpPr>
            <a:spLocks noChangeArrowheads="1"/>
          </p:cNvSpPr>
          <p:nvPr/>
        </p:nvSpPr>
        <p:spPr bwMode="auto">
          <a:xfrm>
            <a:off x="1884364" y="5865813"/>
            <a:ext cx="5612241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altLang="en-US" sz="2400" b="1" u="sng">
                <a:solidFill>
                  <a:schemeClr val="hlink"/>
                </a:solidFill>
              </a:rPr>
              <a:t>Note: Can have multiple loads outstanding</a:t>
            </a:r>
            <a:endParaRPr lang="en-US" altLang="en-US" sz="2400"/>
          </a:p>
          <a:p>
            <a:pPr algn="l"/>
            <a:endParaRPr lang="en-US" altLang="en-US" sz="240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00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9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9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9079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3</a:t>
            </a:r>
          </a:p>
        </p:txBody>
      </p:sp>
      <p:graphicFrame>
        <p:nvGraphicFramePr>
          <p:cNvPr id="900099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00099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0100" name="AutoShape 4"/>
          <p:cNvSpPr>
            <a:spLocks noChangeArrowheads="1"/>
          </p:cNvSpPr>
          <p:nvPr/>
        </p:nvSpPr>
        <p:spPr bwMode="auto">
          <a:xfrm>
            <a:off x="3962400" y="4038600"/>
            <a:ext cx="3962400" cy="4572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0101" name="AutoShape 5"/>
          <p:cNvSpPr>
            <a:spLocks noChangeArrowheads="1"/>
          </p:cNvSpPr>
          <p:nvPr/>
        </p:nvSpPr>
        <p:spPr bwMode="auto">
          <a:xfrm>
            <a:off x="4489450" y="5132388"/>
            <a:ext cx="762000" cy="4572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0102" name="Rectangle 6"/>
          <p:cNvSpPr>
            <a:spLocks noChangeArrowheads="1"/>
          </p:cNvSpPr>
          <p:nvPr/>
        </p:nvSpPr>
        <p:spPr bwMode="auto">
          <a:xfrm>
            <a:off x="1835150" y="5659438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Note: registers names are removed (“renamed”) in Reservation Stations; MULT issued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Load1 completing; what is waiting for Load1? </a:t>
            </a:r>
          </a:p>
        </p:txBody>
      </p:sp>
      <p:sp>
        <p:nvSpPr>
          <p:cNvPr id="900103" name="AutoShape 7"/>
          <p:cNvSpPr>
            <a:spLocks noChangeArrowheads="1"/>
          </p:cNvSpPr>
          <p:nvPr/>
        </p:nvSpPr>
        <p:spPr bwMode="auto">
          <a:xfrm>
            <a:off x="5334000" y="1447800"/>
            <a:ext cx="5334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7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0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0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102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4</a:t>
            </a:r>
          </a:p>
        </p:txBody>
      </p:sp>
      <p:graphicFrame>
        <p:nvGraphicFramePr>
          <p:cNvPr id="901123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01123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124" name="Rectangle 4"/>
          <p:cNvSpPr>
            <a:spLocks noChangeArrowheads="1"/>
          </p:cNvSpPr>
          <p:nvPr/>
        </p:nvSpPr>
        <p:spPr bwMode="auto">
          <a:xfrm>
            <a:off x="1828800" y="5943600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Load2 completing; what is waiting for Load2? </a:t>
            </a:r>
          </a:p>
        </p:txBody>
      </p:sp>
      <p:sp>
        <p:nvSpPr>
          <p:cNvPr id="901125" name="AutoShape 5"/>
          <p:cNvSpPr>
            <a:spLocks noChangeArrowheads="1"/>
          </p:cNvSpPr>
          <p:nvPr/>
        </p:nvSpPr>
        <p:spPr bwMode="auto">
          <a:xfrm>
            <a:off x="5334000" y="1676400"/>
            <a:ext cx="5334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26" name="AutoShape 6"/>
          <p:cNvSpPr>
            <a:spLocks noChangeArrowheads="1"/>
          </p:cNvSpPr>
          <p:nvPr/>
        </p:nvSpPr>
        <p:spPr bwMode="auto">
          <a:xfrm>
            <a:off x="5943600" y="1447800"/>
            <a:ext cx="5334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27" name="AutoShape 7"/>
          <p:cNvSpPr>
            <a:spLocks noChangeArrowheads="1"/>
          </p:cNvSpPr>
          <p:nvPr/>
        </p:nvSpPr>
        <p:spPr bwMode="auto">
          <a:xfrm>
            <a:off x="4648200" y="2133600"/>
            <a:ext cx="5334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28" name="AutoShape 8"/>
          <p:cNvSpPr>
            <a:spLocks noChangeArrowheads="1"/>
          </p:cNvSpPr>
          <p:nvPr/>
        </p:nvSpPr>
        <p:spPr bwMode="auto">
          <a:xfrm>
            <a:off x="3962400" y="3429000"/>
            <a:ext cx="39624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8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24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5</a:t>
            </a:r>
          </a:p>
        </p:txBody>
      </p:sp>
      <p:graphicFrame>
        <p:nvGraphicFramePr>
          <p:cNvPr id="902147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0214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2148" name="Rectangle 4"/>
          <p:cNvSpPr>
            <a:spLocks noChangeArrowheads="1"/>
          </p:cNvSpPr>
          <p:nvPr/>
        </p:nvSpPr>
        <p:spPr bwMode="auto">
          <a:xfrm>
            <a:off x="1828800" y="5943600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Timer starts down for Add1, Mult1</a:t>
            </a:r>
          </a:p>
        </p:txBody>
      </p:sp>
      <p:sp>
        <p:nvSpPr>
          <p:cNvPr id="902149" name="AutoShape 5"/>
          <p:cNvSpPr>
            <a:spLocks noChangeArrowheads="1"/>
          </p:cNvSpPr>
          <p:nvPr/>
        </p:nvSpPr>
        <p:spPr bwMode="auto">
          <a:xfrm>
            <a:off x="2895600" y="3200400"/>
            <a:ext cx="533400" cy="12192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2150" name="AutoShape 6"/>
          <p:cNvSpPr>
            <a:spLocks noChangeArrowheads="1"/>
          </p:cNvSpPr>
          <p:nvPr/>
        </p:nvSpPr>
        <p:spPr bwMode="auto">
          <a:xfrm>
            <a:off x="5867400" y="3429000"/>
            <a:ext cx="6858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2151" name="AutoShape 7"/>
          <p:cNvSpPr>
            <a:spLocks noChangeArrowheads="1"/>
          </p:cNvSpPr>
          <p:nvPr/>
        </p:nvSpPr>
        <p:spPr bwMode="auto">
          <a:xfrm>
            <a:off x="5257800" y="4114800"/>
            <a:ext cx="6858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8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2148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6</a:t>
            </a:r>
          </a:p>
        </p:txBody>
      </p:sp>
      <p:graphicFrame>
        <p:nvGraphicFramePr>
          <p:cNvPr id="903171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0317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5943600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Issue ADDD here despite name dependency on F6? </a:t>
            </a:r>
          </a:p>
        </p:txBody>
      </p:sp>
      <p:sp>
        <p:nvSpPr>
          <p:cNvPr id="903173" name="AutoShape 5"/>
          <p:cNvSpPr>
            <a:spLocks noChangeArrowheads="1"/>
          </p:cNvSpPr>
          <p:nvPr/>
        </p:nvSpPr>
        <p:spPr bwMode="auto">
          <a:xfrm>
            <a:off x="4495800" y="2590800"/>
            <a:ext cx="5334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3174" name="AutoShape 6"/>
          <p:cNvSpPr>
            <a:spLocks noChangeArrowheads="1"/>
          </p:cNvSpPr>
          <p:nvPr/>
        </p:nvSpPr>
        <p:spPr bwMode="auto">
          <a:xfrm>
            <a:off x="3962400" y="3657600"/>
            <a:ext cx="39624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3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3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2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7</a:t>
            </a:r>
          </a:p>
        </p:txBody>
      </p:sp>
      <p:graphicFrame>
        <p:nvGraphicFramePr>
          <p:cNvPr id="904195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04195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4196" name="Rectangle 4"/>
          <p:cNvSpPr>
            <a:spLocks noChangeArrowheads="1"/>
          </p:cNvSpPr>
          <p:nvPr/>
        </p:nvSpPr>
        <p:spPr bwMode="auto">
          <a:xfrm>
            <a:off x="1828800" y="5943600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Add1 (SUBD) completing; what is waiting for it? </a:t>
            </a:r>
          </a:p>
        </p:txBody>
      </p:sp>
      <p:sp>
        <p:nvSpPr>
          <p:cNvPr id="904198" name="AutoShape 6"/>
          <p:cNvSpPr>
            <a:spLocks noChangeArrowheads="1"/>
          </p:cNvSpPr>
          <p:nvPr/>
        </p:nvSpPr>
        <p:spPr bwMode="auto">
          <a:xfrm>
            <a:off x="5334000" y="2133600"/>
            <a:ext cx="5334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205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4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4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19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14600" y="304800"/>
            <a:ext cx="7162800" cy="1143000"/>
          </a:xfrm>
        </p:spPr>
        <p:txBody>
          <a:bodyPr/>
          <a:lstStyle/>
          <a:p>
            <a:r>
              <a:rPr lang="en-US" altLang="en-US"/>
              <a:t>Ideas to Reduce Stalls</a:t>
            </a:r>
          </a:p>
        </p:txBody>
      </p:sp>
      <p:graphicFrame>
        <p:nvGraphicFramePr>
          <p:cNvPr id="875528" name="Object 1032"/>
          <p:cNvGraphicFramePr>
            <a:graphicFrameLocks noChangeAspect="1"/>
          </p:cNvGraphicFramePr>
          <p:nvPr/>
        </p:nvGraphicFramePr>
        <p:xfrm>
          <a:off x="3352801" y="1219200"/>
          <a:ext cx="6816725" cy="528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3" imgW="6815328" imgH="5282184" progId="Word.Document.8">
                  <p:embed/>
                </p:oleObj>
              </mc:Choice>
              <mc:Fallback>
                <p:oleObj name="Document" r:id="rId3" imgW="6815328" imgH="5282184" progId="Word.Document.8">
                  <p:embed/>
                  <p:pic>
                    <p:nvPicPr>
                      <p:cNvPr id="875528" name="Object 10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1" y="1219200"/>
                        <a:ext cx="6816725" cy="528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5531" name="Text Box 1035"/>
          <p:cNvSpPr txBox="1">
            <a:spLocks noChangeArrowheads="1"/>
          </p:cNvSpPr>
          <p:nvPr/>
        </p:nvSpPr>
        <p:spPr bwMode="auto">
          <a:xfrm>
            <a:off x="1752601" y="2916515"/>
            <a:ext cx="11106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b="1">
                <a:solidFill>
                  <a:srgbClr val="FF0000"/>
                </a:solidFill>
              </a:rPr>
              <a:t>Chapter 3</a:t>
            </a:r>
          </a:p>
        </p:txBody>
      </p:sp>
      <p:sp>
        <p:nvSpPr>
          <p:cNvPr id="875532" name="Line 1036"/>
          <p:cNvSpPr>
            <a:spLocks noChangeShapeType="1"/>
          </p:cNvSpPr>
          <p:nvPr/>
        </p:nvSpPr>
        <p:spPr bwMode="auto">
          <a:xfrm>
            <a:off x="3200400" y="1752600"/>
            <a:ext cx="0" cy="2209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5533" name="Text Box 1037"/>
          <p:cNvSpPr txBox="1">
            <a:spLocks noChangeArrowheads="1"/>
          </p:cNvSpPr>
          <p:nvPr/>
        </p:nvSpPr>
        <p:spPr bwMode="auto">
          <a:xfrm>
            <a:off x="1752601" y="5050115"/>
            <a:ext cx="11106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b="1">
                <a:solidFill>
                  <a:srgbClr val="0FEFEA"/>
                </a:solidFill>
              </a:rPr>
              <a:t>Chapter 4</a:t>
            </a:r>
          </a:p>
        </p:txBody>
      </p:sp>
      <p:sp>
        <p:nvSpPr>
          <p:cNvPr id="875534" name="Line 1038"/>
          <p:cNvSpPr>
            <a:spLocks noChangeShapeType="1"/>
          </p:cNvSpPr>
          <p:nvPr/>
        </p:nvSpPr>
        <p:spPr bwMode="auto">
          <a:xfrm>
            <a:off x="3200400" y="4038600"/>
            <a:ext cx="0" cy="220980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787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8</a:t>
            </a:r>
          </a:p>
        </p:txBody>
      </p:sp>
      <p:graphicFrame>
        <p:nvGraphicFramePr>
          <p:cNvPr id="905219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05219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5220" name="AutoShape 4"/>
          <p:cNvSpPr>
            <a:spLocks noChangeArrowheads="1"/>
          </p:cNvSpPr>
          <p:nvPr/>
        </p:nvSpPr>
        <p:spPr bwMode="auto">
          <a:xfrm>
            <a:off x="5257800" y="3657600"/>
            <a:ext cx="6858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5221" name="AutoShape 5"/>
          <p:cNvSpPr>
            <a:spLocks noChangeArrowheads="1"/>
          </p:cNvSpPr>
          <p:nvPr/>
        </p:nvSpPr>
        <p:spPr bwMode="auto">
          <a:xfrm>
            <a:off x="7162800" y="5257800"/>
            <a:ext cx="6858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330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9</a:t>
            </a:r>
          </a:p>
        </p:txBody>
      </p:sp>
      <p:graphicFrame>
        <p:nvGraphicFramePr>
          <p:cNvPr id="906243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06243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99486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10</a:t>
            </a:r>
          </a:p>
        </p:txBody>
      </p:sp>
      <p:graphicFrame>
        <p:nvGraphicFramePr>
          <p:cNvPr id="907267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0726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7268" name="Rectangle 4"/>
          <p:cNvSpPr>
            <a:spLocks noChangeArrowheads="1"/>
          </p:cNvSpPr>
          <p:nvPr/>
        </p:nvSpPr>
        <p:spPr bwMode="auto">
          <a:xfrm>
            <a:off x="1828800" y="5943600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Add2 (ADDD) completing; what is waiting for it? </a:t>
            </a:r>
          </a:p>
        </p:txBody>
      </p:sp>
    </p:spTree>
    <p:extLst>
      <p:ext uri="{BB962C8B-B14F-4D97-AF65-F5344CB8AC3E}">
        <p14:creationId xmlns:p14="http://schemas.microsoft.com/office/powerpoint/2010/main" val="103937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7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7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7268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11</a:t>
            </a:r>
          </a:p>
        </p:txBody>
      </p:sp>
      <p:graphicFrame>
        <p:nvGraphicFramePr>
          <p:cNvPr id="908291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0829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8292" name="Rectangle 4"/>
          <p:cNvSpPr>
            <a:spLocks noChangeArrowheads="1"/>
          </p:cNvSpPr>
          <p:nvPr/>
        </p:nvSpPr>
        <p:spPr bwMode="auto">
          <a:xfrm>
            <a:off x="1736725" y="5781675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Write result of ADDD here?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All quick instructions complete in this cycle!</a:t>
            </a:r>
          </a:p>
        </p:txBody>
      </p:sp>
      <p:sp>
        <p:nvSpPr>
          <p:cNvPr id="908293" name="AutoShape 5"/>
          <p:cNvSpPr>
            <a:spLocks noChangeArrowheads="1"/>
          </p:cNvSpPr>
          <p:nvPr/>
        </p:nvSpPr>
        <p:spPr bwMode="auto">
          <a:xfrm>
            <a:off x="6324600" y="5257800"/>
            <a:ext cx="9144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2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8292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12</a:t>
            </a:r>
          </a:p>
        </p:txBody>
      </p:sp>
      <p:graphicFrame>
        <p:nvGraphicFramePr>
          <p:cNvPr id="909315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09315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87994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13</a:t>
            </a:r>
          </a:p>
        </p:txBody>
      </p:sp>
      <p:graphicFrame>
        <p:nvGraphicFramePr>
          <p:cNvPr id="910339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10339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3989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14</a:t>
            </a:r>
          </a:p>
        </p:txBody>
      </p:sp>
      <p:graphicFrame>
        <p:nvGraphicFramePr>
          <p:cNvPr id="911363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11363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59563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15</a:t>
            </a:r>
          </a:p>
        </p:txBody>
      </p:sp>
      <p:graphicFrame>
        <p:nvGraphicFramePr>
          <p:cNvPr id="912387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1238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2388" name="Rectangle 4"/>
          <p:cNvSpPr>
            <a:spLocks noChangeArrowheads="1"/>
          </p:cNvSpPr>
          <p:nvPr/>
        </p:nvSpPr>
        <p:spPr bwMode="auto">
          <a:xfrm>
            <a:off x="1828800" y="5943600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Mult1 (MULTD) completing; what is waiting for it? </a:t>
            </a:r>
          </a:p>
        </p:txBody>
      </p:sp>
    </p:spTree>
    <p:extLst>
      <p:ext uri="{BB962C8B-B14F-4D97-AF65-F5344CB8AC3E}">
        <p14:creationId xmlns:p14="http://schemas.microsoft.com/office/powerpoint/2010/main" val="218215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2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2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388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16</a:t>
            </a:r>
          </a:p>
        </p:txBody>
      </p:sp>
      <p:graphicFrame>
        <p:nvGraphicFramePr>
          <p:cNvPr id="913411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1341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3412" name="AutoShape 4"/>
          <p:cNvSpPr>
            <a:spLocks noChangeArrowheads="1"/>
          </p:cNvSpPr>
          <p:nvPr/>
        </p:nvSpPr>
        <p:spPr bwMode="auto">
          <a:xfrm>
            <a:off x="4572000" y="5257800"/>
            <a:ext cx="6858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3413" name="AutoShape 5"/>
          <p:cNvSpPr>
            <a:spLocks noChangeArrowheads="1"/>
          </p:cNvSpPr>
          <p:nvPr/>
        </p:nvSpPr>
        <p:spPr bwMode="auto">
          <a:xfrm>
            <a:off x="5257800" y="4343400"/>
            <a:ext cx="6858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3414" name="Rectangle 6"/>
          <p:cNvSpPr>
            <a:spLocks noChangeArrowheads="1"/>
          </p:cNvSpPr>
          <p:nvPr/>
        </p:nvSpPr>
        <p:spPr bwMode="auto">
          <a:xfrm>
            <a:off x="1828800" y="5943600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Just waiting for Mult2 (DIVD) to complete</a:t>
            </a:r>
          </a:p>
        </p:txBody>
      </p:sp>
    </p:spTree>
    <p:extLst>
      <p:ext uri="{BB962C8B-B14F-4D97-AF65-F5344CB8AC3E}">
        <p14:creationId xmlns:p14="http://schemas.microsoft.com/office/powerpoint/2010/main" val="176186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3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3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3414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1981200"/>
            <a:ext cx="71628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Faster than light computation</a:t>
            </a:r>
            <a:br>
              <a:rPr lang="en-US" altLang="en-US"/>
            </a:br>
            <a:r>
              <a:rPr lang="en-US" altLang="en-US"/>
              <a:t>(skip a couple of cycles)</a:t>
            </a:r>
          </a:p>
        </p:txBody>
      </p:sp>
    </p:spTree>
    <p:extLst>
      <p:ext uri="{BB962C8B-B14F-4D97-AF65-F5344CB8AC3E}">
        <p14:creationId xmlns:p14="http://schemas.microsoft.com/office/powerpoint/2010/main" val="3304849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381000"/>
            <a:ext cx="71628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Instruction-Level Parallelism (ILP)</a:t>
            </a:r>
          </a:p>
        </p:txBody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371600"/>
            <a:ext cx="7924800" cy="4114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/>
              <a:t>Basic Block (BB) ILP is quite small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BB: a straight-line code sequence with no branches in except to the entry and no branches out except at the exit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average dynamic branch frequency 15% to 25% </a:t>
            </a:r>
            <a:br>
              <a:rPr lang="en-US" altLang="en-US"/>
            </a:br>
            <a:r>
              <a:rPr lang="en-US" altLang="en-US"/>
              <a:t>=&gt; 4 to 7 instructions execute between a pair of branches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Plus instructions in BB likely to depend on each other</a:t>
            </a:r>
          </a:p>
          <a:p>
            <a:pPr>
              <a:lnSpc>
                <a:spcPct val="80000"/>
              </a:lnSpc>
            </a:pPr>
            <a:r>
              <a:rPr lang="en-US" altLang="en-US"/>
              <a:t>To obtain substantial performance enhancements, we must exploit ILP across multiple basic blocks</a:t>
            </a:r>
          </a:p>
          <a:p>
            <a:pPr>
              <a:lnSpc>
                <a:spcPct val="80000"/>
              </a:lnSpc>
            </a:pPr>
            <a:r>
              <a:rPr lang="en-US" altLang="en-US"/>
              <a:t>Simplest: </a:t>
            </a:r>
            <a:r>
              <a:rPr lang="en-US" altLang="en-US" u="sng">
                <a:solidFill>
                  <a:srgbClr val="FF0000"/>
                </a:solidFill>
              </a:rPr>
              <a:t>loop-level parallelism</a:t>
            </a:r>
            <a:r>
              <a:rPr lang="en-US" altLang="en-US"/>
              <a:t> to exploit parallelism among iterations of a loop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Vector is one way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If not vector, then either dynamic via branch prediction or static via loop unrolling by compiler</a:t>
            </a:r>
          </a:p>
        </p:txBody>
      </p:sp>
    </p:spTree>
    <p:extLst>
      <p:ext uri="{BB962C8B-B14F-4D97-AF65-F5344CB8AC3E}">
        <p14:creationId xmlns:p14="http://schemas.microsoft.com/office/powerpoint/2010/main" val="121549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6547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55</a:t>
            </a:r>
          </a:p>
        </p:txBody>
      </p:sp>
      <p:graphicFrame>
        <p:nvGraphicFramePr>
          <p:cNvPr id="915459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15459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35434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56</a:t>
            </a:r>
          </a:p>
        </p:txBody>
      </p:sp>
      <p:graphicFrame>
        <p:nvGraphicFramePr>
          <p:cNvPr id="916483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16483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6484" name="Rectangle 4"/>
          <p:cNvSpPr>
            <a:spLocks noChangeArrowheads="1"/>
          </p:cNvSpPr>
          <p:nvPr/>
        </p:nvSpPr>
        <p:spPr bwMode="auto">
          <a:xfrm>
            <a:off x="1828800" y="5943600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Mult2 (DIVD) is completing; what is waiting for it? </a:t>
            </a:r>
          </a:p>
        </p:txBody>
      </p:sp>
    </p:spTree>
    <p:extLst>
      <p:ext uri="{BB962C8B-B14F-4D97-AF65-F5344CB8AC3E}">
        <p14:creationId xmlns:p14="http://schemas.microsoft.com/office/powerpoint/2010/main" val="197773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6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6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6484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762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Example Cycle 57</a:t>
            </a:r>
          </a:p>
        </p:txBody>
      </p:sp>
      <p:graphicFrame>
        <p:nvGraphicFramePr>
          <p:cNvPr id="917507" name="Object 3"/>
          <p:cNvGraphicFramePr>
            <a:graphicFrameLocks/>
          </p:cNvGraphicFramePr>
          <p:nvPr/>
        </p:nvGraphicFramePr>
        <p:xfrm>
          <a:off x="1736726" y="952501"/>
          <a:ext cx="8774113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Worksheet" r:id="rId3" imgW="9696901" imgH="6639166" progId="Excel.Sheet.8">
                  <p:embed/>
                </p:oleObj>
              </mc:Choice>
              <mc:Fallback>
                <p:oleObj name="Worksheet" r:id="rId3" imgW="9696901" imgH="6639166" progId="Excel.Sheet.8">
                  <p:embed/>
                  <p:pic>
                    <p:nvPicPr>
                      <p:cNvPr id="91750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6" y="952501"/>
                        <a:ext cx="8774113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7508" name="Rectangle 4"/>
          <p:cNvSpPr>
            <a:spLocks noChangeArrowheads="1"/>
          </p:cNvSpPr>
          <p:nvPr/>
        </p:nvSpPr>
        <p:spPr bwMode="auto">
          <a:xfrm>
            <a:off x="1828800" y="5943600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Once again: In-order issue, out-of-order execution and out-of-order completion.</a:t>
            </a:r>
          </a:p>
        </p:txBody>
      </p:sp>
      <p:sp>
        <p:nvSpPr>
          <p:cNvPr id="917509" name="AutoShape 5"/>
          <p:cNvSpPr>
            <a:spLocks noChangeArrowheads="1"/>
          </p:cNvSpPr>
          <p:nvPr/>
        </p:nvSpPr>
        <p:spPr bwMode="auto">
          <a:xfrm>
            <a:off x="4648200" y="1295400"/>
            <a:ext cx="457200" cy="16764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7510" name="AutoShape 6"/>
          <p:cNvSpPr>
            <a:spLocks noChangeArrowheads="1"/>
          </p:cNvSpPr>
          <p:nvPr/>
        </p:nvSpPr>
        <p:spPr bwMode="auto">
          <a:xfrm>
            <a:off x="4648200" y="1295400"/>
            <a:ext cx="457200" cy="16764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7511" name="AutoShape 7"/>
          <p:cNvSpPr>
            <a:spLocks noChangeArrowheads="1"/>
          </p:cNvSpPr>
          <p:nvPr/>
        </p:nvSpPr>
        <p:spPr bwMode="auto">
          <a:xfrm>
            <a:off x="5334000" y="1905000"/>
            <a:ext cx="457200" cy="1066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7512" name="AutoShape 8"/>
          <p:cNvSpPr>
            <a:spLocks noChangeArrowheads="1"/>
          </p:cNvSpPr>
          <p:nvPr/>
        </p:nvSpPr>
        <p:spPr bwMode="auto">
          <a:xfrm>
            <a:off x="5943600" y="1295400"/>
            <a:ext cx="457200" cy="16764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82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7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7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7508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Drawbacks</a:t>
            </a:r>
          </a:p>
        </p:txBody>
      </p:sp>
      <p:sp>
        <p:nvSpPr>
          <p:cNvPr id="92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981200"/>
            <a:ext cx="7620000" cy="4114800"/>
          </a:xfrm>
          <a:noFill/>
          <a:ln/>
        </p:spPr>
        <p:txBody>
          <a:bodyPr vert="horz" lIns="90487" tIns="45720" rIns="90487" bIns="45720" rtlCol="0"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/>
              <a:t>Complexity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delays of 360/91, MIPS 10000, Alpha 21264, </a:t>
            </a:r>
            <a:br>
              <a:rPr lang="en-US" altLang="en-US"/>
            </a:br>
            <a:r>
              <a:rPr lang="en-US" altLang="en-US"/>
              <a:t>IBM PPC 620 in CA:AQA 2/e, but not in silicon!</a:t>
            </a:r>
          </a:p>
          <a:p>
            <a:pPr>
              <a:lnSpc>
                <a:spcPct val="80000"/>
              </a:lnSpc>
            </a:pPr>
            <a:r>
              <a:rPr lang="en-US" altLang="en-US"/>
              <a:t>Many associative stores (CDB) at high speed</a:t>
            </a:r>
          </a:p>
          <a:p>
            <a:pPr>
              <a:lnSpc>
                <a:spcPct val="80000"/>
              </a:lnSpc>
            </a:pPr>
            <a:r>
              <a:rPr lang="en-US" altLang="en-US"/>
              <a:t>Performance limited by Common Data Bus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Each CDB must go to multiple functional units </a:t>
            </a:r>
            <a:br>
              <a:rPr lang="en-US" altLang="en-US"/>
            </a:br>
            <a:r>
              <a:rPr lang="en-US" altLang="en-US">
                <a:sym typeface="Symbol" panose="05050102010706020507" pitchFamily="18" charset="2"/>
              </a:rPr>
              <a:t>high capacitance, high wiring density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sym typeface="Symbol" panose="05050102010706020507" pitchFamily="18" charset="2"/>
              </a:rPr>
              <a:t>Number of functional units that can complete per cycle limited to one!</a:t>
            </a:r>
          </a:p>
          <a:p>
            <a:pPr lvl="2">
              <a:lnSpc>
                <a:spcPct val="80000"/>
              </a:lnSpc>
            </a:pPr>
            <a:r>
              <a:rPr lang="en-US" altLang="en-US"/>
              <a:t>Multiple CDBs </a:t>
            </a:r>
            <a:r>
              <a:rPr lang="en-US" altLang="en-US">
                <a:sym typeface="Symbol" panose="05050102010706020507" pitchFamily="18" charset="2"/>
              </a:rPr>
              <a:t></a:t>
            </a:r>
            <a:r>
              <a:rPr lang="en-US" altLang="en-US"/>
              <a:t> more FU logic for parallel assoc stores</a:t>
            </a:r>
          </a:p>
          <a:p>
            <a:pPr>
              <a:lnSpc>
                <a:spcPct val="80000"/>
              </a:lnSpc>
            </a:pPr>
            <a:r>
              <a:rPr lang="en-US" altLang="en-US"/>
              <a:t>Non-precise interrupts!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We will address this later</a:t>
            </a:r>
          </a:p>
          <a:p>
            <a:pPr lvl="1">
              <a:lnSpc>
                <a:spcPct val="80000"/>
              </a:lnSpc>
            </a:pPr>
            <a:endParaRPr lang="en-US" altLang="en-US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7437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0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0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0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0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0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0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0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0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0579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2286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Tomasulo Loop Example</a:t>
            </a:r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295400"/>
            <a:ext cx="7543800" cy="5181600"/>
          </a:xfrm>
          <a:noFill/>
          <a:ln/>
        </p:spPr>
        <p:txBody>
          <a:bodyPr vert="horz" lIns="90487" tIns="45720" rIns="90487" bIns="45720" rtlCol="0"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Loop:	LD		F0	0	R1</a:t>
            </a:r>
          </a:p>
          <a:p>
            <a:pP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		MULTD		F4	F0	F2</a:t>
            </a:r>
          </a:p>
          <a:p>
            <a:pP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		SD		F4	0	R1</a:t>
            </a:r>
          </a:p>
          <a:p>
            <a:pP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		SUBI		R1	R1	#8</a:t>
            </a:r>
          </a:p>
          <a:p>
            <a:pP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		BNEZ		R1	Loop</a:t>
            </a:r>
          </a:p>
          <a:p>
            <a:pPr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r>
              <a:rPr lang="en-US" altLang="en-US"/>
              <a:t>This time assume Multiply takes 4 clocks</a:t>
            </a:r>
          </a:p>
          <a:p>
            <a:r>
              <a:rPr lang="en-US" altLang="en-US"/>
              <a:t>Assume 1st load takes 8 clocks </a:t>
            </a:r>
            <a:br>
              <a:rPr lang="en-US" altLang="en-US"/>
            </a:br>
            <a:r>
              <a:rPr lang="en-US" altLang="en-US"/>
              <a:t>(L1 cache miss), 2nd load takes 1 clock (hit)</a:t>
            </a:r>
          </a:p>
          <a:p>
            <a:r>
              <a:rPr lang="en-US" altLang="en-US"/>
              <a:t>To be clear, will show clocks for SUBI, BNEZ</a:t>
            </a:r>
          </a:p>
          <a:p>
            <a:pPr lvl="1"/>
            <a:r>
              <a:rPr lang="en-US" altLang="en-US"/>
              <a:t>Reality: integer instructions ahead of Fl. Pt. Instructions</a:t>
            </a:r>
          </a:p>
          <a:p>
            <a:r>
              <a:rPr lang="en-US" altLang="en-US"/>
              <a:t>Show 2 iterations</a:t>
            </a:r>
          </a:p>
        </p:txBody>
      </p:sp>
    </p:spTree>
    <p:extLst>
      <p:ext uri="{BB962C8B-B14F-4D97-AF65-F5344CB8AC3E}">
        <p14:creationId xmlns:p14="http://schemas.microsoft.com/office/powerpoint/2010/main" val="9259127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</a:t>
            </a:r>
          </a:p>
        </p:txBody>
      </p:sp>
      <p:graphicFrame>
        <p:nvGraphicFramePr>
          <p:cNvPr id="924675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Worksheet" r:id="rId3" imgW="8906372" imgH="5848832" progId="Excel.Sheet.8">
                  <p:embed/>
                </p:oleObj>
              </mc:Choice>
              <mc:Fallback>
                <p:oleObj name="Worksheet" r:id="rId3" imgW="8906372" imgH="5848832" progId="Excel.Sheet.8">
                  <p:embed/>
                  <p:pic>
                    <p:nvPicPr>
                      <p:cNvPr id="9246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4682" name="Group 10"/>
          <p:cNvGrpSpPr>
            <a:grpSpLocks/>
          </p:cNvGrpSpPr>
          <p:nvPr/>
        </p:nvGrpSpPr>
        <p:grpSpPr bwMode="auto">
          <a:xfrm>
            <a:off x="7620001" y="2971800"/>
            <a:ext cx="2443163" cy="522288"/>
            <a:chOff x="3840" y="1872"/>
            <a:chExt cx="1539" cy="329"/>
          </a:xfrm>
        </p:grpSpPr>
        <p:sp>
          <p:nvSpPr>
            <p:cNvPr id="924678" name="Line 6"/>
            <p:cNvSpPr>
              <a:spLocks noChangeShapeType="1"/>
            </p:cNvSpPr>
            <p:nvPr/>
          </p:nvSpPr>
          <p:spPr bwMode="auto">
            <a:xfrm flipH="1" flipV="1">
              <a:off x="3840" y="1872"/>
              <a:ext cx="288" cy="192"/>
            </a:xfrm>
            <a:prstGeom prst="line">
              <a:avLst/>
            </a:prstGeom>
            <a:noFill/>
            <a:ln w="38100">
              <a:solidFill>
                <a:srgbClr val="0FEFEA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924679" name="Text Box 7"/>
            <p:cNvSpPr txBox="1">
              <a:spLocks noChangeArrowheads="1"/>
            </p:cNvSpPr>
            <p:nvPr/>
          </p:nvSpPr>
          <p:spPr bwMode="auto">
            <a:xfrm>
              <a:off x="4054" y="1968"/>
              <a:ext cx="132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rgbClr val="0FEFEA"/>
                  </a:solidFill>
                </a:rPr>
                <a:t>Added Store Buffers</a:t>
              </a:r>
            </a:p>
          </p:txBody>
        </p:sp>
      </p:grpSp>
      <p:grpSp>
        <p:nvGrpSpPr>
          <p:cNvPr id="924685" name="Group 13"/>
          <p:cNvGrpSpPr>
            <a:grpSpLocks/>
          </p:cNvGrpSpPr>
          <p:nvPr/>
        </p:nvGrpSpPr>
        <p:grpSpPr bwMode="auto">
          <a:xfrm>
            <a:off x="3276600" y="5943600"/>
            <a:ext cx="5537200" cy="598488"/>
            <a:chOff x="1104" y="3744"/>
            <a:chExt cx="3488" cy="377"/>
          </a:xfrm>
        </p:grpSpPr>
        <p:sp>
          <p:nvSpPr>
            <p:cNvPr id="924680" name="Line 8"/>
            <p:cNvSpPr>
              <a:spLocks noChangeShapeType="1"/>
            </p:cNvSpPr>
            <p:nvPr/>
          </p:nvSpPr>
          <p:spPr bwMode="auto">
            <a:xfrm flipH="1" flipV="1">
              <a:off x="1104" y="3744"/>
              <a:ext cx="288" cy="192"/>
            </a:xfrm>
            <a:prstGeom prst="line">
              <a:avLst/>
            </a:prstGeom>
            <a:noFill/>
            <a:ln w="38100">
              <a:solidFill>
                <a:srgbClr val="0FEFEA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924681" name="Text Box 9"/>
            <p:cNvSpPr txBox="1">
              <a:spLocks noChangeArrowheads="1"/>
            </p:cNvSpPr>
            <p:nvPr/>
          </p:nvSpPr>
          <p:spPr bwMode="auto">
            <a:xfrm>
              <a:off x="1392" y="3888"/>
              <a:ext cx="320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rgbClr val="0FEFEA"/>
                  </a:solidFill>
                </a:rPr>
                <a:t>Value of Register used for address, iteration control</a:t>
              </a:r>
            </a:p>
          </p:txBody>
        </p:sp>
      </p:grpSp>
      <p:grpSp>
        <p:nvGrpSpPr>
          <p:cNvPr id="924684" name="Group 12"/>
          <p:cNvGrpSpPr>
            <a:grpSpLocks/>
          </p:cNvGrpSpPr>
          <p:nvPr/>
        </p:nvGrpSpPr>
        <p:grpSpPr bwMode="auto">
          <a:xfrm>
            <a:off x="7772400" y="4724400"/>
            <a:ext cx="2276475" cy="522288"/>
            <a:chOff x="3936" y="2976"/>
            <a:chExt cx="1434" cy="329"/>
          </a:xfrm>
        </p:grpSpPr>
        <p:sp>
          <p:nvSpPr>
            <p:cNvPr id="924677" name="Text Box 5"/>
            <p:cNvSpPr txBox="1">
              <a:spLocks noChangeArrowheads="1"/>
            </p:cNvSpPr>
            <p:nvPr/>
          </p:nvSpPr>
          <p:spPr bwMode="auto">
            <a:xfrm>
              <a:off x="4272" y="3072"/>
              <a:ext cx="109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rgbClr val="0FEFEA"/>
                  </a:solidFill>
                </a:rPr>
                <a:t>Instruction Loop</a:t>
              </a:r>
            </a:p>
          </p:txBody>
        </p:sp>
        <p:sp>
          <p:nvSpPr>
            <p:cNvPr id="924683" name="Line 11"/>
            <p:cNvSpPr>
              <a:spLocks noChangeShapeType="1"/>
            </p:cNvSpPr>
            <p:nvPr/>
          </p:nvSpPr>
          <p:spPr bwMode="auto">
            <a:xfrm flipH="1" flipV="1">
              <a:off x="3936" y="2976"/>
              <a:ext cx="288" cy="192"/>
            </a:xfrm>
            <a:prstGeom prst="line">
              <a:avLst/>
            </a:prstGeom>
            <a:noFill/>
            <a:ln w="38100">
              <a:solidFill>
                <a:srgbClr val="0FEFEA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924689" name="Group 17"/>
          <p:cNvGrpSpPr>
            <a:grpSpLocks/>
          </p:cNvGrpSpPr>
          <p:nvPr/>
        </p:nvGrpSpPr>
        <p:grpSpPr bwMode="auto">
          <a:xfrm>
            <a:off x="1676400" y="1524001"/>
            <a:ext cx="762000" cy="1457326"/>
            <a:chOff x="96" y="960"/>
            <a:chExt cx="480" cy="918"/>
          </a:xfrm>
        </p:grpSpPr>
        <p:sp>
          <p:nvSpPr>
            <p:cNvPr id="924687" name="Text Box 15"/>
            <p:cNvSpPr txBox="1">
              <a:spLocks noChangeArrowheads="1"/>
            </p:cNvSpPr>
            <p:nvPr/>
          </p:nvSpPr>
          <p:spPr bwMode="auto">
            <a:xfrm>
              <a:off x="96" y="1296"/>
              <a:ext cx="475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b="1">
                  <a:solidFill>
                    <a:srgbClr val="0FEFEA"/>
                  </a:solidFill>
                </a:rPr>
                <a:t>Iter-</a:t>
              </a:r>
            </a:p>
            <a:p>
              <a:pPr algn="l"/>
              <a:r>
                <a:rPr lang="en-US" altLang="en-US" b="1">
                  <a:solidFill>
                    <a:srgbClr val="0FEFEA"/>
                  </a:solidFill>
                </a:rPr>
                <a:t>ation</a:t>
              </a:r>
            </a:p>
            <a:p>
              <a:pPr algn="l"/>
              <a:r>
                <a:rPr lang="en-US" altLang="en-US" b="1">
                  <a:solidFill>
                    <a:srgbClr val="0FEFEA"/>
                  </a:solidFill>
                </a:rPr>
                <a:t>Count</a:t>
              </a:r>
            </a:p>
          </p:txBody>
        </p:sp>
        <p:sp>
          <p:nvSpPr>
            <p:cNvPr id="924688" name="Line 16"/>
            <p:cNvSpPr>
              <a:spLocks noChangeShapeType="1"/>
            </p:cNvSpPr>
            <p:nvPr/>
          </p:nvSpPr>
          <p:spPr bwMode="auto">
            <a:xfrm flipV="1">
              <a:off x="384" y="960"/>
              <a:ext cx="192" cy="288"/>
            </a:xfrm>
            <a:prstGeom prst="line">
              <a:avLst/>
            </a:prstGeom>
            <a:noFill/>
            <a:ln w="38100">
              <a:solidFill>
                <a:srgbClr val="0FEFEA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5178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1</a:t>
            </a:r>
          </a:p>
        </p:txBody>
      </p:sp>
      <p:graphicFrame>
        <p:nvGraphicFramePr>
          <p:cNvPr id="925699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256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700" name="AutoShape 4"/>
          <p:cNvSpPr>
            <a:spLocks noChangeArrowheads="1"/>
          </p:cNvSpPr>
          <p:nvPr/>
        </p:nvSpPr>
        <p:spPr bwMode="auto">
          <a:xfrm>
            <a:off x="7162800" y="1447800"/>
            <a:ext cx="22860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701" name="AutoShape 5"/>
          <p:cNvSpPr>
            <a:spLocks noChangeArrowheads="1"/>
          </p:cNvSpPr>
          <p:nvPr/>
        </p:nvSpPr>
        <p:spPr bwMode="auto">
          <a:xfrm>
            <a:off x="4038600" y="5257800"/>
            <a:ext cx="762000" cy="8382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702" name="Line 6"/>
          <p:cNvSpPr>
            <a:spLocks noChangeShapeType="1"/>
          </p:cNvSpPr>
          <p:nvPr/>
        </p:nvSpPr>
        <p:spPr bwMode="auto">
          <a:xfrm>
            <a:off x="9829800" y="37338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3702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2</a:t>
            </a:r>
          </a:p>
        </p:txBody>
      </p:sp>
      <p:graphicFrame>
        <p:nvGraphicFramePr>
          <p:cNvPr id="926723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267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724" name="AutoShape 4"/>
          <p:cNvSpPr>
            <a:spLocks noChangeArrowheads="1"/>
          </p:cNvSpPr>
          <p:nvPr/>
        </p:nvSpPr>
        <p:spPr bwMode="auto">
          <a:xfrm>
            <a:off x="2819400" y="4343400"/>
            <a:ext cx="41910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725" name="AutoShape 5"/>
          <p:cNvSpPr>
            <a:spLocks noChangeArrowheads="1"/>
          </p:cNvSpPr>
          <p:nvPr/>
        </p:nvSpPr>
        <p:spPr bwMode="auto">
          <a:xfrm>
            <a:off x="5257800" y="5257800"/>
            <a:ext cx="762000" cy="8382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726" name="Line 6"/>
          <p:cNvSpPr>
            <a:spLocks noChangeShapeType="1"/>
          </p:cNvSpPr>
          <p:nvPr/>
        </p:nvSpPr>
        <p:spPr bwMode="auto">
          <a:xfrm>
            <a:off x="9829800" y="39624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49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3</a:t>
            </a:r>
          </a:p>
        </p:txBody>
      </p:sp>
      <p:graphicFrame>
        <p:nvGraphicFramePr>
          <p:cNvPr id="927747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277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7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81200" y="6211888"/>
            <a:ext cx="8032750" cy="444500"/>
          </a:xfrm>
          <a:noFill/>
          <a:ln/>
        </p:spPr>
        <p:txBody>
          <a:bodyPr vert="horz" lIns="90487" tIns="45720" rIns="90487" bIns="45720" rtlCol="0">
            <a:normAutofit lnSpcReduction="10000"/>
          </a:bodyPr>
          <a:lstStyle/>
          <a:p>
            <a:r>
              <a:rPr lang="en-US" altLang="en-US">
                <a:solidFill>
                  <a:schemeClr val="hlink"/>
                </a:solidFill>
              </a:rPr>
              <a:t>Implicit renaming sets up data flow graph</a:t>
            </a:r>
          </a:p>
        </p:txBody>
      </p:sp>
      <p:grpSp>
        <p:nvGrpSpPr>
          <p:cNvPr id="927749" name="Group 5"/>
          <p:cNvGrpSpPr>
            <a:grpSpLocks/>
          </p:cNvGrpSpPr>
          <p:nvPr/>
        </p:nvGrpSpPr>
        <p:grpSpPr bwMode="auto">
          <a:xfrm>
            <a:off x="5029200" y="1676400"/>
            <a:ext cx="4191000" cy="2819400"/>
            <a:chOff x="2208" y="1056"/>
            <a:chExt cx="2640" cy="1776"/>
          </a:xfrm>
        </p:grpSpPr>
        <p:sp>
          <p:nvSpPr>
            <p:cNvPr id="927750" name="Line 6"/>
            <p:cNvSpPr>
              <a:spLocks noChangeShapeType="1"/>
            </p:cNvSpPr>
            <p:nvPr/>
          </p:nvSpPr>
          <p:spPr bwMode="auto">
            <a:xfrm flipH="1">
              <a:off x="2208" y="1056"/>
              <a:ext cx="1824" cy="1776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751" name="Line 7"/>
            <p:cNvSpPr>
              <a:spLocks noChangeShapeType="1"/>
            </p:cNvSpPr>
            <p:nvPr/>
          </p:nvSpPr>
          <p:spPr bwMode="auto">
            <a:xfrm flipV="1">
              <a:off x="2256" y="1536"/>
              <a:ext cx="2592" cy="1296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7752" name="AutoShape 8"/>
          <p:cNvSpPr>
            <a:spLocks noChangeArrowheads="1"/>
          </p:cNvSpPr>
          <p:nvPr/>
        </p:nvSpPr>
        <p:spPr bwMode="auto">
          <a:xfrm>
            <a:off x="7239000" y="2209800"/>
            <a:ext cx="27432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753" name="Line 9"/>
          <p:cNvSpPr>
            <a:spLocks noChangeShapeType="1"/>
          </p:cNvSpPr>
          <p:nvPr/>
        </p:nvSpPr>
        <p:spPr bwMode="auto">
          <a:xfrm>
            <a:off x="9753600" y="42672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2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7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7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7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7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7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7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48" grpId="0" build="p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4</a:t>
            </a:r>
          </a:p>
        </p:txBody>
      </p:sp>
      <p:graphicFrame>
        <p:nvGraphicFramePr>
          <p:cNvPr id="928771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7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287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8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81200" y="6211888"/>
            <a:ext cx="8382000" cy="444500"/>
          </a:xfrm>
          <a:noFill/>
          <a:ln/>
        </p:spPr>
        <p:txBody>
          <a:bodyPr vert="horz" lIns="90487" tIns="45720" rIns="90487" bIns="45720" rtlCol="0">
            <a:normAutofit lnSpcReduction="10000"/>
          </a:bodyPr>
          <a:lstStyle/>
          <a:p>
            <a:r>
              <a:rPr lang="en-US" altLang="en-US">
                <a:solidFill>
                  <a:schemeClr val="hlink"/>
                </a:solidFill>
              </a:rPr>
              <a:t>Dispatching SUBI Instruction (not in FP queue)</a:t>
            </a:r>
          </a:p>
        </p:txBody>
      </p:sp>
      <p:sp>
        <p:nvSpPr>
          <p:cNvPr id="928773" name="Line 5"/>
          <p:cNvSpPr>
            <a:spLocks noChangeShapeType="1"/>
          </p:cNvSpPr>
          <p:nvPr/>
        </p:nvSpPr>
        <p:spPr bwMode="auto">
          <a:xfrm>
            <a:off x="9829800" y="44958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8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8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2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33600" y="1295400"/>
            <a:ext cx="8534400" cy="4114800"/>
          </a:xfrm>
          <a:noFill/>
          <a:ln/>
        </p:spPr>
        <p:txBody>
          <a:bodyPr>
            <a:normAutofit fontScale="92500" lnSpcReduction="10000"/>
          </a:bodyPr>
          <a:lstStyle/>
          <a:p>
            <a:r>
              <a:rPr lang="en-US" altLang="en-US"/>
              <a:t>Instr</a:t>
            </a:r>
            <a:r>
              <a:rPr lang="en-US" altLang="en-US" baseline="-25000"/>
              <a:t>J </a:t>
            </a:r>
            <a:r>
              <a:rPr lang="en-US" altLang="en-US"/>
              <a:t>is </a:t>
            </a:r>
            <a:r>
              <a:rPr lang="en-US" altLang="en-US">
                <a:solidFill>
                  <a:srgbClr val="FF0000"/>
                </a:solidFill>
              </a:rPr>
              <a:t>data dependent</a:t>
            </a:r>
            <a:r>
              <a:rPr lang="en-US" altLang="en-US"/>
              <a:t> on Instr</a:t>
            </a:r>
            <a:r>
              <a:rPr lang="en-US" altLang="en-US" baseline="-25000"/>
              <a:t>I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/>
              <a:t>Instr</a:t>
            </a:r>
            <a:r>
              <a:rPr lang="en-US" altLang="en-US" baseline="-25000"/>
              <a:t>J</a:t>
            </a:r>
            <a:r>
              <a:rPr lang="en-US" altLang="en-US"/>
              <a:t> tries to read operand before Instr</a:t>
            </a:r>
            <a:r>
              <a:rPr lang="en-US" altLang="en-US" baseline="-25000"/>
              <a:t>I </a:t>
            </a:r>
            <a:r>
              <a:rPr lang="en-US" altLang="en-US"/>
              <a:t>writes it</a:t>
            </a:r>
            <a:br>
              <a:rPr lang="en-US" altLang="en-US"/>
            </a:br>
            <a:br>
              <a:rPr lang="en-US" altLang="en-US"/>
            </a:br>
            <a:r>
              <a:rPr lang="en-US" altLang="en-US"/>
              <a:t>		</a:t>
            </a:r>
            <a:br>
              <a:rPr lang="en-US" altLang="en-US"/>
            </a:br>
            <a:endParaRPr lang="en-US" altLang="en-US"/>
          </a:p>
          <a:p>
            <a:r>
              <a:rPr lang="en-US" altLang="en-US"/>
              <a:t>or Instr</a:t>
            </a:r>
            <a:r>
              <a:rPr lang="en-US" altLang="en-US" baseline="-25000"/>
              <a:t>J</a:t>
            </a:r>
            <a:r>
              <a:rPr lang="en-US" altLang="en-US"/>
              <a:t> is data dependent on Instr</a:t>
            </a:r>
            <a:r>
              <a:rPr lang="en-US" altLang="en-US" baseline="-25000"/>
              <a:t>K</a:t>
            </a:r>
            <a:r>
              <a:rPr lang="en-US" altLang="en-US"/>
              <a:t> which is dependent on Instr</a:t>
            </a:r>
            <a:r>
              <a:rPr lang="en-US" altLang="en-US" baseline="-25000"/>
              <a:t>I</a:t>
            </a:r>
            <a:endParaRPr lang="en-US" altLang="en-US"/>
          </a:p>
          <a:p>
            <a:r>
              <a:rPr lang="en-US" altLang="en-US"/>
              <a:t>Caused by a “</a:t>
            </a:r>
            <a:r>
              <a:rPr lang="en-US" altLang="en-US">
                <a:solidFill>
                  <a:srgbClr val="FF0000"/>
                </a:solidFill>
              </a:rPr>
              <a:t>True</a:t>
            </a:r>
            <a:r>
              <a:rPr lang="en-US" altLang="en-US"/>
              <a:t> </a:t>
            </a:r>
            <a:r>
              <a:rPr lang="en-US" altLang="en-US">
                <a:solidFill>
                  <a:schemeClr val="hlink"/>
                </a:solidFill>
              </a:rPr>
              <a:t>Dependence</a:t>
            </a:r>
            <a:r>
              <a:rPr lang="en-US" altLang="en-US"/>
              <a:t>” (compiler term)  </a:t>
            </a:r>
          </a:p>
          <a:p>
            <a:r>
              <a:rPr lang="en-US" altLang="en-US"/>
              <a:t>If true dependence caused a hazard in the pipeline, called a </a:t>
            </a:r>
            <a:r>
              <a:rPr lang="en-US" altLang="en-US">
                <a:solidFill>
                  <a:schemeClr val="hlink"/>
                </a:solidFill>
              </a:rPr>
              <a:t>Read After Write (RAW) hazard </a:t>
            </a:r>
            <a:br>
              <a:rPr lang="en-US" altLang="en-US">
                <a:solidFill>
                  <a:schemeClr val="hlink"/>
                </a:solidFill>
              </a:rPr>
            </a:br>
            <a:endParaRPr lang="en-US" altLang="en-US">
              <a:solidFill>
                <a:schemeClr val="hlink"/>
              </a:solidFill>
            </a:endParaRPr>
          </a:p>
        </p:txBody>
      </p:sp>
      <p:sp>
        <p:nvSpPr>
          <p:cNvPr id="877571" name="Rectangle 3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7162800" cy="990600"/>
          </a:xfrm>
          <a:noFill/>
          <a:ln/>
        </p:spPr>
        <p:txBody>
          <a:bodyPr/>
          <a:lstStyle/>
          <a:p>
            <a:r>
              <a:rPr lang="en-US" altLang="en-US"/>
              <a:t>Data Dependence and Hazards</a:t>
            </a:r>
          </a:p>
        </p:txBody>
      </p:sp>
      <p:sp>
        <p:nvSpPr>
          <p:cNvPr id="877572" name="Rectangle 4"/>
          <p:cNvSpPr>
            <a:spLocks noChangeArrowheads="1"/>
          </p:cNvSpPr>
          <p:nvPr/>
        </p:nvSpPr>
        <p:spPr bwMode="auto">
          <a:xfrm>
            <a:off x="3810000" y="2209800"/>
            <a:ext cx="3352800" cy="8284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altLang="en-US" sz="2400" b="1">
                <a:latin typeface="Courier New" panose="02070309020205020404" pitchFamily="49" charset="0"/>
              </a:rPr>
              <a:t>I: add </a:t>
            </a:r>
            <a:r>
              <a:rPr lang="en-US" altLang="en-US" sz="2400" b="1">
                <a:solidFill>
                  <a:schemeClr val="hlink"/>
                </a:solidFill>
                <a:latin typeface="Courier New" panose="02070309020205020404" pitchFamily="49" charset="0"/>
              </a:rPr>
              <a:t>r1</a:t>
            </a:r>
            <a:r>
              <a:rPr lang="en-US" altLang="en-US" sz="2400" b="1">
                <a:latin typeface="Courier New" panose="02070309020205020404" pitchFamily="49" charset="0"/>
              </a:rPr>
              <a:t>,r2,r3</a:t>
            </a:r>
          </a:p>
          <a:p>
            <a:pPr algn="l"/>
            <a:r>
              <a:rPr lang="en-US" altLang="en-US" sz="2400" b="1">
                <a:latin typeface="Courier New" panose="02070309020205020404" pitchFamily="49" charset="0"/>
              </a:rPr>
              <a:t>J: sub r4,</a:t>
            </a:r>
            <a:r>
              <a:rPr lang="en-US" altLang="en-US" sz="2400" b="1">
                <a:solidFill>
                  <a:schemeClr val="hlink"/>
                </a:solidFill>
                <a:latin typeface="Courier New" panose="02070309020205020404" pitchFamily="49" charset="0"/>
              </a:rPr>
              <a:t>r1</a:t>
            </a:r>
            <a:r>
              <a:rPr lang="en-US" altLang="en-US" sz="2400" b="1">
                <a:latin typeface="Courier New" panose="02070309020205020404" pitchFamily="49" charset="0"/>
              </a:rPr>
              <a:t>,r3</a:t>
            </a:r>
          </a:p>
        </p:txBody>
      </p:sp>
      <p:sp>
        <p:nvSpPr>
          <p:cNvPr id="877573" name="Arc 5"/>
          <p:cNvSpPr>
            <a:spLocks/>
          </p:cNvSpPr>
          <p:nvPr/>
        </p:nvSpPr>
        <p:spPr bwMode="auto">
          <a:xfrm flipH="1" flipV="1">
            <a:off x="3352801" y="2362200"/>
            <a:ext cx="468313" cy="457200"/>
          </a:xfrm>
          <a:custGeom>
            <a:avLst/>
            <a:gdLst>
              <a:gd name="G0" fmla="+- 2932 0 0"/>
              <a:gd name="G1" fmla="+- 21600 0 0"/>
              <a:gd name="G2" fmla="+- 21600 0 0"/>
              <a:gd name="T0" fmla="*/ 0 w 24532"/>
              <a:gd name="T1" fmla="*/ 200 h 43200"/>
              <a:gd name="T2" fmla="*/ 870 w 24532"/>
              <a:gd name="T3" fmla="*/ 43101 h 43200"/>
              <a:gd name="T4" fmla="*/ 2932 w 24532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532" h="43200" fill="none" extrusionOk="0">
                <a:moveTo>
                  <a:pt x="-1" y="199"/>
                </a:moveTo>
                <a:cubicBezTo>
                  <a:pt x="971" y="66"/>
                  <a:pt x="1951" y="0"/>
                  <a:pt x="2932" y="0"/>
                </a:cubicBezTo>
                <a:cubicBezTo>
                  <a:pt x="14861" y="0"/>
                  <a:pt x="24532" y="9670"/>
                  <a:pt x="24532" y="21600"/>
                </a:cubicBezTo>
                <a:cubicBezTo>
                  <a:pt x="24532" y="33529"/>
                  <a:pt x="14861" y="43200"/>
                  <a:pt x="2932" y="43200"/>
                </a:cubicBezTo>
                <a:cubicBezTo>
                  <a:pt x="2243" y="43199"/>
                  <a:pt x="1555" y="43167"/>
                  <a:pt x="869" y="43101"/>
                </a:cubicBezTo>
              </a:path>
              <a:path w="24532" h="43200" stroke="0" extrusionOk="0">
                <a:moveTo>
                  <a:pt x="-1" y="199"/>
                </a:moveTo>
                <a:cubicBezTo>
                  <a:pt x="971" y="66"/>
                  <a:pt x="1951" y="0"/>
                  <a:pt x="2932" y="0"/>
                </a:cubicBezTo>
                <a:cubicBezTo>
                  <a:pt x="14861" y="0"/>
                  <a:pt x="24532" y="9670"/>
                  <a:pt x="24532" y="21600"/>
                </a:cubicBezTo>
                <a:cubicBezTo>
                  <a:pt x="24532" y="33529"/>
                  <a:pt x="14861" y="43200"/>
                  <a:pt x="2932" y="43200"/>
                </a:cubicBezTo>
                <a:cubicBezTo>
                  <a:pt x="2243" y="43199"/>
                  <a:pt x="1555" y="43167"/>
                  <a:pt x="869" y="43101"/>
                </a:cubicBezTo>
                <a:lnTo>
                  <a:pt x="2932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4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7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7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7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7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7570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5</a:t>
            </a:r>
          </a:p>
        </p:txBody>
      </p:sp>
      <p:graphicFrame>
        <p:nvGraphicFramePr>
          <p:cNvPr id="929795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297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9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81200" y="6211888"/>
            <a:ext cx="8032750" cy="444500"/>
          </a:xfrm>
          <a:noFill/>
          <a:ln/>
        </p:spPr>
        <p:txBody>
          <a:bodyPr vert="horz" lIns="90487" tIns="45720" rIns="90487" bIns="45720" rtlCol="0">
            <a:normAutofit lnSpcReduction="10000"/>
          </a:bodyPr>
          <a:lstStyle/>
          <a:p>
            <a:r>
              <a:rPr lang="en-US" altLang="en-US">
                <a:solidFill>
                  <a:schemeClr val="hlink"/>
                </a:solidFill>
              </a:rPr>
              <a:t>And, BNEZ instruction (not in FP queue)</a:t>
            </a:r>
          </a:p>
        </p:txBody>
      </p:sp>
      <p:sp>
        <p:nvSpPr>
          <p:cNvPr id="929797" name="AutoShape 5"/>
          <p:cNvSpPr>
            <a:spLocks noChangeArrowheads="1"/>
          </p:cNvSpPr>
          <p:nvPr/>
        </p:nvSpPr>
        <p:spPr bwMode="auto">
          <a:xfrm>
            <a:off x="2971800" y="56388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9798" name="Line 6"/>
          <p:cNvSpPr>
            <a:spLocks noChangeShapeType="1"/>
          </p:cNvSpPr>
          <p:nvPr/>
        </p:nvSpPr>
        <p:spPr bwMode="auto">
          <a:xfrm>
            <a:off x="9906000" y="48006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21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9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9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6" grpId="0" build="p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6</a:t>
            </a:r>
          </a:p>
        </p:txBody>
      </p:sp>
      <p:graphicFrame>
        <p:nvGraphicFramePr>
          <p:cNvPr id="930819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308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08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81200" y="6096000"/>
            <a:ext cx="8032750" cy="444500"/>
          </a:xfrm>
          <a:noFill/>
          <a:ln/>
        </p:spPr>
        <p:txBody>
          <a:bodyPr vert="horz" lIns="90487" tIns="45720" rIns="90487" bIns="45720" rtlCol="0">
            <a:normAutofit lnSpcReduction="10000"/>
          </a:bodyPr>
          <a:lstStyle/>
          <a:p>
            <a:r>
              <a:rPr lang="en-US" altLang="en-US">
                <a:solidFill>
                  <a:schemeClr val="hlink"/>
                </a:solidFill>
              </a:rPr>
              <a:t>Notice that F0 never sees Load from location 80</a:t>
            </a:r>
          </a:p>
        </p:txBody>
      </p:sp>
      <p:sp>
        <p:nvSpPr>
          <p:cNvPr id="930821" name="AutoShape 5"/>
          <p:cNvSpPr>
            <a:spLocks noChangeArrowheads="1"/>
          </p:cNvSpPr>
          <p:nvPr/>
        </p:nvSpPr>
        <p:spPr bwMode="auto">
          <a:xfrm>
            <a:off x="7239000" y="1676400"/>
            <a:ext cx="22860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0822" name="AutoShape 6"/>
          <p:cNvSpPr>
            <a:spLocks noChangeArrowheads="1"/>
          </p:cNvSpPr>
          <p:nvPr/>
        </p:nvSpPr>
        <p:spPr bwMode="auto">
          <a:xfrm>
            <a:off x="4038600" y="5257800"/>
            <a:ext cx="762000" cy="8382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0823" name="Line 7"/>
          <p:cNvSpPr>
            <a:spLocks noChangeShapeType="1"/>
          </p:cNvSpPr>
          <p:nvPr/>
        </p:nvSpPr>
        <p:spPr bwMode="auto">
          <a:xfrm>
            <a:off x="9829800" y="37338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8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0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0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0820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7</a:t>
            </a:r>
          </a:p>
        </p:txBody>
      </p:sp>
      <p:graphicFrame>
        <p:nvGraphicFramePr>
          <p:cNvPr id="931843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318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81200" y="5997575"/>
            <a:ext cx="8229600" cy="444500"/>
          </a:xfrm>
          <a:noFill/>
          <a:ln/>
        </p:spPr>
        <p:txBody>
          <a:bodyPr vert="horz" lIns="90487" tIns="45720" rIns="90487" bIns="45720" rtlCol="0">
            <a:normAutofit fontScale="625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hlink"/>
                </a:solidFill>
              </a:rPr>
              <a:t>Register file completely detached from computation</a:t>
            </a:r>
          </a:p>
          <a:p>
            <a:pPr>
              <a:lnSpc>
                <a:spcPct val="70000"/>
              </a:lnSpc>
            </a:pPr>
            <a:r>
              <a:rPr lang="en-US" altLang="en-US" sz="2000">
                <a:solidFill>
                  <a:schemeClr val="hlink"/>
                </a:solidFill>
              </a:rPr>
              <a:t>First and Second iteration completely overlapped</a:t>
            </a:r>
          </a:p>
        </p:txBody>
      </p:sp>
      <p:sp>
        <p:nvSpPr>
          <p:cNvPr id="931845" name="AutoShape 5"/>
          <p:cNvSpPr>
            <a:spLocks noChangeArrowheads="1"/>
          </p:cNvSpPr>
          <p:nvPr/>
        </p:nvSpPr>
        <p:spPr bwMode="auto">
          <a:xfrm>
            <a:off x="2819400" y="4648200"/>
            <a:ext cx="42672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846" name="AutoShape 6"/>
          <p:cNvSpPr>
            <a:spLocks noChangeArrowheads="1"/>
          </p:cNvSpPr>
          <p:nvPr/>
        </p:nvSpPr>
        <p:spPr bwMode="auto">
          <a:xfrm>
            <a:off x="5181600" y="5105400"/>
            <a:ext cx="762000" cy="8382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847" name="Line 7"/>
          <p:cNvSpPr>
            <a:spLocks noChangeShapeType="1"/>
          </p:cNvSpPr>
          <p:nvPr/>
        </p:nvSpPr>
        <p:spPr bwMode="auto">
          <a:xfrm>
            <a:off x="9829800" y="40386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8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44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8</a:t>
            </a:r>
          </a:p>
        </p:txBody>
      </p:sp>
      <p:graphicFrame>
        <p:nvGraphicFramePr>
          <p:cNvPr id="932867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Worksheet" r:id="rId3" imgW="8925151" imgH="5848832" progId="Excel.Sheet.8">
                  <p:embed/>
                </p:oleObj>
              </mc:Choice>
              <mc:Fallback>
                <p:oleObj name="Worksheet" r:id="rId3" imgW="8925151" imgH="5848832" progId="Excel.Sheet.8">
                  <p:embed/>
                  <p:pic>
                    <p:nvPicPr>
                      <p:cNvPr id="932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868" name="AutoShape 4"/>
          <p:cNvSpPr>
            <a:spLocks noChangeArrowheads="1"/>
          </p:cNvSpPr>
          <p:nvPr/>
        </p:nvSpPr>
        <p:spPr bwMode="auto">
          <a:xfrm>
            <a:off x="7239000" y="2514600"/>
            <a:ext cx="28194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869" name="Line 5"/>
          <p:cNvSpPr>
            <a:spLocks noChangeShapeType="1"/>
          </p:cNvSpPr>
          <p:nvPr/>
        </p:nvSpPr>
        <p:spPr bwMode="auto">
          <a:xfrm>
            <a:off x="9753600" y="42672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8704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9</a:t>
            </a:r>
          </a:p>
        </p:txBody>
      </p:sp>
      <p:graphicFrame>
        <p:nvGraphicFramePr>
          <p:cNvPr id="933891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338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38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65325" y="6127750"/>
            <a:ext cx="8032750" cy="444500"/>
          </a:xfrm>
          <a:noFill/>
          <a:ln/>
        </p:spPr>
        <p:txBody>
          <a:bodyPr vert="horz" lIns="90487" tIns="45720" rIns="90487" bIns="45720" rtlCol="0">
            <a:normAutofit fontScale="70000" lnSpcReduction="20000"/>
          </a:bodyPr>
          <a:lstStyle/>
          <a:p>
            <a:pPr>
              <a:lnSpc>
                <a:spcPct val="70000"/>
              </a:lnSpc>
            </a:pPr>
            <a:r>
              <a:rPr lang="en-US" altLang="en-US" sz="2000">
                <a:solidFill>
                  <a:schemeClr val="hlink"/>
                </a:solidFill>
              </a:rPr>
              <a:t>Load1 completing: who is waiting?</a:t>
            </a:r>
          </a:p>
          <a:p>
            <a:pPr>
              <a:lnSpc>
                <a:spcPct val="70000"/>
              </a:lnSpc>
            </a:pPr>
            <a:r>
              <a:rPr lang="en-US" altLang="en-US" sz="2000">
                <a:solidFill>
                  <a:schemeClr val="hlink"/>
                </a:solidFill>
              </a:rPr>
              <a:t>Note: Dispatching SUBI</a:t>
            </a:r>
          </a:p>
        </p:txBody>
      </p:sp>
      <p:sp>
        <p:nvSpPr>
          <p:cNvPr id="933893" name="AutoShape 5"/>
          <p:cNvSpPr>
            <a:spLocks noChangeArrowheads="1"/>
          </p:cNvSpPr>
          <p:nvPr/>
        </p:nvSpPr>
        <p:spPr bwMode="auto">
          <a:xfrm>
            <a:off x="5943600" y="14478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3894" name="Line 6"/>
          <p:cNvSpPr>
            <a:spLocks noChangeShapeType="1"/>
          </p:cNvSpPr>
          <p:nvPr/>
        </p:nvSpPr>
        <p:spPr bwMode="auto">
          <a:xfrm>
            <a:off x="9829800" y="44958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3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3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3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3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892" grpId="0" build="p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10</a:t>
            </a:r>
          </a:p>
        </p:txBody>
      </p:sp>
      <p:graphicFrame>
        <p:nvGraphicFramePr>
          <p:cNvPr id="934915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Worksheet" r:id="rId3" imgW="8925151" imgH="5848832" progId="Excel.Sheet.8">
                  <p:embed/>
                </p:oleObj>
              </mc:Choice>
              <mc:Fallback>
                <p:oleObj name="Worksheet" r:id="rId3" imgW="8925151" imgH="5848832" progId="Excel.Sheet.8">
                  <p:embed/>
                  <p:pic>
                    <p:nvPicPr>
                      <p:cNvPr id="93491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49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65325" y="6127750"/>
            <a:ext cx="8032750" cy="444500"/>
          </a:xfrm>
          <a:noFill/>
          <a:ln/>
        </p:spPr>
        <p:txBody>
          <a:bodyPr vert="horz" lIns="90487" tIns="45720" rIns="90487" bIns="45720" rtlCol="0">
            <a:normAutofit fontScale="70000" lnSpcReduction="20000"/>
          </a:bodyPr>
          <a:lstStyle/>
          <a:p>
            <a:pPr>
              <a:lnSpc>
                <a:spcPct val="70000"/>
              </a:lnSpc>
            </a:pPr>
            <a:r>
              <a:rPr lang="en-US" altLang="en-US" sz="2000">
                <a:solidFill>
                  <a:schemeClr val="hlink"/>
                </a:solidFill>
              </a:rPr>
              <a:t>Load2 completing: who is waiting?</a:t>
            </a:r>
          </a:p>
          <a:p>
            <a:pPr>
              <a:lnSpc>
                <a:spcPct val="70000"/>
              </a:lnSpc>
            </a:pPr>
            <a:r>
              <a:rPr lang="en-US" altLang="en-US" sz="2000">
                <a:solidFill>
                  <a:schemeClr val="hlink"/>
                </a:solidFill>
              </a:rPr>
              <a:t>Note: Dispatching BNEZ</a:t>
            </a:r>
          </a:p>
        </p:txBody>
      </p:sp>
      <p:sp>
        <p:nvSpPr>
          <p:cNvPr id="934917" name="AutoShape 5"/>
          <p:cNvSpPr>
            <a:spLocks noChangeArrowheads="1"/>
          </p:cNvSpPr>
          <p:nvPr/>
        </p:nvSpPr>
        <p:spPr bwMode="auto">
          <a:xfrm>
            <a:off x="4648200" y="4343400"/>
            <a:ext cx="7620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4918" name="AutoShape 6"/>
          <p:cNvSpPr>
            <a:spLocks noChangeArrowheads="1"/>
          </p:cNvSpPr>
          <p:nvPr/>
        </p:nvSpPr>
        <p:spPr bwMode="auto">
          <a:xfrm>
            <a:off x="7239000" y="1447800"/>
            <a:ext cx="12192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4919" name="AutoShape 7"/>
          <p:cNvSpPr>
            <a:spLocks noChangeArrowheads="1"/>
          </p:cNvSpPr>
          <p:nvPr/>
        </p:nvSpPr>
        <p:spPr bwMode="auto">
          <a:xfrm>
            <a:off x="6477000" y="14478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4920" name="AutoShape 8"/>
          <p:cNvSpPr>
            <a:spLocks noChangeArrowheads="1"/>
          </p:cNvSpPr>
          <p:nvPr/>
        </p:nvSpPr>
        <p:spPr bwMode="auto">
          <a:xfrm>
            <a:off x="5943600" y="22098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4921" name="AutoShape 9"/>
          <p:cNvSpPr>
            <a:spLocks noChangeArrowheads="1"/>
          </p:cNvSpPr>
          <p:nvPr/>
        </p:nvSpPr>
        <p:spPr bwMode="auto">
          <a:xfrm>
            <a:off x="2895600" y="55626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4922" name="Line 10"/>
          <p:cNvSpPr>
            <a:spLocks noChangeShapeType="1"/>
          </p:cNvSpPr>
          <p:nvPr/>
        </p:nvSpPr>
        <p:spPr bwMode="auto">
          <a:xfrm>
            <a:off x="9829800" y="48768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7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4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4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4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4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4916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11</a:t>
            </a:r>
          </a:p>
        </p:txBody>
      </p:sp>
      <p:graphicFrame>
        <p:nvGraphicFramePr>
          <p:cNvPr id="935939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Worksheet" r:id="rId3" imgW="8925151" imgH="5848832" progId="Excel.Sheet.8">
                  <p:embed/>
                </p:oleObj>
              </mc:Choice>
              <mc:Fallback>
                <p:oleObj name="Worksheet" r:id="rId3" imgW="8925151" imgH="5848832" progId="Excel.Sheet.8">
                  <p:embed/>
                  <p:pic>
                    <p:nvPicPr>
                      <p:cNvPr id="9359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5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65325" y="6127750"/>
            <a:ext cx="8032750" cy="444500"/>
          </a:xfrm>
          <a:noFill/>
          <a:ln/>
        </p:spPr>
        <p:txBody>
          <a:bodyPr vert="horz" lIns="90487" tIns="45720" rIns="90487" bIns="45720" rtlCol="0">
            <a:normAutofit/>
          </a:bodyPr>
          <a:lstStyle/>
          <a:p>
            <a:pPr>
              <a:lnSpc>
                <a:spcPct val="70000"/>
              </a:lnSpc>
            </a:pPr>
            <a:r>
              <a:rPr lang="en-US" altLang="en-US">
                <a:solidFill>
                  <a:schemeClr val="hlink"/>
                </a:solidFill>
              </a:rPr>
              <a:t>Next load in sequence</a:t>
            </a:r>
          </a:p>
        </p:txBody>
      </p:sp>
      <p:sp>
        <p:nvSpPr>
          <p:cNvPr id="935941" name="AutoShape 5"/>
          <p:cNvSpPr>
            <a:spLocks noChangeArrowheads="1"/>
          </p:cNvSpPr>
          <p:nvPr/>
        </p:nvSpPr>
        <p:spPr bwMode="auto">
          <a:xfrm>
            <a:off x="4648200" y="4648200"/>
            <a:ext cx="7620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5942" name="AutoShape 6"/>
          <p:cNvSpPr>
            <a:spLocks noChangeArrowheads="1"/>
          </p:cNvSpPr>
          <p:nvPr/>
        </p:nvSpPr>
        <p:spPr bwMode="auto">
          <a:xfrm>
            <a:off x="7239000" y="1752600"/>
            <a:ext cx="1219200" cy="2286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5943" name="AutoShape 7"/>
          <p:cNvSpPr>
            <a:spLocks noChangeArrowheads="1"/>
          </p:cNvSpPr>
          <p:nvPr/>
        </p:nvSpPr>
        <p:spPr bwMode="auto">
          <a:xfrm>
            <a:off x="4114801" y="5181600"/>
            <a:ext cx="695325" cy="762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5944" name="AutoShape 8"/>
          <p:cNvSpPr>
            <a:spLocks noChangeArrowheads="1"/>
          </p:cNvSpPr>
          <p:nvPr/>
        </p:nvSpPr>
        <p:spPr bwMode="auto">
          <a:xfrm>
            <a:off x="7162800" y="1981200"/>
            <a:ext cx="22098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5945" name="AutoShape 9"/>
          <p:cNvSpPr>
            <a:spLocks noChangeArrowheads="1"/>
          </p:cNvSpPr>
          <p:nvPr/>
        </p:nvSpPr>
        <p:spPr bwMode="auto">
          <a:xfrm>
            <a:off x="6477000" y="22098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5946" name="Line 10"/>
          <p:cNvSpPr>
            <a:spLocks noChangeShapeType="1"/>
          </p:cNvSpPr>
          <p:nvPr/>
        </p:nvSpPr>
        <p:spPr bwMode="auto">
          <a:xfrm>
            <a:off x="9829800" y="37338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2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940" grpId="0" build="p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12</a:t>
            </a:r>
          </a:p>
        </p:txBody>
      </p:sp>
      <p:graphicFrame>
        <p:nvGraphicFramePr>
          <p:cNvPr id="936963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Worksheet" r:id="rId3" imgW="8925151" imgH="5848832" progId="Excel.Sheet.8">
                  <p:embed/>
                </p:oleObj>
              </mc:Choice>
              <mc:Fallback>
                <p:oleObj name="Worksheet" r:id="rId3" imgW="8925151" imgH="5848832" progId="Excel.Sheet.8">
                  <p:embed/>
                  <p:pic>
                    <p:nvPicPr>
                      <p:cNvPr id="93696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65325" y="6127750"/>
            <a:ext cx="8032750" cy="444500"/>
          </a:xfrm>
          <a:noFill/>
          <a:ln/>
        </p:spPr>
        <p:txBody>
          <a:bodyPr vert="horz" lIns="90487" tIns="45720" rIns="90487" bIns="45720" rtlCol="0">
            <a:normAutofit/>
          </a:bodyPr>
          <a:lstStyle/>
          <a:p>
            <a:pPr>
              <a:lnSpc>
                <a:spcPct val="70000"/>
              </a:lnSpc>
            </a:pPr>
            <a:r>
              <a:rPr lang="en-US" altLang="en-US">
                <a:solidFill>
                  <a:schemeClr val="hlink"/>
                </a:solidFill>
              </a:rPr>
              <a:t>Why not issue third multiply?</a:t>
            </a:r>
          </a:p>
        </p:txBody>
      </p:sp>
      <p:sp>
        <p:nvSpPr>
          <p:cNvPr id="936965" name="Line 5"/>
          <p:cNvSpPr>
            <a:spLocks noChangeShapeType="1"/>
          </p:cNvSpPr>
          <p:nvPr/>
        </p:nvSpPr>
        <p:spPr bwMode="auto">
          <a:xfrm>
            <a:off x="9829800" y="39624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1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4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13</a:t>
            </a:r>
          </a:p>
        </p:txBody>
      </p:sp>
      <p:graphicFrame>
        <p:nvGraphicFramePr>
          <p:cNvPr id="937987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3" name="Worksheet" r:id="rId3" imgW="8925151" imgH="5848832" progId="Excel.Sheet.8">
                  <p:embed/>
                </p:oleObj>
              </mc:Choice>
              <mc:Fallback>
                <p:oleObj name="Worksheet" r:id="rId3" imgW="8925151" imgH="5848832" progId="Excel.Sheet.8">
                  <p:embed/>
                  <p:pic>
                    <p:nvPicPr>
                      <p:cNvPr id="93798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7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65325" y="6127750"/>
            <a:ext cx="8032750" cy="444500"/>
          </a:xfrm>
          <a:noFill/>
          <a:ln/>
        </p:spPr>
        <p:txBody>
          <a:bodyPr vert="horz" lIns="90487" tIns="45720" rIns="90487" bIns="45720" rtlCol="0">
            <a:normAutofit/>
          </a:bodyPr>
          <a:lstStyle/>
          <a:p>
            <a:pPr>
              <a:lnSpc>
                <a:spcPct val="70000"/>
              </a:lnSpc>
            </a:pPr>
            <a:r>
              <a:rPr lang="en-US" altLang="en-US">
                <a:solidFill>
                  <a:schemeClr val="hlink"/>
                </a:solidFill>
              </a:rPr>
              <a:t>Why not issue third store?</a:t>
            </a:r>
          </a:p>
        </p:txBody>
      </p:sp>
      <p:sp>
        <p:nvSpPr>
          <p:cNvPr id="937989" name="Line 5"/>
          <p:cNvSpPr>
            <a:spLocks noChangeShapeType="1"/>
          </p:cNvSpPr>
          <p:nvPr/>
        </p:nvSpPr>
        <p:spPr bwMode="auto">
          <a:xfrm>
            <a:off x="9829800" y="39624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8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7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7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7988" grpId="0" build="p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14</a:t>
            </a:r>
          </a:p>
        </p:txBody>
      </p:sp>
      <p:graphicFrame>
        <p:nvGraphicFramePr>
          <p:cNvPr id="939011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7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3901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9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65325" y="6127750"/>
            <a:ext cx="8032750" cy="444500"/>
          </a:xfrm>
          <a:noFill/>
          <a:ln/>
        </p:spPr>
        <p:txBody>
          <a:bodyPr vert="horz" lIns="90487" tIns="45720" rIns="90487" bIns="45720" rtlCol="0">
            <a:normAutofit/>
          </a:bodyPr>
          <a:lstStyle/>
          <a:p>
            <a:pPr>
              <a:lnSpc>
                <a:spcPct val="70000"/>
              </a:lnSpc>
            </a:pPr>
            <a:r>
              <a:rPr lang="en-US" altLang="en-US">
                <a:solidFill>
                  <a:schemeClr val="hlink"/>
                </a:solidFill>
              </a:rPr>
              <a:t>Mult1 completing.  Who is waiting?</a:t>
            </a:r>
          </a:p>
        </p:txBody>
      </p:sp>
      <p:sp>
        <p:nvSpPr>
          <p:cNvPr id="939013" name="AutoShape 5"/>
          <p:cNvSpPr>
            <a:spLocks noChangeArrowheads="1"/>
          </p:cNvSpPr>
          <p:nvPr/>
        </p:nvSpPr>
        <p:spPr bwMode="auto">
          <a:xfrm>
            <a:off x="5943600" y="16764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9014" name="Line 6"/>
          <p:cNvSpPr>
            <a:spLocks noChangeShapeType="1"/>
          </p:cNvSpPr>
          <p:nvPr/>
        </p:nvSpPr>
        <p:spPr bwMode="auto">
          <a:xfrm>
            <a:off x="9829800" y="39624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38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9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9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901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33600" y="1295400"/>
            <a:ext cx="7924800" cy="4114800"/>
          </a:xfrm>
          <a:noFill/>
          <a:ln/>
        </p:spPr>
        <p:txBody>
          <a:bodyPr>
            <a:normAutofit fontScale="92500" lnSpcReduction="10000"/>
          </a:bodyPr>
          <a:lstStyle/>
          <a:p>
            <a:r>
              <a:rPr lang="en-US" altLang="en-US"/>
              <a:t>Dependences are a property of </a:t>
            </a:r>
            <a:r>
              <a:rPr lang="en-US" altLang="en-US">
                <a:solidFill>
                  <a:srgbClr val="0FEFEA"/>
                </a:solidFill>
              </a:rPr>
              <a:t>programs</a:t>
            </a:r>
            <a:endParaRPr lang="en-US" altLang="en-US"/>
          </a:p>
          <a:p>
            <a:r>
              <a:rPr lang="en-US" altLang="en-US"/>
              <a:t>Presence of dependence indicates </a:t>
            </a:r>
            <a:r>
              <a:rPr lang="en-US" altLang="en-US">
                <a:solidFill>
                  <a:srgbClr val="0FEFEA"/>
                </a:solidFill>
              </a:rPr>
              <a:t>potential</a:t>
            </a:r>
            <a:r>
              <a:rPr lang="en-US" altLang="en-US"/>
              <a:t> for a hazard, but actual hazard and length of any stall is a property of the </a:t>
            </a:r>
            <a:r>
              <a:rPr lang="en-US" altLang="en-US">
                <a:solidFill>
                  <a:srgbClr val="0FEFEA"/>
                </a:solidFill>
              </a:rPr>
              <a:t>pipeline</a:t>
            </a:r>
          </a:p>
          <a:p>
            <a:r>
              <a:rPr lang="en-US" altLang="en-US"/>
              <a:t>Importance of the data dependencies</a:t>
            </a:r>
          </a:p>
          <a:p>
            <a:pPr>
              <a:buFontTx/>
              <a:buNone/>
            </a:pPr>
            <a:r>
              <a:rPr lang="en-US" altLang="en-US"/>
              <a:t>1) indicates the possibility of a hazard</a:t>
            </a:r>
          </a:p>
          <a:p>
            <a:pPr>
              <a:buFontTx/>
              <a:buNone/>
            </a:pPr>
            <a:r>
              <a:rPr lang="en-US" altLang="en-US"/>
              <a:t>2) determines order in which results must be calculated</a:t>
            </a:r>
          </a:p>
          <a:p>
            <a:pPr>
              <a:buFontTx/>
              <a:buNone/>
            </a:pPr>
            <a:r>
              <a:rPr lang="en-US" altLang="en-US"/>
              <a:t>3) sets an upper bound on how much parallelism can possibly be exploited</a:t>
            </a:r>
          </a:p>
          <a:p>
            <a:r>
              <a:rPr lang="en-US" altLang="en-US"/>
              <a:t>Today looking at HW schemes to avoid hazard</a:t>
            </a:r>
          </a:p>
        </p:txBody>
      </p:sp>
      <p:sp>
        <p:nvSpPr>
          <p:cNvPr id="880643" name="Rectangle 3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7162800" cy="990600"/>
          </a:xfrm>
          <a:noFill/>
          <a:ln/>
        </p:spPr>
        <p:txBody>
          <a:bodyPr/>
          <a:lstStyle/>
          <a:p>
            <a:r>
              <a:rPr lang="en-US" altLang="en-US"/>
              <a:t>Data Dependence and Hazards</a:t>
            </a:r>
          </a:p>
        </p:txBody>
      </p:sp>
    </p:spTree>
    <p:extLst>
      <p:ext uri="{BB962C8B-B14F-4D97-AF65-F5344CB8AC3E}">
        <p14:creationId xmlns:p14="http://schemas.microsoft.com/office/powerpoint/2010/main" val="239325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42" grpId="0" build="p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15</a:t>
            </a:r>
          </a:p>
        </p:txBody>
      </p:sp>
      <p:graphicFrame>
        <p:nvGraphicFramePr>
          <p:cNvPr id="940035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1" name="Worksheet" r:id="rId3" imgW="8925151" imgH="5848832" progId="Excel.Sheet.8">
                  <p:embed/>
                </p:oleObj>
              </mc:Choice>
              <mc:Fallback>
                <p:oleObj name="Worksheet" r:id="rId3" imgW="8925151" imgH="5848832" progId="Excel.Sheet.8">
                  <p:embed/>
                  <p:pic>
                    <p:nvPicPr>
                      <p:cNvPr id="9400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0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65325" y="6127750"/>
            <a:ext cx="8032750" cy="444500"/>
          </a:xfrm>
          <a:noFill/>
          <a:ln/>
        </p:spPr>
        <p:txBody>
          <a:bodyPr vert="horz" lIns="90487" tIns="45720" rIns="90487" bIns="45720" rtlCol="0">
            <a:normAutofit/>
          </a:bodyPr>
          <a:lstStyle/>
          <a:p>
            <a:pPr>
              <a:lnSpc>
                <a:spcPct val="70000"/>
              </a:lnSpc>
            </a:pPr>
            <a:r>
              <a:rPr lang="en-US" altLang="en-US">
                <a:solidFill>
                  <a:schemeClr val="hlink"/>
                </a:solidFill>
              </a:rPr>
              <a:t>Mult2 completing.  Who is waiting?</a:t>
            </a:r>
          </a:p>
        </p:txBody>
      </p:sp>
      <p:sp>
        <p:nvSpPr>
          <p:cNvPr id="940037" name="AutoShape 5"/>
          <p:cNvSpPr>
            <a:spLocks noChangeArrowheads="1"/>
          </p:cNvSpPr>
          <p:nvPr/>
        </p:nvSpPr>
        <p:spPr bwMode="auto">
          <a:xfrm>
            <a:off x="6477000" y="16764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0039" name="AutoShape 7"/>
          <p:cNvSpPr>
            <a:spLocks noChangeArrowheads="1"/>
          </p:cNvSpPr>
          <p:nvPr/>
        </p:nvSpPr>
        <p:spPr bwMode="auto">
          <a:xfrm>
            <a:off x="5943600" y="25146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0040" name="AutoShape 8"/>
          <p:cNvSpPr>
            <a:spLocks noChangeArrowheads="1"/>
          </p:cNvSpPr>
          <p:nvPr/>
        </p:nvSpPr>
        <p:spPr bwMode="auto">
          <a:xfrm>
            <a:off x="9067800" y="2209800"/>
            <a:ext cx="990600" cy="304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0041" name="Line 9"/>
          <p:cNvSpPr>
            <a:spLocks noChangeShapeType="1"/>
          </p:cNvSpPr>
          <p:nvPr/>
        </p:nvSpPr>
        <p:spPr bwMode="auto">
          <a:xfrm>
            <a:off x="9829800" y="39624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6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0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0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36" grpId="0" build="p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16</a:t>
            </a:r>
          </a:p>
        </p:txBody>
      </p:sp>
      <p:graphicFrame>
        <p:nvGraphicFramePr>
          <p:cNvPr id="941059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5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410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1060" name="AutoShape 4"/>
          <p:cNvSpPr>
            <a:spLocks noChangeArrowheads="1"/>
          </p:cNvSpPr>
          <p:nvPr/>
        </p:nvSpPr>
        <p:spPr bwMode="auto">
          <a:xfrm>
            <a:off x="6477000" y="24384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1061" name="AutoShape 5"/>
          <p:cNvSpPr>
            <a:spLocks noChangeArrowheads="1"/>
          </p:cNvSpPr>
          <p:nvPr/>
        </p:nvSpPr>
        <p:spPr bwMode="auto">
          <a:xfrm>
            <a:off x="9067800" y="2438400"/>
            <a:ext cx="9906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1062" name="AutoShape 6"/>
          <p:cNvSpPr>
            <a:spLocks noChangeArrowheads="1"/>
          </p:cNvSpPr>
          <p:nvPr/>
        </p:nvSpPr>
        <p:spPr bwMode="auto">
          <a:xfrm>
            <a:off x="2895600" y="4343400"/>
            <a:ext cx="41148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1063" name="Line 7"/>
          <p:cNvSpPr>
            <a:spLocks noChangeShapeType="1"/>
          </p:cNvSpPr>
          <p:nvPr/>
        </p:nvSpPr>
        <p:spPr bwMode="auto">
          <a:xfrm>
            <a:off x="9829800" y="39624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6124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17</a:t>
            </a:r>
          </a:p>
        </p:txBody>
      </p:sp>
      <p:graphicFrame>
        <p:nvGraphicFramePr>
          <p:cNvPr id="942083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39" name="Worksheet" r:id="rId3" imgW="8925151" imgH="5848832" progId="Excel.Sheet.8">
                  <p:embed/>
                </p:oleObj>
              </mc:Choice>
              <mc:Fallback>
                <p:oleObj name="Worksheet" r:id="rId3" imgW="8925151" imgH="5848832" progId="Excel.Sheet.8">
                  <p:embed/>
                  <p:pic>
                    <p:nvPicPr>
                      <p:cNvPr id="94208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084" name="AutoShape 4"/>
          <p:cNvSpPr>
            <a:spLocks noChangeArrowheads="1"/>
          </p:cNvSpPr>
          <p:nvPr/>
        </p:nvSpPr>
        <p:spPr bwMode="auto">
          <a:xfrm>
            <a:off x="9067800" y="2743200"/>
            <a:ext cx="9906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085" name="Line 5"/>
          <p:cNvSpPr>
            <a:spLocks noChangeShapeType="1"/>
          </p:cNvSpPr>
          <p:nvPr/>
        </p:nvSpPr>
        <p:spPr bwMode="auto">
          <a:xfrm>
            <a:off x="9829800" y="42672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1893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18</a:t>
            </a:r>
          </a:p>
        </p:txBody>
      </p:sp>
      <p:graphicFrame>
        <p:nvGraphicFramePr>
          <p:cNvPr id="943107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3" name="Worksheet" r:id="rId3" imgW="8925151" imgH="5848832" progId="Excel.Sheet.8">
                  <p:embed/>
                </p:oleObj>
              </mc:Choice>
              <mc:Fallback>
                <p:oleObj name="Worksheet" r:id="rId3" imgW="8925151" imgH="5848832" progId="Excel.Sheet.8">
                  <p:embed/>
                  <p:pic>
                    <p:nvPicPr>
                      <p:cNvPr id="9431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3108" name="AutoShape 4"/>
          <p:cNvSpPr>
            <a:spLocks noChangeArrowheads="1"/>
          </p:cNvSpPr>
          <p:nvPr/>
        </p:nvSpPr>
        <p:spPr bwMode="auto">
          <a:xfrm>
            <a:off x="5943600" y="19050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3109" name="Line 5"/>
          <p:cNvSpPr>
            <a:spLocks noChangeShapeType="1"/>
          </p:cNvSpPr>
          <p:nvPr/>
        </p:nvSpPr>
        <p:spPr bwMode="auto">
          <a:xfrm>
            <a:off x="9753600" y="45720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6346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19</a:t>
            </a:r>
          </a:p>
        </p:txBody>
      </p:sp>
      <p:graphicFrame>
        <p:nvGraphicFramePr>
          <p:cNvPr id="944131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7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441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4132" name="AutoShape 4"/>
          <p:cNvSpPr>
            <a:spLocks noChangeArrowheads="1"/>
          </p:cNvSpPr>
          <p:nvPr/>
        </p:nvSpPr>
        <p:spPr bwMode="auto">
          <a:xfrm>
            <a:off x="6477000" y="19050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4133" name="AutoShape 5"/>
          <p:cNvSpPr>
            <a:spLocks noChangeArrowheads="1"/>
          </p:cNvSpPr>
          <p:nvPr/>
        </p:nvSpPr>
        <p:spPr bwMode="auto">
          <a:xfrm>
            <a:off x="5943600" y="266700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4134" name="Line 6"/>
          <p:cNvSpPr>
            <a:spLocks noChangeShapeType="1"/>
          </p:cNvSpPr>
          <p:nvPr/>
        </p:nvSpPr>
        <p:spPr bwMode="auto">
          <a:xfrm>
            <a:off x="9906000" y="48006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0732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685800"/>
          </a:xfrm>
          <a:noFill/>
          <a:ln/>
        </p:spPr>
        <p:txBody>
          <a:bodyPr vert="horz" lIns="90487" tIns="45720" rIns="90487" bIns="45720" rtlCol="0" anchor="ctr">
            <a:normAutofit fontScale="90000"/>
          </a:bodyPr>
          <a:lstStyle/>
          <a:p>
            <a:r>
              <a:rPr lang="en-US" altLang="en-US"/>
              <a:t>Loop Example Cycle 20</a:t>
            </a:r>
          </a:p>
        </p:txBody>
      </p:sp>
      <p:graphicFrame>
        <p:nvGraphicFramePr>
          <p:cNvPr id="945155" name="Object 3"/>
          <p:cNvGraphicFramePr>
            <a:graphicFrameLocks noChangeAspect="1"/>
          </p:cNvGraphicFramePr>
          <p:nvPr/>
        </p:nvGraphicFramePr>
        <p:xfrm>
          <a:off x="1905000" y="838201"/>
          <a:ext cx="8013700" cy="508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1" name="Worksheet" r:id="rId3" imgW="8925266" imgH="5848556" progId="Excel.Sheet.8">
                  <p:embed/>
                </p:oleObj>
              </mc:Choice>
              <mc:Fallback>
                <p:oleObj name="Worksheet" r:id="rId3" imgW="8925266" imgH="5848556" progId="Excel.Sheet.8">
                  <p:embed/>
                  <p:pic>
                    <p:nvPicPr>
                      <p:cNvPr id="94515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838201"/>
                        <a:ext cx="8013700" cy="508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5159" name="Rectangle 7"/>
          <p:cNvSpPr>
            <a:spLocks noChangeArrowheads="1"/>
          </p:cNvSpPr>
          <p:nvPr/>
        </p:nvSpPr>
        <p:spPr bwMode="auto">
          <a:xfrm>
            <a:off x="1828800" y="5943600"/>
            <a:ext cx="8496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430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 indent="-171450" algn="l"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indent="-1714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657350" algn="l"/>
                <a:tab pos="30289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FontTx/>
              <a:buChar char="•"/>
            </a:pPr>
            <a:r>
              <a:rPr lang="en-US" altLang="en-US" b="1">
                <a:solidFill>
                  <a:schemeClr val="hlink"/>
                </a:solidFill>
                <a:latin typeface="Comic Sans MS" panose="030F0702030302020204" pitchFamily="66" charset="0"/>
              </a:rPr>
              <a:t>Once again: In-order issue, out-of-order execution and out-of-order completion.</a:t>
            </a:r>
          </a:p>
        </p:txBody>
      </p:sp>
      <p:sp>
        <p:nvSpPr>
          <p:cNvPr id="945160" name="AutoShape 8"/>
          <p:cNvSpPr>
            <a:spLocks noChangeArrowheads="1"/>
          </p:cNvSpPr>
          <p:nvPr/>
        </p:nvSpPr>
        <p:spPr bwMode="auto">
          <a:xfrm>
            <a:off x="5257800" y="1371600"/>
            <a:ext cx="457200" cy="16764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5161" name="AutoShape 9"/>
          <p:cNvSpPr>
            <a:spLocks noChangeArrowheads="1"/>
          </p:cNvSpPr>
          <p:nvPr/>
        </p:nvSpPr>
        <p:spPr bwMode="auto">
          <a:xfrm>
            <a:off x="5943600" y="1981200"/>
            <a:ext cx="457200" cy="1066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5162" name="AutoShape 10"/>
          <p:cNvSpPr>
            <a:spLocks noChangeArrowheads="1"/>
          </p:cNvSpPr>
          <p:nvPr/>
        </p:nvSpPr>
        <p:spPr bwMode="auto">
          <a:xfrm>
            <a:off x="6553200" y="1981200"/>
            <a:ext cx="457200" cy="10668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5163" name="Line 11"/>
          <p:cNvSpPr>
            <a:spLocks noChangeShapeType="1"/>
          </p:cNvSpPr>
          <p:nvPr/>
        </p:nvSpPr>
        <p:spPr bwMode="auto">
          <a:xfrm>
            <a:off x="9906000" y="373380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5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9" grpId="0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can Tomasulo overlap iterations of loops?</a:t>
            </a:r>
          </a:p>
        </p:txBody>
      </p:sp>
      <p:sp>
        <p:nvSpPr>
          <p:cNvPr id="94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057400"/>
            <a:ext cx="8229600" cy="3657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/>
              <a:t>Register renaming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Multiple iterations use different physical destinations for registers (dynamic loop unrolling).</a:t>
            </a:r>
          </a:p>
          <a:p>
            <a:pPr lvl="1"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/>
              <a:t>Reservation stations 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Permit instruction issue to advance past integer control flow operations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Also buffer old values of registers - totally avoiding the WAR stall that we saw in the scoreboard.</a:t>
            </a:r>
          </a:p>
          <a:p>
            <a:pPr lvl="1"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/>
              <a:t>Other perspective: Tomasulo building data flow dependency graph on the fly.</a:t>
            </a:r>
          </a:p>
          <a:p>
            <a:pPr>
              <a:lnSpc>
                <a:spcPct val="80000"/>
              </a:lnSpc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376730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Tomasulo’s scheme offers 2 major advantages</a:t>
            </a:r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just">
              <a:buFontTx/>
              <a:buAutoNum type="arabicParenBoth"/>
            </a:pPr>
            <a:r>
              <a:rPr lang="en-US" altLang="en-US" b="0"/>
              <a:t>the distribution of the hazard detection logic</a:t>
            </a:r>
          </a:p>
          <a:p>
            <a:pPr marL="800100" lvl="1" indent="-342900" algn="just"/>
            <a:r>
              <a:rPr lang="en-US" altLang="en-US"/>
              <a:t>distributed reservation stations and the CDB</a:t>
            </a:r>
          </a:p>
          <a:p>
            <a:pPr marL="800100" lvl="1" indent="-342900"/>
            <a:r>
              <a:rPr lang="en-US" altLang="en-US"/>
              <a:t>If multiple instructions waiting on single result, &amp; each instruction has other operand, then instructions can be released simultaneously by broadcast on CDB </a:t>
            </a:r>
          </a:p>
          <a:p>
            <a:pPr marL="800100" lvl="1" indent="-342900" algn="just"/>
            <a:r>
              <a:rPr lang="en-US" altLang="en-US"/>
              <a:t>If a centralized register file were used, the units would have to read their results from the registers when register buses are available.</a:t>
            </a:r>
          </a:p>
          <a:p>
            <a:pPr marL="457200" indent="-457200" algn="just">
              <a:buNone/>
            </a:pPr>
            <a:r>
              <a:rPr lang="en-US" altLang="en-US" b="0"/>
              <a:t>(2) the elimination of stalls for WAW and WAR hazards</a:t>
            </a:r>
          </a:p>
          <a:p>
            <a:pPr marL="457200" indent="-457200" algn="just">
              <a:buNone/>
            </a:pPr>
            <a:endParaRPr lang="en-US" altLang="en-US" b="0"/>
          </a:p>
          <a:p>
            <a:pPr marL="457200" indent="-457200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01898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about Precise Interrupts?</a:t>
            </a:r>
          </a:p>
        </p:txBody>
      </p:sp>
      <p:sp>
        <p:nvSpPr>
          <p:cNvPr id="95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Tomasulo had:</a:t>
            </a:r>
            <a:br>
              <a:rPr lang="en-US" altLang="en-US"/>
            </a:br>
            <a:br>
              <a:rPr lang="en-US" altLang="en-US"/>
            </a:br>
            <a:r>
              <a:rPr lang="en-US" altLang="en-US">
                <a:solidFill>
                  <a:schemeClr val="hlink"/>
                </a:solidFill>
              </a:rPr>
              <a:t>In-order issue, out-of-order execution, and out-of-order completion</a:t>
            </a:r>
          </a:p>
          <a:p>
            <a:endParaRPr lang="en-US" altLang="en-US">
              <a:solidFill>
                <a:schemeClr val="hlink"/>
              </a:solidFill>
            </a:endParaRPr>
          </a:p>
          <a:p>
            <a:r>
              <a:rPr lang="en-US" altLang="en-US"/>
              <a:t>Need to “fix” the out-of-order completion aspect so that we can find precise breakpoint in instruction stream.</a:t>
            </a:r>
          </a:p>
        </p:txBody>
      </p:sp>
    </p:spTree>
    <p:extLst>
      <p:ext uri="{BB962C8B-B14F-4D97-AF65-F5344CB8AC3E}">
        <p14:creationId xmlns:p14="http://schemas.microsoft.com/office/powerpoint/2010/main" val="190012568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Relationship between precise interrupts and specultation: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447800"/>
            <a:ext cx="8382000" cy="47244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Speculation is a form of guessing.</a:t>
            </a:r>
          </a:p>
          <a:p>
            <a:r>
              <a:rPr lang="en-US" altLang="en-US"/>
              <a:t>Important for branch prediction:</a:t>
            </a:r>
          </a:p>
          <a:p>
            <a:pPr lvl="1"/>
            <a:r>
              <a:rPr lang="en-US" altLang="en-US"/>
              <a:t>Need to “take our best shot” at predicting branch direction.</a:t>
            </a:r>
          </a:p>
          <a:p>
            <a:r>
              <a:rPr lang="en-US" altLang="en-US"/>
              <a:t>If we speculate and are wrong, need to back up and restart execution to point at which we predicted incorrectly:</a:t>
            </a:r>
          </a:p>
          <a:p>
            <a:pPr lvl="1"/>
            <a:r>
              <a:rPr lang="en-US" altLang="en-US"/>
              <a:t>This is exactly same as precise exceptions!</a:t>
            </a:r>
          </a:p>
          <a:p>
            <a:r>
              <a:rPr lang="en-US" altLang="en-US"/>
              <a:t>Technique for both precise interrupts/exceptions and speculation: </a:t>
            </a:r>
            <a:r>
              <a:rPr lang="en-US" altLang="en-US" i="1">
                <a:solidFill>
                  <a:schemeClr val="hlink"/>
                </a:solidFill>
              </a:rPr>
              <a:t>in-order completion or commit</a:t>
            </a:r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826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29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8077200" cy="4876800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en-US" altLang="en-US">
                <a:solidFill>
                  <a:schemeClr val="hlink"/>
                </a:solidFill>
              </a:rPr>
              <a:t>Name dependence: </a:t>
            </a:r>
            <a:r>
              <a:rPr lang="en-US" altLang="en-US"/>
              <a:t>when 2 instructions use same register or memory location, called a </a:t>
            </a:r>
            <a:r>
              <a:rPr lang="en-US" altLang="en-US">
                <a:solidFill>
                  <a:srgbClr val="FF0000"/>
                </a:solidFill>
              </a:rPr>
              <a:t>name</a:t>
            </a:r>
            <a:r>
              <a:rPr lang="en-US" altLang="en-US"/>
              <a:t>, but no flow of data between the instructions associated with that name; 2 versions of name dependence</a:t>
            </a:r>
            <a:endParaRPr lang="en-US" altLang="en-US">
              <a:solidFill>
                <a:schemeClr val="hlink"/>
              </a:solidFill>
            </a:endParaRPr>
          </a:p>
          <a:p>
            <a:r>
              <a:rPr lang="en-US" altLang="en-US"/>
              <a:t>Instr</a:t>
            </a:r>
            <a:r>
              <a:rPr lang="en-US" altLang="en-US" baseline="-25000"/>
              <a:t>J</a:t>
            </a:r>
            <a:r>
              <a:rPr lang="en-US" altLang="en-US"/>
              <a:t> writes operand </a:t>
            </a:r>
            <a:r>
              <a:rPr lang="en-US" altLang="en-US" i="1" u="sng">
                <a:solidFill>
                  <a:schemeClr val="hlink"/>
                </a:solidFill>
              </a:rPr>
              <a:t>before</a:t>
            </a:r>
            <a:r>
              <a:rPr lang="en-US" altLang="en-US"/>
              <a:t> Instr</a:t>
            </a:r>
            <a:r>
              <a:rPr lang="en-US" altLang="en-US" baseline="-25000"/>
              <a:t>I </a:t>
            </a:r>
            <a:r>
              <a:rPr lang="en-US" altLang="en-US"/>
              <a:t>reads it</a:t>
            </a: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r>
              <a:rPr lang="en-US" altLang="en-US"/>
              <a:t>Called an “</a:t>
            </a:r>
            <a:r>
              <a:rPr lang="en-US" altLang="en-US">
                <a:solidFill>
                  <a:schemeClr val="hlink"/>
                </a:solidFill>
              </a:rPr>
              <a:t>anti-dependence</a:t>
            </a:r>
            <a:r>
              <a:rPr lang="en-US" altLang="en-US"/>
              <a:t>” by compiler writers.</a:t>
            </a:r>
            <a:br>
              <a:rPr lang="en-US" altLang="en-US"/>
            </a:br>
            <a:r>
              <a:rPr lang="en-US" altLang="en-US"/>
              <a:t>This results from reuse of the name “</a:t>
            </a:r>
            <a:r>
              <a:rPr lang="en-US" altLang="en-US">
                <a:solidFill>
                  <a:schemeClr val="hlink"/>
                </a:solidFill>
              </a:rPr>
              <a:t>r1</a:t>
            </a:r>
            <a:r>
              <a:rPr lang="en-US" altLang="en-US"/>
              <a:t>”</a:t>
            </a:r>
          </a:p>
          <a:p>
            <a:r>
              <a:rPr lang="en-US" altLang="en-US"/>
              <a:t>If anti-dependence caused a hazard in the pipeline, called a </a:t>
            </a:r>
            <a:r>
              <a:rPr lang="en-US" altLang="en-US">
                <a:solidFill>
                  <a:schemeClr val="hlink"/>
                </a:solidFill>
              </a:rPr>
              <a:t>Write After Read (WAR)</a:t>
            </a:r>
            <a:r>
              <a:rPr lang="en-US" altLang="en-US"/>
              <a:t> </a:t>
            </a:r>
            <a:r>
              <a:rPr lang="en-US" altLang="en-US">
                <a:solidFill>
                  <a:schemeClr val="hlink"/>
                </a:solidFill>
              </a:rPr>
              <a:t>hazard</a:t>
            </a:r>
          </a:p>
        </p:txBody>
      </p:sp>
      <p:grpSp>
        <p:nvGrpSpPr>
          <p:cNvPr id="878595" name="Group 3"/>
          <p:cNvGrpSpPr>
            <a:grpSpLocks/>
          </p:cNvGrpSpPr>
          <p:nvPr/>
        </p:nvGrpSpPr>
        <p:grpSpPr bwMode="auto">
          <a:xfrm>
            <a:off x="3657600" y="3429001"/>
            <a:ext cx="3810000" cy="1196975"/>
            <a:chOff x="1344" y="1488"/>
            <a:chExt cx="2400" cy="754"/>
          </a:xfrm>
        </p:grpSpPr>
        <p:sp>
          <p:nvSpPr>
            <p:cNvPr id="878596" name="Rectangle 4"/>
            <p:cNvSpPr>
              <a:spLocks noChangeArrowheads="1"/>
            </p:cNvSpPr>
            <p:nvPr/>
          </p:nvSpPr>
          <p:spPr bwMode="auto">
            <a:xfrm>
              <a:off x="1632" y="1488"/>
              <a:ext cx="2112" cy="7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pattFill prst="narHorz">
                    <a:fgClr>
                      <a:schemeClr val="tx1"/>
                    </a:fgClr>
                    <a:bgClr>
                      <a:schemeClr val="bg1"/>
                    </a:bgClr>
                  </a:patt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altLang="en-US" sz="2400" b="1">
                  <a:latin typeface="Courier New" panose="02070309020205020404" pitchFamily="49" charset="0"/>
                </a:rPr>
                <a:t>I: sub r4,</a:t>
              </a:r>
              <a:r>
                <a:rPr lang="en-US" altLang="en-US" sz="2400" b="1">
                  <a:solidFill>
                    <a:schemeClr val="hlink"/>
                  </a:solidFill>
                  <a:latin typeface="Courier New" panose="02070309020205020404" pitchFamily="49" charset="0"/>
                </a:rPr>
                <a:t>r1</a:t>
              </a:r>
              <a:r>
                <a:rPr lang="en-US" altLang="en-US" sz="2400" b="1">
                  <a:latin typeface="Courier New" panose="02070309020205020404" pitchFamily="49" charset="0"/>
                </a:rPr>
                <a:t>,r3 </a:t>
              </a:r>
            </a:p>
            <a:p>
              <a:pPr algn="l"/>
              <a:r>
                <a:rPr lang="en-US" altLang="en-US" sz="2400" b="1">
                  <a:latin typeface="Courier New" panose="02070309020205020404" pitchFamily="49" charset="0"/>
                </a:rPr>
                <a:t>J: add </a:t>
              </a:r>
              <a:r>
                <a:rPr lang="en-US" altLang="en-US" sz="2400" b="1">
                  <a:solidFill>
                    <a:schemeClr val="hlink"/>
                  </a:solidFill>
                  <a:latin typeface="Courier New" panose="02070309020205020404" pitchFamily="49" charset="0"/>
                </a:rPr>
                <a:t>r1</a:t>
              </a:r>
              <a:r>
                <a:rPr lang="en-US" altLang="en-US" sz="2400" b="1">
                  <a:latin typeface="Courier New" panose="02070309020205020404" pitchFamily="49" charset="0"/>
                </a:rPr>
                <a:t>,r2,r3</a:t>
              </a:r>
            </a:p>
            <a:p>
              <a:pPr algn="l"/>
              <a:r>
                <a:rPr lang="en-US" altLang="en-US" sz="2400" b="1">
                  <a:latin typeface="Courier New" panose="02070309020205020404" pitchFamily="49" charset="0"/>
                </a:rPr>
                <a:t>K: mul r6,r1,r7</a:t>
              </a:r>
            </a:p>
          </p:txBody>
        </p:sp>
        <p:sp>
          <p:nvSpPr>
            <p:cNvPr id="878597" name="Arc 5"/>
            <p:cNvSpPr>
              <a:spLocks/>
            </p:cNvSpPr>
            <p:nvPr/>
          </p:nvSpPr>
          <p:spPr bwMode="auto">
            <a:xfrm flipH="1" flipV="1">
              <a:off x="1344" y="1584"/>
              <a:ext cx="295" cy="288"/>
            </a:xfrm>
            <a:custGeom>
              <a:avLst/>
              <a:gdLst>
                <a:gd name="G0" fmla="+- 2932 0 0"/>
                <a:gd name="G1" fmla="+- 21600 0 0"/>
                <a:gd name="G2" fmla="+- 21600 0 0"/>
                <a:gd name="T0" fmla="*/ 0 w 24532"/>
                <a:gd name="T1" fmla="*/ 200 h 43200"/>
                <a:gd name="T2" fmla="*/ 870 w 24532"/>
                <a:gd name="T3" fmla="*/ 43101 h 43200"/>
                <a:gd name="T4" fmla="*/ 2932 w 2453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32" h="43200" fill="none" extrusionOk="0">
                  <a:moveTo>
                    <a:pt x="-1" y="199"/>
                  </a:moveTo>
                  <a:cubicBezTo>
                    <a:pt x="971" y="66"/>
                    <a:pt x="1951" y="0"/>
                    <a:pt x="2932" y="0"/>
                  </a:cubicBezTo>
                  <a:cubicBezTo>
                    <a:pt x="14861" y="0"/>
                    <a:pt x="24532" y="9670"/>
                    <a:pt x="24532" y="21600"/>
                  </a:cubicBezTo>
                  <a:cubicBezTo>
                    <a:pt x="24532" y="33529"/>
                    <a:pt x="14861" y="43200"/>
                    <a:pt x="2932" y="43200"/>
                  </a:cubicBezTo>
                  <a:cubicBezTo>
                    <a:pt x="2243" y="43199"/>
                    <a:pt x="1555" y="43167"/>
                    <a:pt x="869" y="43101"/>
                  </a:cubicBezTo>
                </a:path>
                <a:path w="24532" h="43200" stroke="0" extrusionOk="0">
                  <a:moveTo>
                    <a:pt x="-1" y="199"/>
                  </a:moveTo>
                  <a:cubicBezTo>
                    <a:pt x="971" y="66"/>
                    <a:pt x="1951" y="0"/>
                    <a:pt x="2932" y="0"/>
                  </a:cubicBezTo>
                  <a:cubicBezTo>
                    <a:pt x="14861" y="0"/>
                    <a:pt x="24532" y="9670"/>
                    <a:pt x="24532" y="21600"/>
                  </a:cubicBezTo>
                  <a:cubicBezTo>
                    <a:pt x="24532" y="33529"/>
                    <a:pt x="14861" y="43200"/>
                    <a:pt x="2932" y="43200"/>
                  </a:cubicBezTo>
                  <a:cubicBezTo>
                    <a:pt x="2243" y="43199"/>
                    <a:pt x="1555" y="43167"/>
                    <a:pt x="869" y="43101"/>
                  </a:cubicBezTo>
                  <a:lnTo>
                    <a:pt x="2932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8598" name="Rectangle 6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467600" cy="9144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altLang="en-US"/>
              <a:t>Name Dependence #1: </a:t>
            </a:r>
            <a:br>
              <a:rPr lang="en-US" altLang="en-US"/>
            </a:br>
            <a:r>
              <a:rPr lang="en-US" altLang="en-US"/>
              <a:t>Anti-dependence</a:t>
            </a:r>
          </a:p>
        </p:txBody>
      </p:sp>
    </p:spTree>
    <p:extLst>
      <p:ext uri="{BB962C8B-B14F-4D97-AF65-F5344CB8AC3E}">
        <p14:creationId xmlns:p14="http://schemas.microsoft.com/office/powerpoint/2010/main" val="194225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8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8594" grpId="0" build="p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1" y="304801"/>
            <a:ext cx="8029575" cy="4095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altLang="en-US"/>
              <a:t>HW support for precise interrupts</a:t>
            </a:r>
          </a:p>
        </p:txBody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5926" y="912814"/>
            <a:ext cx="4791075" cy="5640387"/>
          </a:xfrm>
          <a:noFill/>
          <a:ln/>
        </p:spPr>
        <p:txBody>
          <a:bodyPr>
            <a:normAutofit fontScale="92500" lnSpcReduction="10000"/>
          </a:bodyPr>
          <a:lstStyle/>
          <a:p>
            <a:r>
              <a:rPr lang="en-US" altLang="en-US"/>
              <a:t>Need HW buffer for results of uncommitted instructions: </a:t>
            </a:r>
            <a:r>
              <a:rPr lang="en-US" altLang="en-US" i="1">
                <a:solidFill>
                  <a:schemeClr val="hlink"/>
                </a:solidFill>
              </a:rPr>
              <a:t>reorder buffer</a:t>
            </a:r>
            <a:endParaRPr lang="en-US" altLang="en-US" sz="2000"/>
          </a:p>
          <a:p>
            <a:pPr lvl="1"/>
            <a:r>
              <a:rPr lang="en-US" altLang="en-US"/>
              <a:t>3 fields: instr, destination, value</a:t>
            </a:r>
          </a:p>
          <a:p>
            <a:pPr lvl="1"/>
            <a:r>
              <a:rPr lang="en-US" altLang="en-US"/>
              <a:t>Use reorder buffer number instead of reservation station when execution completes</a:t>
            </a:r>
          </a:p>
          <a:p>
            <a:pPr lvl="1"/>
            <a:r>
              <a:rPr lang="en-US" altLang="en-US"/>
              <a:t>Supplies operands between execution complete &amp; commit</a:t>
            </a:r>
          </a:p>
          <a:p>
            <a:pPr lvl="1"/>
            <a:r>
              <a:rPr lang="en-US" altLang="en-US"/>
              <a:t>(Reorder buffer can be operand source =&gt; more registers like RS)</a:t>
            </a:r>
          </a:p>
          <a:p>
            <a:pPr lvl="1"/>
            <a:r>
              <a:rPr lang="en-US" altLang="en-US"/>
              <a:t>Instructions </a:t>
            </a:r>
            <a:r>
              <a:rPr lang="en-US" altLang="en-US" u="sng">
                <a:solidFill>
                  <a:schemeClr val="hlink"/>
                </a:solidFill>
              </a:rPr>
              <a:t>commit</a:t>
            </a:r>
            <a:endParaRPr lang="en-US" altLang="en-US"/>
          </a:p>
          <a:p>
            <a:pPr lvl="1"/>
            <a:r>
              <a:rPr lang="en-US" altLang="en-US"/>
              <a:t>Once instruction commits, </a:t>
            </a:r>
            <a:br>
              <a:rPr lang="en-US" altLang="en-US"/>
            </a:br>
            <a:r>
              <a:rPr lang="en-US" altLang="en-US"/>
              <a:t>result is put into register</a:t>
            </a:r>
          </a:p>
          <a:p>
            <a:pPr lvl="1"/>
            <a:r>
              <a:rPr lang="en-US" altLang="en-US"/>
              <a:t>As a result, easy to undo speculated instructions </a:t>
            </a:r>
            <a:br>
              <a:rPr lang="en-US" altLang="en-US"/>
            </a:br>
            <a:r>
              <a:rPr lang="en-US" altLang="en-US"/>
              <a:t>on mispredicted branches </a:t>
            </a:r>
            <a:br>
              <a:rPr lang="en-US" altLang="en-US"/>
            </a:br>
            <a:r>
              <a:rPr lang="en-US" altLang="en-US" u="sng">
                <a:solidFill>
                  <a:schemeClr val="hlink"/>
                </a:solidFill>
              </a:rPr>
              <a:t>or exceptions</a:t>
            </a:r>
          </a:p>
        </p:txBody>
      </p:sp>
      <p:sp>
        <p:nvSpPr>
          <p:cNvPr id="952325" name="Rectangle 5"/>
          <p:cNvSpPr>
            <a:spLocks noChangeArrowheads="1"/>
          </p:cNvSpPr>
          <p:nvPr/>
        </p:nvSpPr>
        <p:spPr bwMode="auto">
          <a:xfrm>
            <a:off x="8305800" y="1981200"/>
            <a:ext cx="1651000" cy="10414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r>
              <a:rPr lang="en-US" altLang="en-US">
                <a:latin typeface="Arial" panose="020B0604020202020204" pitchFamily="34" charset="0"/>
              </a:rPr>
              <a:t>Reorder</a:t>
            </a:r>
          </a:p>
          <a:p>
            <a:r>
              <a:rPr lang="en-US" altLang="en-US">
                <a:latin typeface="Arial" panose="020B0604020202020204" pitchFamily="34" charset="0"/>
              </a:rPr>
              <a:t>Buffer</a:t>
            </a:r>
          </a:p>
        </p:txBody>
      </p:sp>
      <p:sp>
        <p:nvSpPr>
          <p:cNvPr id="952326" name="Rectangle 6"/>
          <p:cNvSpPr>
            <a:spLocks noChangeArrowheads="1"/>
          </p:cNvSpPr>
          <p:nvPr/>
        </p:nvSpPr>
        <p:spPr bwMode="auto">
          <a:xfrm>
            <a:off x="6794500" y="2489200"/>
            <a:ext cx="755650" cy="11747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r>
              <a:rPr lang="en-US" altLang="en-US">
                <a:latin typeface="Arial" panose="020B0604020202020204" pitchFamily="34" charset="0"/>
              </a:rPr>
              <a:t>FP</a:t>
            </a:r>
          </a:p>
          <a:p>
            <a:r>
              <a:rPr lang="en-US" altLang="en-US">
                <a:latin typeface="Arial" panose="020B0604020202020204" pitchFamily="34" charset="0"/>
              </a:rPr>
              <a:t>Op</a:t>
            </a:r>
          </a:p>
          <a:p>
            <a:r>
              <a:rPr lang="en-US" altLang="en-US">
                <a:latin typeface="Arial" panose="020B0604020202020204" pitchFamily="34" charset="0"/>
              </a:rPr>
              <a:t>Queue</a:t>
            </a:r>
          </a:p>
        </p:txBody>
      </p:sp>
      <p:sp>
        <p:nvSpPr>
          <p:cNvPr id="952327" name="Rectangle 7"/>
          <p:cNvSpPr>
            <a:spLocks noChangeArrowheads="1"/>
          </p:cNvSpPr>
          <p:nvPr/>
        </p:nvSpPr>
        <p:spPr bwMode="auto">
          <a:xfrm>
            <a:off x="6642100" y="4813300"/>
            <a:ext cx="1041400" cy="2413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r>
              <a:rPr lang="en-US" altLang="en-US">
                <a:latin typeface="Arial" panose="020B0604020202020204" pitchFamily="34" charset="0"/>
              </a:rPr>
              <a:t>FP Adder</a:t>
            </a:r>
          </a:p>
        </p:txBody>
      </p:sp>
      <p:sp>
        <p:nvSpPr>
          <p:cNvPr id="952328" name="Rectangle 8"/>
          <p:cNvSpPr>
            <a:spLocks noChangeArrowheads="1"/>
          </p:cNvSpPr>
          <p:nvPr/>
        </p:nvSpPr>
        <p:spPr bwMode="auto">
          <a:xfrm>
            <a:off x="8585200" y="4813300"/>
            <a:ext cx="1041400" cy="2413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r>
              <a:rPr lang="en-US" altLang="en-US">
                <a:latin typeface="Arial" panose="020B0604020202020204" pitchFamily="34" charset="0"/>
              </a:rPr>
              <a:t>FP Adder</a:t>
            </a:r>
          </a:p>
        </p:txBody>
      </p:sp>
      <p:sp>
        <p:nvSpPr>
          <p:cNvPr id="952329" name="Rectangle 9"/>
          <p:cNvSpPr>
            <a:spLocks noChangeArrowheads="1"/>
          </p:cNvSpPr>
          <p:nvPr/>
        </p:nvSpPr>
        <p:spPr bwMode="auto">
          <a:xfrm>
            <a:off x="6356350" y="4375150"/>
            <a:ext cx="144145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r>
              <a:rPr lang="en-US" altLang="en-US">
                <a:latin typeface="Arial" panose="020B0604020202020204" pitchFamily="34" charset="0"/>
              </a:rPr>
              <a:t>Res Stations</a:t>
            </a:r>
          </a:p>
        </p:txBody>
      </p:sp>
      <p:sp>
        <p:nvSpPr>
          <p:cNvPr id="952330" name="Rectangle 10"/>
          <p:cNvSpPr>
            <a:spLocks noChangeArrowheads="1"/>
          </p:cNvSpPr>
          <p:nvPr/>
        </p:nvSpPr>
        <p:spPr bwMode="auto">
          <a:xfrm>
            <a:off x="8356600" y="4375150"/>
            <a:ext cx="144145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r>
              <a:rPr lang="en-US" altLang="en-US">
                <a:latin typeface="Arial" panose="020B0604020202020204" pitchFamily="34" charset="0"/>
              </a:rPr>
              <a:t>Res Stations</a:t>
            </a:r>
          </a:p>
        </p:txBody>
      </p:sp>
      <p:sp>
        <p:nvSpPr>
          <p:cNvPr id="952331" name="Line 11"/>
          <p:cNvSpPr>
            <a:spLocks noChangeShapeType="1"/>
          </p:cNvSpPr>
          <p:nvPr/>
        </p:nvSpPr>
        <p:spPr bwMode="auto">
          <a:xfrm>
            <a:off x="6280150" y="5410200"/>
            <a:ext cx="40703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32" name="Line 12"/>
          <p:cNvSpPr>
            <a:spLocks noChangeShapeType="1"/>
          </p:cNvSpPr>
          <p:nvPr/>
        </p:nvSpPr>
        <p:spPr bwMode="auto">
          <a:xfrm>
            <a:off x="10363200" y="1765300"/>
            <a:ext cx="0" cy="3613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33" name="Line 13"/>
          <p:cNvSpPr>
            <a:spLocks noChangeShapeType="1"/>
          </p:cNvSpPr>
          <p:nvPr/>
        </p:nvSpPr>
        <p:spPr bwMode="auto">
          <a:xfrm flipH="1">
            <a:off x="9144000" y="1752600"/>
            <a:ext cx="12509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34" name="Line 14"/>
          <p:cNvSpPr>
            <a:spLocks noChangeShapeType="1"/>
          </p:cNvSpPr>
          <p:nvPr/>
        </p:nvSpPr>
        <p:spPr bwMode="auto">
          <a:xfrm>
            <a:off x="9144000" y="1752600"/>
            <a:ext cx="0" cy="222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35" name="Line 15"/>
          <p:cNvSpPr>
            <a:spLocks noChangeShapeType="1"/>
          </p:cNvSpPr>
          <p:nvPr/>
        </p:nvSpPr>
        <p:spPr bwMode="auto">
          <a:xfrm>
            <a:off x="7162800" y="5060950"/>
            <a:ext cx="0" cy="355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36" name="Line 16"/>
          <p:cNvSpPr>
            <a:spLocks noChangeShapeType="1"/>
          </p:cNvSpPr>
          <p:nvPr/>
        </p:nvSpPr>
        <p:spPr bwMode="auto">
          <a:xfrm>
            <a:off x="9086850" y="5099050"/>
            <a:ext cx="0" cy="355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37" name="Line 17"/>
          <p:cNvSpPr>
            <a:spLocks noChangeShapeType="1"/>
          </p:cNvSpPr>
          <p:nvPr/>
        </p:nvSpPr>
        <p:spPr bwMode="auto">
          <a:xfrm>
            <a:off x="7124700" y="3689350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38" name="Line 18"/>
          <p:cNvSpPr>
            <a:spLocks noChangeShapeType="1"/>
          </p:cNvSpPr>
          <p:nvPr/>
        </p:nvSpPr>
        <p:spPr bwMode="auto">
          <a:xfrm>
            <a:off x="7137400" y="3943350"/>
            <a:ext cx="19367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39" name="Line 19"/>
          <p:cNvSpPr>
            <a:spLocks noChangeShapeType="1"/>
          </p:cNvSpPr>
          <p:nvPr/>
        </p:nvSpPr>
        <p:spPr bwMode="auto">
          <a:xfrm>
            <a:off x="9144000" y="3962400"/>
            <a:ext cx="0" cy="3746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40" name="Line 20"/>
          <p:cNvSpPr>
            <a:spLocks noChangeShapeType="1"/>
          </p:cNvSpPr>
          <p:nvPr/>
        </p:nvSpPr>
        <p:spPr bwMode="auto">
          <a:xfrm>
            <a:off x="9144000" y="3048000"/>
            <a:ext cx="0" cy="8699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41" name="Line 21"/>
          <p:cNvSpPr>
            <a:spLocks noChangeShapeType="1"/>
          </p:cNvSpPr>
          <p:nvPr/>
        </p:nvSpPr>
        <p:spPr bwMode="auto">
          <a:xfrm flipH="1">
            <a:off x="9036050" y="3943350"/>
            <a:ext cx="13398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42" name="Rectangle 22"/>
          <p:cNvSpPr>
            <a:spLocks noChangeArrowheads="1"/>
          </p:cNvSpPr>
          <p:nvPr/>
        </p:nvSpPr>
        <p:spPr bwMode="auto">
          <a:xfrm>
            <a:off x="8559800" y="3209925"/>
            <a:ext cx="1117600" cy="4889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r>
              <a:rPr lang="en-US" altLang="en-US">
                <a:latin typeface="Arial" panose="020B0604020202020204" pitchFamily="34" charset="0"/>
              </a:rPr>
              <a:t>FP Regs</a:t>
            </a:r>
          </a:p>
        </p:txBody>
      </p:sp>
    </p:spTree>
    <p:extLst>
      <p:ext uri="{BB962C8B-B14F-4D97-AF65-F5344CB8AC3E}">
        <p14:creationId xmlns:p14="http://schemas.microsoft.com/office/powerpoint/2010/main" val="4285373003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23" grpId="0" build="p" bldLvl="2" autoUpdateAnimBg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7162800" cy="11430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altLang="en-US"/>
              <a:t>Four Steps of Speculative Tomasulo Algorithm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0400" y="1517650"/>
            <a:ext cx="7823200" cy="434975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hlink"/>
                </a:solidFill>
              </a:rPr>
              <a:t>1.	Issue</a:t>
            </a:r>
            <a:r>
              <a:rPr lang="en-US" altLang="en-US" sz="2000"/>
              <a:t>—get instruction from FP Op Queue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600"/>
              <a:t> 	If reservation station </a:t>
            </a:r>
            <a:r>
              <a:rPr lang="en-US" altLang="en-US" sz="1600">
                <a:solidFill>
                  <a:srgbClr val="FF0000"/>
                </a:solidFill>
              </a:rPr>
              <a:t>and reorder buffer slot</a:t>
            </a:r>
            <a:r>
              <a:rPr lang="en-US" altLang="en-US" sz="1600"/>
              <a:t> free, issue instr &amp; send operands </a:t>
            </a:r>
            <a:r>
              <a:rPr lang="en-US" altLang="en-US" sz="1600">
                <a:solidFill>
                  <a:srgbClr val="FF0000"/>
                </a:solidFill>
              </a:rPr>
              <a:t>&amp; reorder buffer no. for destination</a:t>
            </a:r>
            <a:r>
              <a:rPr lang="en-US" altLang="en-US" sz="1600"/>
              <a:t> (this stage sometimes called “dispatch”)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hlink"/>
                </a:solidFill>
              </a:rPr>
              <a:t>2.	Execution</a:t>
            </a:r>
            <a:r>
              <a:rPr lang="en-US" altLang="en-US" sz="2000"/>
              <a:t>—operate on operands (EX)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600"/>
              <a:t> 	When both operands ready then execute; if not ready, watch CDB for result; when both in reservation station, execute; checks RAW (sometimes called “issue”)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hlink"/>
                </a:solidFill>
              </a:rPr>
              <a:t>3.	Write result</a:t>
            </a:r>
            <a:r>
              <a:rPr lang="en-US" altLang="en-US" sz="2000"/>
              <a:t>—finish execution (WB)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600"/>
              <a:t> 	Write on Common Data Bus to all awaiting FUs </a:t>
            </a:r>
            <a:br>
              <a:rPr lang="en-US" altLang="en-US" sz="1600"/>
            </a:br>
            <a:r>
              <a:rPr lang="en-US" altLang="en-US" sz="1600">
                <a:solidFill>
                  <a:srgbClr val="FF0000"/>
                </a:solidFill>
              </a:rPr>
              <a:t>&amp; reorder buffer</a:t>
            </a:r>
            <a:r>
              <a:rPr lang="en-US" altLang="en-US" sz="1600"/>
              <a:t>; mark reservation station available.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hlink"/>
                </a:solidFill>
              </a:rPr>
              <a:t>4.	Commit</a:t>
            </a:r>
            <a:r>
              <a:rPr lang="en-US" altLang="en-US" sz="2000">
                <a:solidFill>
                  <a:schemeClr val="accent1"/>
                </a:solidFill>
              </a:rPr>
              <a:t>—</a:t>
            </a:r>
            <a:r>
              <a:rPr lang="en-US" altLang="en-US" sz="2000">
                <a:solidFill>
                  <a:srgbClr val="FF0000"/>
                </a:solidFill>
              </a:rPr>
              <a:t>update register with reorder result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 	When instr. at head of reorder buffer &amp; result present, update register with result (or store to memory) and remove instr from reorder buffer. Mispredicted branch flushes reorder buffer (sometimes called “graduation”)</a:t>
            </a:r>
          </a:p>
        </p:txBody>
      </p:sp>
    </p:spTree>
    <p:extLst>
      <p:ext uri="{BB962C8B-B14F-4D97-AF65-F5344CB8AC3E}">
        <p14:creationId xmlns:p14="http://schemas.microsoft.com/office/powerpoint/2010/main" val="3843428009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3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3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3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3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3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3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3347" grpId="0" build="p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33350"/>
            <a:ext cx="9144000" cy="93345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What are the hardware complexities with reorder buffer (ROB)?</a:t>
            </a:r>
          </a:p>
        </p:txBody>
      </p:sp>
      <p:grpSp>
        <p:nvGrpSpPr>
          <p:cNvPr id="954371" name="Group 3"/>
          <p:cNvGrpSpPr>
            <a:grpSpLocks/>
          </p:cNvGrpSpPr>
          <p:nvPr/>
        </p:nvGrpSpPr>
        <p:grpSpPr bwMode="auto">
          <a:xfrm>
            <a:off x="5410200" y="1143000"/>
            <a:ext cx="4114800" cy="3702050"/>
            <a:chOff x="1488" y="1440"/>
            <a:chExt cx="2592" cy="2332"/>
          </a:xfrm>
        </p:grpSpPr>
        <p:grpSp>
          <p:nvGrpSpPr>
            <p:cNvPr id="954372" name="Group 4"/>
            <p:cNvGrpSpPr>
              <a:grpSpLocks/>
            </p:cNvGrpSpPr>
            <p:nvPr/>
          </p:nvGrpSpPr>
          <p:grpSpPr bwMode="auto">
            <a:xfrm>
              <a:off x="1488" y="1440"/>
              <a:ext cx="2592" cy="2332"/>
              <a:chOff x="2996" y="1104"/>
              <a:chExt cx="2592" cy="2332"/>
            </a:xfrm>
          </p:grpSpPr>
          <p:sp>
            <p:nvSpPr>
              <p:cNvPr id="954373" name="Rectangle 5"/>
              <p:cNvSpPr>
                <a:spLocks noChangeArrowheads="1"/>
              </p:cNvSpPr>
              <p:nvPr/>
            </p:nvSpPr>
            <p:spPr bwMode="auto">
              <a:xfrm>
                <a:off x="4272" y="1248"/>
                <a:ext cx="1040" cy="65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r>
                  <a:rPr lang="en-US" altLang="en-US">
                    <a:latin typeface="Arial" panose="020B0604020202020204" pitchFamily="34" charset="0"/>
                  </a:rPr>
                  <a:t>Reorder</a:t>
                </a:r>
              </a:p>
              <a:p>
                <a:r>
                  <a:rPr lang="en-US" altLang="en-US">
                    <a:latin typeface="Arial" panose="020B0604020202020204" pitchFamily="34" charset="0"/>
                  </a:rPr>
                  <a:t>Buffer</a:t>
                </a:r>
              </a:p>
            </p:txBody>
          </p:sp>
          <p:sp>
            <p:nvSpPr>
              <p:cNvPr id="954374" name="Rectangle 6"/>
              <p:cNvSpPr>
                <a:spLocks noChangeArrowheads="1"/>
              </p:cNvSpPr>
              <p:nvPr/>
            </p:nvSpPr>
            <p:spPr bwMode="auto">
              <a:xfrm>
                <a:off x="3320" y="1568"/>
                <a:ext cx="476" cy="7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r>
                  <a:rPr lang="en-US" altLang="en-US">
                    <a:latin typeface="Arial" panose="020B0604020202020204" pitchFamily="34" charset="0"/>
                  </a:rPr>
                  <a:t>FP</a:t>
                </a:r>
              </a:p>
              <a:p>
                <a:r>
                  <a:rPr lang="en-US" altLang="en-US">
                    <a:latin typeface="Arial" panose="020B0604020202020204" pitchFamily="34" charset="0"/>
                  </a:rPr>
                  <a:t>Op</a:t>
                </a:r>
              </a:p>
              <a:p>
                <a:r>
                  <a:rPr lang="en-US" altLang="en-US">
                    <a:latin typeface="Arial" panose="020B0604020202020204" pitchFamily="34" charset="0"/>
                  </a:rPr>
                  <a:t>Queue</a:t>
                </a:r>
              </a:p>
            </p:txBody>
          </p:sp>
          <p:sp>
            <p:nvSpPr>
              <p:cNvPr id="954375" name="Rectangle 7"/>
              <p:cNvSpPr>
                <a:spLocks noChangeArrowheads="1"/>
              </p:cNvSpPr>
              <p:nvPr/>
            </p:nvSpPr>
            <p:spPr bwMode="auto">
              <a:xfrm>
                <a:off x="3224" y="3032"/>
                <a:ext cx="656" cy="15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r>
                  <a:rPr lang="en-US" altLang="en-US">
                    <a:latin typeface="Arial" panose="020B0604020202020204" pitchFamily="34" charset="0"/>
                  </a:rPr>
                  <a:t>FP Adder</a:t>
                </a:r>
              </a:p>
            </p:txBody>
          </p:sp>
          <p:sp>
            <p:nvSpPr>
              <p:cNvPr id="954376" name="Rectangle 8"/>
              <p:cNvSpPr>
                <a:spLocks noChangeArrowheads="1"/>
              </p:cNvSpPr>
              <p:nvPr/>
            </p:nvSpPr>
            <p:spPr bwMode="auto">
              <a:xfrm>
                <a:off x="4448" y="3032"/>
                <a:ext cx="656" cy="15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r>
                  <a:rPr lang="en-US" altLang="en-US">
                    <a:latin typeface="Arial" panose="020B0604020202020204" pitchFamily="34" charset="0"/>
                  </a:rPr>
                  <a:t>FP Adder</a:t>
                </a:r>
              </a:p>
            </p:txBody>
          </p:sp>
          <p:sp>
            <p:nvSpPr>
              <p:cNvPr id="954377" name="Rectangle 9"/>
              <p:cNvSpPr>
                <a:spLocks noChangeArrowheads="1"/>
              </p:cNvSpPr>
              <p:nvPr/>
            </p:nvSpPr>
            <p:spPr bwMode="auto">
              <a:xfrm>
                <a:off x="3044" y="2756"/>
                <a:ext cx="908" cy="2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r>
                  <a:rPr lang="en-US" altLang="en-US">
                    <a:latin typeface="Arial" panose="020B0604020202020204" pitchFamily="34" charset="0"/>
                  </a:rPr>
                  <a:t>Res Stations</a:t>
                </a:r>
              </a:p>
            </p:txBody>
          </p:sp>
          <p:sp>
            <p:nvSpPr>
              <p:cNvPr id="954378" name="Rectangle 10"/>
              <p:cNvSpPr>
                <a:spLocks noChangeArrowheads="1"/>
              </p:cNvSpPr>
              <p:nvPr/>
            </p:nvSpPr>
            <p:spPr bwMode="auto">
              <a:xfrm>
                <a:off x="4304" y="2756"/>
                <a:ext cx="908" cy="2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r>
                  <a:rPr lang="en-US" altLang="en-US">
                    <a:latin typeface="Arial" panose="020B0604020202020204" pitchFamily="34" charset="0"/>
                  </a:rPr>
                  <a:t>Res Stations</a:t>
                </a:r>
              </a:p>
            </p:txBody>
          </p:sp>
          <p:sp>
            <p:nvSpPr>
              <p:cNvPr id="954379" name="Line 11"/>
              <p:cNvSpPr>
                <a:spLocks noChangeShapeType="1"/>
              </p:cNvSpPr>
              <p:nvPr/>
            </p:nvSpPr>
            <p:spPr bwMode="auto">
              <a:xfrm>
                <a:off x="2996" y="3408"/>
                <a:ext cx="256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4380" name="Line 12"/>
              <p:cNvSpPr>
                <a:spLocks noChangeShapeType="1"/>
              </p:cNvSpPr>
              <p:nvPr/>
            </p:nvSpPr>
            <p:spPr bwMode="auto">
              <a:xfrm>
                <a:off x="5568" y="1112"/>
                <a:ext cx="0" cy="22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4381" name="Line 13"/>
              <p:cNvSpPr>
                <a:spLocks noChangeShapeType="1"/>
              </p:cNvSpPr>
              <p:nvPr/>
            </p:nvSpPr>
            <p:spPr bwMode="auto">
              <a:xfrm flipH="1">
                <a:off x="4800" y="1104"/>
                <a:ext cx="7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4382" name="Line 14"/>
              <p:cNvSpPr>
                <a:spLocks noChangeShapeType="1"/>
              </p:cNvSpPr>
              <p:nvPr/>
            </p:nvSpPr>
            <p:spPr bwMode="auto">
              <a:xfrm>
                <a:off x="4800" y="1104"/>
                <a:ext cx="0" cy="1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4383" name="Line 15"/>
              <p:cNvSpPr>
                <a:spLocks noChangeShapeType="1"/>
              </p:cNvSpPr>
              <p:nvPr/>
            </p:nvSpPr>
            <p:spPr bwMode="auto">
              <a:xfrm>
                <a:off x="3552" y="3188"/>
                <a:ext cx="0" cy="22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4384" name="Line 16"/>
              <p:cNvSpPr>
                <a:spLocks noChangeShapeType="1"/>
              </p:cNvSpPr>
              <p:nvPr/>
            </p:nvSpPr>
            <p:spPr bwMode="auto">
              <a:xfrm>
                <a:off x="4764" y="3212"/>
                <a:ext cx="0" cy="22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4385" name="Line 17"/>
              <p:cNvSpPr>
                <a:spLocks noChangeShapeType="1"/>
              </p:cNvSpPr>
              <p:nvPr/>
            </p:nvSpPr>
            <p:spPr bwMode="auto">
              <a:xfrm>
                <a:off x="3528" y="2324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4386" name="Line 18"/>
              <p:cNvSpPr>
                <a:spLocks noChangeShapeType="1"/>
              </p:cNvSpPr>
              <p:nvPr/>
            </p:nvSpPr>
            <p:spPr bwMode="auto">
              <a:xfrm>
                <a:off x="3536" y="2484"/>
                <a:ext cx="122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4387" name="Line 19"/>
              <p:cNvSpPr>
                <a:spLocks noChangeShapeType="1"/>
              </p:cNvSpPr>
              <p:nvPr/>
            </p:nvSpPr>
            <p:spPr bwMode="auto">
              <a:xfrm>
                <a:off x="4800" y="2496"/>
                <a:ext cx="0" cy="2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4388" name="Line 20"/>
              <p:cNvSpPr>
                <a:spLocks noChangeShapeType="1"/>
              </p:cNvSpPr>
              <p:nvPr/>
            </p:nvSpPr>
            <p:spPr bwMode="auto">
              <a:xfrm>
                <a:off x="4800" y="1920"/>
                <a:ext cx="0" cy="5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4389" name="Line 21"/>
              <p:cNvSpPr>
                <a:spLocks noChangeShapeType="1"/>
              </p:cNvSpPr>
              <p:nvPr/>
            </p:nvSpPr>
            <p:spPr bwMode="auto">
              <a:xfrm flipH="1">
                <a:off x="4732" y="2484"/>
                <a:ext cx="84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4390" name="Rectangle 22"/>
              <p:cNvSpPr>
                <a:spLocks noChangeArrowheads="1"/>
              </p:cNvSpPr>
              <p:nvPr/>
            </p:nvSpPr>
            <p:spPr bwMode="auto">
              <a:xfrm>
                <a:off x="4432" y="2022"/>
                <a:ext cx="704" cy="30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r>
                  <a:rPr lang="en-US" altLang="en-US">
                    <a:latin typeface="Arial" panose="020B0604020202020204" pitchFamily="34" charset="0"/>
                  </a:rPr>
                  <a:t>FP Regs</a:t>
                </a:r>
              </a:p>
            </p:txBody>
          </p:sp>
        </p:grpSp>
        <p:sp>
          <p:nvSpPr>
            <p:cNvPr id="954391" name="Rectangle 23"/>
            <p:cNvSpPr>
              <a:spLocks noChangeArrowheads="1"/>
            </p:cNvSpPr>
            <p:nvPr/>
          </p:nvSpPr>
          <p:spPr bwMode="auto">
            <a:xfrm>
              <a:off x="2592" y="1584"/>
              <a:ext cx="192" cy="1104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r>
                <a:rPr lang="en-US" altLang="en-US" b="1"/>
                <a:t>Compar network</a:t>
              </a:r>
            </a:p>
          </p:txBody>
        </p:sp>
        <p:sp>
          <p:nvSpPr>
            <p:cNvPr id="954392" name="Line 24"/>
            <p:cNvSpPr>
              <a:spLocks noChangeShapeType="1"/>
            </p:cNvSpPr>
            <p:nvPr/>
          </p:nvSpPr>
          <p:spPr bwMode="auto">
            <a:xfrm>
              <a:off x="2256" y="2208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54393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1981200" y="4953000"/>
            <a:ext cx="8458200" cy="762000"/>
          </a:xfrm>
          <a:noFill/>
          <a:ln/>
        </p:spPr>
        <p:txBody>
          <a:bodyPr vert="horz" lIns="90487" tIns="45720" rIns="90487" bIns="45720" rtlCol="0"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en-US" sz="2000"/>
              <a:t>How do you find the latest version of a register?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(As specified by Smith paper) need associative comparison network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Could use future file or just use the register result status buffer to track which specific reorder buffer has received the value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Need as many ports on ROB as register file</a:t>
            </a:r>
          </a:p>
        </p:txBody>
      </p:sp>
      <p:grpSp>
        <p:nvGrpSpPr>
          <p:cNvPr id="954394" name="Group 26"/>
          <p:cNvGrpSpPr>
            <a:grpSpLocks/>
          </p:cNvGrpSpPr>
          <p:nvPr/>
        </p:nvGrpSpPr>
        <p:grpSpPr bwMode="auto">
          <a:xfrm>
            <a:off x="1905000" y="1395413"/>
            <a:ext cx="2819400" cy="3089275"/>
            <a:chOff x="144" y="1270"/>
            <a:chExt cx="1776" cy="1946"/>
          </a:xfrm>
        </p:grpSpPr>
        <p:sp>
          <p:nvSpPr>
            <p:cNvPr id="954395" name="Rectangle 27"/>
            <p:cNvSpPr>
              <a:spLocks noChangeArrowheads="1"/>
            </p:cNvSpPr>
            <p:nvPr/>
          </p:nvSpPr>
          <p:spPr bwMode="auto">
            <a:xfrm>
              <a:off x="144" y="2496"/>
              <a:ext cx="1776" cy="7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2800" b="1"/>
                <a:t>Reorder Table</a:t>
              </a:r>
              <a:endParaRPr lang="en-US" altLang="en-US" b="1"/>
            </a:p>
          </p:txBody>
        </p:sp>
        <p:sp>
          <p:nvSpPr>
            <p:cNvPr id="954396" name="Text Box 28"/>
            <p:cNvSpPr txBox="1">
              <a:spLocks noChangeArrowheads="1"/>
            </p:cNvSpPr>
            <p:nvPr/>
          </p:nvSpPr>
          <p:spPr bwMode="auto">
            <a:xfrm rot="16200000">
              <a:off x="-12" y="1985"/>
              <a:ext cx="642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/>
              <a:r>
                <a:rPr lang="en-US" altLang="en-US" b="1"/>
                <a:t>Dest Reg</a:t>
              </a:r>
            </a:p>
          </p:txBody>
        </p:sp>
        <p:sp>
          <p:nvSpPr>
            <p:cNvPr id="954397" name="Text Box 29"/>
            <p:cNvSpPr txBox="1">
              <a:spLocks noChangeArrowheads="1"/>
            </p:cNvSpPr>
            <p:nvPr/>
          </p:nvSpPr>
          <p:spPr bwMode="auto">
            <a:xfrm rot="16200000">
              <a:off x="447" y="2090"/>
              <a:ext cx="4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/>
              <a:r>
                <a:rPr lang="en-US" altLang="en-US" b="1"/>
                <a:t>Result</a:t>
              </a:r>
            </a:p>
          </p:txBody>
        </p:sp>
        <p:sp>
          <p:nvSpPr>
            <p:cNvPr id="954398" name="Text Box 30"/>
            <p:cNvSpPr txBox="1">
              <a:spLocks noChangeArrowheads="1"/>
            </p:cNvSpPr>
            <p:nvPr/>
          </p:nvSpPr>
          <p:spPr bwMode="auto">
            <a:xfrm rot="16200000">
              <a:off x="662" y="1894"/>
              <a:ext cx="82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/>
              <a:r>
                <a:rPr lang="en-US" altLang="en-US" b="1"/>
                <a:t>Exceptions?</a:t>
              </a:r>
            </a:p>
          </p:txBody>
        </p:sp>
        <p:sp>
          <p:nvSpPr>
            <p:cNvPr id="954399" name="Text Box 31"/>
            <p:cNvSpPr txBox="1">
              <a:spLocks noChangeArrowheads="1"/>
            </p:cNvSpPr>
            <p:nvPr/>
          </p:nvSpPr>
          <p:spPr bwMode="auto">
            <a:xfrm rot="16200000">
              <a:off x="1252" y="2132"/>
              <a:ext cx="41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/>
              <a:r>
                <a:rPr lang="en-US" altLang="en-US" b="1"/>
                <a:t>Valid</a:t>
              </a:r>
            </a:p>
          </p:txBody>
        </p:sp>
        <p:sp>
          <p:nvSpPr>
            <p:cNvPr id="954400" name="Text Box 32"/>
            <p:cNvSpPr txBox="1">
              <a:spLocks noChangeArrowheads="1"/>
            </p:cNvSpPr>
            <p:nvPr/>
          </p:nvSpPr>
          <p:spPr bwMode="auto">
            <a:xfrm rot="16200000">
              <a:off x="1224" y="1725"/>
              <a:ext cx="114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/>
              <a:r>
                <a:rPr lang="en-US" altLang="en-US" b="1"/>
                <a:t>Program Counter</a:t>
              </a:r>
            </a:p>
          </p:txBody>
        </p:sp>
        <p:sp>
          <p:nvSpPr>
            <p:cNvPr id="954401" name="Line 33"/>
            <p:cNvSpPr>
              <a:spLocks noChangeShapeType="1"/>
            </p:cNvSpPr>
            <p:nvPr/>
          </p:nvSpPr>
          <p:spPr bwMode="auto">
            <a:xfrm>
              <a:off x="144" y="2640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4402" name="Line 34"/>
            <p:cNvSpPr>
              <a:spLocks noChangeShapeType="1"/>
            </p:cNvSpPr>
            <p:nvPr/>
          </p:nvSpPr>
          <p:spPr bwMode="auto">
            <a:xfrm>
              <a:off x="144" y="3024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8280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4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4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54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54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4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4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54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54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54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54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4393" grpId="0" build="p" autoUpdateAnimBg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152400"/>
            <a:ext cx="7162800" cy="1143000"/>
          </a:xfrm>
          <a:noFill/>
          <a:ln/>
        </p:spPr>
        <p:txBody>
          <a:bodyPr vert="horz" lIns="90487" tIns="45720" rIns="90487" bIns="45720" rtlCol="0" anchor="ctr">
            <a:normAutofit/>
          </a:bodyPr>
          <a:lstStyle/>
          <a:p>
            <a:r>
              <a:rPr lang="en-US" altLang="en-US"/>
              <a:t>Summary</a:t>
            </a:r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066800"/>
            <a:ext cx="8305800" cy="5105400"/>
          </a:xfrm>
          <a:noFill/>
          <a:ln/>
        </p:spPr>
        <p:txBody>
          <a:bodyPr vert="horz" lIns="90487" tIns="45720" rIns="90487" bIns="45720" rtlCol="0"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/>
              <a:t>Reservations stations: </a:t>
            </a:r>
            <a:r>
              <a:rPr lang="en-US" altLang="en-US" i="1"/>
              <a:t>implicit register renaming</a:t>
            </a:r>
            <a:r>
              <a:rPr lang="en-US" altLang="en-US"/>
              <a:t> to larger set of registers + buffering source operands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Prevents registers as bottleneck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Avoids WAR, WAW hazards of Scoreboard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Allows loop unrolling in HW</a:t>
            </a: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/>
              <a:t>Not limited to basic blocks </a:t>
            </a:r>
            <a:br>
              <a:rPr lang="en-US" altLang="en-US"/>
            </a:br>
            <a:r>
              <a:rPr lang="en-US" altLang="en-US"/>
              <a:t>(integer units gets ahead, beyond branches)</a:t>
            </a:r>
          </a:p>
          <a:p>
            <a:pPr>
              <a:lnSpc>
                <a:spcPct val="80000"/>
              </a:lnSpc>
            </a:pPr>
            <a:r>
              <a:rPr lang="en-US" altLang="en-US"/>
              <a:t>Today, helps cache misses as well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Don’t stall for L1 Data cache miss (insufficient ILP for L2 miss?)</a:t>
            </a:r>
          </a:p>
          <a:p>
            <a:pPr>
              <a:lnSpc>
                <a:spcPct val="80000"/>
              </a:lnSpc>
            </a:pPr>
            <a:r>
              <a:rPr lang="en-US" altLang="en-US"/>
              <a:t>Lasting Contributions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Dynamic scheduling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Register renaming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Load/store disambiguation</a:t>
            </a:r>
          </a:p>
          <a:p>
            <a:pPr>
              <a:lnSpc>
                <a:spcPct val="80000"/>
              </a:lnSpc>
            </a:pPr>
            <a:r>
              <a:rPr lang="en-US" altLang="en-US"/>
              <a:t>360/91 descendants are Pentium III; PowerPC 604; MIPS R10000; HP-PA 8000; Alpha 21264</a:t>
            </a:r>
          </a:p>
        </p:txBody>
      </p:sp>
    </p:spTree>
    <p:extLst>
      <p:ext uri="{BB962C8B-B14F-4D97-AF65-F5344CB8AC3E}">
        <p14:creationId xmlns:p14="http://schemas.microsoft.com/office/powerpoint/2010/main" val="140432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55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5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5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5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5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5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5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5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55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55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55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55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55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55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55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55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55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55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55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55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55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55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53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162800" cy="11430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altLang="en-US"/>
              <a:t>Name Dependence #2: </a:t>
            </a:r>
            <a:br>
              <a:rPr lang="en-US" altLang="en-US"/>
            </a:br>
            <a:r>
              <a:rPr lang="en-US" altLang="en-US"/>
              <a:t> Output dependence</a:t>
            </a:r>
          </a:p>
        </p:txBody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990600"/>
            <a:ext cx="8610600" cy="4648200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altLang="en-US" sz="1800"/>
          </a:p>
          <a:p>
            <a:r>
              <a:rPr lang="en-US" altLang="en-US"/>
              <a:t>Instr</a:t>
            </a:r>
            <a:r>
              <a:rPr lang="en-US" altLang="en-US" baseline="-25000"/>
              <a:t>J</a:t>
            </a:r>
            <a:r>
              <a:rPr lang="en-US" altLang="en-US"/>
              <a:t> writes operand </a:t>
            </a:r>
            <a:r>
              <a:rPr lang="en-US" altLang="en-US" i="1" u="sng">
                <a:solidFill>
                  <a:schemeClr val="hlink"/>
                </a:solidFill>
              </a:rPr>
              <a:t>before</a:t>
            </a:r>
            <a:r>
              <a:rPr lang="en-US" altLang="en-US"/>
              <a:t> Instr</a:t>
            </a:r>
            <a:r>
              <a:rPr lang="en-US" altLang="en-US" baseline="-25000"/>
              <a:t>I </a:t>
            </a:r>
            <a:r>
              <a:rPr lang="en-US" altLang="en-US"/>
              <a:t>writes it.</a:t>
            </a: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endParaRPr lang="en-US" altLang="en-US"/>
          </a:p>
          <a:p>
            <a:r>
              <a:rPr lang="en-US" altLang="en-US"/>
              <a:t>Called an “</a:t>
            </a:r>
            <a:r>
              <a:rPr lang="en-US" altLang="en-US">
                <a:solidFill>
                  <a:schemeClr val="hlink"/>
                </a:solidFill>
              </a:rPr>
              <a:t>output dependence</a:t>
            </a:r>
            <a:r>
              <a:rPr lang="en-US" altLang="en-US"/>
              <a:t>” by compiler writers</a:t>
            </a:r>
            <a:br>
              <a:rPr lang="en-US" altLang="en-US"/>
            </a:br>
            <a:r>
              <a:rPr lang="en-US" altLang="en-US"/>
              <a:t>This also results from the reuse of name “</a:t>
            </a:r>
            <a:r>
              <a:rPr lang="en-US" altLang="en-US">
                <a:solidFill>
                  <a:schemeClr val="hlink"/>
                </a:solidFill>
              </a:rPr>
              <a:t>r1</a:t>
            </a:r>
            <a:r>
              <a:rPr lang="en-US" altLang="en-US"/>
              <a:t>”</a:t>
            </a:r>
          </a:p>
          <a:p>
            <a:r>
              <a:rPr lang="en-US" altLang="en-US"/>
              <a:t>If anti-dependence caused a hazard in the pipeline, called a </a:t>
            </a:r>
            <a:r>
              <a:rPr lang="en-US" altLang="en-US">
                <a:solidFill>
                  <a:schemeClr val="hlink"/>
                </a:solidFill>
              </a:rPr>
              <a:t>Write After Write (WAW)</a:t>
            </a:r>
            <a:r>
              <a:rPr lang="en-US" altLang="en-US"/>
              <a:t> </a:t>
            </a:r>
            <a:r>
              <a:rPr lang="en-US" altLang="en-US">
                <a:solidFill>
                  <a:schemeClr val="hlink"/>
                </a:solidFill>
              </a:rPr>
              <a:t>hazard</a:t>
            </a:r>
            <a:endParaRPr lang="en-US" altLang="en-US"/>
          </a:p>
        </p:txBody>
      </p:sp>
      <p:grpSp>
        <p:nvGrpSpPr>
          <p:cNvPr id="879620" name="Group 4"/>
          <p:cNvGrpSpPr>
            <a:grpSpLocks/>
          </p:cNvGrpSpPr>
          <p:nvPr/>
        </p:nvGrpSpPr>
        <p:grpSpPr bwMode="auto">
          <a:xfrm>
            <a:off x="3733800" y="1905001"/>
            <a:ext cx="3810000" cy="1196975"/>
            <a:chOff x="1296" y="1680"/>
            <a:chExt cx="2400" cy="754"/>
          </a:xfrm>
        </p:grpSpPr>
        <p:sp>
          <p:nvSpPr>
            <p:cNvPr id="879621" name="Rectangle 5"/>
            <p:cNvSpPr>
              <a:spLocks noChangeArrowheads="1"/>
            </p:cNvSpPr>
            <p:nvPr/>
          </p:nvSpPr>
          <p:spPr bwMode="auto">
            <a:xfrm>
              <a:off x="1584" y="1680"/>
              <a:ext cx="2112" cy="7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pattFill prst="narHorz">
                    <a:fgClr>
                      <a:schemeClr val="tx1"/>
                    </a:fgClr>
                    <a:bgClr>
                      <a:schemeClr val="bg1"/>
                    </a:bgClr>
                  </a:patt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altLang="en-US" sz="2400" b="1">
                  <a:latin typeface="Courier New" panose="02070309020205020404" pitchFamily="49" charset="0"/>
                </a:rPr>
                <a:t>I: sub </a:t>
              </a:r>
              <a:r>
                <a:rPr lang="en-US" altLang="en-US" sz="2400" b="1">
                  <a:solidFill>
                    <a:schemeClr val="hlink"/>
                  </a:solidFill>
                  <a:latin typeface="Courier New" panose="02070309020205020404" pitchFamily="49" charset="0"/>
                </a:rPr>
                <a:t>r1</a:t>
              </a:r>
              <a:r>
                <a:rPr lang="en-US" altLang="en-US" sz="2400" b="1">
                  <a:latin typeface="Courier New" panose="02070309020205020404" pitchFamily="49" charset="0"/>
                </a:rPr>
                <a:t>,r4,r3 </a:t>
              </a:r>
            </a:p>
            <a:p>
              <a:pPr algn="l"/>
              <a:r>
                <a:rPr lang="en-US" altLang="en-US" sz="2400" b="1">
                  <a:latin typeface="Courier New" panose="02070309020205020404" pitchFamily="49" charset="0"/>
                </a:rPr>
                <a:t>J: add </a:t>
              </a:r>
              <a:r>
                <a:rPr lang="en-US" altLang="en-US" sz="2400" b="1">
                  <a:solidFill>
                    <a:schemeClr val="hlink"/>
                  </a:solidFill>
                  <a:latin typeface="Courier New" panose="02070309020205020404" pitchFamily="49" charset="0"/>
                </a:rPr>
                <a:t>r1</a:t>
              </a:r>
              <a:r>
                <a:rPr lang="en-US" altLang="en-US" sz="2400" b="1">
                  <a:latin typeface="Courier New" panose="02070309020205020404" pitchFamily="49" charset="0"/>
                </a:rPr>
                <a:t>,r2,r3</a:t>
              </a:r>
            </a:p>
            <a:p>
              <a:pPr algn="l"/>
              <a:r>
                <a:rPr lang="en-US" altLang="en-US" sz="2400" b="1">
                  <a:latin typeface="Courier New" panose="02070309020205020404" pitchFamily="49" charset="0"/>
                </a:rPr>
                <a:t>K: mul r6,r1,r7</a:t>
              </a:r>
            </a:p>
          </p:txBody>
        </p:sp>
        <p:sp>
          <p:nvSpPr>
            <p:cNvPr id="879622" name="Arc 6"/>
            <p:cNvSpPr>
              <a:spLocks/>
            </p:cNvSpPr>
            <p:nvPr/>
          </p:nvSpPr>
          <p:spPr bwMode="auto">
            <a:xfrm flipH="1" flipV="1">
              <a:off x="1296" y="1776"/>
              <a:ext cx="295" cy="288"/>
            </a:xfrm>
            <a:custGeom>
              <a:avLst/>
              <a:gdLst>
                <a:gd name="G0" fmla="+- 2932 0 0"/>
                <a:gd name="G1" fmla="+- 21600 0 0"/>
                <a:gd name="G2" fmla="+- 21600 0 0"/>
                <a:gd name="T0" fmla="*/ 0 w 24532"/>
                <a:gd name="T1" fmla="*/ 200 h 43200"/>
                <a:gd name="T2" fmla="*/ 870 w 24532"/>
                <a:gd name="T3" fmla="*/ 43101 h 43200"/>
                <a:gd name="T4" fmla="*/ 2932 w 2453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32" h="43200" fill="none" extrusionOk="0">
                  <a:moveTo>
                    <a:pt x="-1" y="199"/>
                  </a:moveTo>
                  <a:cubicBezTo>
                    <a:pt x="971" y="66"/>
                    <a:pt x="1951" y="0"/>
                    <a:pt x="2932" y="0"/>
                  </a:cubicBezTo>
                  <a:cubicBezTo>
                    <a:pt x="14861" y="0"/>
                    <a:pt x="24532" y="9670"/>
                    <a:pt x="24532" y="21600"/>
                  </a:cubicBezTo>
                  <a:cubicBezTo>
                    <a:pt x="24532" y="33529"/>
                    <a:pt x="14861" y="43200"/>
                    <a:pt x="2932" y="43200"/>
                  </a:cubicBezTo>
                  <a:cubicBezTo>
                    <a:pt x="2243" y="43199"/>
                    <a:pt x="1555" y="43167"/>
                    <a:pt x="869" y="43101"/>
                  </a:cubicBezTo>
                </a:path>
                <a:path w="24532" h="43200" stroke="0" extrusionOk="0">
                  <a:moveTo>
                    <a:pt x="-1" y="199"/>
                  </a:moveTo>
                  <a:cubicBezTo>
                    <a:pt x="971" y="66"/>
                    <a:pt x="1951" y="0"/>
                    <a:pt x="2932" y="0"/>
                  </a:cubicBezTo>
                  <a:cubicBezTo>
                    <a:pt x="14861" y="0"/>
                    <a:pt x="24532" y="9670"/>
                    <a:pt x="24532" y="21600"/>
                  </a:cubicBezTo>
                  <a:cubicBezTo>
                    <a:pt x="24532" y="33529"/>
                    <a:pt x="14861" y="43200"/>
                    <a:pt x="2932" y="43200"/>
                  </a:cubicBezTo>
                  <a:cubicBezTo>
                    <a:pt x="2243" y="43199"/>
                    <a:pt x="1555" y="43167"/>
                    <a:pt x="869" y="43101"/>
                  </a:cubicBezTo>
                  <a:lnTo>
                    <a:pt x="2932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279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96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457200"/>
            <a:ext cx="7162800" cy="1143000"/>
          </a:xfrm>
        </p:spPr>
        <p:txBody>
          <a:bodyPr/>
          <a:lstStyle/>
          <a:p>
            <a:r>
              <a:rPr lang="en-US" altLang="en-US"/>
              <a:t>ILP and Data Hazards</a:t>
            </a:r>
          </a:p>
        </p:txBody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altLang="en-US"/>
              <a:t>HW/SW must preserve </a:t>
            </a:r>
            <a:r>
              <a:rPr lang="en-US" altLang="en-US">
                <a:solidFill>
                  <a:srgbClr val="FF0000"/>
                </a:solidFill>
              </a:rPr>
              <a:t>program order</a:t>
            </a:r>
            <a:r>
              <a:rPr lang="en-US" altLang="en-US"/>
              <a:t>: </a:t>
            </a:r>
            <a:br>
              <a:rPr lang="en-US" altLang="en-US"/>
            </a:br>
            <a:r>
              <a:rPr lang="en-US" altLang="en-US"/>
              <a:t>order instructions would execute in if executed sequentially 1 at a time as determined by original source program</a:t>
            </a:r>
          </a:p>
          <a:p>
            <a:r>
              <a:rPr lang="en-US" altLang="en-US"/>
              <a:t>HW/SW goal: exploit parallelism by preserving program order </a:t>
            </a:r>
            <a:r>
              <a:rPr lang="en-US" altLang="en-US">
                <a:solidFill>
                  <a:srgbClr val="FF0000"/>
                </a:solidFill>
              </a:rPr>
              <a:t>only where it affects the outcome of the program</a:t>
            </a:r>
          </a:p>
          <a:p>
            <a:r>
              <a:rPr lang="en-US" altLang="en-US"/>
              <a:t>Instructions involved in a name dependence can execute simultaneously </a:t>
            </a:r>
            <a:r>
              <a:rPr lang="en-US" altLang="en-US">
                <a:solidFill>
                  <a:schemeClr val="hlink"/>
                </a:solidFill>
              </a:rPr>
              <a:t>if name used</a:t>
            </a:r>
            <a:r>
              <a:rPr lang="en-US" altLang="en-US"/>
              <a:t> in instructions </a:t>
            </a:r>
            <a:r>
              <a:rPr lang="en-US" altLang="en-US">
                <a:solidFill>
                  <a:schemeClr val="hlink"/>
                </a:solidFill>
              </a:rPr>
              <a:t>is changed</a:t>
            </a:r>
            <a:r>
              <a:rPr lang="en-US" altLang="en-US"/>
              <a:t> so instructions do not conflict</a:t>
            </a:r>
          </a:p>
          <a:p>
            <a:pPr lvl="1"/>
            <a:r>
              <a:rPr lang="en-US" altLang="en-US">
                <a:solidFill>
                  <a:srgbClr val="FF0000"/>
                </a:solidFill>
              </a:rPr>
              <a:t>Register renaming</a:t>
            </a:r>
            <a:r>
              <a:rPr lang="en-US" altLang="en-US"/>
              <a:t> resolves name dependence for regs</a:t>
            </a:r>
          </a:p>
          <a:p>
            <a:pPr lvl="1"/>
            <a:r>
              <a:rPr lang="en-US" altLang="en-US"/>
              <a:t>Either by compiler or by HW</a:t>
            </a:r>
          </a:p>
        </p:txBody>
      </p:sp>
    </p:spTree>
    <p:extLst>
      <p:ext uri="{BB962C8B-B14F-4D97-AF65-F5344CB8AC3E}">
        <p14:creationId xmlns:p14="http://schemas.microsoft.com/office/powerpoint/2010/main" val="341682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667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3208</Words>
  <Application>Microsoft Office PowerPoint</Application>
  <PresentationFormat>Widescreen</PresentationFormat>
  <Paragraphs>369</Paragraphs>
  <Slides>73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73</vt:i4>
      </vt:variant>
    </vt:vector>
  </HeadingPairs>
  <TitlesOfParts>
    <vt:vector size="84" baseType="lpstr">
      <vt:lpstr>Arial</vt:lpstr>
      <vt:lpstr>Calibri</vt:lpstr>
      <vt:lpstr>Calibri Light</vt:lpstr>
      <vt:lpstr>Comic Sans MS</vt:lpstr>
      <vt:lpstr>Courier New</vt:lpstr>
      <vt:lpstr>Helvetica</vt:lpstr>
      <vt:lpstr>Symbol</vt:lpstr>
      <vt:lpstr>Times</vt:lpstr>
      <vt:lpstr>Office Theme</vt:lpstr>
      <vt:lpstr>Document</vt:lpstr>
      <vt:lpstr>Worksheet</vt:lpstr>
      <vt:lpstr>      Instruction Level Parallelism and Dynamic Execution   Adapted from Prof. David A. Patterson  </vt:lpstr>
      <vt:lpstr>Recall from Pipelining Review</vt:lpstr>
      <vt:lpstr>Ideas to Reduce Stalls</vt:lpstr>
      <vt:lpstr>Instruction-Level Parallelism (ILP)</vt:lpstr>
      <vt:lpstr>Data Dependence and Hazards</vt:lpstr>
      <vt:lpstr>Data Dependence and Hazards</vt:lpstr>
      <vt:lpstr>Name Dependence #1:  Anti-dependence</vt:lpstr>
      <vt:lpstr>Name Dependence #2:   Output dependence</vt:lpstr>
      <vt:lpstr>ILP and Data Hazards</vt:lpstr>
      <vt:lpstr>Control Dependencies</vt:lpstr>
      <vt:lpstr>Control Dependence Ignored</vt:lpstr>
      <vt:lpstr>Exception Behavior</vt:lpstr>
      <vt:lpstr>Data Flow</vt:lpstr>
      <vt:lpstr>Advantages of Dynamic Scheduling</vt:lpstr>
      <vt:lpstr>HW Schemes: Instruction Parallelism</vt:lpstr>
      <vt:lpstr>Dynamic Scheduling Step 1</vt:lpstr>
      <vt:lpstr>A Dynamic Algorithm:  Tomasulo’s Algorithm</vt:lpstr>
      <vt:lpstr>Tomasulo Algorithm</vt:lpstr>
      <vt:lpstr>Tomasulo Organization</vt:lpstr>
      <vt:lpstr>Reservation Station Components</vt:lpstr>
      <vt:lpstr>Three Stages of Tomasulo Algorithm</vt:lpstr>
      <vt:lpstr>Tomasulo Example</vt:lpstr>
      <vt:lpstr>Tomasulo Example Cycle 1</vt:lpstr>
      <vt:lpstr>Tomasulo Example Cycle 2</vt:lpstr>
      <vt:lpstr>Tomasulo Example Cycle 3</vt:lpstr>
      <vt:lpstr>Tomasulo Example Cycle 4</vt:lpstr>
      <vt:lpstr>Tomasulo Example Cycle 5</vt:lpstr>
      <vt:lpstr>Tomasulo Example Cycle 6</vt:lpstr>
      <vt:lpstr>Tomasulo Example Cycle 7</vt:lpstr>
      <vt:lpstr>Tomasulo Example Cycle 8</vt:lpstr>
      <vt:lpstr>Tomasulo Example Cycle 9</vt:lpstr>
      <vt:lpstr>Tomasulo Example Cycle 10</vt:lpstr>
      <vt:lpstr>Tomasulo Example Cycle 11</vt:lpstr>
      <vt:lpstr>Tomasulo Example Cycle 12</vt:lpstr>
      <vt:lpstr>Tomasulo Example Cycle 13</vt:lpstr>
      <vt:lpstr>Tomasulo Example Cycle 14</vt:lpstr>
      <vt:lpstr>Tomasulo Example Cycle 15</vt:lpstr>
      <vt:lpstr>Tomasulo Example Cycle 16</vt:lpstr>
      <vt:lpstr>Faster than light computation (skip a couple of cycles)</vt:lpstr>
      <vt:lpstr>Tomasulo Example Cycle 55</vt:lpstr>
      <vt:lpstr>Tomasulo Example Cycle 56</vt:lpstr>
      <vt:lpstr>Tomasulo Example Cycle 57</vt:lpstr>
      <vt:lpstr>Tomasulo Drawbacks</vt:lpstr>
      <vt:lpstr>Tomasulo Loop Example</vt:lpstr>
      <vt:lpstr>Loop Example</vt:lpstr>
      <vt:lpstr>Loop Example Cycle 1</vt:lpstr>
      <vt:lpstr>Loop Example Cycle 2</vt:lpstr>
      <vt:lpstr>Loop Example Cycle 3</vt:lpstr>
      <vt:lpstr>Loop Example Cycle 4</vt:lpstr>
      <vt:lpstr>Loop Example Cycle 5</vt:lpstr>
      <vt:lpstr>Loop Example Cycle 6</vt:lpstr>
      <vt:lpstr>Loop Example Cycle 7</vt:lpstr>
      <vt:lpstr>Loop Example Cycle 8</vt:lpstr>
      <vt:lpstr>Loop Example Cycle 9</vt:lpstr>
      <vt:lpstr>Loop Example Cycle 10</vt:lpstr>
      <vt:lpstr>Loop Example Cycle 11</vt:lpstr>
      <vt:lpstr>Loop Example Cycle 12</vt:lpstr>
      <vt:lpstr>Loop Example Cycle 13</vt:lpstr>
      <vt:lpstr>Loop Example Cycle 14</vt:lpstr>
      <vt:lpstr>Loop Example Cycle 15</vt:lpstr>
      <vt:lpstr>Loop Example Cycle 16</vt:lpstr>
      <vt:lpstr>Loop Example Cycle 17</vt:lpstr>
      <vt:lpstr>Loop Example Cycle 18</vt:lpstr>
      <vt:lpstr>Loop Example Cycle 19</vt:lpstr>
      <vt:lpstr>Loop Example Cycle 20</vt:lpstr>
      <vt:lpstr>Why can Tomasulo overlap iterations of loops?</vt:lpstr>
      <vt:lpstr>Tomasulo’s scheme offers 2 major advantages</vt:lpstr>
      <vt:lpstr>What about Precise Interrupts?</vt:lpstr>
      <vt:lpstr>Relationship between precise interrupts and specultation:</vt:lpstr>
      <vt:lpstr>HW support for precise interrupts</vt:lpstr>
      <vt:lpstr>Four Steps of Speculative Tomasulo Algorithm</vt:lpstr>
      <vt:lpstr>What are the hardware complexities with reorder buffer (ROB)?</vt:lpstr>
      <vt:lpstr>Summary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 Sridhar</dc:creator>
  <cp:lastModifiedBy>Ramalingam Sridhar</cp:lastModifiedBy>
  <cp:revision>2</cp:revision>
  <dcterms:created xsi:type="dcterms:W3CDTF">2019-04-19T16:03:28Z</dcterms:created>
  <dcterms:modified xsi:type="dcterms:W3CDTF">2021-04-14T16:29:16Z</dcterms:modified>
</cp:coreProperties>
</file>