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74" r:id="rId3"/>
    <p:sldId id="260" r:id="rId4"/>
    <p:sldId id="258" r:id="rId5"/>
    <p:sldId id="259" r:id="rId6"/>
    <p:sldId id="261" r:id="rId7"/>
    <p:sldId id="262" r:id="rId8"/>
    <p:sldId id="264" r:id="rId9"/>
    <p:sldId id="265" r:id="rId10"/>
    <p:sldId id="294" r:id="rId11"/>
    <p:sldId id="266" r:id="rId12"/>
    <p:sldId id="263" r:id="rId13"/>
    <p:sldId id="286" r:id="rId14"/>
    <p:sldId id="272" r:id="rId15"/>
    <p:sldId id="296" r:id="rId16"/>
    <p:sldId id="293" r:id="rId17"/>
    <p:sldId id="285" r:id="rId18"/>
    <p:sldId id="297" r:id="rId19"/>
    <p:sldId id="295" r:id="rId20"/>
    <p:sldId id="287" r:id="rId21"/>
    <p:sldId id="288" r:id="rId22"/>
    <p:sldId id="292" r:id="rId23"/>
    <p:sldId id="283" r:id="rId24"/>
    <p:sldId id="284" r:id="rId25"/>
    <p:sldId id="289" r:id="rId26"/>
    <p:sldId id="290" r:id="rId27"/>
    <p:sldId id="291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2196"/>
    <a:srgbClr val="F49709"/>
    <a:srgbClr val="D58408"/>
    <a:srgbClr val="1C6CB5"/>
    <a:srgbClr val="D5C139"/>
    <a:srgbClr val="ECD63F"/>
    <a:srgbClr val="CCCC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62" autoAdjust="0"/>
    <p:restoredTop sz="94434" autoAdjust="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772400" cy="144780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>
                    <a:lumMod val="75000"/>
                  </a:schemeClr>
                </a:solidFill>
                <a:latin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1"/>
          <p:cNvCxnSpPr>
            <a:cxnSpLocks noChangeShapeType="1"/>
          </p:cNvCxnSpPr>
          <p:nvPr userDrawn="1"/>
        </p:nvCxnSpPr>
        <p:spPr bwMode="auto">
          <a:xfrm>
            <a:off x="838200" y="2362200"/>
            <a:ext cx="7620000" cy="1588"/>
          </a:xfrm>
          <a:prstGeom prst="line">
            <a:avLst/>
          </a:prstGeom>
          <a:noFill/>
          <a:ln w="9525">
            <a:solidFill>
              <a:schemeClr val="bg1"/>
            </a:solidFill>
            <a:prstDash val="dot"/>
            <a:round/>
            <a:headEnd/>
            <a:tailEnd/>
          </a:ln>
        </p:spPr>
      </p:cxnSp>
      <p:cxnSp>
        <p:nvCxnSpPr>
          <p:cNvPr id="5" name="Straight Connector 13"/>
          <p:cNvCxnSpPr>
            <a:cxnSpLocks noChangeShapeType="1"/>
          </p:cNvCxnSpPr>
          <p:nvPr userDrawn="1"/>
        </p:nvCxnSpPr>
        <p:spPr bwMode="auto">
          <a:xfrm>
            <a:off x="838200" y="2363788"/>
            <a:ext cx="7620000" cy="1587"/>
          </a:xfrm>
          <a:prstGeom prst="line">
            <a:avLst/>
          </a:prstGeom>
          <a:noFill/>
          <a:ln w="9525">
            <a:solidFill>
              <a:schemeClr val="tx1"/>
            </a:solidFill>
            <a:prstDash val="dot"/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38387"/>
            <a:ext cx="7772400" cy="1852613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solidFill>
                  <a:srgbClr val="60606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676400"/>
            <a:ext cx="7772400" cy="6619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60606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7772400" cy="3429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>
              <a:buClrTx/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2pPr>
            <a:lvl3pPr>
              <a:buClrTx/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3pPr>
            <a:lvl4pPr>
              <a:buClrTx/>
              <a:defRPr b="0" i="0">
                <a:solidFill>
                  <a:srgbClr val="606060"/>
                </a:solidFill>
                <a:latin typeface="Trebuchet MS"/>
                <a:cs typeface="Trebuchet MS"/>
              </a:defRPr>
            </a:lvl4pPr>
            <a:lvl5pPr>
              <a:defRPr b="0" i="1">
                <a:solidFill>
                  <a:srgbClr val="606060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60606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3505200"/>
          </a:xfrm>
          <a:prstGeom prst="rect">
            <a:avLst/>
          </a:prstGeom>
        </p:spPr>
        <p:txBody>
          <a:bodyPr/>
          <a:lstStyle>
            <a:lvl1pPr>
              <a:defRPr sz="28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>
              <a:buClrTx/>
              <a:buFont typeface="Arial"/>
              <a:buChar char="•"/>
              <a:defRPr sz="2400" b="0" i="0">
                <a:solidFill>
                  <a:srgbClr val="606060"/>
                </a:solidFill>
                <a:latin typeface="Trebuchet MS"/>
                <a:cs typeface="Trebuchet MS"/>
              </a:defRPr>
            </a:lvl2pPr>
            <a:lvl3pPr>
              <a:buClrTx/>
              <a:buFont typeface="Arial"/>
              <a:buChar char="•"/>
              <a:defRPr sz="2000" b="0" i="0">
                <a:solidFill>
                  <a:srgbClr val="606060"/>
                </a:solidFill>
                <a:latin typeface="Trebuchet MS"/>
                <a:cs typeface="Trebuchet MS"/>
              </a:defRPr>
            </a:lvl3pPr>
            <a:lvl4pPr>
              <a:buClrTx/>
              <a:buFont typeface="Arial"/>
              <a:buChar char="•"/>
              <a:defRPr sz="1800" b="0" i="0">
                <a:solidFill>
                  <a:srgbClr val="60606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800" b="0" i="1">
                <a:solidFill>
                  <a:srgbClr val="606060"/>
                </a:solidFill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3505200"/>
          </a:xfrm>
          <a:prstGeom prst="rect">
            <a:avLst/>
          </a:prstGeom>
        </p:spPr>
        <p:txBody>
          <a:bodyPr/>
          <a:lstStyle>
            <a:lvl1pPr>
              <a:defRPr sz="28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>
              <a:buClrTx/>
              <a:buFont typeface="Arial"/>
              <a:buChar char="•"/>
              <a:defRPr sz="2400" b="0" i="0">
                <a:solidFill>
                  <a:srgbClr val="808080"/>
                </a:solidFill>
                <a:latin typeface="Trebuchet MS"/>
                <a:cs typeface="Trebuchet MS"/>
              </a:defRPr>
            </a:lvl2pPr>
            <a:lvl3pPr>
              <a:buClrTx/>
              <a:buFont typeface="Arial"/>
              <a:buChar char="•"/>
              <a:defRPr sz="2000" b="0" i="0">
                <a:solidFill>
                  <a:srgbClr val="808080"/>
                </a:solidFill>
                <a:latin typeface="Trebuchet MS"/>
                <a:cs typeface="Trebuchet MS"/>
              </a:defRPr>
            </a:lvl3pPr>
            <a:lvl4pPr>
              <a:buClrTx/>
              <a:buFont typeface="Arial"/>
              <a:buChar char="•"/>
              <a:defRPr sz="1800" b="0" i="0">
                <a:solidFill>
                  <a:srgbClr val="80808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800" b="0" i="1">
                <a:solidFill>
                  <a:srgbClr val="808080"/>
                </a:solidFill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0647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80808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4040188" cy="43893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37626"/>
            <a:ext cx="4040188" cy="2971800"/>
          </a:xfrm>
          <a:prstGeom prst="rect">
            <a:avLst/>
          </a:prstGeom>
        </p:spPr>
        <p:txBody>
          <a:bodyPr/>
          <a:lstStyle>
            <a:lvl1pPr>
              <a:defRPr sz="24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>
              <a:buClr>
                <a:srgbClr val="ECD63F"/>
              </a:buClr>
              <a:buFont typeface="Arial"/>
              <a:buChar char="•"/>
              <a:defRPr sz="2000" b="0" i="0">
                <a:solidFill>
                  <a:srgbClr val="606060"/>
                </a:solidFill>
                <a:latin typeface="Trebuchet MS"/>
                <a:cs typeface="Trebuchet MS"/>
              </a:defRPr>
            </a:lvl2pPr>
            <a:lvl3pPr>
              <a:buClr>
                <a:srgbClr val="ECD63F"/>
              </a:buClr>
              <a:buFont typeface="Arial"/>
              <a:buChar char="•"/>
              <a:defRPr sz="1800" b="0" i="0">
                <a:solidFill>
                  <a:srgbClr val="606060"/>
                </a:solidFill>
                <a:latin typeface="Trebuchet MS"/>
                <a:cs typeface="Trebuchet MS"/>
              </a:defRPr>
            </a:lvl3pPr>
            <a:lvl4pPr>
              <a:buClr>
                <a:srgbClr val="ECD63F"/>
              </a:buClr>
              <a:buFont typeface="Arial"/>
              <a:buChar char="•"/>
              <a:defRPr sz="1600" b="0" i="0">
                <a:solidFill>
                  <a:srgbClr val="60606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600" b="0" i="1">
                <a:solidFill>
                  <a:srgbClr val="606060"/>
                </a:solidFill>
                <a:latin typeface="Trebuchet MS"/>
                <a:cs typeface="Trebuchet M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57401"/>
            <a:ext cx="4041775" cy="43893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37626"/>
            <a:ext cx="4041775" cy="29718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06060"/>
                </a:solidFill>
              </a:defRPr>
            </a:lvl1pPr>
            <a:lvl2pPr>
              <a:buClr>
                <a:srgbClr val="ECD63F"/>
              </a:buClr>
              <a:buFont typeface="Arial"/>
              <a:buChar char="•"/>
              <a:defRPr sz="2000">
                <a:solidFill>
                  <a:srgbClr val="606060"/>
                </a:solidFill>
              </a:defRPr>
            </a:lvl2pPr>
            <a:lvl3pPr>
              <a:buClr>
                <a:srgbClr val="ECD63F"/>
              </a:buClr>
              <a:buFont typeface="Arial"/>
              <a:buChar char="•"/>
              <a:defRPr sz="1800">
                <a:solidFill>
                  <a:srgbClr val="606060"/>
                </a:solidFill>
              </a:defRPr>
            </a:lvl3pPr>
            <a:lvl4pPr>
              <a:buClr>
                <a:srgbClr val="ECD63F"/>
              </a:buClr>
              <a:buFont typeface="Arial"/>
              <a:buChar char="•"/>
              <a:defRPr sz="1600">
                <a:solidFill>
                  <a:srgbClr val="606060"/>
                </a:solidFill>
              </a:defRPr>
            </a:lvl4pPr>
            <a:lvl5pPr>
              <a:buClr>
                <a:srgbClr val="ECD63F"/>
              </a:buClr>
              <a:buFontTx/>
              <a:buNone/>
              <a:defRPr sz="1600" i="1">
                <a:solidFill>
                  <a:srgbClr val="606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3008313" cy="1295400"/>
          </a:xfrm>
          <a:prstGeom prst="rect">
            <a:avLst/>
          </a:prstGeom>
          <a:solidFill>
            <a:srgbClr val="F49709"/>
          </a:solidFill>
        </p:spPr>
        <p:txBody>
          <a:bodyPr anchor="b"/>
          <a:lstStyle>
            <a:lvl1pPr algn="l">
              <a:defRPr sz="2000" b="0" i="0">
                <a:latin typeface="Trebuchet MS"/>
                <a:cs typeface="Trebuchet M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495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606060"/>
                </a:solidFill>
                <a:latin typeface="Georgia"/>
                <a:cs typeface="Georgia"/>
              </a:defRPr>
            </a:lvl1pPr>
            <a:lvl2pPr>
              <a:buClrTx/>
              <a:buFont typeface="Arial"/>
              <a:buChar char="•"/>
              <a:defRPr sz="2800" b="0" i="0">
                <a:solidFill>
                  <a:srgbClr val="606060"/>
                </a:solidFill>
                <a:latin typeface="Trebuchet MS"/>
                <a:cs typeface="Trebuchet MS"/>
              </a:defRPr>
            </a:lvl2pPr>
            <a:lvl3pPr>
              <a:buClrTx/>
              <a:buFont typeface="Arial"/>
              <a:buChar char="•"/>
              <a:defRPr sz="2400" b="0" i="0">
                <a:solidFill>
                  <a:srgbClr val="606060"/>
                </a:solidFill>
                <a:latin typeface="Trebuchet MS"/>
                <a:cs typeface="Trebuchet MS"/>
              </a:defRPr>
            </a:lvl3pPr>
            <a:lvl4pPr>
              <a:buClrTx/>
              <a:buFont typeface="Arial"/>
              <a:buChar char="•"/>
              <a:defRPr sz="2000" b="0" i="0">
                <a:solidFill>
                  <a:srgbClr val="60606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2000" b="0" i="1">
                <a:solidFill>
                  <a:srgbClr val="606060"/>
                </a:solidFill>
                <a:latin typeface="Trebuchet MS"/>
                <a:cs typeface="Trebuchet M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90800"/>
            <a:ext cx="3008313" cy="304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495800"/>
            <a:ext cx="5334000" cy="566738"/>
          </a:xfrm>
          <a:prstGeom prst="rect">
            <a:avLst/>
          </a:prstGeom>
        </p:spPr>
        <p:txBody>
          <a:bodyPr anchor="b"/>
          <a:lstStyle>
            <a:lvl1pPr algn="ctr">
              <a:defRPr sz="2000" b="0" i="0">
                <a:solidFill>
                  <a:srgbClr val="60606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295400"/>
            <a:ext cx="5334000" cy="3124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none"/>
        </p:style>
        <p:txBody>
          <a:bodyPr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062538"/>
            <a:ext cx="5334000" cy="8048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rgbClr val="606060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y_seal_alt.jpg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44" r:id="rId3"/>
    <p:sldLayoutId id="2147483839" r:id="rId4"/>
    <p:sldLayoutId id="2147483840" r:id="rId5"/>
    <p:sldLayoutId id="2147483841" r:id="rId6"/>
    <p:sldLayoutId id="2147483842" r:id="rId7"/>
    <p:sldLayoutId id="2147483843" r:id="rId8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ＭＳ Ｐゴシック" pitchFamily="122" charset="-128"/>
          <a:cs typeface="ＭＳ Ｐゴシック" pitchFamily="12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defRPr sz="2400">
          <a:solidFill>
            <a:schemeClr val="bg1"/>
          </a:solidFill>
          <a:latin typeface="+mn-lt"/>
          <a:ea typeface="ＭＳ Ｐゴシック" pitchFamily="122" charset="-128"/>
          <a:cs typeface="ＭＳ Ｐゴシック" pitchFamily="12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6633"/>
        </a:buClr>
        <a:buSzPct val="80000"/>
        <a:buFont typeface="Times" charset="0"/>
        <a:buChar char="•"/>
        <a:defRPr sz="2400">
          <a:solidFill>
            <a:schemeClr val="bg1"/>
          </a:solidFill>
          <a:latin typeface="+mn-lt"/>
          <a:ea typeface="ＭＳ Ｐゴシック" pitchFamily="12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bg1"/>
          </a:solidFill>
          <a:latin typeface="+mn-lt"/>
          <a:ea typeface="ＭＳ Ｐゴシック" pitchFamily="12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SzPct val="95000"/>
        <a:buFont typeface="Times" charset="0"/>
        <a:buChar char="•"/>
        <a:defRPr sz="2000">
          <a:solidFill>
            <a:schemeClr val="bg1"/>
          </a:solidFill>
          <a:latin typeface="+mn-lt"/>
          <a:ea typeface="ＭＳ Ｐゴシック" pitchFamily="12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685800" y="1371600"/>
            <a:ext cx="7467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ct val="110000"/>
              </a:lnSpc>
            </a:pPr>
            <a:endParaRPr lang="en-US" sz="2800" i="1" dirty="0">
              <a:latin typeface="Times New Roman" panose="02020603050405020304" pitchFamily="18" charset="0"/>
              <a:ea typeface="Trebuchet MS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1600200"/>
            <a:ext cx="7467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AGING AWARE DESIGN OF A MICROPROCESSOR BY DUTY CYCLE BALANCING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3733800"/>
            <a:ext cx="6629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800" b="1" dirty="0" smtClean="0"/>
              <a:t>ABHINAY RAJ KALAMBUR SABARAJAN - 50133612</a:t>
            </a:r>
          </a:p>
          <a:p>
            <a:pPr algn="just"/>
            <a:endParaRPr lang="en-US" sz="1800" b="1" dirty="0"/>
          </a:p>
          <a:p>
            <a:pPr algn="just"/>
            <a:r>
              <a:rPr lang="en-US" sz="1800" b="1" dirty="0"/>
              <a:t>Guided by: Professor Sridhar </a:t>
            </a:r>
            <a:r>
              <a:rPr lang="en-US" sz="1800" b="1" dirty="0" err="1"/>
              <a:t>Ramalingam</a:t>
            </a:r>
            <a:endParaRPr lang="en-US" sz="1800" b="1" dirty="0"/>
          </a:p>
          <a:p>
            <a:pPr algn="just"/>
            <a:endParaRPr lang="en-US" sz="1800" b="1" dirty="0" smtClean="0"/>
          </a:p>
          <a:p>
            <a:pPr algn="just"/>
            <a:endParaRPr lang="en-US" sz="1800" b="1" dirty="0"/>
          </a:p>
          <a:p>
            <a:pPr algn="just"/>
            <a:endParaRPr lang="en-US" sz="1800" b="1" dirty="0" smtClean="0"/>
          </a:p>
          <a:p>
            <a:pPr algn="just"/>
            <a:endParaRPr lang="en-US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467600" cy="609599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Decoding and Execution stages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209800"/>
            <a:ext cx="8153400" cy="4191000"/>
          </a:xfrm>
        </p:spPr>
        <p:txBody>
          <a:bodyPr/>
          <a:lstStyle/>
          <a:p>
            <a:pPr marL="342900" indent="-342900" algn="l">
              <a:buClrTx/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Decoding and Execution are two stages which must be analyzed at the gate level and device level for duty cycle analysis.</a:t>
            </a:r>
          </a:p>
          <a:p>
            <a:pPr marL="342900" indent="-342900" algn="l">
              <a:buClrTx/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 done by using cadence.</a:t>
            </a:r>
          </a:p>
          <a:p>
            <a:pPr marL="342900" indent="-342900" algn="l">
              <a:buClrTx/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execution part, a simple ALU along with mux and register blocks are considered.</a:t>
            </a:r>
          </a:p>
          <a:p>
            <a:pPr marL="342900" indent="-342900" algn="l">
              <a:buClrTx/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Cadence provided values which was indeed close to the real world scenarios.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73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6096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Duty Cycle Data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524000"/>
            <a:ext cx="7210759" cy="4666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43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534400" cy="838200"/>
          </a:xfrm>
        </p:spPr>
        <p:txBody>
          <a:bodyPr/>
          <a:lstStyle/>
          <a:p>
            <a:pPr lvl="0">
              <a:spcBef>
                <a:spcPct val="20000"/>
              </a:spcBef>
              <a:buClr>
                <a:srgbClr val="000000"/>
              </a:buClr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Aging aware Instruction Set Encoding(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ArISE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828800"/>
            <a:ext cx="8001000" cy="4343400"/>
          </a:xfrm>
        </p:spPr>
        <p:txBody>
          <a:bodyPr/>
          <a:lstStyle/>
          <a:p>
            <a:pPr marL="228600" lvl="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sz="2000" kern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Instruction Set Encoding </a:t>
            </a:r>
            <a:r>
              <a:rPr lang="en-US" sz="2000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(ISE) has a considerable impact </a:t>
            </a:r>
            <a:r>
              <a:rPr lang="en-US" sz="2000" kern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on the </a:t>
            </a:r>
            <a:r>
              <a:rPr lang="en-US" sz="2000" kern="12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wearout</a:t>
            </a:r>
            <a:r>
              <a:rPr lang="en-US" sz="2000" kern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000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of the decoding </a:t>
            </a:r>
            <a:r>
              <a:rPr lang="en-US" sz="2000" kern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stages.</a:t>
            </a:r>
          </a:p>
          <a:p>
            <a:pPr marL="228600" lvl="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sz="2000" kern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 aging-aware </a:t>
            </a:r>
            <a:r>
              <a:rPr lang="en-US" sz="2000" kern="12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opcode</a:t>
            </a:r>
            <a:r>
              <a:rPr lang="en-US" sz="2000" kern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000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for each instruction in such a way, that the overall lifetime of the decoding stages is </a:t>
            </a:r>
            <a:r>
              <a:rPr lang="en-US" sz="2000" kern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improved.</a:t>
            </a:r>
            <a:endParaRPr lang="en-US" sz="2000" kern="120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8600" lvl="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sz="2000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only the representing bit patterns are modified, while the </a:t>
            </a:r>
            <a:r>
              <a:rPr lang="en-US" sz="2000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opcode</a:t>
            </a:r>
            <a:r>
              <a:rPr lang="en-US" sz="2000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length remains unchanged.</a:t>
            </a:r>
          </a:p>
          <a:p>
            <a:pPr marL="228600" lvl="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sz="2000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Improving the ISE is a challenging </a:t>
            </a:r>
            <a:r>
              <a:rPr lang="en-US" sz="2000" kern="12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task.</a:t>
            </a:r>
          </a:p>
          <a:p>
            <a:pPr marL="228600" lvl="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most encodings infer modifications in the gate-level implementation of the 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stages.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65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7772400" cy="609600"/>
          </a:xfrm>
        </p:spPr>
        <p:txBody>
          <a:bodyPr/>
          <a:lstStyle/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Simplescalar </a:t>
            </a:r>
            <a:b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303360"/>
            <a:ext cx="7924800" cy="5097440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processor are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incredibly complex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becoming increasingly hard to evaluate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SimpleScalar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tool set - fast, flexible, and accurate simulation of modern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processors.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SimpleScalar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architecture (a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 derivative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MIPS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architecture).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that simulate real programs running on a range of modern processors and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emulate the Alpha, PISA, ARM, and x86 instruction sets. </a:t>
            </a:r>
          </a:p>
        </p:txBody>
      </p:sp>
    </p:spTree>
    <p:extLst>
      <p:ext uri="{BB962C8B-B14F-4D97-AF65-F5344CB8AC3E}">
        <p14:creationId xmlns:p14="http://schemas.microsoft.com/office/powerpoint/2010/main" val="304933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21405"/>
            <a:ext cx="7772400" cy="533400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Algorithm for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ArISE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based on duty cycle balancing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99281" y="1524000"/>
            <a:ext cx="7848600" cy="5334000"/>
          </a:xfrm>
        </p:spPr>
        <p:txBody>
          <a:bodyPr/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ITERATIVE APPROACH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Select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starting instruction set encoding (ISE): ISE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old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 duty cycle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While solution is not good enough or number of steps </a:t>
            </a:r>
            <a:r>
              <a:rPr lang="en-US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 do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3.0. Adjust temperature </a:t>
            </a:r>
            <a:r>
              <a:rPr lang="en-US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 Generate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ISE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 duty cycle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3.3.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duty cycle not equal to optimum duty cycle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3.3.1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then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3.1.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3.3.2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else ISE old = ISE new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ISE best = ISE old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 store best </a:t>
            </a:r>
            <a:r>
              <a:rPr lang="en-US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ISE */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3.1.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EndIf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End.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56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62000"/>
            <a:ext cx="8382000" cy="609600"/>
          </a:xfrm>
        </p:spPr>
        <p:txBody>
          <a:bodyPr/>
          <a:lstStyle/>
          <a:p>
            <a:pPr algn="l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Instruction Set Encoding based on Iterative approach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8229600" cy="52578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 MIPS ISE -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– 00100000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 – 00011000</a:t>
            </a:r>
          </a:p>
          <a:p>
            <a:pPr algn="l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 – 00011010</a:t>
            </a:r>
          </a:p>
          <a:p>
            <a:pPr algn="l"/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Iterative Approach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Encoding using Smaller bits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– 00000010	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 – 00000011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 – 00000110</a:t>
            </a:r>
          </a:p>
          <a:p>
            <a:pPr algn="l"/>
            <a:endPara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model gave an improvement of  10% in delay and MTTF.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32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447800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Delay values for various ISE models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447800"/>
            <a:ext cx="8001000" cy="4724400"/>
          </a:xfrm>
        </p:spPr>
        <p:txBody>
          <a:bodyPr/>
          <a:lstStyle/>
          <a:p>
            <a:pPr algn="l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ISE 1		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ISE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		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ISE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034556"/>
              </p:ext>
            </p:extLst>
          </p:nvPr>
        </p:nvGraphicFramePr>
        <p:xfrm>
          <a:off x="762000" y="2133600"/>
          <a:ext cx="1981200" cy="4272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990600"/>
              </a:tblGrid>
              <a:tr h="605367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of 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Hits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Delay</a:t>
                      </a: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(ns)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05367"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/>
                </a:tc>
              </a:tr>
              <a:tr h="605367">
                <a:tc>
                  <a:txBody>
                    <a:bodyPr/>
                    <a:lstStyle/>
                    <a:p>
                      <a:r>
                        <a:rPr lang="en-US" dirty="0" smtClean="0"/>
                        <a:t>4000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6.47</a:t>
                      </a:r>
                      <a:endParaRPr lang="en-US" dirty="0"/>
                    </a:p>
                  </a:txBody>
                  <a:tcPr/>
                </a:tc>
              </a:tr>
              <a:tr h="605367">
                <a:tc>
                  <a:txBody>
                    <a:bodyPr/>
                    <a:lstStyle/>
                    <a:p>
                      <a:r>
                        <a:rPr lang="en-US" dirty="0" smtClean="0"/>
                        <a:t>6000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15.8</a:t>
                      </a:r>
                      <a:endParaRPr lang="en-US" dirty="0"/>
                    </a:p>
                  </a:txBody>
                  <a:tcPr/>
                </a:tc>
              </a:tr>
              <a:tr h="605367">
                <a:tc>
                  <a:txBody>
                    <a:bodyPr/>
                    <a:lstStyle/>
                    <a:p>
                      <a:r>
                        <a:rPr lang="en-US" dirty="0" smtClean="0"/>
                        <a:t>8000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22.91</a:t>
                      </a:r>
                      <a:endParaRPr lang="en-US" dirty="0"/>
                    </a:p>
                  </a:txBody>
                  <a:tcPr/>
                </a:tc>
              </a:tr>
              <a:tr h="605367">
                <a:tc>
                  <a:txBody>
                    <a:bodyPr/>
                    <a:lstStyle/>
                    <a:p>
                      <a:r>
                        <a:rPr lang="en-US" dirty="0" smtClean="0"/>
                        <a:t>10000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22.92</a:t>
                      </a:r>
                      <a:endParaRPr lang="en-US" dirty="0"/>
                    </a:p>
                  </a:txBody>
                  <a:tcPr/>
                </a:tc>
              </a:tr>
              <a:tr h="605367">
                <a:tc>
                  <a:txBody>
                    <a:bodyPr/>
                    <a:lstStyle/>
                    <a:p>
                      <a:r>
                        <a:rPr lang="en-US" dirty="0" smtClean="0"/>
                        <a:t>12000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22.89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316004"/>
              </p:ext>
            </p:extLst>
          </p:nvPr>
        </p:nvGraphicFramePr>
        <p:xfrm>
          <a:off x="3276600" y="2148840"/>
          <a:ext cx="1981200" cy="4313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990600"/>
              </a:tblGrid>
              <a:tr h="67056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of 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Hits</a:t>
                      </a: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Delay</a:t>
                      </a: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  (ns)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6522"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1.9</a:t>
                      </a:r>
                      <a:endParaRPr lang="en-US" dirty="0"/>
                    </a:p>
                  </a:txBody>
                  <a:tcPr/>
                </a:tc>
              </a:tr>
              <a:tr h="566522">
                <a:tc>
                  <a:txBody>
                    <a:bodyPr/>
                    <a:lstStyle/>
                    <a:p>
                      <a:r>
                        <a:rPr lang="en-US" dirty="0" smtClean="0"/>
                        <a:t>4000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5.12</a:t>
                      </a:r>
                      <a:endParaRPr lang="en-US" dirty="0"/>
                    </a:p>
                  </a:txBody>
                  <a:tcPr/>
                </a:tc>
              </a:tr>
              <a:tr h="566522">
                <a:tc>
                  <a:txBody>
                    <a:bodyPr/>
                    <a:lstStyle/>
                    <a:p>
                      <a:r>
                        <a:rPr lang="en-US" dirty="0" smtClean="0"/>
                        <a:t>6000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13.97</a:t>
                      </a:r>
                      <a:endParaRPr lang="en-US" dirty="0"/>
                    </a:p>
                  </a:txBody>
                  <a:tcPr/>
                </a:tc>
              </a:tr>
              <a:tr h="566522">
                <a:tc>
                  <a:txBody>
                    <a:bodyPr/>
                    <a:lstStyle/>
                    <a:p>
                      <a:r>
                        <a:rPr lang="en-US" dirty="0" smtClean="0"/>
                        <a:t>8000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19.26</a:t>
                      </a:r>
                      <a:endParaRPr lang="en-US" dirty="0"/>
                    </a:p>
                  </a:txBody>
                  <a:tcPr/>
                </a:tc>
              </a:tr>
              <a:tr h="566522">
                <a:tc>
                  <a:txBody>
                    <a:bodyPr/>
                    <a:lstStyle/>
                    <a:p>
                      <a:r>
                        <a:rPr lang="en-US" dirty="0" smtClean="0"/>
                        <a:t>10000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19.26</a:t>
                      </a:r>
                      <a:endParaRPr lang="en-US" dirty="0"/>
                    </a:p>
                  </a:txBody>
                  <a:tcPr/>
                </a:tc>
              </a:tr>
              <a:tr h="566522">
                <a:tc>
                  <a:txBody>
                    <a:bodyPr/>
                    <a:lstStyle/>
                    <a:p>
                      <a:r>
                        <a:rPr lang="en-US" dirty="0" smtClean="0"/>
                        <a:t>12000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19.26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356625"/>
              </p:ext>
            </p:extLst>
          </p:nvPr>
        </p:nvGraphicFramePr>
        <p:xfrm>
          <a:off x="5791200" y="2148840"/>
          <a:ext cx="2126208" cy="4088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3104"/>
                <a:gridCol w="1063104"/>
              </a:tblGrid>
              <a:tr h="574766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of 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Hits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Delay</a:t>
                      </a: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(ns)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4766"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2.1</a:t>
                      </a:r>
                      <a:endParaRPr lang="en-US" dirty="0"/>
                    </a:p>
                  </a:txBody>
                  <a:tcPr/>
                </a:tc>
              </a:tr>
              <a:tr h="574766">
                <a:tc>
                  <a:txBody>
                    <a:bodyPr/>
                    <a:lstStyle/>
                    <a:p>
                      <a:r>
                        <a:rPr lang="en-US" dirty="0" smtClean="0"/>
                        <a:t>4000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3.75</a:t>
                      </a:r>
                      <a:endParaRPr lang="en-US" dirty="0"/>
                    </a:p>
                  </a:txBody>
                  <a:tcPr/>
                </a:tc>
              </a:tr>
              <a:tr h="574766">
                <a:tc>
                  <a:txBody>
                    <a:bodyPr/>
                    <a:lstStyle/>
                    <a:p>
                      <a:r>
                        <a:rPr lang="en-US" dirty="0" smtClean="0"/>
                        <a:t>6000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12.65</a:t>
                      </a:r>
                      <a:endParaRPr lang="en-US" dirty="0"/>
                    </a:p>
                  </a:txBody>
                  <a:tcPr/>
                </a:tc>
              </a:tr>
              <a:tr h="574766">
                <a:tc>
                  <a:txBody>
                    <a:bodyPr/>
                    <a:lstStyle/>
                    <a:p>
                      <a:r>
                        <a:rPr lang="en-US" dirty="0" smtClean="0"/>
                        <a:t>8000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18.7</a:t>
                      </a:r>
                      <a:endParaRPr lang="en-US" dirty="0"/>
                    </a:p>
                  </a:txBody>
                  <a:tcPr/>
                </a:tc>
              </a:tr>
              <a:tr h="574766">
                <a:tc>
                  <a:txBody>
                    <a:bodyPr/>
                    <a:lstStyle/>
                    <a:p>
                      <a:r>
                        <a:rPr lang="en-US" dirty="0" smtClean="0"/>
                        <a:t>10000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18.7</a:t>
                      </a:r>
                      <a:endParaRPr lang="en-US" dirty="0"/>
                    </a:p>
                  </a:txBody>
                  <a:tcPr/>
                </a:tc>
              </a:tr>
              <a:tr h="574766">
                <a:tc>
                  <a:txBody>
                    <a:bodyPr/>
                    <a:lstStyle/>
                    <a:p>
                      <a:r>
                        <a:rPr lang="en-US" dirty="0" smtClean="0"/>
                        <a:t>12000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18.7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212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555009"/>
            <a:ext cx="8458200" cy="533400"/>
          </a:xfrm>
        </p:spPr>
        <p:txBody>
          <a:bodyPr/>
          <a:lstStyle/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Algorithm for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ArISE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based on duty cycle balancing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066800"/>
            <a:ext cx="6858000" cy="5943600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HIERARCHICAL APPROACH</a:t>
            </a:r>
          </a:p>
          <a:p>
            <a:pPr algn="l">
              <a:lnSpc>
                <a:spcPct val="150000"/>
              </a:lnSpc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Partition instructions into groups and subgroups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Instruction groups, subgroups inside groups,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*/ /*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instructions insides subgroups, etc.*/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Rank each group (and subgroups subsequently)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 Based on their hardware-impact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 If there are groups/subgroups with same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ranking then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occurrence frequency to rank these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For the coarsest down to the finest hierarchy-level do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 highest ranked group down to the lowest do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 Find the best encoding for the elements within that group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/*Either exhaustive or with simulated annealing*/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 Stop as soon as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duty cycle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satisfactory.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Endfor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Endfor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0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85800"/>
            <a:ext cx="7772400" cy="457200"/>
          </a:xfrm>
        </p:spPr>
        <p:txBody>
          <a:bodyPr/>
          <a:lstStyle/>
          <a:p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Instruction Set Encoding based on 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Hierarchical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295400"/>
            <a:ext cx="8610600" cy="5181600"/>
          </a:xfrm>
        </p:spPr>
        <p:txBody>
          <a:bodyPr/>
          <a:lstStyle/>
          <a:p>
            <a:pPr marL="342900" indent="-342900" algn="l">
              <a:buClrTx/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Instructions are categorized into groups and subgroups</a:t>
            </a:r>
          </a:p>
          <a:p>
            <a:pPr marL="342900" indent="-342900" algn="l">
              <a:buClrTx/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 on hardware impact and occurrence frequency</a:t>
            </a:r>
          </a:p>
          <a:p>
            <a:pPr marL="342900" indent="-342900" algn="l">
              <a:buClrTx/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ClrTx/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457200" y="2362200"/>
            <a:ext cx="3657600" cy="3657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Group 1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33400" y="3048000"/>
            <a:ext cx="1600200" cy="1143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ADD,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Times" pitchFamily="122" charset="0"/>
              </a:rPr>
              <a:t>MOV,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AND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33400" y="4495800"/>
            <a:ext cx="1600200" cy="1219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ADDU,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Times" pitchFamily="122" charset="0"/>
              </a:rPr>
              <a:t>MOVL,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OR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1828800" y="3276600"/>
            <a:ext cx="5334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355376" y="3049137"/>
            <a:ext cx="1638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Sub-group1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62200" y="4646978"/>
            <a:ext cx="1638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Sub-group2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1923905" y="4950725"/>
            <a:ext cx="5334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Rectangle 11"/>
          <p:cNvSpPr/>
          <p:nvPr/>
        </p:nvSpPr>
        <p:spPr bwMode="auto">
          <a:xfrm>
            <a:off x="4241900" y="2330355"/>
            <a:ext cx="3657600" cy="3657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Group 2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336576" y="3026918"/>
            <a:ext cx="1600200" cy="1143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Times" pitchFamily="122" charset="0"/>
              </a:rPr>
              <a:t>SUB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,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Times" pitchFamily="122" charset="0"/>
              </a:rPr>
              <a:t>XOR,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Times" pitchFamily="122" charset="0"/>
              </a:rPr>
              <a:t>MULT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243466" y="4507436"/>
            <a:ext cx="1600200" cy="1143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Times" pitchFamily="122" charset="0"/>
              </a:rPr>
              <a:t>NOR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22" charset="0"/>
              </a:rPr>
              <a:t>,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Times" pitchFamily="122" charset="0"/>
              </a:rPr>
              <a:t>DIV,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Times" pitchFamily="122" charset="0"/>
              </a:rPr>
              <a:t>SRL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itchFamily="12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62449" y="3121967"/>
            <a:ext cx="1638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Sub-group1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106386" y="4646978"/>
            <a:ext cx="1638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Sub-group2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 flipV="1">
            <a:off x="5630494" y="4950725"/>
            <a:ext cx="5334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V="1">
            <a:off x="5630494" y="3383423"/>
            <a:ext cx="5334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2606796" y="3729335"/>
            <a:ext cx="1072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9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685800"/>
          </a:xfrm>
        </p:spPr>
        <p:txBody>
          <a:bodyPr/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Delay values for various ISE models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377286"/>
            <a:ext cx="8763000" cy="5328314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ISE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		      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ISE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		       ISE 3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268093"/>
              </p:ext>
            </p:extLst>
          </p:nvPr>
        </p:nvGraphicFramePr>
        <p:xfrm>
          <a:off x="457200" y="1981200"/>
          <a:ext cx="2590800" cy="40146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5400"/>
                <a:gridCol w="1295400"/>
              </a:tblGrid>
              <a:tr h="562429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of 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Hits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Delay</a:t>
                      </a: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(ns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2429"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1.95</a:t>
                      </a:r>
                      <a:endParaRPr lang="en-US" dirty="0"/>
                    </a:p>
                  </a:txBody>
                  <a:tcPr/>
                </a:tc>
              </a:tr>
              <a:tr h="562429">
                <a:tc>
                  <a:txBody>
                    <a:bodyPr/>
                    <a:lstStyle/>
                    <a:p>
                      <a:r>
                        <a:rPr lang="en-US" dirty="0" smtClean="0"/>
                        <a:t>4000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6.62</a:t>
                      </a:r>
                      <a:endParaRPr lang="en-US" dirty="0"/>
                    </a:p>
                  </a:txBody>
                  <a:tcPr/>
                </a:tc>
              </a:tr>
              <a:tr h="562429">
                <a:tc>
                  <a:txBody>
                    <a:bodyPr/>
                    <a:lstStyle/>
                    <a:p>
                      <a:r>
                        <a:rPr lang="en-US" dirty="0" smtClean="0"/>
                        <a:t>6000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10.4</a:t>
                      </a:r>
                      <a:endParaRPr lang="en-US" dirty="0"/>
                    </a:p>
                  </a:txBody>
                  <a:tcPr/>
                </a:tc>
              </a:tr>
              <a:tr h="562429">
                <a:tc>
                  <a:txBody>
                    <a:bodyPr/>
                    <a:lstStyle/>
                    <a:p>
                      <a:r>
                        <a:rPr lang="en-US" dirty="0" smtClean="0"/>
                        <a:t>8000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14.11</a:t>
                      </a:r>
                      <a:endParaRPr lang="en-US" dirty="0"/>
                    </a:p>
                  </a:txBody>
                  <a:tcPr/>
                </a:tc>
              </a:tr>
              <a:tr h="562429">
                <a:tc>
                  <a:txBody>
                    <a:bodyPr/>
                    <a:lstStyle/>
                    <a:p>
                      <a:r>
                        <a:rPr lang="en-US" dirty="0" smtClean="0"/>
                        <a:t>10000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16.29</a:t>
                      </a:r>
                      <a:endParaRPr lang="en-US" dirty="0"/>
                    </a:p>
                  </a:txBody>
                  <a:tcPr/>
                </a:tc>
              </a:tr>
              <a:tr h="562429">
                <a:tc>
                  <a:txBody>
                    <a:bodyPr/>
                    <a:lstStyle/>
                    <a:p>
                      <a:r>
                        <a:rPr lang="en-US" dirty="0" smtClean="0"/>
                        <a:t>12000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16.05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59003"/>
              </p:ext>
            </p:extLst>
          </p:nvPr>
        </p:nvGraphicFramePr>
        <p:xfrm>
          <a:off x="3657600" y="1981200"/>
          <a:ext cx="2286000" cy="40364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43000"/>
                <a:gridCol w="1143000"/>
              </a:tblGrid>
              <a:tr h="566058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of 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Hits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Delay</a:t>
                      </a: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(ns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6058"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1.81</a:t>
                      </a:r>
                      <a:endParaRPr lang="en-US" dirty="0"/>
                    </a:p>
                  </a:txBody>
                  <a:tcPr/>
                </a:tc>
              </a:tr>
              <a:tr h="566058">
                <a:tc>
                  <a:txBody>
                    <a:bodyPr/>
                    <a:lstStyle/>
                    <a:p>
                      <a:r>
                        <a:rPr lang="en-US" dirty="0" smtClean="0"/>
                        <a:t>4000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6.1</a:t>
                      </a:r>
                      <a:endParaRPr lang="en-US" dirty="0"/>
                    </a:p>
                  </a:txBody>
                  <a:tcPr/>
                </a:tc>
              </a:tr>
              <a:tr h="566058">
                <a:tc>
                  <a:txBody>
                    <a:bodyPr/>
                    <a:lstStyle/>
                    <a:p>
                      <a:r>
                        <a:rPr lang="en-US" dirty="0" smtClean="0"/>
                        <a:t>6000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11.1</a:t>
                      </a:r>
                      <a:endParaRPr lang="en-US" dirty="0"/>
                    </a:p>
                  </a:txBody>
                  <a:tcPr/>
                </a:tc>
              </a:tr>
              <a:tr h="566058">
                <a:tc>
                  <a:txBody>
                    <a:bodyPr/>
                    <a:lstStyle/>
                    <a:p>
                      <a:r>
                        <a:rPr lang="en-US" dirty="0" smtClean="0"/>
                        <a:t>8000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13.00</a:t>
                      </a:r>
                      <a:endParaRPr lang="en-US" dirty="0"/>
                    </a:p>
                  </a:txBody>
                  <a:tcPr/>
                </a:tc>
              </a:tr>
              <a:tr h="566058">
                <a:tc>
                  <a:txBody>
                    <a:bodyPr/>
                    <a:lstStyle/>
                    <a:p>
                      <a:r>
                        <a:rPr lang="en-US" dirty="0" smtClean="0"/>
                        <a:t>10000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14.38</a:t>
                      </a:r>
                      <a:endParaRPr lang="en-US" dirty="0"/>
                    </a:p>
                  </a:txBody>
                  <a:tcPr/>
                </a:tc>
              </a:tr>
              <a:tr h="566058">
                <a:tc>
                  <a:txBody>
                    <a:bodyPr/>
                    <a:lstStyle/>
                    <a:p>
                      <a:r>
                        <a:rPr lang="en-US" dirty="0" smtClean="0"/>
                        <a:t>12000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14.38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122875"/>
              </p:ext>
            </p:extLst>
          </p:nvPr>
        </p:nvGraphicFramePr>
        <p:xfrm>
          <a:off x="6629400" y="1981200"/>
          <a:ext cx="1905000" cy="403642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52500"/>
                <a:gridCol w="952500"/>
              </a:tblGrid>
              <a:tr h="566057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of </a:t>
                      </a:r>
                    </a:p>
                    <a:p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Hits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Delay</a:t>
                      </a:r>
                    </a:p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(ns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6057"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1.6</a:t>
                      </a:r>
                      <a:endParaRPr lang="en-US" dirty="0"/>
                    </a:p>
                  </a:txBody>
                  <a:tcPr/>
                </a:tc>
              </a:tr>
              <a:tr h="566057">
                <a:tc>
                  <a:txBody>
                    <a:bodyPr/>
                    <a:lstStyle/>
                    <a:p>
                      <a:r>
                        <a:rPr lang="en-US" dirty="0" smtClean="0"/>
                        <a:t>4000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3.75</a:t>
                      </a:r>
                      <a:endParaRPr lang="en-US" dirty="0"/>
                    </a:p>
                  </a:txBody>
                  <a:tcPr/>
                </a:tc>
              </a:tr>
              <a:tr h="566057">
                <a:tc>
                  <a:txBody>
                    <a:bodyPr/>
                    <a:lstStyle/>
                    <a:p>
                      <a:r>
                        <a:rPr lang="en-US" dirty="0" smtClean="0"/>
                        <a:t>6000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7.2</a:t>
                      </a:r>
                      <a:endParaRPr lang="en-US" dirty="0"/>
                    </a:p>
                  </a:txBody>
                  <a:tcPr/>
                </a:tc>
              </a:tr>
              <a:tr h="566057">
                <a:tc>
                  <a:txBody>
                    <a:bodyPr/>
                    <a:lstStyle/>
                    <a:p>
                      <a:r>
                        <a:rPr lang="en-US" dirty="0" smtClean="0"/>
                        <a:t>8000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11.69</a:t>
                      </a:r>
                      <a:endParaRPr lang="en-US" dirty="0"/>
                    </a:p>
                  </a:txBody>
                  <a:tcPr/>
                </a:tc>
              </a:tr>
              <a:tr h="566057">
                <a:tc>
                  <a:txBody>
                    <a:bodyPr/>
                    <a:lstStyle/>
                    <a:p>
                      <a:r>
                        <a:rPr lang="en-US" dirty="0" smtClean="0"/>
                        <a:t>10000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12.31</a:t>
                      </a:r>
                      <a:endParaRPr lang="en-US" dirty="0"/>
                    </a:p>
                  </a:txBody>
                  <a:tcPr/>
                </a:tc>
              </a:tr>
              <a:tr h="566057">
                <a:tc>
                  <a:txBody>
                    <a:bodyPr/>
                    <a:lstStyle/>
                    <a:p>
                      <a:r>
                        <a:rPr lang="en-US" dirty="0" smtClean="0"/>
                        <a:t>12000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12.31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76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685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Overview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676400"/>
            <a:ext cx="7010400" cy="4343400"/>
          </a:xfrm>
        </p:spPr>
        <p:txBody>
          <a:bodyPr/>
          <a:lstStyle/>
          <a:p>
            <a:pPr marL="342900" indent="-3429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342900" indent="-3429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Device Aging</a:t>
            </a:r>
          </a:p>
          <a:p>
            <a:pPr marL="342900" indent="-3429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work</a:t>
            </a:r>
          </a:p>
          <a:p>
            <a:pPr marL="342900" indent="-3429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Aging aware Instruction Set Encoding(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ArISE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Duty Cycle Balancing</a:t>
            </a:r>
          </a:p>
          <a:p>
            <a:pPr marL="342900" indent="-3429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HP cacti 6.5 for cache memory analysis</a:t>
            </a:r>
          </a:p>
          <a:p>
            <a:pPr marL="342900" indent="-3429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Algorithm for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ArISE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based on duty cycle balancing</a:t>
            </a:r>
          </a:p>
          <a:p>
            <a:pPr marL="342900" indent="-3429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Simplescalar </a:t>
            </a:r>
          </a:p>
          <a:p>
            <a:pPr marL="342900" indent="-3429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 of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SimpleScalar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Simulation</a:t>
            </a:r>
          </a:p>
          <a:p>
            <a:pPr marL="342900" indent="-342900" algn="just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62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 of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SimpleScalar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Simulation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0"/>
            <a:ext cx="8686800" cy="5029200"/>
          </a:xfrm>
        </p:spPr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 Interface of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Out-of-order simulator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933875"/>
            <a:ext cx="6248400" cy="4784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9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47800"/>
          </a:xfrm>
        </p:spPr>
        <p:txBody>
          <a:bodyPr/>
          <a:lstStyle/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 of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SimpleScalar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Simulation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23348"/>
            <a:ext cx="8610600" cy="5206052"/>
          </a:xfrm>
        </p:spPr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Duty Cycle results on Simple Scalar.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54855"/>
            <a:ext cx="7833206" cy="500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74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533400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Delay model for both algorithms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76400"/>
            <a:ext cx="7543800" cy="4800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631896"/>
            <a:ext cx="6781800" cy="4986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12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7772400" cy="685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1447800"/>
            <a:ext cx="7391400" cy="4876800"/>
          </a:xfrm>
        </p:spPr>
        <p:txBody>
          <a:bodyPr/>
          <a:lstStyle/>
          <a:p>
            <a:pPr algn="just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Optimum value of Duty cycle I got was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64%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including valid and invalid paths. By using simplescalar and Hierarchical algorithm, I was able to reach as much as 67%.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Initially, I used the iterative algorithm which improved the delay and MTTF by 10% which was not satisfactory. Later I used the Hierarchical algorithm with which I was able to improve the delay and MTTF by 54%.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proper grouping and subgrouping of instructions and current device level aging inhibition techniques, the delay and MTTF can be improved as much as to 80%.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37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2388" y="1295400"/>
            <a:ext cx="7239000" cy="48006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[1]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ArISE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: Aging-aware instruction set encoding for lifetime improvement by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Oboril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Fabian;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Tahoori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Mehdi, 2014 19th Asia and South Pacific Design Automation Conference (ASP-DAC), 2014. </a:t>
            </a:r>
          </a:p>
          <a:p>
            <a:pPr algn="just"/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[2] Aging-Aware Instruction Cache Design by Duty Cycle Balancing by Tao Jin;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Shuai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Wang, </a:t>
            </a:r>
          </a:p>
          <a:p>
            <a:pPr algn="just"/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2012 IEEE Computer Society Annual Symposium on VLSI, 2012. </a:t>
            </a:r>
          </a:p>
          <a:p>
            <a:pPr algn="just"/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[3] System-Level Modeling And Reliability Analysis Of Microprocessor Systems, Dissertation </a:t>
            </a:r>
          </a:p>
          <a:p>
            <a:pPr algn="just"/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Presented by Chang-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Chih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Chen. </a:t>
            </a:r>
          </a:p>
          <a:p>
            <a:pPr algn="just"/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[4] Efficient Instruction Encoding for Automatic Instruction Set Design of Configurable ASIPs, </a:t>
            </a:r>
          </a:p>
          <a:p>
            <a:pPr algn="just"/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by Lee, Jong-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eun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; Choi,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Kiyoung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Dutt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Nikil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Proceedings of the 2002 IEEE/ACM international conference on computer-aided design, 11/2002. </a:t>
            </a:r>
          </a:p>
          <a:p>
            <a:pPr algn="just"/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[5] The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SimpleScalar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Tool Set, Version 2.0, by Doug burger and Todd M Austin,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SimpleScalar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LLC. </a:t>
            </a:r>
          </a:p>
          <a:p>
            <a:pPr algn="just"/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[6] Aging-Aware Design of Microprocessor Instruction Pipelines, Fabian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Oboril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and Mehdi B.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Tahoori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Ieee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Transactions On Computer-Aided Design Of Integrated Circuits And Systems, Vol. 33, No. 5, May 2014. </a:t>
            </a:r>
          </a:p>
        </p:txBody>
      </p:sp>
    </p:spTree>
    <p:extLst>
      <p:ext uri="{BB962C8B-B14F-4D97-AF65-F5344CB8AC3E}">
        <p14:creationId xmlns:p14="http://schemas.microsoft.com/office/powerpoint/2010/main" val="313700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685800"/>
            <a:ext cx="7848600" cy="55626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[7] Aging-Aware Instruction Cache Design by Duty Cycle Balancing, Tao Jin and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Shuai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Wang, </a:t>
            </a:r>
          </a:p>
          <a:p>
            <a:pPr algn="just"/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2012 IEEE Computer Society Annual Symposium on VLSI. </a:t>
            </a:r>
          </a:p>
          <a:p>
            <a:pPr algn="just"/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[8] Aging-aware Timing Analysis Considering Combined Effects of NBTI and PBTI,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Saman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Kiamehr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Farshad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Firouzi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Mehdi. B.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Tahoori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International Symposium on Quality Electronic Design (ISQED), 2013. </a:t>
            </a:r>
          </a:p>
          <a:p>
            <a:pPr algn="just"/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[9] System-level modeling of microprocessor reliability degradation due to BTI and HCI, by Chen, Chang-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Chih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Soonyoung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Cha;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Taizhi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Liu;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Milor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Linda, 2014 IEEE International Reliability Physics Symposium, 2014. </a:t>
            </a:r>
          </a:p>
          <a:p>
            <a:pPr algn="just"/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[10] Aging mitigation in memory arrays using self-controlled bit-flipping technique, by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Gebregiorgis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Anteneh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Ebrahimi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Mojtaba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Kiamehr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Saman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Oboril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Fabian;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Hamdioui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Said; </a:t>
            </a:r>
            <a:r>
              <a:rPr lang="en-US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Tahoori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Mehdi B, The 20th Asia and South Pacific Design Automation Conference, 2015.</a:t>
            </a:r>
            <a:endPara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42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200400"/>
            <a:ext cx="7772400" cy="1447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Questions?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663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You!!!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479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degradation of CMOS devices over the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lifetime.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IN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Negative Bias Temperature Instability </a:t>
            </a:r>
            <a:r>
              <a:rPr lang="en-I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(NBTI</a:t>
            </a:r>
            <a:r>
              <a:rPr lang="en-IN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Microprocessors fabricated at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nanoscale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nodes are exposed to accelerated transistor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aging.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Device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delays increase over time reducing the Mean Time To Failure (MTTF) of the processor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Novel Aging-aware Instruction Set Encoding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 (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ArISE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that improves the instruction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encoding.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 on Duty Cycle balancing which directly relates to the variation in threshold voltages of CMOS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transistors.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r>
              <a:rPr lang="en-US" dirty="0"/>
              <a:t> </a:t>
            </a:r>
            <a:endParaRPr lang="en-IN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13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18911"/>
            <a:ext cx="7772400" cy="685799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DEVICE AGING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14400" y="2057400"/>
            <a:ext cx="701039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C00000"/>
                </a:solidFill>
              </a:rPr>
              <a:t>Transistors do age… like </a:t>
            </a:r>
            <a:r>
              <a:rPr lang="en-US" sz="2000" dirty="0" smtClean="0">
                <a:solidFill>
                  <a:srgbClr val="C00000"/>
                </a:solidFill>
              </a:rPr>
              <a:t>humans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000" dirty="0"/>
              <a:t>Rate of aging </a:t>
            </a:r>
            <a:r>
              <a:rPr lang="en-US" sz="2000" dirty="0" smtClean="0"/>
              <a:t>related </a:t>
            </a:r>
            <a:r>
              <a:rPr lang="en-US" sz="2000" dirty="0"/>
              <a:t>to </a:t>
            </a:r>
            <a:r>
              <a:rPr lang="en-US" sz="2000" dirty="0" smtClean="0"/>
              <a:t>stress on the devices.</a:t>
            </a:r>
            <a:endParaRPr lang="en-US" sz="2000" dirty="0"/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000" dirty="0"/>
              <a:t>Circuit aging refers to the deterioration of circuit performance over time</a:t>
            </a:r>
            <a:r>
              <a:rPr lang="en-US" sz="20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000" dirty="0" smtClean="0"/>
              <a:t>Aging </a:t>
            </a:r>
            <a:r>
              <a:rPr lang="en-US" sz="2000" dirty="0"/>
              <a:t>wasn't significant until the </a:t>
            </a:r>
            <a:r>
              <a:rPr lang="en-US" sz="2000" dirty="0" smtClean="0"/>
              <a:t>Moore's Law pushed the </a:t>
            </a:r>
            <a:r>
              <a:rPr lang="en-US" sz="2000" dirty="0"/>
              <a:t>transistor channel lengths to 0.18 µm</a:t>
            </a:r>
            <a:r>
              <a:rPr lang="en-US" sz="20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000" dirty="0"/>
              <a:t>use of extremely small channel lengths and higher operating frequencies has elevated circuit </a:t>
            </a:r>
            <a:r>
              <a:rPr lang="en-US" sz="2000" dirty="0" smtClean="0"/>
              <a:t>aging.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3228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11430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Different Aging Phenomena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1828800"/>
            <a:ext cx="7772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N" dirty="0" smtClean="0"/>
              <a:t>NBTI</a:t>
            </a:r>
          </a:p>
          <a:p>
            <a:pPr algn="just"/>
            <a:r>
              <a:rPr lang="en-IN" dirty="0"/>
              <a:t> </a:t>
            </a:r>
            <a:r>
              <a:rPr lang="en-IN" dirty="0" smtClean="0"/>
              <a:t>    - </a:t>
            </a:r>
            <a:r>
              <a:rPr lang="en-IN" sz="1800" dirty="0" smtClean="0"/>
              <a:t>Transistor </a:t>
            </a:r>
            <a:r>
              <a:rPr lang="en-IN" sz="1800" dirty="0"/>
              <a:t>holds same data for long </a:t>
            </a:r>
            <a:r>
              <a:rPr lang="en-IN" sz="1800" dirty="0" smtClean="0"/>
              <a:t>periods.</a:t>
            </a:r>
          </a:p>
          <a:p>
            <a:pPr algn="just"/>
            <a:endParaRPr lang="en-IN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N" dirty="0" smtClean="0"/>
              <a:t>HCI</a:t>
            </a:r>
          </a:p>
          <a:p>
            <a:pPr marL="0" lvl="1" algn="just"/>
            <a:r>
              <a:rPr lang="en-IN" dirty="0"/>
              <a:t> </a:t>
            </a:r>
            <a:r>
              <a:rPr lang="en-IN" dirty="0" smtClean="0"/>
              <a:t>    - </a:t>
            </a:r>
            <a:r>
              <a:rPr lang="en-US" sz="1800" dirty="0"/>
              <a:t>Related to amount of </a:t>
            </a:r>
            <a:r>
              <a:rPr lang="en-US" sz="1800" dirty="0" smtClean="0"/>
              <a:t>switching</a:t>
            </a:r>
            <a:r>
              <a:rPr lang="en-US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IN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dirty="0"/>
              <a:t>Oxide Breakdown</a:t>
            </a:r>
          </a:p>
          <a:p>
            <a:r>
              <a:rPr lang="en-US" dirty="0" smtClean="0"/>
              <a:t>     -</a:t>
            </a:r>
            <a:r>
              <a:rPr lang="en-US" sz="1800" dirty="0" smtClean="0"/>
              <a:t>Breakdown of </a:t>
            </a:r>
            <a:r>
              <a:rPr lang="en-US" sz="1800" dirty="0"/>
              <a:t>gate-oxide between </a:t>
            </a:r>
            <a:r>
              <a:rPr lang="en-US" sz="1800" dirty="0" smtClean="0"/>
              <a:t>semi-conductor slowly </a:t>
            </a:r>
            <a:r>
              <a:rPr lang="en-US" sz="1800" dirty="0"/>
              <a:t>over </a:t>
            </a:r>
            <a:r>
              <a:rPr lang="en-US" sz="1800" dirty="0" smtClean="0"/>
              <a:t>time.</a:t>
            </a:r>
          </a:p>
          <a:p>
            <a:pPr algn="just"/>
            <a:endParaRPr lang="en-US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dirty="0" smtClean="0"/>
              <a:t>Electron-Migration</a:t>
            </a:r>
            <a:endParaRPr lang="en-US" dirty="0"/>
          </a:p>
          <a:p>
            <a:pPr algn="just"/>
            <a:r>
              <a:rPr lang="en-US" dirty="0" smtClean="0"/>
              <a:t>     - </a:t>
            </a:r>
            <a:r>
              <a:rPr lang="en-US" sz="1800" dirty="0" smtClean="0"/>
              <a:t>Electron </a:t>
            </a:r>
            <a:r>
              <a:rPr lang="en-US" sz="1800" dirty="0"/>
              <a:t>flow in same </a:t>
            </a:r>
            <a:r>
              <a:rPr lang="en-US" sz="1800" dirty="0" smtClean="0"/>
              <a:t>direction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343556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700" y="1132491"/>
            <a:ext cx="7772400" cy="1447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My Work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209800"/>
            <a:ext cx="7772400" cy="4114800"/>
          </a:xfrm>
        </p:spPr>
        <p:txBody>
          <a:bodyPr/>
          <a:lstStyle/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Technique to improve MTTF and reduce delay in microprocessors due to device aging.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 of Out-of-order 11 stage pipeline microprocessor.</a:t>
            </a:r>
          </a:p>
          <a:p>
            <a:pPr algn="just">
              <a:buClr>
                <a:schemeClr val="tx1"/>
              </a:buClr>
            </a:pPr>
            <a: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tx1"/>
              </a:buClr>
            </a:pPr>
            <a:endPara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tx1"/>
              </a:buClr>
            </a:pPr>
            <a:endParaRPr lang="en-US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tx1"/>
              </a:buClr>
            </a:pPr>
            <a:endPara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tx1"/>
              </a:buClr>
            </a:pPr>
            <a:endParaRPr lang="en-US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tx1"/>
              </a:buClr>
            </a:pPr>
            <a:endPara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tx1"/>
              </a:buClr>
            </a:pPr>
            <a:endParaRPr lang="en-US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3283431"/>
            <a:ext cx="5486400" cy="1967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71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447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My Work(Contd.)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676400"/>
            <a:ext cx="8305800" cy="4191000"/>
          </a:xfrm>
        </p:spPr>
        <p:txBody>
          <a:bodyPr/>
          <a:lstStyle/>
          <a:p>
            <a:pPr marL="342900" indent="-342900" algn="just">
              <a:buClrTx/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Fetch, decode and Execution unit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most important.</a:t>
            </a:r>
          </a:p>
          <a:p>
            <a:pPr marL="342900" indent="-342900" algn="just">
              <a:buClrTx/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Cache memory,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decode and Execution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– analyzed for duty cycle balancing.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 at a system level using Cacti 6.5 for analyzing Cache memories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Optimum Duty Cycle.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system level iterative algorithm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developing new ISE.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Obtained ISE is implemented in Simplescalar.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Provides Aging aware solution for Cache memory and Decode stages.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86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676400"/>
            <a:ext cx="86106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 smtClean="0"/>
              <a:t>aging </a:t>
            </a:r>
            <a:r>
              <a:rPr lang="en-US" sz="2000" dirty="0"/>
              <a:t>of devices are proportional to </a:t>
            </a:r>
            <a:r>
              <a:rPr lang="en-US" sz="2000" dirty="0" smtClean="0"/>
              <a:t>the device </a:t>
            </a:r>
            <a:r>
              <a:rPr lang="en-US" sz="2000" dirty="0"/>
              <a:t>stress time and the switching frequency of the </a:t>
            </a:r>
            <a:r>
              <a:rPr lang="en-US" sz="2000" dirty="0" smtClean="0"/>
              <a:t>internal nodes.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highly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biased duty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cycle ratio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heavy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stress and the aging of the device will be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accelerated.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Microarchitecture solution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balance the utilization and the aging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lifetime behaviors of the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microprocessor and divide them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 two groups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invalid and valid paths.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 optimum duty cycle value from the above method.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Reduces aging effect significantly.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651157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tx1"/>
              </a:buClr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Duty Cycle Balancing</a:t>
            </a:r>
          </a:p>
        </p:txBody>
      </p:sp>
    </p:spTree>
    <p:extLst>
      <p:ext uri="{BB962C8B-B14F-4D97-AF65-F5344CB8AC3E}">
        <p14:creationId xmlns:p14="http://schemas.microsoft.com/office/powerpoint/2010/main" val="348386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600200"/>
            <a:ext cx="8458200" cy="4830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 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Caches 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extremely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important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single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core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 processor 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performance.</a:t>
            </a:r>
          </a:p>
          <a:p>
            <a:pPr marL="228600" lvl="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 CACTI 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memory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 modeling 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currently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comes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 from 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HP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Labs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CACTI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tool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 allows 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you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 explore 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performance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power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 impacts 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cache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memories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28600" lvl="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CACTI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correctly evaluate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power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area, and timing overhead of adding the power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units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including the penalties of wakeup latency and wakeup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28600" lvl="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CACTI 6.5, cache memory was simulated according to our requirements.</a:t>
            </a:r>
          </a:p>
          <a:p>
            <a:pPr marL="228600" lvl="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Trade off between Cacti and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Simcache</a:t>
            </a:r>
            <a:endParaRPr lang="en-US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Cacti helps in segregating cache memory based on pipeline stages.</a:t>
            </a:r>
          </a:p>
          <a:p>
            <a:pPr marL="342900" lvl="0" indent="-3429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Simcache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segregates cache memory into I-cache and D-cache.</a:t>
            </a: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724994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tx1"/>
              </a:buClr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HP cacti 6.5 for cache memory analysis</a:t>
            </a:r>
          </a:p>
        </p:txBody>
      </p:sp>
    </p:spTree>
    <p:extLst>
      <p:ext uri="{BB962C8B-B14F-4D97-AF65-F5344CB8AC3E}">
        <p14:creationId xmlns:p14="http://schemas.microsoft.com/office/powerpoint/2010/main" val="237753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12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122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2692</TotalTime>
  <Words>1455</Words>
  <Application>Microsoft Office PowerPoint</Application>
  <PresentationFormat>On-screen Show (4:3)</PresentationFormat>
  <Paragraphs>285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ＭＳ Ｐゴシック</vt:lpstr>
      <vt:lpstr>Arial</vt:lpstr>
      <vt:lpstr>Georgia</vt:lpstr>
      <vt:lpstr>Times</vt:lpstr>
      <vt:lpstr>Times New Roman</vt:lpstr>
      <vt:lpstr>Trebuchet MS</vt:lpstr>
      <vt:lpstr>Wingdings</vt:lpstr>
      <vt:lpstr>Office Theme</vt:lpstr>
      <vt:lpstr>PowerPoint Presentation</vt:lpstr>
      <vt:lpstr>Overview</vt:lpstr>
      <vt:lpstr>PowerPoint Presentation</vt:lpstr>
      <vt:lpstr>DEVICE AGING</vt:lpstr>
      <vt:lpstr>PowerPoint Presentation</vt:lpstr>
      <vt:lpstr>My Work</vt:lpstr>
      <vt:lpstr>My Work(Contd.)</vt:lpstr>
      <vt:lpstr>PowerPoint Presentation</vt:lpstr>
      <vt:lpstr>PowerPoint Presentation</vt:lpstr>
      <vt:lpstr>Decoding and Execution stages</vt:lpstr>
      <vt:lpstr>PowerPoint Presentation</vt:lpstr>
      <vt:lpstr>Aging aware Instruction Set Encoding(ArISE)</vt:lpstr>
      <vt:lpstr>Simplescalar  </vt:lpstr>
      <vt:lpstr>Algorithm for ArISE based on duty cycle balancing</vt:lpstr>
      <vt:lpstr>Instruction Set Encoding based on Iterative approach</vt:lpstr>
      <vt:lpstr>Delay values for various ISE models</vt:lpstr>
      <vt:lpstr>Algorithm for ArISE based on duty cycle balancing</vt:lpstr>
      <vt:lpstr>Instruction Set Encoding based on Hierarchical approach</vt:lpstr>
      <vt:lpstr>Delay values for various ISE models</vt:lpstr>
      <vt:lpstr>Results of SimpleScalar Simulation </vt:lpstr>
      <vt:lpstr>Results of SimpleScalar Simulation</vt:lpstr>
      <vt:lpstr>Delay model for both algorithms</vt:lpstr>
      <vt:lpstr>RESULT</vt:lpstr>
      <vt:lpstr>REFERENCES</vt:lpstr>
      <vt:lpstr>PowerPoint Presentation</vt:lpstr>
      <vt:lpstr>Questions?</vt:lpstr>
      <vt:lpstr>PowerPoint Presentation</vt:lpstr>
    </vt:vector>
  </TitlesOfParts>
  <Company>SUNY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Creative/News Services</dc:creator>
  <cp:lastModifiedBy>Abhinay Raj Kalambur Sabarajan</cp:lastModifiedBy>
  <cp:revision>215</cp:revision>
  <dcterms:created xsi:type="dcterms:W3CDTF">2011-06-08T13:22:31Z</dcterms:created>
  <dcterms:modified xsi:type="dcterms:W3CDTF">2015-05-06T19:18:07Z</dcterms:modified>
</cp:coreProperties>
</file>