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6"/>
  </p:notesMasterIdLst>
  <p:sldIdLst>
    <p:sldId id="256" r:id="rId2"/>
    <p:sldId id="274" r:id="rId3"/>
    <p:sldId id="257" r:id="rId4"/>
    <p:sldId id="258" r:id="rId5"/>
    <p:sldId id="292" r:id="rId6"/>
    <p:sldId id="303" r:id="rId7"/>
    <p:sldId id="304" r:id="rId8"/>
    <p:sldId id="267" r:id="rId9"/>
    <p:sldId id="293" r:id="rId10"/>
    <p:sldId id="264" r:id="rId11"/>
    <p:sldId id="287" r:id="rId12"/>
    <p:sldId id="259" r:id="rId13"/>
    <p:sldId id="263" r:id="rId14"/>
    <p:sldId id="294" r:id="rId15"/>
    <p:sldId id="262" r:id="rId16"/>
    <p:sldId id="290" r:id="rId17"/>
    <p:sldId id="261" r:id="rId18"/>
    <p:sldId id="286" r:id="rId19"/>
    <p:sldId id="265" r:id="rId20"/>
    <p:sldId id="295" r:id="rId21"/>
    <p:sldId id="269" r:id="rId22"/>
    <p:sldId id="288" r:id="rId23"/>
    <p:sldId id="289" r:id="rId24"/>
    <p:sldId id="268" r:id="rId25"/>
    <p:sldId id="271" r:id="rId26"/>
    <p:sldId id="296" r:id="rId27"/>
    <p:sldId id="270" r:id="rId28"/>
    <p:sldId id="306" r:id="rId29"/>
    <p:sldId id="307" r:id="rId30"/>
    <p:sldId id="297" r:id="rId31"/>
    <p:sldId id="313" r:id="rId32"/>
    <p:sldId id="314" r:id="rId33"/>
    <p:sldId id="315" r:id="rId34"/>
    <p:sldId id="298" r:id="rId35"/>
    <p:sldId id="316" r:id="rId36"/>
    <p:sldId id="317" r:id="rId37"/>
    <p:sldId id="299" r:id="rId38"/>
    <p:sldId id="319" r:id="rId39"/>
    <p:sldId id="320" r:id="rId40"/>
    <p:sldId id="321" r:id="rId41"/>
    <p:sldId id="322" r:id="rId42"/>
    <p:sldId id="325" r:id="rId43"/>
    <p:sldId id="323" r:id="rId44"/>
    <p:sldId id="300" r:id="rId45"/>
    <p:sldId id="266" r:id="rId46"/>
    <p:sldId id="284" r:id="rId47"/>
    <p:sldId id="318" r:id="rId48"/>
    <p:sldId id="301" r:id="rId49"/>
    <p:sldId id="281" r:id="rId50"/>
    <p:sldId id="302" r:id="rId51"/>
    <p:sldId id="282" r:id="rId52"/>
    <p:sldId id="324" r:id="rId53"/>
    <p:sldId id="326" r:id="rId54"/>
    <p:sldId id="285"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handapani, Babu Prasa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78136" autoAdjust="0"/>
  </p:normalViewPr>
  <p:slideViewPr>
    <p:cSldViewPr>
      <p:cViewPr varScale="1">
        <p:scale>
          <a:sx n="73" d="100"/>
          <a:sy n="73" d="100"/>
        </p:scale>
        <p:origin x="-67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wner\Desktop\Downloads\PI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wner\Desktop\Downloads\PI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a:t>No</a:t>
            </a:r>
            <a:r>
              <a:rPr lang="en-US" baseline="0"/>
              <a:t> Faults</a:t>
            </a:r>
            <a:endParaRPr lang="en-US"/>
          </a:p>
        </c:rich>
      </c:tx>
      <c:layout/>
    </c:title>
    <c:plotArea>
      <c:layout/>
      <c:lineChart>
        <c:grouping val="standard"/>
        <c:ser>
          <c:idx val="1"/>
          <c:order val="0"/>
          <c:tx>
            <c:v>Series 1</c:v>
          </c:tx>
          <c:marker>
            <c:symbol val="diamond"/>
            <c:size val="7"/>
          </c:marker>
          <c:cat>
            <c:numRef>
              <c:f>Sheet1!$A$32:$A$39</c:f>
              <c:numCache>
                <c:formatCode>General</c:formatCode>
                <c:ptCount val="8"/>
                <c:pt idx="0">
                  <c:v>5.0000000000000062E-3</c:v>
                </c:pt>
                <c:pt idx="1">
                  <c:v>7.0000000000000088E-3</c:v>
                </c:pt>
                <c:pt idx="2">
                  <c:v>9.0000000000000063E-3</c:v>
                </c:pt>
                <c:pt idx="3">
                  <c:v>1.2999999999999998E-2</c:v>
                </c:pt>
                <c:pt idx="4">
                  <c:v>1.4999999999999998E-2</c:v>
                </c:pt>
                <c:pt idx="5">
                  <c:v>2.1500000000000002E-2</c:v>
                </c:pt>
                <c:pt idx="6">
                  <c:v>2.300000000000001E-2</c:v>
                </c:pt>
                <c:pt idx="7">
                  <c:v>2.5000000000000015E-2</c:v>
                </c:pt>
              </c:numCache>
            </c:numRef>
          </c:cat>
          <c:val>
            <c:numRef>
              <c:f>Sheet1!$B$6:$B$13</c:f>
              <c:numCache>
                <c:formatCode>General</c:formatCode>
                <c:ptCount val="8"/>
                <c:pt idx="0">
                  <c:v>11</c:v>
                </c:pt>
                <c:pt idx="1">
                  <c:v>12</c:v>
                </c:pt>
                <c:pt idx="2">
                  <c:v>13</c:v>
                </c:pt>
                <c:pt idx="3">
                  <c:v>16</c:v>
                </c:pt>
                <c:pt idx="4">
                  <c:v>17</c:v>
                </c:pt>
                <c:pt idx="5">
                  <c:v>20</c:v>
                </c:pt>
                <c:pt idx="6">
                  <c:v>30</c:v>
                </c:pt>
                <c:pt idx="7">
                  <c:v>53</c:v>
                </c:pt>
              </c:numCache>
            </c:numRef>
          </c:val>
        </c:ser>
        <c:marker val="1"/>
        <c:axId val="73181056"/>
        <c:axId val="73469952"/>
      </c:lineChart>
      <c:catAx>
        <c:axId val="73181056"/>
        <c:scaling>
          <c:orientation val="minMax"/>
        </c:scaling>
        <c:axPos val="b"/>
        <c:title>
          <c:tx>
            <c:rich>
              <a:bodyPr/>
              <a:lstStyle/>
              <a:p>
                <a:pPr>
                  <a:defRPr/>
                </a:pPr>
                <a:r>
                  <a:rPr lang="en-US"/>
                  <a:t>PIR</a:t>
                </a:r>
              </a:p>
            </c:rich>
          </c:tx>
          <c:layout/>
        </c:title>
        <c:numFmt formatCode="General" sourceLinked="1"/>
        <c:tickLblPos val="nextTo"/>
        <c:crossAx val="73469952"/>
        <c:crosses val="autoZero"/>
        <c:auto val="1"/>
        <c:lblAlgn val="ctr"/>
        <c:lblOffset val="100"/>
      </c:catAx>
      <c:valAx>
        <c:axId val="73469952"/>
        <c:scaling>
          <c:orientation val="minMax"/>
        </c:scaling>
        <c:axPos val="l"/>
        <c:title>
          <c:tx>
            <c:rich>
              <a:bodyPr rot="-5400000" vert="horz"/>
              <a:lstStyle/>
              <a:p>
                <a:pPr>
                  <a:defRPr/>
                </a:pPr>
                <a:r>
                  <a:rPr lang="en-US"/>
                  <a:t>Latency</a:t>
                </a:r>
              </a:p>
            </c:rich>
          </c:tx>
          <c:layout/>
        </c:title>
        <c:numFmt formatCode="General" sourceLinked="1"/>
        <c:tickLblPos val="nextTo"/>
        <c:crossAx val="73181056"/>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a:t>Including DBS</a:t>
            </a:r>
          </a:p>
        </c:rich>
      </c:tx>
      <c:layout/>
    </c:title>
    <c:plotArea>
      <c:layout/>
      <c:lineChart>
        <c:grouping val="standard"/>
        <c:ser>
          <c:idx val="0"/>
          <c:order val="0"/>
          <c:tx>
            <c:v>Series 2</c:v>
          </c:tx>
          <c:marker>
            <c:symbol val="diamond"/>
            <c:size val="7"/>
          </c:marker>
          <c:cat>
            <c:numRef>
              <c:f>Sheet1!$A$32:$A$39</c:f>
              <c:numCache>
                <c:formatCode>General</c:formatCode>
                <c:ptCount val="8"/>
                <c:pt idx="0">
                  <c:v>5.0000000000000062E-3</c:v>
                </c:pt>
                <c:pt idx="1">
                  <c:v>7.0000000000000071E-3</c:v>
                </c:pt>
                <c:pt idx="2">
                  <c:v>9.0000000000000028E-3</c:v>
                </c:pt>
                <c:pt idx="3">
                  <c:v>1.2999999999999998E-2</c:v>
                </c:pt>
                <c:pt idx="4">
                  <c:v>1.4999999999999998E-2</c:v>
                </c:pt>
                <c:pt idx="5">
                  <c:v>2.1500000000000002E-2</c:v>
                </c:pt>
                <c:pt idx="6">
                  <c:v>2.3E-2</c:v>
                </c:pt>
                <c:pt idx="7">
                  <c:v>2.5000000000000001E-2</c:v>
                </c:pt>
              </c:numCache>
            </c:numRef>
          </c:cat>
          <c:val>
            <c:numRef>
              <c:f>Sheet1!$B$32:$B$39</c:f>
              <c:numCache>
                <c:formatCode>General</c:formatCode>
                <c:ptCount val="8"/>
                <c:pt idx="0">
                  <c:v>12</c:v>
                </c:pt>
                <c:pt idx="1">
                  <c:v>15</c:v>
                </c:pt>
                <c:pt idx="2">
                  <c:v>16</c:v>
                </c:pt>
                <c:pt idx="3">
                  <c:v>17</c:v>
                </c:pt>
                <c:pt idx="4">
                  <c:v>20</c:v>
                </c:pt>
                <c:pt idx="5">
                  <c:v>26</c:v>
                </c:pt>
                <c:pt idx="6">
                  <c:v>48</c:v>
                </c:pt>
                <c:pt idx="7">
                  <c:v>82</c:v>
                </c:pt>
              </c:numCache>
            </c:numRef>
          </c:val>
        </c:ser>
        <c:marker val="1"/>
        <c:axId val="73481600"/>
        <c:axId val="73491968"/>
      </c:lineChart>
      <c:catAx>
        <c:axId val="73481600"/>
        <c:scaling>
          <c:orientation val="minMax"/>
        </c:scaling>
        <c:axPos val="b"/>
        <c:title>
          <c:tx>
            <c:rich>
              <a:bodyPr/>
              <a:lstStyle/>
              <a:p>
                <a:pPr>
                  <a:defRPr/>
                </a:pPr>
                <a:r>
                  <a:rPr lang="en-US"/>
                  <a:t>PIR</a:t>
                </a:r>
              </a:p>
            </c:rich>
          </c:tx>
          <c:layout/>
        </c:title>
        <c:numFmt formatCode="General" sourceLinked="1"/>
        <c:tickLblPos val="nextTo"/>
        <c:crossAx val="73491968"/>
        <c:crosses val="autoZero"/>
        <c:auto val="1"/>
        <c:lblAlgn val="ctr"/>
        <c:lblOffset val="100"/>
      </c:catAx>
      <c:valAx>
        <c:axId val="73491968"/>
        <c:scaling>
          <c:orientation val="minMax"/>
        </c:scaling>
        <c:axPos val="l"/>
        <c:title>
          <c:tx>
            <c:rich>
              <a:bodyPr rot="-5400000" vert="horz"/>
              <a:lstStyle/>
              <a:p>
                <a:pPr>
                  <a:defRPr/>
                </a:pPr>
                <a:r>
                  <a:rPr lang="en-US"/>
                  <a:t>Latency</a:t>
                </a:r>
              </a:p>
            </c:rich>
          </c:tx>
          <c:layout/>
        </c:title>
        <c:numFmt formatCode="General" sourceLinked="1"/>
        <c:tickLblPos val="nextTo"/>
        <c:crossAx val="73481600"/>
        <c:crosses val="autoZero"/>
        <c:crossBetween val="between"/>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A0FED9-3B83-4768-A530-AB1A90749A64}" type="datetimeFigureOut">
              <a:rPr lang="en-US" smtClean="0"/>
              <a:pPr/>
              <a:t>5/7/2015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5D7D12-11F5-47D8-8BFC-38650E90D9F6}" type="slidenum">
              <a:rPr lang="en-US" smtClean="0"/>
              <a:pPr/>
              <a:t>‹#›</a:t>
            </a:fld>
            <a:endParaRPr lang="en-US"/>
          </a:p>
        </p:txBody>
      </p:sp>
    </p:spTree>
    <p:extLst>
      <p:ext uri="{BB962C8B-B14F-4D97-AF65-F5344CB8AC3E}">
        <p14:creationId xmlns="" xmlns:p14="http://schemas.microsoft.com/office/powerpoint/2010/main" val="1114763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5D7D12-11F5-47D8-8BFC-38650E90D9F6}" type="slidenum">
              <a:rPr lang="en-US" smtClean="0"/>
              <a:pPr/>
              <a:t>1</a:t>
            </a:fld>
            <a:endParaRPr lang="en-US"/>
          </a:p>
        </p:txBody>
      </p:sp>
    </p:spTree>
    <p:extLst>
      <p:ext uri="{BB962C8B-B14F-4D97-AF65-F5344CB8AC3E}">
        <p14:creationId xmlns="" xmlns:p14="http://schemas.microsoft.com/office/powerpoint/2010/main" val="3197075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5D7D12-11F5-47D8-8BFC-38650E90D9F6}"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5D7D12-11F5-47D8-8BFC-38650E90D9F6}" type="slidenum">
              <a:rPr lang="en-US" smtClean="0"/>
              <a:pPr/>
              <a:t>11</a:t>
            </a:fld>
            <a:endParaRPr lang="en-US"/>
          </a:p>
        </p:txBody>
      </p:sp>
    </p:spTree>
    <p:extLst>
      <p:ext uri="{BB962C8B-B14F-4D97-AF65-F5344CB8AC3E}">
        <p14:creationId xmlns="" xmlns:p14="http://schemas.microsoft.com/office/powerpoint/2010/main" val="382220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5D7D12-11F5-47D8-8BFC-38650E90D9F6}" type="slidenum">
              <a:rPr lang="en-US" smtClean="0"/>
              <a:pPr/>
              <a:t>25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5D7D12-11F5-47D8-8BFC-38650E90D9F6}" type="slidenum">
              <a:rPr lang="en-US" smtClean="0"/>
              <a:pPr/>
              <a:t>27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5D7D12-11F5-47D8-8BFC-38650E90D9F6}" type="slidenum">
              <a:rPr lang="en-US" smtClean="0"/>
              <a:pPr/>
              <a:t>29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5D7D12-11F5-47D8-8BFC-38650E90D9F6}" type="slidenum">
              <a:rPr lang="en-US" smtClean="0"/>
              <a:pPr/>
              <a:t>35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5D7D12-11F5-47D8-8BFC-38650E90D9F6}" type="slidenum">
              <a:rPr lang="en-US" smtClean="0"/>
              <a:pPr/>
              <a:t>49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17BA50D-D423-42FA-89FF-D34A785EB7C3}"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8463E-F01E-4B9C-BF53-4996E20DF4D2}"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7BA50D-D423-42FA-89FF-D34A785EB7C3}"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8463E-F01E-4B9C-BF53-4996E20DF4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7BA50D-D423-42FA-89FF-D34A785EB7C3}" type="datetimeFigureOut">
              <a:rPr lang="en-US" smtClean="0"/>
              <a:pPr/>
              <a:t>5/7/2015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CAD8463E-F01E-4B9C-BF53-4996E20DF4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7BA50D-D423-42FA-89FF-D34A785EB7C3}"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8463E-F01E-4B9C-BF53-4996E20DF4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17BA50D-D423-42FA-89FF-D34A785EB7C3}"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8463E-F01E-4B9C-BF53-4996E20DF4D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7BA50D-D423-42FA-89FF-D34A785EB7C3}" type="datetimeFigureOut">
              <a:rPr lang="en-US" smtClean="0"/>
              <a:pPr/>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8463E-F01E-4B9C-BF53-4996E20DF4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17BA50D-D423-42FA-89FF-D34A785EB7C3}" type="datetimeFigureOut">
              <a:rPr lang="en-US" smtClean="0"/>
              <a:pPr/>
              <a:t>5/7/2015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D8463E-F01E-4B9C-BF53-4996E20DF4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17BA50D-D423-42FA-89FF-D34A785EB7C3}" type="datetimeFigureOut">
              <a:rPr lang="en-US" smtClean="0"/>
              <a:pPr/>
              <a:t>5/7/2015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D8463E-F01E-4B9C-BF53-4996E20DF4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BA50D-D423-42FA-89FF-D34A785EB7C3}" type="datetimeFigureOut">
              <a:rPr lang="en-US" smtClean="0"/>
              <a:pPr/>
              <a:t>5/7/2015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D8463E-F01E-4B9C-BF53-4996E20DF4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7BA50D-D423-42FA-89FF-D34A785EB7C3}" type="datetimeFigureOut">
              <a:rPr lang="en-US" smtClean="0"/>
              <a:pPr/>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8463E-F01E-4B9C-BF53-4996E20DF4D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17BA50D-D423-42FA-89FF-D34A785EB7C3}" type="datetimeFigureOut">
              <a:rPr lang="en-US" smtClean="0"/>
              <a:pPr/>
              <a:t>5/7/2015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CAD8463E-F01E-4B9C-BF53-4996E20DF4D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17BA50D-D423-42FA-89FF-D34A785EB7C3}" type="datetimeFigureOut">
              <a:rPr lang="en-US" smtClean="0"/>
              <a:pPr/>
              <a:t>5/7/2015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AD8463E-F01E-4B9C-BF53-4996E20DF4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ieeexplore.ieee.org/search/searchresult.jsp?searchWithin=p_Authors:.QT.Schmaltz,%20J..QT.&amp;newsearch=true" TargetMode="External"/><Relationship Id="rId2" Type="http://schemas.openxmlformats.org/officeDocument/2006/relationships/hyperlink" Target="http://ieeexplore.ieee.org/search/searchresult.jsp?searchWithin=p_Authors:.QT.Verbeek,%20F..QT.&amp;newsearch=true" TargetMode="External"/><Relationship Id="rId1" Type="http://schemas.openxmlformats.org/officeDocument/2006/relationships/slideLayout" Target="../slideLayouts/slideLayout2.xml"/><Relationship Id="rId4" Type="http://schemas.openxmlformats.org/officeDocument/2006/relationships/hyperlink" Target="http://ieeexplore.ieee.org/xpl/tocresult.jsp?isnumber=6853425"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50848"/>
            <a:ext cx="8077200" cy="1673352"/>
          </a:xfrm>
        </p:spPr>
        <p:txBody>
          <a:bodyPr>
            <a:noAutofit/>
          </a:bodyPr>
          <a:lstStyle/>
          <a:p>
            <a:pPr algn="ctr"/>
            <a:r>
              <a:rPr lang="en-US" sz="4000" dirty="0" smtClean="0"/>
              <a:t>FAULT-TOLERANT ROUTING SCHEME FOR NOCS</a:t>
            </a:r>
            <a:endParaRPr lang="en-US" sz="4000" dirty="0"/>
          </a:p>
        </p:txBody>
      </p:sp>
      <p:sp>
        <p:nvSpPr>
          <p:cNvPr id="3" name="Subtitle 2"/>
          <p:cNvSpPr>
            <a:spLocks noGrp="1"/>
          </p:cNvSpPr>
          <p:nvPr>
            <p:ph type="subTitle" idx="1"/>
          </p:nvPr>
        </p:nvSpPr>
        <p:spPr>
          <a:xfrm>
            <a:off x="2667000" y="5486400"/>
            <a:ext cx="3962400" cy="813816"/>
          </a:xfrm>
        </p:spPr>
        <p:txBody>
          <a:bodyPr>
            <a:noAutofit/>
          </a:bodyPr>
          <a:lstStyle/>
          <a:p>
            <a:pPr algn="ctr"/>
            <a:r>
              <a:rPr lang="en-US" sz="2800" dirty="0" err="1" smtClean="0">
                <a:latin typeface="Calibri"/>
                <a:cs typeface="Calibri"/>
              </a:rPr>
              <a:t>Harshmitha</a:t>
            </a:r>
            <a:r>
              <a:rPr lang="en-US" sz="2800" dirty="0" smtClean="0">
                <a:latin typeface="Calibri"/>
                <a:cs typeface="Calibri"/>
              </a:rPr>
              <a:t> </a:t>
            </a:r>
            <a:r>
              <a:rPr lang="en-US" sz="2800" dirty="0" err="1" smtClean="0">
                <a:latin typeface="Calibri"/>
                <a:cs typeface="Calibri"/>
              </a:rPr>
              <a:t>Kondur</a:t>
            </a:r>
            <a:endParaRPr lang="en-US" sz="2800" dirty="0" smtClean="0">
              <a:latin typeface="Calibri"/>
              <a:cs typeface="Calibri"/>
            </a:endParaRPr>
          </a:p>
          <a:p>
            <a:pPr algn="ctr"/>
            <a:r>
              <a:rPr lang="en-US" sz="2800" dirty="0" smtClean="0">
                <a:latin typeface="Calibri"/>
                <a:cs typeface="Calibri"/>
              </a:rPr>
              <a:t>5009 8068</a:t>
            </a:r>
            <a:endParaRPr lang="en-US" sz="2800" dirty="0">
              <a:latin typeface="Calibri"/>
              <a:cs typeface="Calibri"/>
            </a:endParaRPr>
          </a:p>
        </p:txBody>
      </p:sp>
      <p:sp>
        <p:nvSpPr>
          <p:cNvPr id="4" name="TextBox 3"/>
          <p:cNvSpPr txBox="1"/>
          <p:nvPr/>
        </p:nvSpPr>
        <p:spPr>
          <a:xfrm>
            <a:off x="1447800" y="3420070"/>
            <a:ext cx="6477000" cy="923330"/>
          </a:xfrm>
          <a:prstGeom prst="rect">
            <a:avLst/>
          </a:prstGeom>
          <a:noFill/>
        </p:spPr>
        <p:txBody>
          <a:bodyPr wrap="square" rtlCol="0">
            <a:spAutoFit/>
          </a:bodyPr>
          <a:lstStyle/>
          <a:p>
            <a:pPr algn="ctr"/>
            <a:r>
              <a:rPr lang="en-US" dirty="0">
                <a:solidFill>
                  <a:schemeClr val="tx1">
                    <a:lumMod val="65000"/>
                  </a:schemeClr>
                </a:solidFill>
              </a:rPr>
              <a:t>USING DYNAMIC RECONFIGURATION OF PARTIAL-FAULTY ROUTING RESOURCES</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Topology of </a:t>
            </a:r>
            <a:r>
              <a:rPr lang="en-US" dirty="0" err="1" smtClean="0"/>
              <a:t>NoCs</a:t>
            </a:r>
            <a:endParaRPr lang="en-US" dirty="0"/>
          </a:p>
        </p:txBody>
      </p:sp>
      <p:sp>
        <p:nvSpPr>
          <p:cNvPr id="3" name="Content Placeholder 2"/>
          <p:cNvSpPr>
            <a:spLocks noGrp="1"/>
          </p:cNvSpPr>
          <p:nvPr>
            <p:ph idx="1"/>
          </p:nvPr>
        </p:nvSpPr>
        <p:spPr/>
        <p:txBody>
          <a:bodyPr>
            <a:normAutofit/>
          </a:bodyPr>
          <a:lstStyle/>
          <a:p>
            <a:r>
              <a:rPr lang="en-US" sz="2400" dirty="0" smtClean="0"/>
              <a:t>“The </a:t>
            </a:r>
            <a:r>
              <a:rPr lang="en-US" sz="2400" b="1" dirty="0" smtClean="0">
                <a:solidFill>
                  <a:srgbClr val="FF0000"/>
                </a:solidFill>
              </a:rPr>
              <a:t>topology</a:t>
            </a:r>
            <a:r>
              <a:rPr lang="en-US" sz="2400" dirty="0" smtClean="0"/>
              <a:t> is the network of streets, the roadmap”.</a:t>
            </a:r>
          </a:p>
          <a:p>
            <a:endParaRPr lang="en-US" sz="2400" dirty="0"/>
          </a:p>
        </p:txBody>
      </p:sp>
      <p:pic>
        <p:nvPicPr>
          <p:cNvPr id="5" name="Picture 2"/>
          <p:cNvPicPr>
            <a:picLocks noChangeAspect="1" noChangeArrowheads="1"/>
          </p:cNvPicPr>
          <p:nvPr/>
        </p:nvPicPr>
        <p:blipFill>
          <a:blip r:embed="rId2" cstate="print"/>
          <a:srcRect/>
          <a:stretch>
            <a:fillRect/>
          </a:stretch>
        </p:blipFill>
        <p:spPr bwMode="auto">
          <a:xfrm>
            <a:off x="1676400" y="2590800"/>
            <a:ext cx="5134680" cy="37483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a:cs typeface="Calibri"/>
              </a:rPr>
              <a:t>2D</a:t>
            </a:r>
            <a:r>
              <a:rPr lang="en-US" dirty="0" smtClean="0"/>
              <a:t> Mesh Topology</a:t>
            </a:r>
            <a:endParaRPr lang="en-US" dirty="0"/>
          </a:p>
        </p:txBody>
      </p:sp>
      <p:sp>
        <p:nvSpPr>
          <p:cNvPr id="3" name="Content Placeholder 2"/>
          <p:cNvSpPr>
            <a:spLocks noGrp="1"/>
          </p:cNvSpPr>
          <p:nvPr>
            <p:ph sz="half" idx="1"/>
          </p:nvPr>
        </p:nvSpPr>
        <p:spPr>
          <a:xfrm>
            <a:off x="457200" y="1773936"/>
            <a:ext cx="4267200" cy="4623816"/>
          </a:xfrm>
        </p:spPr>
        <p:txBody>
          <a:bodyPr>
            <a:normAutofit fontScale="92500" lnSpcReduction="10000"/>
          </a:bodyPr>
          <a:lstStyle/>
          <a:p>
            <a:r>
              <a:rPr lang="en-US" dirty="0" smtClean="0"/>
              <a:t>Most popular topology</a:t>
            </a:r>
          </a:p>
          <a:p>
            <a:endParaRPr lang="en-US" dirty="0" smtClean="0"/>
          </a:p>
          <a:p>
            <a:r>
              <a:rPr lang="en-US" dirty="0" smtClean="0"/>
              <a:t>All links have same length</a:t>
            </a:r>
          </a:p>
          <a:p>
            <a:pPr lvl="1"/>
            <a:r>
              <a:rPr lang="en-US" dirty="0"/>
              <a:t>E</a:t>
            </a:r>
            <a:r>
              <a:rPr lang="en-US" dirty="0" smtClean="0"/>
              <a:t>ases physical design</a:t>
            </a:r>
          </a:p>
          <a:p>
            <a:pPr lvl="1"/>
            <a:endParaRPr lang="en-US" dirty="0" smtClean="0"/>
          </a:p>
          <a:p>
            <a:r>
              <a:rPr lang="en-US" dirty="0" smtClean="0"/>
              <a:t>Area grows linearly with number of nodes</a:t>
            </a:r>
          </a:p>
          <a:p>
            <a:endParaRPr lang="en-US" dirty="0" smtClean="0"/>
          </a:p>
          <a:p>
            <a:r>
              <a:rPr lang="en-US" dirty="0" smtClean="0"/>
              <a:t>Must be designed in such a way as to avoid traffic accumulating in the center of the mesh</a:t>
            </a:r>
          </a:p>
        </p:txBody>
      </p:sp>
      <p:pic>
        <p:nvPicPr>
          <p:cNvPr id="5" name="Picture 3" descr="C:\work\comm_arch_book_06\book ppt\image115.png"/>
          <p:cNvPicPr>
            <a:picLocks noGrp="1" noChangeAspect="1" noChangeArrowheads="1"/>
          </p:cNvPicPr>
          <p:nvPr>
            <p:ph sz="half" idx="2"/>
          </p:nvPr>
        </p:nvPicPr>
        <p:blipFill>
          <a:blip r:embed="rId3" cstate="print"/>
          <a:srcRect/>
          <a:stretch>
            <a:fillRect/>
          </a:stretch>
        </p:blipFill>
        <p:spPr bwMode="auto">
          <a:xfrm>
            <a:off x="5105400" y="2551906"/>
            <a:ext cx="3124200" cy="306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Advantages of </a:t>
            </a:r>
            <a:r>
              <a:rPr lang="en-US" dirty="0" err="1" smtClean="0"/>
              <a:t>NoC</a:t>
            </a:r>
            <a:endParaRPr lang="en-US" dirty="0"/>
          </a:p>
        </p:txBody>
      </p:sp>
      <p:sp>
        <p:nvSpPr>
          <p:cNvPr id="3" name="Content Placeholder 2"/>
          <p:cNvSpPr>
            <a:spLocks noGrp="1"/>
          </p:cNvSpPr>
          <p:nvPr>
            <p:ph idx="1"/>
          </p:nvPr>
        </p:nvSpPr>
        <p:spPr/>
        <p:txBody>
          <a:bodyPr>
            <a:normAutofit/>
          </a:bodyPr>
          <a:lstStyle/>
          <a:p>
            <a:r>
              <a:rPr lang="en-US" sz="2400" dirty="0" smtClean="0"/>
              <a:t>High level of parallelism</a:t>
            </a:r>
          </a:p>
          <a:p>
            <a:endParaRPr lang="en-US" sz="2400" dirty="0" smtClean="0"/>
          </a:p>
          <a:p>
            <a:r>
              <a:rPr lang="en-US" sz="2400" dirty="0" smtClean="0"/>
              <a:t>Enhanced performance (such as throughput) and scalability </a:t>
            </a:r>
          </a:p>
          <a:p>
            <a:endParaRPr lang="en-US" sz="2400" dirty="0" smtClean="0"/>
          </a:p>
          <a:p>
            <a:r>
              <a:rPr lang="en-US" sz="2400" dirty="0" smtClean="0"/>
              <a:t>Efficient utilization of communication resources than traditional on-chip buses. </a:t>
            </a:r>
          </a:p>
          <a:p>
            <a:endParaRPr lang="en-US" sz="2400" dirty="0" smtClean="0"/>
          </a:p>
          <a:p>
            <a:r>
              <a:rPr lang="en-US" sz="2400" dirty="0" smtClean="0"/>
              <a:t>Regular </a:t>
            </a:r>
            <a:r>
              <a:rPr lang="en-US" sz="2400" dirty="0" err="1" smtClean="0"/>
              <a:t>NoC</a:t>
            </a:r>
            <a:r>
              <a:rPr lang="en-US" sz="2400" dirty="0" smtClean="0"/>
              <a:t> structures reduce VLSI layout complexity compared to custom routed wires</a:t>
            </a:r>
          </a:p>
          <a:p>
            <a:pPr>
              <a:buNone/>
            </a:pPr>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NoC</a:t>
            </a:r>
            <a:r>
              <a:rPr lang="en-US" dirty="0" smtClean="0"/>
              <a:t> Properties</a:t>
            </a:r>
            <a:endParaRPr lang="en-US" dirty="0"/>
          </a:p>
        </p:txBody>
      </p:sp>
      <p:sp>
        <p:nvSpPr>
          <p:cNvPr id="3" name="Content Placeholder 2"/>
          <p:cNvSpPr>
            <a:spLocks noGrp="1"/>
          </p:cNvSpPr>
          <p:nvPr>
            <p:ph idx="1"/>
          </p:nvPr>
        </p:nvSpPr>
        <p:spPr>
          <a:xfrm>
            <a:off x="457200" y="1775191"/>
            <a:ext cx="8458200" cy="4625609"/>
          </a:xfrm>
        </p:spPr>
        <p:txBody>
          <a:bodyPr>
            <a:normAutofit/>
          </a:bodyPr>
          <a:lstStyle/>
          <a:p>
            <a:pPr>
              <a:buNone/>
            </a:pPr>
            <a:endParaRPr lang="en-US" sz="2400" dirty="0" smtClean="0"/>
          </a:p>
          <a:p>
            <a:r>
              <a:rPr lang="en-US" sz="2400" dirty="0" smtClean="0"/>
              <a:t>Multi-hop and predominantly packet-switched communication</a:t>
            </a:r>
          </a:p>
          <a:p>
            <a:endParaRPr lang="en-US" sz="2400" dirty="0" smtClean="0"/>
          </a:p>
          <a:p>
            <a:r>
              <a:rPr lang="en-US" sz="2400" dirty="0" smtClean="0"/>
              <a:t>Dynamic Adaptive Routing algorithm</a:t>
            </a:r>
          </a:p>
          <a:p>
            <a:pPr>
              <a:lnSpc>
                <a:spcPct val="90000"/>
              </a:lnSpc>
            </a:pPr>
            <a:endParaRPr lang="en-US" sz="2400" dirty="0" smtClean="0"/>
          </a:p>
          <a:p>
            <a:pPr>
              <a:lnSpc>
                <a:spcPct val="90000"/>
              </a:lnSpc>
            </a:pPr>
            <a:r>
              <a:rPr lang="en-US" sz="2400" dirty="0" smtClean="0"/>
              <a:t>Flexible </a:t>
            </a:r>
            <a:r>
              <a:rPr lang="en-US" sz="2400" dirty="0" err="1" smtClean="0"/>
              <a:t>QoS</a:t>
            </a:r>
            <a:r>
              <a:rPr lang="en-US" sz="2400" dirty="0" smtClean="0"/>
              <a:t> guarantees</a:t>
            </a:r>
          </a:p>
          <a:p>
            <a:pPr>
              <a:lnSpc>
                <a:spcPct val="90000"/>
              </a:lnSpc>
            </a:pPr>
            <a:endParaRPr lang="en-US" sz="2400" dirty="0" smtClean="0"/>
          </a:p>
          <a:p>
            <a:pPr>
              <a:lnSpc>
                <a:spcPct val="90000"/>
              </a:lnSpc>
            </a:pPr>
            <a:r>
              <a:rPr lang="en-US" sz="2400" dirty="0" smtClean="0"/>
              <a:t>Higher bandwidth</a:t>
            </a:r>
          </a:p>
          <a:p>
            <a:pPr>
              <a:lnSpc>
                <a:spcPct val="90000"/>
              </a:lnSpc>
            </a:pPr>
            <a:endParaRPr lang="en-US" sz="2400" dirty="0" smtClean="0"/>
          </a:p>
          <a:p>
            <a:pPr>
              <a:lnSpc>
                <a:spcPct val="90000"/>
              </a:lnSpc>
            </a:pPr>
            <a:r>
              <a:rPr lang="en-US" sz="2400" dirty="0" smtClean="0"/>
              <a:t>Reusable components</a:t>
            </a:r>
          </a:p>
          <a:p>
            <a:pPr lvl="1">
              <a:lnSpc>
                <a:spcPct val="90000"/>
              </a:lnSpc>
            </a:pPr>
            <a:r>
              <a:rPr lang="en-US" sz="2400" dirty="0" smtClean="0"/>
              <a:t>Buffers, arbiters, routers, protocol stack</a:t>
            </a:r>
          </a:p>
          <a:p>
            <a:endParaRPr lang="en-US" sz="2400" dirty="0" smtClean="0"/>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a:t>
            </a:r>
            <a:endParaRPr lang="en-US" dirty="0"/>
          </a:p>
        </p:txBody>
      </p:sp>
      <p:sp>
        <p:nvSpPr>
          <p:cNvPr id="3" name="Content Placeholder 2"/>
          <p:cNvSpPr>
            <a:spLocks noGrp="1"/>
          </p:cNvSpPr>
          <p:nvPr>
            <p:ph sz="half" idx="2"/>
          </p:nvPr>
        </p:nvSpPr>
        <p:spPr>
          <a:xfrm>
            <a:off x="381000" y="1600200"/>
            <a:ext cx="4040188" cy="4800600"/>
          </a:xfrm>
        </p:spPr>
        <p:txBody>
          <a:bodyPr>
            <a:normAutofit fontScale="92500" lnSpcReduction="10000"/>
          </a:bodyPr>
          <a:lstStyle/>
          <a:p>
            <a:pPr>
              <a:lnSpc>
                <a:spcPct val="150000"/>
              </a:lnSpc>
            </a:pPr>
            <a:r>
              <a:rPr lang="en-US" sz="2800" dirty="0">
                <a:solidFill>
                  <a:srgbClr val="7F7F7F"/>
                </a:solidFill>
              </a:rPr>
              <a:t>Network on Chip	</a:t>
            </a:r>
          </a:p>
          <a:p>
            <a:pPr>
              <a:lnSpc>
                <a:spcPct val="150000"/>
              </a:lnSpc>
            </a:pPr>
            <a:r>
              <a:rPr lang="en-US" sz="2800" dirty="0" smtClean="0">
                <a:solidFill>
                  <a:srgbClr val="7F7F7F"/>
                </a:solidFill>
              </a:rPr>
              <a:t>Router</a:t>
            </a:r>
          </a:p>
          <a:p>
            <a:pPr>
              <a:lnSpc>
                <a:spcPct val="150000"/>
              </a:lnSpc>
            </a:pPr>
            <a:r>
              <a:rPr lang="en-US" sz="2800" dirty="0" smtClean="0">
                <a:solidFill>
                  <a:srgbClr val="7F7F7F"/>
                </a:solidFill>
              </a:rPr>
              <a:t>Topology &amp; Properties</a:t>
            </a:r>
          </a:p>
          <a:p>
            <a:pPr>
              <a:lnSpc>
                <a:spcPct val="150000"/>
              </a:lnSpc>
            </a:pPr>
            <a:r>
              <a:rPr lang="en-US" sz="2800" b="1" dirty="0" smtClean="0"/>
              <a:t>Faults</a:t>
            </a:r>
          </a:p>
          <a:p>
            <a:pPr lvl="1">
              <a:lnSpc>
                <a:spcPct val="150000"/>
              </a:lnSpc>
            </a:pPr>
            <a:r>
              <a:rPr lang="en-US" b="1" dirty="0" err="1" smtClean="0"/>
              <a:t>NoC</a:t>
            </a:r>
            <a:r>
              <a:rPr lang="en-US" b="1" dirty="0" smtClean="0"/>
              <a:t> Faults </a:t>
            </a:r>
          </a:p>
          <a:p>
            <a:pPr lvl="1">
              <a:lnSpc>
                <a:spcPct val="150000"/>
              </a:lnSpc>
            </a:pPr>
            <a:r>
              <a:rPr lang="en-US" b="1" dirty="0" smtClean="0"/>
              <a:t>Router Faults</a:t>
            </a:r>
          </a:p>
          <a:p>
            <a:pPr>
              <a:lnSpc>
                <a:spcPct val="150000"/>
              </a:lnSpc>
            </a:pPr>
            <a:r>
              <a:rPr lang="en-US" sz="2800" dirty="0" smtClean="0">
                <a:solidFill>
                  <a:srgbClr val="7F7F7F"/>
                </a:solidFill>
              </a:rPr>
              <a:t>Fault Recovery Systems</a:t>
            </a:r>
          </a:p>
          <a:p>
            <a:pPr lvl="1">
              <a:lnSpc>
                <a:spcPct val="150000"/>
              </a:lnSpc>
            </a:pPr>
            <a:r>
              <a:rPr lang="en-US" dirty="0" smtClean="0">
                <a:solidFill>
                  <a:srgbClr val="7F7F7F"/>
                </a:solidFill>
              </a:rPr>
              <a:t>Existing System</a:t>
            </a:r>
          </a:p>
          <a:p>
            <a:pPr lvl="1">
              <a:lnSpc>
                <a:spcPct val="150000"/>
              </a:lnSpc>
            </a:pPr>
            <a:r>
              <a:rPr lang="en-US" dirty="0" smtClean="0">
                <a:solidFill>
                  <a:srgbClr val="7F7F7F"/>
                </a:solidFill>
              </a:rPr>
              <a:t>Proposed System</a:t>
            </a: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p:txBody>
      </p:sp>
      <p:sp>
        <p:nvSpPr>
          <p:cNvPr id="6" name="Content Placeholder 5"/>
          <p:cNvSpPr>
            <a:spLocks noGrp="1"/>
          </p:cNvSpPr>
          <p:nvPr>
            <p:ph sz="quarter" idx="4"/>
          </p:nvPr>
        </p:nvSpPr>
        <p:spPr>
          <a:xfrm>
            <a:off x="4572000" y="1600200"/>
            <a:ext cx="4270375" cy="4800600"/>
          </a:xfrm>
        </p:spPr>
        <p:txBody>
          <a:bodyPr>
            <a:noAutofit/>
          </a:bodyPr>
          <a:lstStyle/>
          <a:p>
            <a:pPr>
              <a:lnSpc>
                <a:spcPct val="150000"/>
              </a:lnSpc>
            </a:pPr>
            <a:r>
              <a:rPr lang="en-US" sz="2600" dirty="0" smtClean="0">
                <a:solidFill>
                  <a:srgbClr val="7F7F7F"/>
                </a:solidFill>
              </a:rPr>
              <a:t>Detection of Faults</a:t>
            </a:r>
          </a:p>
          <a:p>
            <a:pPr>
              <a:lnSpc>
                <a:spcPct val="150000"/>
              </a:lnSpc>
            </a:pPr>
            <a:r>
              <a:rPr lang="en-US" sz="2600" dirty="0" smtClean="0">
                <a:solidFill>
                  <a:srgbClr val="7F7F7F"/>
                </a:solidFill>
              </a:rPr>
              <a:t>Dynamic Buffer Swapping</a:t>
            </a:r>
          </a:p>
          <a:p>
            <a:pPr>
              <a:lnSpc>
                <a:spcPct val="150000"/>
              </a:lnSpc>
            </a:pPr>
            <a:r>
              <a:rPr lang="en-US" sz="2600" dirty="0" smtClean="0">
                <a:solidFill>
                  <a:srgbClr val="7F7F7F"/>
                </a:solidFill>
              </a:rPr>
              <a:t>Dynamic Mux Swapping</a:t>
            </a:r>
          </a:p>
          <a:p>
            <a:pPr>
              <a:lnSpc>
                <a:spcPct val="150000"/>
              </a:lnSpc>
            </a:pPr>
            <a:r>
              <a:rPr lang="en-US" sz="2600" dirty="0" smtClean="0">
                <a:solidFill>
                  <a:srgbClr val="7F7F7F"/>
                </a:solidFill>
              </a:rPr>
              <a:t>Deadlock Recovery</a:t>
            </a:r>
          </a:p>
          <a:p>
            <a:pPr>
              <a:lnSpc>
                <a:spcPct val="150000"/>
              </a:lnSpc>
            </a:pPr>
            <a:r>
              <a:rPr lang="en-US" sz="2600" dirty="0" smtClean="0">
                <a:solidFill>
                  <a:srgbClr val="7F7F7F"/>
                </a:solidFill>
              </a:rPr>
              <a:t>Simulation and Results</a:t>
            </a:r>
          </a:p>
          <a:p>
            <a:pPr>
              <a:lnSpc>
                <a:spcPct val="150000"/>
              </a:lnSpc>
            </a:pPr>
            <a:r>
              <a:rPr lang="en-US" sz="2600" dirty="0" smtClean="0">
                <a:solidFill>
                  <a:srgbClr val="7F7F7F"/>
                </a:solidFill>
              </a:rPr>
              <a:t>Summary</a:t>
            </a:r>
          </a:p>
          <a:p>
            <a:pPr>
              <a:lnSpc>
                <a:spcPct val="150000"/>
              </a:lnSpc>
            </a:pPr>
            <a:r>
              <a:rPr lang="en-US" sz="2600" dirty="0" smtClean="0">
                <a:solidFill>
                  <a:srgbClr val="7F7F7F"/>
                </a:solidFill>
              </a:rPr>
              <a:t>Significance</a:t>
            </a:r>
            <a:endParaRPr lang="en-US" sz="2600" dirty="0" smtClean="0"/>
          </a:p>
        </p:txBody>
      </p:sp>
    </p:spTree>
    <p:extLst>
      <p:ext uri="{BB962C8B-B14F-4D97-AF65-F5344CB8AC3E}">
        <p14:creationId xmlns="" xmlns:p14="http://schemas.microsoft.com/office/powerpoint/2010/main" val="1159233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Faults in </a:t>
            </a:r>
            <a:r>
              <a:rPr lang="en-US" dirty="0" err="1" smtClean="0"/>
              <a:t>NoC</a:t>
            </a:r>
            <a:endParaRPr lang="en-US" dirty="0"/>
          </a:p>
        </p:txBody>
      </p:sp>
      <p:sp>
        <p:nvSpPr>
          <p:cNvPr id="3" name="Content Placeholder 2"/>
          <p:cNvSpPr>
            <a:spLocks noGrp="1"/>
          </p:cNvSpPr>
          <p:nvPr>
            <p:ph idx="1"/>
          </p:nvPr>
        </p:nvSpPr>
        <p:spPr/>
        <p:txBody>
          <a:bodyPr>
            <a:noAutofit/>
          </a:bodyPr>
          <a:lstStyle/>
          <a:p>
            <a:pPr algn="just"/>
            <a:r>
              <a:rPr lang="en-US" sz="2400" dirty="0" smtClean="0"/>
              <a:t>Faults in a </a:t>
            </a:r>
            <a:r>
              <a:rPr lang="en-US" sz="2400" dirty="0" err="1" smtClean="0"/>
              <a:t>NoC</a:t>
            </a:r>
            <a:r>
              <a:rPr lang="en-US" sz="2400" dirty="0" smtClean="0"/>
              <a:t> router are of 2 types:</a:t>
            </a:r>
          </a:p>
          <a:p>
            <a:pPr lvl="1" algn="just"/>
            <a:r>
              <a:rPr lang="en-US" sz="2400" dirty="0" smtClean="0"/>
              <a:t>Transient Faults</a:t>
            </a:r>
          </a:p>
          <a:p>
            <a:pPr lvl="1" algn="just"/>
            <a:r>
              <a:rPr lang="en-US" sz="2400" dirty="0" smtClean="0"/>
              <a:t>Permanent Faults</a:t>
            </a:r>
          </a:p>
          <a:p>
            <a:pPr marL="457200" lvl="1" indent="0" algn="just">
              <a:buNone/>
            </a:pPr>
            <a:endParaRPr lang="en-US" sz="1600" dirty="0" smtClean="0"/>
          </a:p>
          <a:p>
            <a:pPr algn="just"/>
            <a:r>
              <a:rPr lang="en-US" sz="2400" b="1" dirty="0" smtClean="0"/>
              <a:t>Transient Faults</a:t>
            </a:r>
            <a:r>
              <a:rPr lang="en-US" sz="2400" dirty="0" smtClean="0"/>
              <a:t>: on-chip cross-talks and coupling noise</a:t>
            </a:r>
          </a:p>
          <a:p>
            <a:pPr lvl="1" algn="just"/>
            <a:r>
              <a:rPr lang="en-US" sz="2400" dirty="0"/>
              <a:t>A</a:t>
            </a:r>
            <a:r>
              <a:rPr lang="en-US" sz="2400" dirty="0" smtClean="0"/>
              <a:t>lpha particles emitted by trace uranium and thorium impurities in packages and high-energy neutrons from cosmic radiations can cause soft errors in semi-conductor devices. </a:t>
            </a:r>
          </a:p>
          <a:p>
            <a:pPr lvl="1" algn="just"/>
            <a:r>
              <a:rPr lang="en-US" sz="2400" dirty="0" smtClean="0"/>
              <a:t>Similarly, low energy cosmic neutrons interacting with isotope boron-10 can cause soft errors.</a:t>
            </a:r>
          </a:p>
          <a:p>
            <a:pPr lvl="2" algn="just">
              <a:buNone/>
            </a:pPr>
            <a:endParaRPr lang="en-US" dirty="0" smtClean="0"/>
          </a:p>
          <a:p>
            <a:pPr algn="just"/>
            <a:endParaRPr lang="en-US" sz="2400" dirty="0" smtClean="0"/>
          </a:p>
          <a:p>
            <a:pPr algn="just"/>
            <a:endParaRPr lang="en-US" sz="2400" dirty="0" smtClean="0"/>
          </a:p>
          <a:p>
            <a:pPr algn="just"/>
            <a:endParaRPr lang="en-US" sz="2400" dirty="0" smtClean="0"/>
          </a:p>
          <a:p>
            <a:pPr lvl="1" algn="just"/>
            <a:endParaRPr lang="en-US"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Faults in </a:t>
            </a:r>
            <a:r>
              <a:rPr lang="en-US" dirty="0" err="1" smtClean="0"/>
              <a:t>NoC</a:t>
            </a:r>
            <a:endParaRPr lang="en-US" dirty="0"/>
          </a:p>
        </p:txBody>
      </p:sp>
      <p:sp>
        <p:nvSpPr>
          <p:cNvPr id="3" name="Content Placeholder 2"/>
          <p:cNvSpPr>
            <a:spLocks noGrp="1"/>
          </p:cNvSpPr>
          <p:nvPr>
            <p:ph idx="1"/>
          </p:nvPr>
        </p:nvSpPr>
        <p:spPr>
          <a:xfrm>
            <a:off x="457200" y="2003791"/>
            <a:ext cx="8229600" cy="4625609"/>
          </a:xfrm>
        </p:spPr>
        <p:txBody>
          <a:bodyPr/>
          <a:lstStyle/>
          <a:p>
            <a:pPr algn="just"/>
            <a:r>
              <a:rPr lang="en-US" sz="2400" b="1" dirty="0"/>
              <a:t>Permanent Faults</a:t>
            </a:r>
            <a:r>
              <a:rPr lang="en-US" sz="2400" dirty="0"/>
              <a:t>: worn-out devices, manufacturing defects and accelerated aging </a:t>
            </a:r>
            <a:r>
              <a:rPr lang="en-US" sz="2400" dirty="0" smtClean="0"/>
              <a:t>effects.</a:t>
            </a:r>
          </a:p>
          <a:p>
            <a:pPr algn="just"/>
            <a:endParaRPr lang="en-US" sz="1200" dirty="0" smtClean="0"/>
          </a:p>
          <a:p>
            <a:pPr lvl="1" algn="just"/>
            <a:r>
              <a:rPr lang="en-US" sz="2000" dirty="0" smtClean="0"/>
              <a:t>Electro-migration of a conductor, broken wires, dielectric breakdowns etc. are a few examples of permanent failures on chip. </a:t>
            </a:r>
          </a:p>
          <a:p>
            <a:pPr lvl="1" algn="just"/>
            <a:endParaRPr lang="en-US" sz="1100" dirty="0" smtClean="0"/>
          </a:p>
          <a:p>
            <a:pPr lvl="1" algn="just"/>
            <a:r>
              <a:rPr lang="en-US" sz="2000" dirty="0" smtClean="0"/>
              <a:t>Permanent faults, at one level, are modeled as stuck-at faults, or as fail-stop model where a complete module malfunctions and informs its neighbors about its out-of-order status.</a:t>
            </a:r>
          </a:p>
          <a:p>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Root cause </a:t>
            </a:r>
            <a:endParaRPr lang="en-US" dirty="0"/>
          </a:p>
        </p:txBody>
      </p:sp>
      <p:sp>
        <p:nvSpPr>
          <p:cNvPr id="3" name="Content Placeholder 2"/>
          <p:cNvSpPr>
            <a:spLocks noGrp="1"/>
          </p:cNvSpPr>
          <p:nvPr>
            <p:ph idx="1"/>
          </p:nvPr>
        </p:nvSpPr>
        <p:spPr/>
        <p:txBody>
          <a:bodyPr>
            <a:normAutofit/>
          </a:bodyPr>
          <a:lstStyle/>
          <a:p>
            <a:r>
              <a:rPr lang="en-US" sz="2400" dirty="0"/>
              <a:t> </a:t>
            </a:r>
            <a:r>
              <a:rPr lang="en-US" sz="2400" dirty="0" smtClean="0"/>
              <a:t>Faults </a:t>
            </a:r>
            <a:r>
              <a:rPr lang="en-US" sz="2400" dirty="0"/>
              <a:t>appear due to the following reasons:</a:t>
            </a:r>
          </a:p>
          <a:p>
            <a:pPr lvl="1"/>
            <a:r>
              <a:rPr lang="en-US" sz="2000" dirty="0"/>
              <a:t>susceptibility of shrinking feature sizes to process variability</a:t>
            </a:r>
          </a:p>
          <a:p>
            <a:pPr lvl="1"/>
            <a:r>
              <a:rPr lang="en-US" sz="2000" dirty="0"/>
              <a:t>age-related degradation </a:t>
            </a:r>
          </a:p>
          <a:p>
            <a:pPr lvl="1"/>
            <a:r>
              <a:rPr lang="en-US" sz="2000" dirty="0"/>
              <a:t>crosstalk </a:t>
            </a:r>
          </a:p>
          <a:p>
            <a:pPr lvl="1"/>
            <a:r>
              <a:rPr lang="en-US" sz="2000" dirty="0"/>
              <a:t>single-event upsets</a:t>
            </a:r>
            <a:r>
              <a:rPr lang="en-US" sz="2000" dirty="0" smtClean="0"/>
              <a:t>.</a:t>
            </a:r>
          </a:p>
          <a:p>
            <a:pPr lvl="1"/>
            <a:endParaRPr lang="en-US" sz="2400" dirty="0" smtClean="0"/>
          </a:p>
          <a:p>
            <a:r>
              <a:rPr lang="en-US" sz="2400" dirty="0" smtClean="0"/>
              <a:t>Large numbers of faults will have to be tolerated to sustain chip production yield and reliable operation</a:t>
            </a:r>
          </a:p>
          <a:p>
            <a:endParaRPr lang="en-US" sz="2400" dirty="0" smtClean="0"/>
          </a:p>
          <a:p>
            <a:r>
              <a:rPr lang="en-US" sz="2400" dirty="0" smtClean="0"/>
              <a:t>Rapid development in silicon technology is enabling the chips to accommodate billions of transistors .</a:t>
            </a:r>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Root cause </a:t>
            </a:r>
          </a:p>
        </p:txBody>
      </p:sp>
      <p:sp>
        <p:nvSpPr>
          <p:cNvPr id="3" name="Content Placeholder 2"/>
          <p:cNvSpPr>
            <a:spLocks noGrp="1"/>
          </p:cNvSpPr>
          <p:nvPr>
            <p:ph idx="1"/>
          </p:nvPr>
        </p:nvSpPr>
        <p:spPr/>
        <p:txBody>
          <a:bodyPr>
            <a:normAutofit/>
          </a:bodyPr>
          <a:lstStyle/>
          <a:p>
            <a:pPr marL="438912" lvl="1" indent="-320040">
              <a:spcBef>
                <a:spcPts val="0"/>
              </a:spcBef>
              <a:buClr>
                <a:schemeClr val="accent1"/>
              </a:buClr>
              <a:buSzPct val="80000"/>
              <a:buFont typeface="Wingdings 2"/>
              <a:buChar char=""/>
            </a:pPr>
            <a:r>
              <a:rPr lang="en-US" sz="2400" dirty="0" smtClean="0"/>
              <a:t>Shrinking silicon die size : enhanced levels of cross talks, high field effects and critical leakage currents.</a:t>
            </a:r>
          </a:p>
          <a:p>
            <a:pPr marL="438912" lvl="1" indent="-320040">
              <a:spcBef>
                <a:spcPts val="0"/>
              </a:spcBef>
              <a:buClr>
                <a:schemeClr val="accent1"/>
              </a:buClr>
              <a:buSzPct val="80000"/>
              <a:buFont typeface="Wingdings 2"/>
              <a:buChar char=""/>
            </a:pPr>
            <a:endParaRPr lang="en-US" sz="2400" dirty="0" smtClean="0"/>
          </a:p>
          <a:p>
            <a:r>
              <a:rPr lang="en-US" sz="2400" dirty="0" smtClean="0"/>
              <a:t>Growing number of  cores on a chip</a:t>
            </a:r>
          </a:p>
          <a:p>
            <a:endParaRPr lang="en-US" sz="2400" dirty="0" smtClean="0"/>
          </a:p>
          <a:p>
            <a:r>
              <a:rPr lang="en-US" sz="2400" dirty="0" smtClean="0"/>
              <a:t>Electro-migration of a conductor </a:t>
            </a:r>
          </a:p>
          <a:p>
            <a:endParaRPr lang="en-US" sz="2400" dirty="0" smtClean="0"/>
          </a:p>
          <a:p>
            <a:r>
              <a:rPr lang="en-US" sz="2400" dirty="0" smtClean="0"/>
              <a:t>Gaussian noise on a channel and alpha particles: strikes on memory and logic can cause one or more bits to be in error</a:t>
            </a:r>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Router Faults</a:t>
            </a:r>
            <a:endParaRPr lang="en-US" dirty="0"/>
          </a:p>
        </p:txBody>
      </p:sp>
      <p:sp>
        <p:nvSpPr>
          <p:cNvPr id="3" name="Content Placeholder 2"/>
          <p:cNvSpPr>
            <a:spLocks noGrp="1"/>
          </p:cNvSpPr>
          <p:nvPr>
            <p:ph idx="1"/>
          </p:nvPr>
        </p:nvSpPr>
        <p:spPr/>
        <p:txBody>
          <a:bodyPr>
            <a:normAutofit/>
          </a:bodyPr>
          <a:lstStyle/>
          <a:p>
            <a:pPr algn="just"/>
            <a:r>
              <a:rPr lang="en-US" sz="2400" dirty="0" smtClean="0"/>
              <a:t>We focus on dealing with the permanent </a:t>
            </a:r>
            <a:r>
              <a:rPr lang="en-US" sz="2400" dirty="0" err="1" smtClean="0"/>
              <a:t>NoC</a:t>
            </a:r>
            <a:r>
              <a:rPr lang="en-US" sz="2400" dirty="0" smtClean="0"/>
              <a:t> faults since it has a more significant impact on the system performance.</a:t>
            </a:r>
          </a:p>
          <a:p>
            <a:pPr algn="just"/>
            <a:endParaRPr lang="en-US" sz="2400" dirty="0" smtClean="0"/>
          </a:p>
          <a:p>
            <a:pPr algn="just"/>
            <a:r>
              <a:rPr lang="en-US" sz="2400" dirty="0" smtClean="0"/>
              <a:t>The permanent faults are divided into two: </a:t>
            </a:r>
          </a:p>
          <a:p>
            <a:pPr lvl="1" algn="just"/>
            <a:r>
              <a:rPr lang="en-US" sz="2400" dirty="0" smtClean="0"/>
              <a:t>Static fault : Faults occurred at the interconnect wires</a:t>
            </a:r>
          </a:p>
          <a:p>
            <a:pPr lvl="1" algn="just"/>
            <a:r>
              <a:rPr lang="en-US" sz="2400" dirty="0" smtClean="0"/>
              <a:t>Dynamic fault : Recovery of the router faults, cross bar and buffer faults.</a:t>
            </a:r>
          </a:p>
          <a:p>
            <a:pPr lvl="1" algn="just">
              <a:buNone/>
            </a:pPr>
            <a:endParaRPr lang="en-US" sz="2400" dirty="0" smtClean="0"/>
          </a:p>
          <a:p>
            <a:pPr lvl="1" algn="just">
              <a:buNone/>
            </a:pPr>
            <a:r>
              <a:rPr lang="en-US" sz="2400" dirty="0" smtClean="0"/>
              <a:t>Since the major portion of the router constitutes of the cross-bar and the buffer, the majority of the faults occur there.</a:t>
            </a:r>
          </a:p>
          <a:p>
            <a:pPr algn="just"/>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a:t>
            </a:r>
            <a:endParaRPr lang="en-US" dirty="0"/>
          </a:p>
        </p:txBody>
      </p:sp>
      <p:sp>
        <p:nvSpPr>
          <p:cNvPr id="3" name="Content Placeholder 2"/>
          <p:cNvSpPr>
            <a:spLocks noGrp="1"/>
          </p:cNvSpPr>
          <p:nvPr>
            <p:ph sz="half" idx="2"/>
          </p:nvPr>
        </p:nvSpPr>
        <p:spPr>
          <a:xfrm>
            <a:off x="381000" y="1600200"/>
            <a:ext cx="4040188" cy="4800600"/>
          </a:xfrm>
        </p:spPr>
        <p:txBody>
          <a:bodyPr>
            <a:normAutofit fontScale="92500" lnSpcReduction="10000"/>
          </a:bodyPr>
          <a:lstStyle/>
          <a:p>
            <a:pPr>
              <a:lnSpc>
                <a:spcPct val="150000"/>
              </a:lnSpc>
            </a:pPr>
            <a:r>
              <a:rPr lang="en-US" sz="2800" b="1" dirty="0" smtClean="0"/>
              <a:t>Network on Chip	</a:t>
            </a:r>
          </a:p>
          <a:p>
            <a:pPr>
              <a:lnSpc>
                <a:spcPct val="150000"/>
              </a:lnSpc>
            </a:pPr>
            <a:r>
              <a:rPr lang="en-US" sz="2800" dirty="0" smtClean="0">
                <a:solidFill>
                  <a:srgbClr val="7F7F7F"/>
                </a:solidFill>
              </a:rPr>
              <a:t>Router</a:t>
            </a:r>
          </a:p>
          <a:p>
            <a:pPr>
              <a:lnSpc>
                <a:spcPct val="150000"/>
              </a:lnSpc>
            </a:pPr>
            <a:r>
              <a:rPr lang="en-US" sz="2800" dirty="0" smtClean="0">
                <a:solidFill>
                  <a:srgbClr val="7F7F7F"/>
                </a:solidFill>
              </a:rPr>
              <a:t>Topology &amp; Properties</a:t>
            </a:r>
          </a:p>
          <a:p>
            <a:pPr>
              <a:lnSpc>
                <a:spcPct val="150000"/>
              </a:lnSpc>
            </a:pPr>
            <a:r>
              <a:rPr lang="en-US" sz="2800" dirty="0" smtClean="0">
                <a:solidFill>
                  <a:srgbClr val="7F7F7F"/>
                </a:solidFill>
              </a:rPr>
              <a:t>Faults</a:t>
            </a:r>
          </a:p>
          <a:p>
            <a:pPr lvl="1">
              <a:lnSpc>
                <a:spcPct val="150000"/>
              </a:lnSpc>
            </a:pPr>
            <a:r>
              <a:rPr lang="en-US" dirty="0" err="1" smtClean="0">
                <a:solidFill>
                  <a:srgbClr val="7F7F7F"/>
                </a:solidFill>
              </a:rPr>
              <a:t>NoC</a:t>
            </a:r>
            <a:r>
              <a:rPr lang="en-US" dirty="0" smtClean="0">
                <a:solidFill>
                  <a:srgbClr val="7F7F7F"/>
                </a:solidFill>
              </a:rPr>
              <a:t> Faults </a:t>
            </a:r>
          </a:p>
          <a:p>
            <a:pPr lvl="1">
              <a:lnSpc>
                <a:spcPct val="150000"/>
              </a:lnSpc>
            </a:pPr>
            <a:r>
              <a:rPr lang="en-US" dirty="0" smtClean="0">
                <a:solidFill>
                  <a:srgbClr val="7F7F7F"/>
                </a:solidFill>
              </a:rPr>
              <a:t>Router Faults</a:t>
            </a:r>
          </a:p>
          <a:p>
            <a:pPr>
              <a:lnSpc>
                <a:spcPct val="150000"/>
              </a:lnSpc>
            </a:pPr>
            <a:r>
              <a:rPr lang="en-US" sz="2800" dirty="0" smtClean="0">
                <a:solidFill>
                  <a:srgbClr val="7F7F7F"/>
                </a:solidFill>
              </a:rPr>
              <a:t>Fault Recovery Systems</a:t>
            </a:r>
          </a:p>
          <a:p>
            <a:pPr lvl="1">
              <a:lnSpc>
                <a:spcPct val="150000"/>
              </a:lnSpc>
            </a:pPr>
            <a:r>
              <a:rPr lang="en-US" dirty="0" smtClean="0">
                <a:solidFill>
                  <a:srgbClr val="7F7F7F"/>
                </a:solidFill>
              </a:rPr>
              <a:t>Existing System</a:t>
            </a:r>
          </a:p>
          <a:p>
            <a:pPr lvl="1">
              <a:lnSpc>
                <a:spcPct val="150000"/>
              </a:lnSpc>
            </a:pPr>
            <a:r>
              <a:rPr lang="en-US" dirty="0" smtClean="0">
                <a:solidFill>
                  <a:srgbClr val="7F7F7F"/>
                </a:solidFill>
              </a:rPr>
              <a:t>Proposed System</a:t>
            </a: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p:txBody>
      </p:sp>
      <p:sp>
        <p:nvSpPr>
          <p:cNvPr id="6" name="Content Placeholder 5"/>
          <p:cNvSpPr>
            <a:spLocks noGrp="1"/>
          </p:cNvSpPr>
          <p:nvPr>
            <p:ph sz="quarter" idx="4"/>
          </p:nvPr>
        </p:nvSpPr>
        <p:spPr>
          <a:xfrm>
            <a:off x="4572000" y="1600200"/>
            <a:ext cx="4270375" cy="4800600"/>
          </a:xfrm>
        </p:spPr>
        <p:txBody>
          <a:bodyPr>
            <a:noAutofit/>
          </a:bodyPr>
          <a:lstStyle/>
          <a:p>
            <a:pPr>
              <a:lnSpc>
                <a:spcPct val="150000"/>
              </a:lnSpc>
            </a:pPr>
            <a:r>
              <a:rPr lang="en-US" sz="2600" dirty="0" smtClean="0">
                <a:solidFill>
                  <a:srgbClr val="7F7F7F"/>
                </a:solidFill>
              </a:rPr>
              <a:t>Detection of Faults</a:t>
            </a:r>
          </a:p>
          <a:p>
            <a:pPr>
              <a:lnSpc>
                <a:spcPct val="150000"/>
              </a:lnSpc>
            </a:pPr>
            <a:r>
              <a:rPr lang="en-US" sz="2600" dirty="0" smtClean="0">
                <a:solidFill>
                  <a:srgbClr val="7F7F7F"/>
                </a:solidFill>
              </a:rPr>
              <a:t>Dynamic Buffer Swapping</a:t>
            </a:r>
          </a:p>
          <a:p>
            <a:pPr>
              <a:lnSpc>
                <a:spcPct val="150000"/>
              </a:lnSpc>
            </a:pPr>
            <a:r>
              <a:rPr lang="en-US" sz="2600" dirty="0" smtClean="0">
                <a:solidFill>
                  <a:srgbClr val="7F7F7F"/>
                </a:solidFill>
              </a:rPr>
              <a:t>Dynamic Mux Swapping</a:t>
            </a:r>
          </a:p>
          <a:p>
            <a:pPr>
              <a:lnSpc>
                <a:spcPct val="150000"/>
              </a:lnSpc>
            </a:pPr>
            <a:r>
              <a:rPr lang="en-US" sz="2600" dirty="0" smtClean="0">
                <a:solidFill>
                  <a:srgbClr val="7F7F7F"/>
                </a:solidFill>
              </a:rPr>
              <a:t>Deadlock Recovery</a:t>
            </a:r>
          </a:p>
          <a:p>
            <a:pPr>
              <a:lnSpc>
                <a:spcPct val="150000"/>
              </a:lnSpc>
            </a:pPr>
            <a:r>
              <a:rPr lang="en-US" sz="2600" dirty="0" smtClean="0">
                <a:solidFill>
                  <a:srgbClr val="7F7F7F"/>
                </a:solidFill>
              </a:rPr>
              <a:t>Simulation and Results</a:t>
            </a:r>
          </a:p>
          <a:p>
            <a:pPr>
              <a:lnSpc>
                <a:spcPct val="150000"/>
              </a:lnSpc>
            </a:pPr>
            <a:r>
              <a:rPr lang="en-US" sz="2600" dirty="0" smtClean="0">
                <a:solidFill>
                  <a:srgbClr val="7F7F7F"/>
                </a:solidFill>
              </a:rPr>
              <a:t>Summary</a:t>
            </a:r>
          </a:p>
          <a:p>
            <a:pPr>
              <a:lnSpc>
                <a:spcPct val="150000"/>
              </a:lnSpc>
            </a:pPr>
            <a:r>
              <a:rPr lang="en-US" sz="2600" dirty="0" smtClean="0">
                <a:solidFill>
                  <a:srgbClr val="7F7F7F"/>
                </a:solidFill>
              </a:rPr>
              <a:t>Significance</a:t>
            </a:r>
            <a:endParaRPr lang="en-US" sz="26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a:t>
            </a:r>
            <a:endParaRPr lang="en-US" dirty="0"/>
          </a:p>
        </p:txBody>
      </p:sp>
      <p:sp>
        <p:nvSpPr>
          <p:cNvPr id="3" name="Content Placeholder 2"/>
          <p:cNvSpPr>
            <a:spLocks noGrp="1"/>
          </p:cNvSpPr>
          <p:nvPr>
            <p:ph sz="half" idx="2"/>
          </p:nvPr>
        </p:nvSpPr>
        <p:spPr>
          <a:xfrm>
            <a:off x="381000" y="1600200"/>
            <a:ext cx="4040188" cy="4800600"/>
          </a:xfrm>
        </p:spPr>
        <p:txBody>
          <a:bodyPr>
            <a:normAutofit fontScale="92500" lnSpcReduction="10000"/>
          </a:bodyPr>
          <a:lstStyle/>
          <a:p>
            <a:pPr>
              <a:lnSpc>
                <a:spcPct val="150000"/>
              </a:lnSpc>
            </a:pPr>
            <a:r>
              <a:rPr lang="en-US" sz="2800" dirty="0">
                <a:solidFill>
                  <a:srgbClr val="7F7F7F"/>
                </a:solidFill>
              </a:rPr>
              <a:t>Network on Chip	</a:t>
            </a:r>
          </a:p>
          <a:p>
            <a:pPr>
              <a:lnSpc>
                <a:spcPct val="150000"/>
              </a:lnSpc>
            </a:pPr>
            <a:r>
              <a:rPr lang="en-US" sz="2800" dirty="0" smtClean="0">
                <a:solidFill>
                  <a:srgbClr val="7F7F7F"/>
                </a:solidFill>
              </a:rPr>
              <a:t>Router</a:t>
            </a:r>
          </a:p>
          <a:p>
            <a:pPr>
              <a:lnSpc>
                <a:spcPct val="150000"/>
              </a:lnSpc>
            </a:pPr>
            <a:r>
              <a:rPr lang="en-US" sz="2800" dirty="0" smtClean="0">
                <a:solidFill>
                  <a:srgbClr val="7F7F7F"/>
                </a:solidFill>
              </a:rPr>
              <a:t>Topology &amp; Properties</a:t>
            </a:r>
          </a:p>
          <a:p>
            <a:pPr>
              <a:lnSpc>
                <a:spcPct val="150000"/>
              </a:lnSpc>
            </a:pPr>
            <a:r>
              <a:rPr lang="en-US" sz="2800" dirty="0" smtClean="0">
                <a:solidFill>
                  <a:srgbClr val="7F7F7F"/>
                </a:solidFill>
              </a:rPr>
              <a:t>Faults</a:t>
            </a:r>
          </a:p>
          <a:p>
            <a:pPr lvl="1">
              <a:lnSpc>
                <a:spcPct val="150000"/>
              </a:lnSpc>
            </a:pPr>
            <a:r>
              <a:rPr lang="en-US" dirty="0" err="1" smtClean="0">
                <a:solidFill>
                  <a:srgbClr val="7F7F7F"/>
                </a:solidFill>
              </a:rPr>
              <a:t>NoC</a:t>
            </a:r>
            <a:r>
              <a:rPr lang="en-US" dirty="0" smtClean="0">
                <a:solidFill>
                  <a:srgbClr val="7F7F7F"/>
                </a:solidFill>
              </a:rPr>
              <a:t> Faults </a:t>
            </a:r>
          </a:p>
          <a:p>
            <a:pPr lvl="1">
              <a:lnSpc>
                <a:spcPct val="150000"/>
              </a:lnSpc>
            </a:pPr>
            <a:r>
              <a:rPr lang="en-US" dirty="0" smtClean="0">
                <a:solidFill>
                  <a:srgbClr val="7F7F7F"/>
                </a:solidFill>
              </a:rPr>
              <a:t>Router Faults</a:t>
            </a:r>
          </a:p>
          <a:p>
            <a:pPr>
              <a:lnSpc>
                <a:spcPct val="150000"/>
              </a:lnSpc>
            </a:pPr>
            <a:r>
              <a:rPr lang="en-US" sz="2800" b="1" dirty="0" smtClean="0">
                <a:solidFill>
                  <a:srgbClr val="000000"/>
                </a:solidFill>
              </a:rPr>
              <a:t>Fault Recovery Systems</a:t>
            </a:r>
          </a:p>
          <a:p>
            <a:pPr lvl="1">
              <a:lnSpc>
                <a:spcPct val="150000"/>
              </a:lnSpc>
            </a:pPr>
            <a:r>
              <a:rPr lang="en-US" b="1" dirty="0" smtClean="0">
                <a:solidFill>
                  <a:srgbClr val="000000"/>
                </a:solidFill>
              </a:rPr>
              <a:t>Existing System</a:t>
            </a:r>
          </a:p>
          <a:p>
            <a:pPr lvl="1">
              <a:lnSpc>
                <a:spcPct val="150000"/>
              </a:lnSpc>
            </a:pPr>
            <a:r>
              <a:rPr lang="en-US" b="1" dirty="0" smtClean="0">
                <a:solidFill>
                  <a:srgbClr val="000000"/>
                </a:solidFill>
              </a:rPr>
              <a:t>Proposed System</a:t>
            </a:r>
            <a:endParaRPr lang="en-US" sz="2400" b="1" dirty="0" smtClean="0">
              <a:solidFill>
                <a:srgbClr val="000000"/>
              </a:solidFill>
            </a:endParaRP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p:txBody>
      </p:sp>
      <p:sp>
        <p:nvSpPr>
          <p:cNvPr id="6" name="Content Placeholder 5"/>
          <p:cNvSpPr>
            <a:spLocks noGrp="1"/>
          </p:cNvSpPr>
          <p:nvPr>
            <p:ph sz="quarter" idx="4"/>
          </p:nvPr>
        </p:nvSpPr>
        <p:spPr>
          <a:xfrm>
            <a:off x="4572000" y="1600200"/>
            <a:ext cx="4270375" cy="4800600"/>
          </a:xfrm>
        </p:spPr>
        <p:txBody>
          <a:bodyPr>
            <a:noAutofit/>
          </a:bodyPr>
          <a:lstStyle/>
          <a:p>
            <a:pPr>
              <a:lnSpc>
                <a:spcPct val="150000"/>
              </a:lnSpc>
            </a:pPr>
            <a:r>
              <a:rPr lang="en-US" sz="2600" dirty="0" smtClean="0">
                <a:solidFill>
                  <a:srgbClr val="7F7F7F"/>
                </a:solidFill>
              </a:rPr>
              <a:t>Detection of Faults</a:t>
            </a:r>
          </a:p>
          <a:p>
            <a:pPr>
              <a:lnSpc>
                <a:spcPct val="150000"/>
              </a:lnSpc>
            </a:pPr>
            <a:r>
              <a:rPr lang="en-US" sz="2600" dirty="0" smtClean="0">
                <a:solidFill>
                  <a:srgbClr val="7F7F7F"/>
                </a:solidFill>
              </a:rPr>
              <a:t>Dynamic Buffer Swapping</a:t>
            </a:r>
          </a:p>
          <a:p>
            <a:pPr>
              <a:lnSpc>
                <a:spcPct val="150000"/>
              </a:lnSpc>
            </a:pPr>
            <a:r>
              <a:rPr lang="en-US" sz="2600" dirty="0" smtClean="0">
                <a:solidFill>
                  <a:srgbClr val="7F7F7F"/>
                </a:solidFill>
              </a:rPr>
              <a:t>Dynamic Mux Swapping</a:t>
            </a:r>
          </a:p>
          <a:p>
            <a:pPr>
              <a:lnSpc>
                <a:spcPct val="150000"/>
              </a:lnSpc>
            </a:pPr>
            <a:r>
              <a:rPr lang="en-US" sz="2600" dirty="0" smtClean="0">
                <a:solidFill>
                  <a:srgbClr val="7F7F7F"/>
                </a:solidFill>
              </a:rPr>
              <a:t>Deadlock Recovery</a:t>
            </a:r>
          </a:p>
          <a:p>
            <a:pPr>
              <a:lnSpc>
                <a:spcPct val="150000"/>
              </a:lnSpc>
            </a:pPr>
            <a:r>
              <a:rPr lang="en-US" sz="2600" dirty="0" smtClean="0">
                <a:solidFill>
                  <a:srgbClr val="7F7F7F"/>
                </a:solidFill>
              </a:rPr>
              <a:t>Simulation and Results</a:t>
            </a:r>
          </a:p>
          <a:p>
            <a:pPr>
              <a:lnSpc>
                <a:spcPct val="150000"/>
              </a:lnSpc>
            </a:pPr>
            <a:r>
              <a:rPr lang="en-US" sz="2600" dirty="0" smtClean="0">
                <a:solidFill>
                  <a:srgbClr val="7F7F7F"/>
                </a:solidFill>
              </a:rPr>
              <a:t>Summary</a:t>
            </a:r>
          </a:p>
          <a:p>
            <a:pPr>
              <a:lnSpc>
                <a:spcPct val="150000"/>
              </a:lnSpc>
            </a:pPr>
            <a:r>
              <a:rPr lang="en-US" sz="2600" dirty="0" smtClean="0">
                <a:solidFill>
                  <a:srgbClr val="7F7F7F"/>
                </a:solidFill>
              </a:rPr>
              <a:t>Significance</a:t>
            </a:r>
            <a:endParaRPr lang="en-US" sz="2600" dirty="0" smtClean="0"/>
          </a:p>
        </p:txBody>
      </p:sp>
    </p:spTree>
    <p:extLst>
      <p:ext uri="{BB962C8B-B14F-4D97-AF65-F5344CB8AC3E}">
        <p14:creationId xmlns="" xmlns:p14="http://schemas.microsoft.com/office/powerpoint/2010/main" val="1159233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Existing Systems</a:t>
            </a:r>
            <a:endParaRPr lang="en-US" dirty="0"/>
          </a:p>
        </p:txBody>
      </p:sp>
      <p:sp>
        <p:nvSpPr>
          <p:cNvPr id="3" name="Content Placeholder 2"/>
          <p:cNvSpPr>
            <a:spLocks noGrp="1"/>
          </p:cNvSpPr>
          <p:nvPr>
            <p:ph idx="1"/>
          </p:nvPr>
        </p:nvSpPr>
        <p:spPr/>
        <p:txBody>
          <a:bodyPr>
            <a:normAutofit fontScale="62500" lnSpcReduction="20000"/>
          </a:bodyPr>
          <a:lstStyle/>
          <a:p>
            <a:pPr algn="just">
              <a:buNone/>
            </a:pPr>
            <a:r>
              <a:rPr lang="en-US" dirty="0" smtClean="0"/>
              <a:t>1) The faulty router is treated as a node fault and the routing algorithm can be dynamically reconfigured to re-route the packets following the contour around the faulty nodes. </a:t>
            </a:r>
          </a:p>
          <a:p>
            <a:pPr algn="just"/>
            <a:endParaRPr lang="en-US" dirty="0" smtClean="0"/>
          </a:p>
          <a:p>
            <a:pPr lvl="1" algn="just"/>
            <a:r>
              <a:rPr lang="en-US" dirty="0" smtClean="0"/>
              <a:t>Reference: Zhen Zhang, A. Greiner, and S. </a:t>
            </a:r>
            <a:r>
              <a:rPr lang="en-US" dirty="0" err="1" smtClean="0"/>
              <a:t>Taktak</a:t>
            </a:r>
            <a:r>
              <a:rPr lang="en-US" dirty="0" smtClean="0"/>
              <a:t>, “A reconfigurable routing algorithm for a fault-tolerant 2d-mesh network-on-chip," in Proc DAC, 2008, pp. 441 {446.</a:t>
            </a:r>
          </a:p>
          <a:p>
            <a:pPr algn="just"/>
            <a:endParaRPr lang="en-US" dirty="0" smtClean="0"/>
          </a:p>
          <a:p>
            <a:pPr algn="just"/>
            <a:endParaRPr lang="en-US" dirty="0" smtClean="0"/>
          </a:p>
          <a:p>
            <a:pPr algn="just">
              <a:buNone/>
            </a:pPr>
            <a:r>
              <a:rPr lang="en-US" b="1" u="sng" dirty="0" smtClean="0"/>
              <a:t>Disadvantages:</a:t>
            </a:r>
          </a:p>
          <a:p>
            <a:pPr algn="just">
              <a:buNone/>
            </a:pPr>
            <a:endParaRPr lang="en-US" b="1" u="sng" dirty="0" smtClean="0"/>
          </a:p>
          <a:p>
            <a:pPr algn="just"/>
            <a:r>
              <a:rPr lang="en-US" dirty="0" smtClean="0"/>
              <a:t>This region-based routing algorithm is only suitable for one-faulty-router topology. </a:t>
            </a:r>
          </a:p>
          <a:p>
            <a:pPr algn="just"/>
            <a:endParaRPr lang="en-US" dirty="0" smtClean="0"/>
          </a:p>
          <a:p>
            <a:pPr algn="just"/>
            <a:r>
              <a:rPr lang="en-US" dirty="0" smtClean="0"/>
              <a:t>Also, the node fault model may cause the faulty router totally isolated from the network, while in real situation, the faults may only affect a certain part of the router and the rest of it can still function correctly.</a:t>
            </a:r>
          </a:p>
          <a:p>
            <a:pPr algn="just">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Existing Systems</a:t>
            </a:r>
            <a:endParaRPr lang="en-US" dirty="0"/>
          </a:p>
        </p:txBody>
      </p:sp>
      <p:sp>
        <p:nvSpPr>
          <p:cNvPr id="3" name="Content Placeholder 2"/>
          <p:cNvSpPr>
            <a:spLocks noGrp="1"/>
          </p:cNvSpPr>
          <p:nvPr>
            <p:ph idx="1"/>
          </p:nvPr>
        </p:nvSpPr>
        <p:spPr/>
        <p:txBody>
          <a:bodyPr>
            <a:normAutofit fontScale="70000" lnSpcReduction="20000"/>
          </a:bodyPr>
          <a:lstStyle/>
          <a:p>
            <a:pPr algn="just">
              <a:buNone/>
            </a:pPr>
            <a:r>
              <a:rPr lang="en-US" dirty="0" smtClean="0"/>
              <a:t>2) After the built-in-self-test procedure and a static port swapping, the remaining faults (both link faults and </a:t>
            </a:r>
            <a:r>
              <a:rPr lang="en-US" dirty="0" err="1" smtClean="0"/>
              <a:t>unswapped</a:t>
            </a:r>
            <a:r>
              <a:rPr lang="en-US" dirty="0" smtClean="0"/>
              <a:t> buffer/MUX faults) are all treated as link level hard failures</a:t>
            </a:r>
          </a:p>
          <a:p>
            <a:pPr algn="just"/>
            <a:endParaRPr lang="en-US" dirty="0" smtClean="0"/>
          </a:p>
          <a:p>
            <a:pPr lvl="1" algn="just"/>
            <a:r>
              <a:rPr lang="en-US" dirty="0" err="1" smtClean="0"/>
              <a:t>Reference:D</a:t>
            </a:r>
            <a:r>
              <a:rPr lang="en-US" dirty="0" smtClean="0"/>
              <a:t>. </a:t>
            </a:r>
            <a:r>
              <a:rPr lang="en-US" dirty="0" err="1" smtClean="0"/>
              <a:t>Fick</a:t>
            </a:r>
            <a:r>
              <a:rPr lang="en-US" dirty="0" smtClean="0"/>
              <a:t>, A. </a:t>
            </a:r>
            <a:r>
              <a:rPr lang="en-US" dirty="0" err="1" smtClean="0"/>
              <a:t>DeOrio</a:t>
            </a:r>
            <a:r>
              <a:rPr lang="en-US" dirty="0" smtClean="0"/>
              <a:t>, Jin </a:t>
            </a:r>
            <a:r>
              <a:rPr lang="en-US" dirty="0" err="1" smtClean="0"/>
              <a:t>Hu</a:t>
            </a:r>
            <a:r>
              <a:rPr lang="en-US" dirty="0" smtClean="0"/>
              <a:t>, V. </a:t>
            </a:r>
            <a:r>
              <a:rPr lang="en-US" dirty="0" err="1" smtClean="0"/>
              <a:t>Bertacco</a:t>
            </a:r>
            <a:r>
              <a:rPr lang="en-US" dirty="0" smtClean="0"/>
              <a:t>, D. </a:t>
            </a:r>
            <a:r>
              <a:rPr lang="en-US" dirty="0" err="1" smtClean="0"/>
              <a:t>Blaauw</a:t>
            </a:r>
            <a:r>
              <a:rPr lang="en-US" dirty="0" smtClean="0"/>
              <a:t>, and D. Sylvester, “</a:t>
            </a:r>
            <a:r>
              <a:rPr lang="en-US" dirty="0" err="1" smtClean="0"/>
              <a:t>Vicis</a:t>
            </a:r>
            <a:r>
              <a:rPr lang="en-US" dirty="0" smtClean="0"/>
              <a:t>: A reliable network for unreliable silicon,“ </a:t>
            </a:r>
            <a:r>
              <a:rPr lang="pl-PL" dirty="0" smtClean="0"/>
              <a:t>in Proc DAC, 2009, pp. 812 </a:t>
            </a:r>
            <a:r>
              <a:rPr lang="en-US" dirty="0" smtClean="0"/>
              <a:t>- </a:t>
            </a:r>
            <a:r>
              <a:rPr lang="pl-PL" dirty="0" smtClean="0"/>
              <a:t>817.</a:t>
            </a:r>
            <a:endParaRPr lang="en-US" dirty="0" smtClean="0"/>
          </a:p>
          <a:p>
            <a:pPr lvl="1" algn="just"/>
            <a:r>
              <a:rPr lang="it-IT" dirty="0" smtClean="0"/>
              <a:t>D. Fick, A. DeOrio, G. Chen, V. Bertacco, D. Sylvester, and </a:t>
            </a:r>
            <a:r>
              <a:rPr lang="en-US" dirty="0" smtClean="0"/>
              <a:t>D. </a:t>
            </a:r>
            <a:r>
              <a:rPr lang="en-US" dirty="0" err="1" smtClean="0"/>
              <a:t>Blaauw</a:t>
            </a:r>
            <a:r>
              <a:rPr lang="en-US" dirty="0" smtClean="0"/>
              <a:t>, “A highly resilient routing algorithm for fault-tolerant </a:t>
            </a:r>
            <a:r>
              <a:rPr lang="en-US" dirty="0" err="1" smtClean="0"/>
              <a:t>nocs</a:t>
            </a:r>
            <a:r>
              <a:rPr lang="en-US" dirty="0" smtClean="0"/>
              <a:t>," in Proc DATE, 2009, pp. 21 - 26.</a:t>
            </a:r>
          </a:p>
          <a:p>
            <a:pPr algn="just"/>
            <a:endParaRPr lang="en-US" dirty="0" smtClean="0"/>
          </a:p>
          <a:p>
            <a:pPr algn="just"/>
            <a:r>
              <a:rPr lang="en-US" dirty="0" smtClean="0"/>
              <a:t>A resilient routing algorithm is designed to reconfigure the routing table in an offline process so as to bypass these fault links. </a:t>
            </a:r>
          </a:p>
          <a:p>
            <a:pPr algn="just"/>
            <a:endParaRPr lang="en-US" sz="2300" dirty="0" smtClean="0"/>
          </a:p>
          <a:p>
            <a:pPr algn="just"/>
            <a:r>
              <a:rPr lang="en-US" dirty="0" smtClean="0"/>
              <a:t>Both the port swapping operation and routing table reconfiguration in are static in nature</a:t>
            </a:r>
          </a:p>
          <a:p>
            <a:pPr algn="just"/>
            <a:endParaRPr lang="en-US" dirty="0" smtClean="0"/>
          </a:p>
          <a:p>
            <a:pPr algn="just">
              <a:buNone/>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Existing Systems</a:t>
            </a:r>
            <a:endParaRPr lang="en-US" dirty="0"/>
          </a:p>
        </p:txBody>
      </p:sp>
      <p:sp>
        <p:nvSpPr>
          <p:cNvPr id="3" name="Content Placeholder 2"/>
          <p:cNvSpPr>
            <a:spLocks noGrp="1"/>
          </p:cNvSpPr>
          <p:nvPr>
            <p:ph idx="1"/>
          </p:nvPr>
        </p:nvSpPr>
        <p:spPr/>
        <p:txBody>
          <a:bodyPr>
            <a:normAutofit/>
          </a:bodyPr>
          <a:lstStyle/>
          <a:p>
            <a:pPr marL="118872" indent="0" algn="just">
              <a:buNone/>
            </a:pPr>
            <a:r>
              <a:rPr lang="en-US" sz="2400" dirty="0" smtClean="0"/>
              <a:t>3) A deflection routing algorithm is proposed to dynamically re-route the packets towards the destinations. </a:t>
            </a:r>
          </a:p>
          <a:p>
            <a:pPr algn="just"/>
            <a:endParaRPr lang="en-US" sz="2400" dirty="0" smtClean="0"/>
          </a:p>
          <a:p>
            <a:pPr lvl="1" algn="just"/>
            <a:r>
              <a:rPr lang="en-US" sz="2000" dirty="0" smtClean="0"/>
              <a:t>Reference: A. </a:t>
            </a:r>
            <a:r>
              <a:rPr lang="en-US" sz="2000" dirty="0" err="1" smtClean="0"/>
              <a:t>Hosseini</a:t>
            </a:r>
            <a:r>
              <a:rPr lang="en-US" sz="2000" dirty="0" smtClean="0"/>
              <a:t>, T. </a:t>
            </a:r>
            <a:r>
              <a:rPr lang="en-US" sz="2000" dirty="0" err="1" smtClean="0"/>
              <a:t>Ragheb</a:t>
            </a:r>
            <a:r>
              <a:rPr lang="en-US" sz="2000" dirty="0" smtClean="0"/>
              <a:t>, and Y. </a:t>
            </a:r>
            <a:r>
              <a:rPr lang="en-US" sz="2000" dirty="0" err="1" smtClean="0"/>
              <a:t>Massoud</a:t>
            </a:r>
            <a:r>
              <a:rPr lang="en-US" sz="2000" dirty="0" smtClean="0"/>
              <a:t>, “A fault-aware dynamic routing algorithm for on-chip networks," in Proc ISCAS, 2008, pp. 2653 - 2656.</a:t>
            </a:r>
          </a:p>
          <a:p>
            <a:pPr algn="just"/>
            <a:endParaRPr lang="en-US" sz="2400" dirty="0" smtClean="0"/>
          </a:p>
          <a:p>
            <a:pPr algn="just"/>
            <a:r>
              <a:rPr lang="en-US" sz="2400" dirty="0" smtClean="0"/>
              <a:t>The </a:t>
            </a:r>
            <a:r>
              <a:rPr lang="en-US" sz="2400" dirty="0" err="1" smtClean="0"/>
              <a:t>NoC</a:t>
            </a:r>
            <a:r>
              <a:rPr lang="en-US" sz="2400" dirty="0" smtClean="0"/>
              <a:t> faults are treated as the link faults also and it needs to avoid deadlock and </a:t>
            </a:r>
            <a:r>
              <a:rPr lang="en-US" sz="2400" dirty="0" err="1" smtClean="0"/>
              <a:t>livelock</a:t>
            </a:r>
            <a:r>
              <a:rPr lang="en-US" sz="2400" dirty="0" smtClean="0"/>
              <a:t> based on the stress factors.</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Proposed System</a:t>
            </a:r>
            <a:endParaRPr lang="en-US" dirty="0"/>
          </a:p>
        </p:txBody>
      </p:sp>
      <p:sp>
        <p:nvSpPr>
          <p:cNvPr id="3" name="Content Placeholder 2"/>
          <p:cNvSpPr>
            <a:spLocks noGrp="1"/>
          </p:cNvSpPr>
          <p:nvPr>
            <p:ph idx="1"/>
          </p:nvPr>
        </p:nvSpPr>
        <p:spPr/>
        <p:txBody>
          <a:bodyPr>
            <a:noAutofit/>
          </a:bodyPr>
          <a:lstStyle/>
          <a:p>
            <a:pPr algn="just"/>
            <a:r>
              <a:rPr lang="en-US" sz="2400" dirty="0" smtClean="0"/>
              <a:t>A faulty router with an appropriate reconfiguration strategy tolerates the buffer or crossbar errors</a:t>
            </a:r>
          </a:p>
          <a:p>
            <a:pPr algn="just"/>
            <a:endParaRPr lang="en-US" sz="2400" dirty="0" smtClean="0"/>
          </a:p>
          <a:p>
            <a:pPr algn="just"/>
            <a:r>
              <a:rPr lang="en-US" sz="2400" dirty="0" smtClean="0"/>
              <a:t>Supports the full connectivity in the </a:t>
            </a:r>
            <a:r>
              <a:rPr lang="en-US" sz="2400" dirty="0" err="1" smtClean="0"/>
              <a:t>NoC</a:t>
            </a:r>
            <a:r>
              <a:rPr lang="en-US" sz="2400" dirty="0" smtClean="0"/>
              <a:t> with reduced capacity</a:t>
            </a:r>
          </a:p>
          <a:p>
            <a:pPr algn="just"/>
            <a:endParaRPr lang="en-US" sz="2400" dirty="0" smtClean="0"/>
          </a:p>
          <a:p>
            <a:pPr algn="just"/>
            <a:r>
              <a:rPr lang="en-US" sz="2400" dirty="0" smtClean="0"/>
              <a:t>Previously suggested fault tolerant models result in the network being partitioned. </a:t>
            </a:r>
          </a:p>
          <a:p>
            <a:pPr algn="just"/>
            <a:endParaRPr lang="en-US" sz="2400" dirty="0" smtClean="0"/>
          </a:p>
          <a:p>
            <a:pPr algn="just"/>
            <a:r>
              <a:rPr lang="en-US" sz="2400" dirty="0" smtClean="0"/>
              <a:t>Hence the dynamic swapping scheme is suggested which shares the healthy resources in the router for different ports at run time.</a:t>
            </a:r>
          </a:p>
          <a:p>
            <a:pPr algn="just"/>
            <a:endParaRPr lang="en-US" sz="2400" dirty="0" smtClean="0"/>
          </a:p>
          <a:p>
            <a:pPr algn="just"/>
            <a:endParaRPr lang="en-US" sz="2400"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Proposed System</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sz="2400" b="1" dirty="0" smtClean="0"/>
              <a:t>Dynamic reconfiguration </a:t>
            </a:r>
            <a:r>
              <a:rPr lang="en-US" sz="2400" dirty="0" smtClean="0"/>
              <a:t>(DR) enables resources to be added or removed while the operating system (OS) is running</a:t>
            </a:r>
          </a:p>
          <a:p>
            <a:pPr algn="just">
              <a:buNone/>
            </a:pPr>
            <a:endParaRPr lang="en-US" sz="2400" dirty="0" smtClean="0"/>
          </a:p>
          <a:p>
            <a:pPr algn="just"/>
            <a:r>
              <a:rPr lang="en-US" sz="2400" dirty="0" smtClean="0"/>
              <a:t>DBS and DMS operation will dynamically share the healthy resources among different ports in run time and hence improve the performance.</a:t>
            </a:r>
          </a:p>
          <a:p>
            <a:pPr algn="just"/>
            <a:endParaRPr lang="en-US" sz="2400" dirty="0" smtClean="0"/>
          </a:p>
          <a:p>
            <a:pPr algn="just"/>
            <a:r>
              <a:rPr lang="en-US" sz="2400" dirty="0" smtClean="0"/>
              <a:t>A deflection routing algorithm is proposed to dynamically re-route the packets towards the destinations.</a:t>
            </a:r>
          </a:p>
          <a:p>
            <a:pPr algn="just"/>
            <a:endParaRPr lang="en-US" sz="2400" dirty="0" smtClean="0"/>
          </a:p>
          <a:p>
            <a:pPr algn="just"/>
            <a:r>
              <a:rPr lang="en-US" sz="2400" dirty="0" smtClean="0"/>
              <a:t>Leveraging the other healthy buffers or multiplexers (</a:t>
            </a:r>
            <a:r>
              <a:rPr lang="en-US" sz="2400" dirty="0" err="1" smtClean="0"/>
              <a:t>Muxes</a:t>
            </a:r>
            <a:r>
              <a:rPr lang="en-US" sz="2400" dirty="0" smtClean="0"/>
              <a:t>) and dynamically re-allocating the resources</a:t>
            </a:r>
          </a:p>
          <a:p>
            <a:pPr algn="just"/>
            <a:endParaRPr lang="en-US" sz="2400" dirty="0" smtClean="0"/>
          </a:p>
          <a:p>
            <a:pPr algn="just"/>
            <a:r>
              <a:rPr lang="en-US" sz="2400" dirty="0" smtClean="0"/>
              <a:t>These dynamically reconfigure the routers to handle buffer faults and crossbar faults while still maintaining the maximum service of the router.</a:t>
            </a:r>
          </a:p>
          <a:p>
            <a:pPr algn="just"/>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a:t>
            </a:r>
            <a:endParaRPr lang="en-US" dirty="0"/>
          </a:p>
        </p:txBody>
      </p:sp>
      <p:sp>
        <p:nvSpPr>
          <p:cNvPr id="3" name="Content Placeholder 2"/>
          <p:cNvSpPr>
            <a:spLocks noGrp="1"/>
          </p:cNvSpPr>
          <p:nvPr>
            <p:ph sz="half" idx="2"/>
          </p:nvPr>
        </p:nvSpPr>
        <p:spPr>
          <a:xfrm>
            <a:off x="381000" y="1600200"/>
            <a:ext cx="4040188" cy="4800600"/>
          </a:xfrm>
        </p:spPr>
        <p:txBody>
          <a:bodyPr>
            <a:normAutofit fontScale="92500" lnSpcReduction="10000"/>
          </a:bodyPr>
          <a:lstStyle/>
          <a:p>
            <a:pPr>
              <a:lnSpc>
                <a:spcPct val="150000"/>
              </a:lnSpc>
            </a:pPr>
            <a:r>
              <a:rPr lang="en-US" sz="2800" dirty="0">
                <a:solidFill>
                  <a:srgbClr val="7F7F7F"/>
                </a:solidFill>
              </a:rPr>
              <a:t>Network on Chip	</a:t>
            </a:r>
          </a:p>
          <a:p>
            <a:pPr>
              <a:lnSpc>
                <a:spcPct val="150000"/>
              </a:lnSpc>
            </a:pPr>
            <a:r>
              <a:rPr lang="en-US" sz="2800" dirty="0" smtClean="0">
                <a:solidFill>
                  <a:srgbClr val="7F7F7F"/>
                </a:solidFill>
              </a:rPr>
              <a:t>Router</a:t>
            </a:r>
          </a:p>
          <a:p>
            <a:pPr>
              <a:lnSpc>
                <a:spcPct val="150000"/>
              </a:lnSpc>
            </a:pPr>
            <a:r>
              <a:rPr lang="en-US" sz="2800" dirty="0" smtClean="0">
                <a:solidFill>
                  <a:srgbClr val="7F7F7F"/>
                </a:solidFill>
              </a:rPr>
              <a:t>Topology &amp; Properties</a:t>
            </a:r>
          </a:p>
          <a:p>
            <a:pPr>
              <a:lnSpc>
                <a:spcPct val="150000"/>
              </a:lnSpc>
            </a:pPr>
            <a:r>
              <a:rPr lang="en-US" sz="2800" dirty="0" smtClean="0">
                <a:solidFill>
                  <a:srgbClr val="7F7F7F"/>
                </a:solidFill>
              </a:rPr>
              <a:t>Faults</a:t>
            </a:r>
          </a:p>
          <a:p>
            <a:pPr lvl="1">
              <a:lnSpc>
                <a:spcPct val="150000"/>
              </a:lnSpc>
            </a:pPr>
            <a:r>
              <a:rPr lang="en-US" dirty="0" err="1" smtClean="0">
                <a:solidFill>
                  <a:srgbClr val="7F7F7F"/>
                </a:solidFill>
              </a:rPr>
              <a:t>NoC</a:t>
            </a:r>
            <a:r>
              <a:rPr lang="en-US" dirty="0" smtClean="0">
                <a:solidFill>
                  <a:srgbClr val="7F7F7F"/>
                </a:solidFill>
              </a:rPr>
              <a:t> Faults </a:t>
            </a:r>
          </a:p>
          <a:p>
            <a:pPr lvl="1">
              <a:lnSpc>
                <a:spcPct val="150000"/>
              </a:lnSpc>
            </a:pPr>
            <a:r>
              <a:rPr lang="en-US" dirty="0" smtClean="0">
                <a:solidFill>
                  <a:srgbClr val="7F7F7F"/>
                </a:solidFill>
              </a:rPr>
              <a:t>Router Faults</a:t>
            </a:r>
          </a:p>
          <a:p>
            <a:pPr>
              <a:lnSpc>
                <a:spcPct val="150000"/>
              </a:lnSpc>
            </a:pPr>
            <a:r>
              <a:rPr lang="en-US" sz="2800" dirty="0" smtClean="0">
                <a:solidFill>
                  <a:srgbClr val="7F7F7F"/>
                </a:solidFill>
              </a:rPr>
              <a:t>Fault Recovery Systems</a:t>
            </a:r>
          </a:p>
          <a:p>
            <a:pPr lvl="1">
              <a:lnSpc>
                <a:spcPct val="150000"/>
              </a:lnSpc>
            </a:pPr>
            <a:r>
              <a:rPr lang="en-US" dirty="0" smtClean="0">
                <a:solidFill>
                  <a:srgbClr val="7F7F7F"/>
                </a:solidFill>
              </a:rPr>
              <a:t>Existing System</a:t>
            </a:r>
          </a:p>
          <a:p>
            <a:pPr lvl="1">
              <a:lnSpc>
                <a:spcPct val="150000"/>
              </a:lnSpc>
            </a:pPr>
            <a:r>
              <a:rPr lang="en-US" dirty="0" smtClean="0">
                <a:solidFill>
                  <a:srgbClr val="7F7F7F"/>
                </a:solidFill>
              </a:rPr>
              <a:t>Proposed System</a:t>
            </a: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p:txBody>
      </p:sp>
      <p:sp>
        <p:nvSpPr>
          <p:cNvPr id="6" name="Content Placeholder 5"/>
          <p:cNvSpPr>
            <a:spLocks noGrp="1"/>
          </p:cNvSpPr>
          <p:nvPr>
            <p:ph sz="quarter" idx="4"/>
          </p:nvPr>
        </p:nvSpPr>
        <p:spPr>
          <a:xfrm>
            <a:off x="4572000" y="1600200"/>
            <a:ext cx="4270375" cy="4800600"/>
          </a:xfrm>
        </p:spPr>
        <p:txBody>
          <a:bodyPr>
            <a:noAutofit/>
          </a:bodyPr>
          <a:lstStyle/>
          <a:p>
            <a:pPr>
              <a:lnSpc>
                <a:spcPct val="150000"/>
              </a:lnSpc>
            </a:pPr>
            <a:r>
              <a:rPr lang="en-US" sz="2600" b="1" dirty="0" smtClean="0">
                <a:solidFill>
                  <a:srgbClr val="000000"/>
                </a:solidFill>
              </a:rPr>
              <a:t>Detection of Faults</a:t>
            </a:r>
          </a:p>
          <a:p>
            <a:pPr>
              <a:lnSpc>
                <a:spcPct val="150000"/>
              </a:lnSpc>
            </a:pPr>
            <a:r>
              <a:rPr lang="en-US" sz="2600" dirty="0" smtClean="0">
                <a:solidFill>
                  <a:srgbClr val="7F7F7F"/>
                </a:solidFill>
              </a:rPr>
              <a:t>Dynamic Buffer Swapping</a:t>
            </a:r>
          </a:p>
          <a:p>
            <a:pPr>
              <a:lnSpc>
                <a:spcPct val="150000"/>
              </a:lnSpc>
            </a:pPr>
            <a:r>
              <a:rPr lang="en-US" sz="2600" dirty="0" smtClean="0">
                <a:solidFill>
                  <a:srgbClr val="7F7F7F"/>
                </a:solidFill>
              </a:rPr>
              <a:t>Dynamic Mux Swapping</a:t>
            </a:r>
          </a:p>
          <a:p>
            <a:pPr>
              <a:lnSpc>
                <a:spcPct val="150000"/>
              </a:lnSpc>
            </a:pPr>
            <a:r>
              <a:rPr lang="en-US" sz="2600" dirty="0" smtClean="0">
                <a:solidFill>
                  <a:srgbClr val="7F7F7F"/>
                </a:solidFill>
              </a:rPr>
              <a:t>Deadlock Recovery</a:t>
            </a:r>
          </a:p>
          <a:p>
            <a:pPr>
              <a:lnSpc>
                <a:spcPct val="150000"/>
              </a:lnSpc>
            </a:pPr>
            <a:r>
              <a:rPr lang="en-US" sz="2600" dirty="0" smtClean="0">
                <a:solidFill>
                  <a:srgbClr val="7F7F7F"/>
                </a:solidFill>
              </a:rPr>
              <a:t>Simulation and Results</a:t>
            </a:r>
          </a:p>
          <a:p>
            <a:pPr>
              <a:lnSpc>
                <a:spcPct val="150000"/>
              </a:lnSpc>
            </a:pPr>
            <a:r>
              <a:rPr lang="en-US" sz="2600" dirty="0" smtClean="0">
                <a:solidFill>
                  <a:srgbClr val="7F7F7F"/>
                </a:solidFill>
              </a:rPr>
              <a:t>Summary</a:t>
            </a:r>
          </a:p>
          <a:p>
            <a:pPr>
              <a:lnSpc>
                <a:spcPct val="150000"/>
              </a:lnSpc>
            </a:pPr>
            <a:r>
              <a:rPr lang="en-US" sz="2600" dirty="0" smtClean="0">
                <a:solidFill>
                  <a:srgbClr val="7F7F7F"/>
                </a:solidFill>
              </a:rPr>
              <a:t>Significance</a:t>
            </a:r>
            <a:endParaRPr lang="en-US" sz="2600" dirty="0" smtClean="0"/>
          </a:p>
        </p:txBody>
      </p:sp>
    </p:spTree>
    <p:extLst>
      <p:ext uri="{BB962C8B-B14F-4D97-AF65-F5344CB8AC3E}">
        <p14:creationId xmlns="" xmlns:p14="http://schemas.microsoft.com/office/powerpoint/2010/main" val="1159233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Detection of Faults</a:t>
            </a:r>
            <a:endParaRPr lang="en-US" dirty="0"/>
          </a:p>
        </p:txBody>
      </p:sp>
      <p:sp>
        <p:nvSpPr>
          <p:cNvPr id="3" name="Content Placeholder 2"/>
          <p:cNvSpPr>
            <a:spLocks noGrp="1"/>
          </p:cNvSpPr>
          <p:nvPr>
            <p:ph idx="1"/>
          </p:nvPr>
        </p:nvSpPr>
        <p:spPr/>
        <p:txBody>
          <a:bodyPr>
            <a:normAutofit/>
          </a:bodyPr>
          <a:lstStyle/>
          <a:p>
            <a:pPr algn="just"/>
            <a:r>
              <a:rPr lang="en-US" sz="2400" dirty="0" smtClean="0"/>
              <a:t>Faults In routers can be detected with built-in-self-test (BIST) and self-diagnose circuits. </a:t>
            </a:r>
          </a:p>
          <a:p>
            <a:pPr algn="just"/>
            <a:endParaRPr lang="en-US" sz="2400" dirty="0" smtClean="0"/>
          </a:p>
          <a:p>
            <a:pPr algn="just"/>
            <a:r>
              <a:rPr lang="en-US" sz="2400" dirty="0" smtClean="0"/>
              <a:t>A hybrid fine-grained fault model distinguishes the nature and consequence of faults </a:t>
            </a:r>
          </a:p>
          <a:p>
            <a:pPr algn="just"/>
            <a:endParaRPr lang="en-US" sz="2400" dirty="0" smtClean="0"/>
          </a:p>
          <a:p>
            <a:pPr algn="just"/>
            <a:r>
              <a:rPr lang="en-US" sz="2400" dirty="0" smtClean="0"/>
              <a:t>Suggests fault-diagnosis technique to determine the type of fault. </a:t>
            </a:r>
          </a:p>
          <a:p>
            <a:pPr lvl="1" algn="just"/>
            <a:endParaRPr lang="en-US" sz="2000" dirty="0" smtClean="0"/>
          </a:p>
          <a:p>
            <a:pPr lvl="1" algn="just"/>
            <a:endParaRPr lang="en-US" sz="2000" dirty="0" smtClean="0"/>
          </a:p>
          <a:p>
            <a:pPr algn="just"/>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Detection of Faults in a router</a:t>
            </a:r>
            <a:endParaRPr lang="en-US" dirty="0"/>
          </a:p>
        </p:txBody>
      </p:sp>
      <p:pic>
        <p:nvPicPr>
          <p:cNvPr id="4" name="Content Placeholder 3"/>
          <p:cNvPicPr>
            <a:picLocks noGrp="1"/>
          </p:cNvPicPr>
          <p:nvPr>
            <p:ph sz="half" idx="1"/>
          </p:nvPr>
        </p:nvPicPr>
        <p:blipFill>
          <a:blip r:embed="rId2" cstate="print"/>
          <a:stretch>
            <a:fillRect/>
          </a:stretch>
        </p:blipFill>
        <p:spPr bwMode="auto">
          <a:xfrm>
            <a:off x="4191000" y="1905000"/>
            <a:ext cx="4724400" cy="4343400"/>
          </a:xfrm>
          <a:prstGeom prst="rect">
            <a:avLst/>
          </a:prstGeom>
          <a:noFill/>
          <a:ln w="9525">
            <a:noFill/>
            <a:miter lim="800000"/>
            <a:headEnd/>
            <a:tailEnd/>
          </a:ln>
        </p:spPr>
      </p:pic>
      <p:sp>
        <p:nvSpPr>
          <p:cNvPr id="6" name="Content Placeholder 5"/>
          <p:cNvSpPr>
            <a:spLocks noGrp="1"/>
          </p:cNvSpPr>
          <p:nvPr>
            <p:ph sz="half" idx="2"/>
          </p:nvPr>
        </p:nvSpPr>
        <p:spPr>
          <a:xfrm>
            <a:off x="304800" y="1828800"/>
            <a:ext cx="4038600" cy="4623816"/>
          </a:xfrm>
        </p:spPr>
        <p:txBody>
          <a:bodyPr/>
          <a:lstStyle/>
          <a:p>
            <a:r>
              <a:rPr lang="en-US" sz="2400" u="sng" dirty="0" smtClean="0">
                <a:solidFill>
                  <a:srgbClr val="C00000"/>
                </a:solidFill>
              </a:rPr>
              <a:t>Fault Diagnosis Structure:</a:t>
            </a:r>
          </a:p>
          <a:p>
            <a:r>
              <a:rPr lang="en-US" sz="2400" dirty="0" smtClean="0"/>
              <a:t>To determine the occurrence, type and position of the faults. </a:t>
            </a:r>
          </a:p>
          <a:p>
            <a:r>
              <a:rPr lang="en-US" sz="2400" dirty="0" smtClean="0"/>
              <a:t>Module in this system are:</a:t>
            </a:r>
          </a:p>
          <a:p>
            <a:pPr lvl="1"/>
            <a:r>
              <a:rPr lang="en-US" sz="2000" dirty="0" smtClean="0"/>
              <a:t>Cyclic Redundancy check:</a:t>
            </a:r>
          </a:p>
          <a:p>
            <a:pPr lvl="2"/>
            <a:r>
              <a:rPr lang="en-US" sz="1600" dirty="0" smtClean="0"/>
              <a:t>Switch – Switch error</a:t>
            </a:r>
          </a:p>
          <a:p>
            <a:pPr lvl="2"/>
            <a:r>
              <a:rPr lang="en-US" sz="1600" dirty="0" smtClean="0"/>
              <a:t>Intra router error</a:t>
            </a:r>
          </a:p>
          <a:p>
            <a:pPr lvl="1"/>
            <a:r>
              <a:rPr lang="en-US" sz="2000" dirty="0" smtClean="0"/>
              <a:t>BIST controller: sends test patterns to the other router.</a:t>
            </a:r>
          </a:p>
          <a:p>
            <a:pPr lvl="1"/>
            <a:r>
              <a:rPr lang="en-US" sz="2000" dirty="0" smtClean="0"/>
              <a:t>TPG 1: TP for buffers</a:t>
            </a:r>
          </a:p>
          <a:p>
            <a:pPr lvl="1"/>
            <a:r>
              <a:rPr lang="en-US" sz="2000" dirty="0" smtClean="0"/>
              <a:t>TPG2: TP for cross bar</a:t>
            </a:r>
          </a:p>
          <a:p>
            <a:pPr lvl="1"/>
            <a:endParaRPr lang="en-US" sz="2000"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Detection of Faults in a router</a:t>
            </a:r>
            <a:endParaRPr lang="en-US" dirty="0"/>
          </a:p>
        </p:txBody>
      </p:sp>
      <p:pic>
        <p:nvPicPr>
          <p:cNvPr id="4100" name="Picture 4"/>
          <p:cNvPicPr>
            <a:picLocks noGrp="1" noChangeAspect="1" noChangeArrowheads="1"/>
          </p:cNvPicPr>
          <p:nvPr>
            <p:ph idx="1"/>
          </p:nvPr>
        </p:nvPicPr>
        <p:blipFill>
          <a:blip r:embed="rId3" cstate="print"/>
          <a:srcRect/>
          <a:stretch>
            <a:fillRect/>
          </a:stretch>
        </p:blipFill>
        <p:spPr bwMode="auto">
          <a:xfrm>
            <a:off x="1295400" y="1524000"/>
            <a:ext cx="6934200" cy="3172939"/>
          </a:xfrm>
          <a:prstGeom prst="rect">
            <a:avLst/>
          </a:prstGeom>
          <a:noFill/>
          <a:ln w="9525">
            <a:noFill/>
            <a:miter lim="800000"/>
            <a:headEnd/>
            <a:tailEnd/>
          </a:ln>
        </p:spPr>
      </p:pic>
      <p:sp>
        <p:nvSpPr>
          <p:cNvPr id="8" name="TextBox 7"/>
          <p:cNvSpPr txBox="1"/>
          <p:nvPr/>
        </p:nvSpPr>
        <p:spPr>
          <a:xfrm>
            <a:off x="762000" y="5105400"/>
            <a:ext cx="7391400" cy="830997"/>
          </a:xfrm>
          <a:prstGeom prst="rect">
            <a:avLst/>
          </a:prstGeom>
          <a:noFill/>
        </p:spPr>
        <p:txBody>
          <a:bodyPr wrap="square" rtlCol="0">
            <a:spAutoFit/>
          </a:bodyPr>
          <a:lstStyle/>
          <a:p>
            <a:pPr algn="just"/>
            <a:r>
              <a:rPr lang="en-US" sz="2400" dirty="0" smtClean="0"/>
              <a:t>These errors are forwarded to the DBS and DMS modules for router reconfiguration</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Network on Chips</a:t>
            </a:r>
            <a:endParaRPr lang="en-US" dirty="0"/>
          </a:p>
        </p:txBody>
      </p:sp>
      <p:sp>
        <p:nvSpPr>
          <p:cNvPr id="5" name="Content Placeholder 4"/>
          <p:cNvSpPr>
            <a:spLocks noGrp="1"/>
          </p:cNvSpPr>
          <p:nvPr>
            <p:ph idx="1"/>
          </p:nvPr>
        </p:nvSpPr>
        <p:spPr/>
        <p:txBody>
          <a:bodyPr>
            <a:normAutofit/>
          </a:bodyPr>
          <a:lstStyle/>
          <a:p>
            <a:r>
              <a:rPr lang="en-US" sz="2400" b="1" dirty="0" smtClean="0"/>
              <a:t>Network on chip</a:t>
            </a:r>
            <a:r>
              <a:rPr lang="en-US" sz="2400" dirty="0" smtClean="0"/>
              <a:t> (</a:t>
            </a:r>
            <a:r>
              <a:rPr lang="en-US" sz="2400" b="1" dirty="0" err="1" smtClean="0"/>
              <a:t>NoC</a:t>
            </a:r>
            <a:r>
              <a:rPr lang="en-US" sz="2400" dirty="0" smtClean="0"/>
              <a:t>) is a communication subsystem on an integrated circuit </a:t>
            </a:r>
          </a:p>
          <a:p>
            <a:r>
              <a:rPr lang="en-US" sz="2400" dirty="0" smtClean="0"/>
              <a:t>Communication occurs between cores in a system on a chip.</a:t>
            </a:r>
          </a:p>
          <a:p>
            <a:r>
              <a:rPr lang="en-US" sz="2400" dirty="0" smtClean="0"/>
              <a:t>Implements multi-hop and predominantly packet-switched communication.</a:t>
            </a:r>
          </a:p>
          <a:p>
            <a:endParaRPr lang="en-US" sz="2400" dirty="0"/>
          </a:p>
        </p:txBody>
      </p:sp>
      <p:pic>
        <p:nvPicPr>
          <p:cNvPr id="1027" name="Picture 3" descr="C:\Users\Owner\Desktop\books\Sem 4\AVLSI\noc.jpg"/>
          <p:cNvPicPr>
            <a:picLocks noChangeAspect="1" noChangeArrowheads="1"/>
          </p:cNvPicPr>
          <p:nvPr/>
        </p:nvPicPr>
        <p:blipFill>
          <a:blip r:embed="rId2" cstate="print"/>
          <a:srcRect/>
          <a:stretch>
            <a:fillRect/>
          </a:stretch>
        </p:blipFill>
        <p:spPr bwMode="auto">
          <a:xfrm>
            <a:off x="2667000" y="4114800"/>
            <a:ext cx="3770313" cy="237172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a:t>
            </a:r>
            <a:endParaRPr lang="en-US" dirty="0"/>
          </a:p>
        </p:txBody>
      </p:sp>
      <p:sp>
        <p:nvSpPr>
          <p:cNvPr id="3" name="Content Placeholder 2"/>
          <p:cNvSpPr>
            <a:spLocks noGrp="1"/>
          </p:cNvSpPr>
          <p:nvPr>
            <p:ph sz="half" idx="2"/>
          </p:nvPr>
        </p:nvSpPr>
        <p:spPr>
          <a:xfrm>
            <a:off x="381000" y="1600200"/>
            <a:ext cx="4040188" cy="4800600"/>
          </a:xfrm>
        </p:spPr>
        <p:txBody>
          <a:bodyPr>
            <a:normAutofit fontScale="92500" lnSpcReduction="10000"/>
          </a:bodyPr>
          <a:lstStyle/>
          <a:p>
            <a:pPr>
              <a:lnSpc>
                <a:spcPct val="150000"/>
              </a:lnSpc>
            </a:pPr>
            <a:r>
              <a:rPr lang="en-US" sz="2800" dirty="0">
                <a:solidFill>
                  <a:srgbClr val="7F7F7F"/>
                </a:solidFill>
              </a:rPr>
              <a:t>Network on Chip	</a:t>
            </a:r>
          </a:p>
          <a:p>
            <a:pPr>
              <a:lnSpc>
                <a:spcPct val="150000"/>
              </a:lnSpc>
            </a:pPr>
            <a:r>
              <a:rPr lang="en-US" sz="2800" dirty="0" smtClean="0">
                <a:solidFill>
                  <a:srgbClr val="7F7F7F"/>
                </a:solidFill>
              </a:rPr>
              <a:t>Router</a:t>
            </a:r>
          </a:p>
          <a:p>
            <a:pPr>
              <a:lnSpc>
                <a:spcPct val="150000"/>
              </a:lnSpc>
            </a:pPr>
            <a:r>
              <a:rPr lang="en-US" sz="2800" dirty="0" smtClean="0">
                <a:solidFill>
                  <a:srgbClr val="7F7F7F"/>
                </a:solidFill>
              </a:rPr>
              <a:t>Topology &amp; Properties</a:t>
            </a:r>
          </a:p>
          <a:p>
            <a:pPr>
              <a:lnSpc>
                <a:spcPct val="150000"/>
              </a:lnSpc>
            </a:pPr>
            <a:r>
              <a:rPr lang="en-US" sz="2800" dirty="0" smtClean="0">
                <a:solidFill>
                  <a:srgbClr val="7F7F7F"/>
                </a:solidFill>
              </a:rPr>
              <a:t>Faults</a:t>
            </a:r>
          </a:p>
          <a:p>
            <a:pPr lvl="1">
              <a:lnSpc>
                <a:spcPct val="150000"/>
              </a:lnSpc>
            </a:pPr>
            <a:r>
              <a:rPr lang="en-US" dirty="0" err="1" smtClean="0">
                <a:solidFill>
                  <a:srgbClr val="7F7F7F"/>
                </a:solidFill>
              </a:rPr>
              <a:t>NoC</a:t>
            </a:r>
            <a:r>
              <a:rPr lang="en-US" dirty="0" smtClean="0">
                <a:solidFill>
                  <a:srgbClr val="7F7F7F"/>
                </a:solidFill>
              </a:rPr>
              <a:t> Faults </a:t>
            </a:r>
          </a:p>
          <a:p>
            <a:pPr lvl="1">
              <a:lnSpc>
                <a:spcPct val="150000"/>
              </a:lnSpc>
            </a:pPr>
            <a:r>
              <a:rPr lang="en-US" dirty="0" smtClean="0">
                <a:solidFill>
                  <a:srgbClr val="7F7F7F"/>
                </a:solidFill>
              </a:rPr>
              <a:t>Router Faults</a:t>
            </a:r>
          </a:p>
          <a:p>
            <a:pPr>
              <a:lnSpc>
                <a:spcPct val="150000"/>
              </a:lnSpc>
            </a:pPr>
            <a:r>
              <a:rPr lang="en-US" sz="2800" dirty="0" smtClean="0">
                <a:solidFill>
                  <a:srgbClr val="7F7F7F"/>
                </a:solidFill>
              </a:rPr>
              <a:t>Fault Recovery Systems</a:t>
            </a:r>
          </a:p>
          <a:p>
            <a:pPr lvl="1">
              <a:lnSpc>
                <a:spcPct val="150000"/>
              </a:lnSpc>
            </a:pPr>
            <a:r>
              <a:rPr lang="en-US" dirty="0" smtClean="0">
                <a:solidFill>
                  <a:srgbClr val="7F7F7F"/>
                </a:solidFill>
              </a:rPr>
              <a:t>Existing System</a:t>
            </a:r>
          </a:p>
          <a:p>
            <a:pPr lvl="1">
              <a:lnSpc>
                <a:spcPct val="150000"/>
              </a:lnSpc>
            </a:pPr>
            <a:r>
              <a:rPr lang="en-US" dirty="0" smtClean="0">
                <a:solidFill>
                  <a:srgbClr val="7F7F7F"/>
                </a:solidFill>
              </a:rPr>
              <a:t>Proposed System</a:t>
            </a: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p:txBody>
      </p:sp>
      <p:sp>
        <p:nvSpPr>
          <p:cNvPr id="6" name="Content Placeholder 5"/>
          <p:cNvSpPr>
            <a:spLocks noGrp="1"/>
          </p:cNvSpPr>
          <p:nvPr>
            <p:ph sz="quarter" idx="4"/>
          </p:nvPr>
        </p:nvSpPr>
        <p:spPr>
          <a:xfrm>
            <a:off x="4572000" y="1600200"/>
            <a:ext cx="4270375" cy="4800600"/>
          </a:xfrm>
        </p:spPr>
        <p:txBody>
          <a:bodyPr>
            <a:noAutofit/>
          </a:bodyPr>
          <a:lstStyle/>
          <a:p>
            <a:pPr>
              <a:lnSpc>
                <a:spcPct val="150000"/>
              </a:lnSpc>
            </a:pPr>
            <a:r>
              <a:rPr lang="en-US" sz="2600" dirty="0" smtClean="0">
                <a:solidFill>
                  <a:srgbClr val="7F7F7F"/>
                </a:solidFill>
              </a:rPr>
              <a:t>Detection of Faults</a:t>
            </a:r>
          </a:p>
          <a:p>
            <a:pPr>
              <a:lnSpc>
                <a:spcPct val="150000"/>
              </a:lnSpc>
            </a:pPr>
            <a:r>
              <a:rPr lang="en-US" sz="2600" b="1" dirty="0" smtClean="0">
                <a:solidFill>
                  <a:srgbClr val="000000"/>
                </a:solidFill>
              </a:rPr>
              <a:t>Dynamic Buffer Swapping</a:t>
            </a:r>
          </a:p>
          <a:p>
            <a:pPr>
              <a:lnSpc>
                <a:spcPct val="150000"/>
              </a:lnSpc>
            </a:pPr>
            <a:r>
              <a:rPr lang="en-US" sz="2600" dirty="0" smtClean="0">
                <a:solidFill>
                  <a:srgbClr val="7F7F7F"/>
                </a:solidFill>
              </a:rPr>
              <a:t>Dynamic Mux Swapping</a:t>
            </a:r>
          </a:p>
          <a:p>
            <a:pPr>
              <a:lnSpc>
                <a:spcPct val="150000"/>
              </a:lnSpc>
            </a:pPr>
            <a:r>
              <a:rPr lang="en-US" sz="2600" dirty="0" smtClean="0">
                <a:solidFill>
                  <a:srgbClr val="7F7F7F"/>
                </a:solidFill>
              </a:rPr>
              <a:t>Deadlock Recovery</a:t>
            </a:r>
          </a:p>
          <a:p>
            <a:pPr>
              <a:lnSpc>
                <a:spcPct val="150000"/>
              </a:lnSpc>
            </a:pPr>
            <a:r>
              <a:rPr lang="en-US" sz="2600" dirty="0" smtClean="0">
                <a:solidFill>
                  <a:srgbClr val="7F7F7F"/>
                </a:solidFill>
              </a:rPr>
              <a:t>Simulation and Results</a:t>
            </a:r>
          </a:p>
          <a:p>
            <a:pPr>
              <a:lnSpc>
                <a:spcPct val="150000"/>
              </a:lnSpc>
            </a:pPr>
            <a:r>
              <a:rPr lang="en-US" sz="2600" dirty="0" smtClean="0">
                <a:solidFill>
                  <a:srgbClr val="7F7F7F"/>
                </a:solidFill>
              </a:rPr>
              <a:t>Summary</a:t>
            </a:r>
          </a:p>
          <a:p>
            <a:pPr>
              <a:lnSpc>
                <a:spcPct val="150000"/>
              </a:lnSpc>
            </a:pPr>
            <a:r>
              <a:rPr lang="en-US" sz="2600" dirty="0" smtClean="0">
                <a:solidFill>
                  <a:srgbClr val="7F7F7F"/>
                </a:solidFill>
              </a:rPr>
              <a:t>Significance</a:t>
            </a:r>
            <a:endParaRPr lang="en-US" sz="2600" dirty="0" smtClean="0"/>
          </a:p>
        </p:txBody>
      </p:sp>
    </p:spTree>
    <p:extLst>
      <p:ext uri="{BB962C8B-B14F-4D97-AF65-F5344CB8AC3E}">
        <p14:creationId xmlns="" xmlns:p14="http://schemas.microsoft.com/office/powerpoint/2010/main" val="11592338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Dynamic Buffer Swapping (DBS)</a:t>
            </a:r>
            <a:endParaRPr lang="en-US" dirty="0"/>
          </a:p>
        </p:txBody>
      </p:sp>
      <p:sp>
        <p:nvSpPr>
          <p:cNvPr id="3" name="Content Placeholder 2"/>
          <p:cNvSpPr>
            <a:spLocks noGrp="1"/>
          </p:cNvSpPr>
          <p:nvPr>
            <p:ph idx="1"/>
          </p:nvPr>
        </p:nvSpPr>
        <p:spPr/>
        <p:txBody>
          <a:bodyPr>
            <a:normAutofit/>
          </a:bodyPr>
          <a:lstStyle/>
          <a:p>
            <a:pPr algn="just"/>
            <a:r>
              <a:rPr lang="en-US" sz="2400" dirty="0" smtClean="0"/>
              <a:t>Dynamic buffer swapping (DBS) algorithm is proposed to handle the input buffer faults.</a:t>
            </a:r>
          </a:p>
          <a:p>
            <a:pPr algn="just"/>
            <a:endParaRPr lang="en-US" sz="2400" dirty="0" smtClean="0"/>
          </a:p>
          <a:p>
            <a:pPr algn="just"/>
            <a:r>
              <a:rPr lang="en-US" sz="2400" dirty="0" smtClean="0"/>
              <a:t>Proper swapping of another substitute buffer to hold the packets destined for the faulty buffer </a:t>
            </a:r>
          </a:p>
          <a:p>
            <a:pPr algn="just"/>
            <a:endParaRPr lang="en-US" sz="2400" dirty="0" smtClean="0"/>
          </a:p>
          <a:p>
            <a:pPr algn="just"/>
            <a:r>
              <a:rPr lang="en-US" sz="2400" dirty="0" smtClean="0"/>
              <a:t>Graceful performance degradation can be achieved by fully utilizing the link</a:t>
            </a:r>
          </a:p>
          <a:p>
            <a:pPr algn="just"/>
            <a:endParaRPr lang="en-US" sz="2400" dirty="0" smtClean="0"/>
          </a:p>
          <a:p>
            <a:pPr algn="just"/>
            <a:r>
              <a:rPr lang="en-US" sz="2400" dirty="0" smtClean="0"/>
              <a:t>No extra buffers or virtual channels are needed in the router, which satisfies the stringent area constraint of </a:t>
            </a:r>
            <a:r>
              <a:rPr lang="en-US" sz="2400" dirty="0" err="1" smtClean="0"/>
              <a:t>NoC</a:t>
            </a:r>
            <a:r>
              <a:rPr lang="en-US" sz="2400" dirty="0" smtClean="0"/>
              <a:t>.</a:t>
            </a:r>
          </a:p>
          <a:p>
            <a:pPr algn="just"/>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Dynamic Buffer Swapping</a:t>
            </a:r>
            <a:endParaRPr lang="en-US" dirty="0"/>
          </a:p>
        </p:txBody>
      </p:sp>
      <p:sp>
        <p:nvSpPr>
          <p:cNvPr id="3" name="Content Placeholder 2"/>
          <p:cNvSpPr>
            <a:spLocks noGrp="1"/>
          </p:cNvSpPr>
          <p:nvPr>
            <p:ph sz="half" idx="1"/>
          </p:nvPr>
        </p:nvSpPr>
        <p:spPr>
          <a:xfrm>
            <a:off x="457200" y="1828800"/>
            <a:ext cx="4038600" cy="4623816"/>
          </a:xfrm>
        </p:spPr>
        <p:txBody>
          <a:bodyPr>
            <a:normAutofit/>
          </a:bodyPr>
          <a:lstStyle/>
          <a:p>
            <a:r>
              <a:rPr lang="en-US" sz="2400" u="sng" dirty="0" smtClean="0">
                <a:solidFill>
                  <a:srgbClr val="C00000"/>
                </a:solidFill>
              </a:rPr>
              <a:t>DBS Operation:</a:t>
            </a:r>
            <a:endParaRPr lang="en-US" sz="2400" u="sng" dirty="0">
              <a:solidFill>
                <a:srgbClr val="C00000"/>
              </a:solidFill>
            </a:endParaRPr>
          </a:p>
        </p:txBody>
      </p:sp>
      <p:sp>
        <p:nvSpPr>
          <p:cNvPr id="5" name="Content Placeholder 4"/>
          <p:cNvSpPr>
            <a:spLocks noGrp="1"/>
          </p:cNvSpPr>
          <p:nvPr>
            <p:ph sz="half" idx="2"/>
          </p:nvPr>
        </p:nvSpPr>
        <p:spPr>
          <a:xfrm>
            <a:off x="228600" y="2362200"/>
            <a:ext cx="3657600" cy="4166616"/>
          </a:xfrm>
        </p:spPr>
        <p:txBody>
          <a:bodyPr>
            <a:noAutofit/>
          </a:bodyPr>
          <a:lstStyle/>
          <a:p>
            <a:r>
              <a:rPr lang="en-US" sz="1400" u="sng" dirty="0" smtClean="0"/>
              <a:t>State S0</a:t>
            </a:r>
          </a:p>
          <a:p>
            <a:r>
              <a:rPr lang="en-US" sz="1400" dirty="0" smtClean="0"/>
              <a:t>Assume fault occurs at the north input buffer of router R1</a:t>
            </a:r>
          </a:p>
          <a:p>
            <a:r>
              <a:rPr lang="en-US" sz="1400" dirty="0" smtClean="0"/>
              <a:t>packet 0 is blocked in router R2</a:t>
            </a:r>
          </a:p>
          <a:p>
            <a:endParaRPr lang="en-US" sz="1400" u="sng" dirty="0" smtClean="0"/>
          </a:p>
          <a:p>
            <a:r>
              <a:rPr lang="en-US" sz="1400" u="sng" dirty="0" smtClean="0"/>
              <a:t>State S1</a:t>
            </a:r>
          </a:p>
          <a:p>
            <a:r>
              <a:rPr lang="en-US" sz="1400" dirty="0" smtClean="0"/>
              <a:t>R1 will arrange east port buffer to substitute the north buffer.</a:t>
            </a:r>
          </a:p>
          <a:p>
            <a:r>
              <a:rPr lang="en-US" sz="1400" dirty="0" smtClean="0"/>
              <a:t>Traffic control token is  sent to router R4 indicating that the transmission link (R1-R4) will be shut down in the next state for DBS operation</a:t>
            </a:r>
          </a:p>
          <a:p>
            <a:endParaRPr lang="en-US" sz="1400" u="sng" dirty="0" smtClean="0"/>
          </a:p>
          <a:p>
            <a:r>
              <a:rPr lang="en-US" sz="1400" u="sng" dirty="0" smtClean="0"/>
              <a:t>State S2</a:t>
            </a:r>
          </a:p>
          <a:p>
            <a:r>
              <a:rPr lang="en-US" sz="1400" dirty="0" smtClean="0"/>
              <a:t>communication between R2-R1 link is enabled</a:t>
            </a:r>
          </a:p>
          <a:p>
            <a:r>
              <a:rPr lang="en-US" sz="1400" dirty="0" smtClean="0"/>
              <a:t>packet 0 can thus be transmitted to R1’s east input buffer and further be forwarded towards its destinations.</a:t>
            </a:r>
            <a:endParaRPr lang="en-US" sz="1400" u="sng" dirty="0" smtClean="0"/>
          </a:p>
          <a:p>
            <a:r>
              <a:rPr lang="en-US" sz="1400" dirty="0" smtClean="0"/>
              <a:t>State S0 is regained.</a:t>
            </a:r>
            <a:endParaRPr lang="en-US" sz="1400" dirty="0"/>
          </a:p>
        </p:txBody>
      </p:sp>
      <p:pic>
        <p:nvPicPr>
          <p:cNvPr id="4098" name="Picture 2"/>
          <p:cNvPicPr>
            <a:picLocks noChangeAspect="1" noChangeArrowheads="1"/>
          </p:cNvPicPr>
          <p:nvPr/>
        </p:nvPicPr>
        <p:blipFill>
          <a:blip r:embed="rId2" cstate="print"/>
          <a:srcRect/>
          <a:stretch>
            <a:fillRect/>
          </a:stretch>
        </p:blipFill>
        <p:spPr bwMode="auto">
          <a:xfrm>
            <a:off x="3810000" y="2057400"/>
            <a:ext cx="5334000" cy="41989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Dynamic Buffer Swapping</a:t>
            </a:r>
            <a:endParaRPr lang="en-US" dirty="0"/>
          </a:p>
        </p:txBody>
      </p:sp>
      <p:sp>
        <p:nvSpPr>
          <p:cNvPr id="3" name="Content Placeholder 2"/>
          <p:cNvSpPr>
            <a:spLocks noGrp="1"/>
          </p:cNvSpPr>
          <p:nvPr>
            <p:ph sz="half" idx="1"/>
          </p:nvPr>
        </p:nvSpPr>
        <p:spPr/>
        <p:txBody>
          <a:bodyPr>
            <a:normAutofit/>
          </a:bodyPr>
          <a:lstStyle/>
          <a:p>
            <a:r>
              <a:rPr lang="en-US" sz="2400" u="sng" dirty="0" smtClean="0">
                <a:solidFill>
                  <a:srgbClr val="C00000"/>
                </a:solidFill>
              </a:rPr>
              <a:t>Avoid Packet interleaving:</a:t>
            </a:r>
          </a:p>
          <a:p>
            <a:endParaRPr lang="en-US" sz="2400" u="sng" dirty="0">
              <a:solidFill>
                <a:srgbClr val="C00000"/>
              </a:solidFill>
            </a:endParaRPr>
          </a:p>
        </p:txBody>
      </p:sp>
      <p:sp>
        <p:nvSpPr>
          <p:cNvPr id="5" name="Content Placeholder 4"/>
          <p:cNvSpPr>
            <a:spLocks noGrp="1"/>
          </p:cNvSpPr>
          <p:nvPr>
            <p:ph sz="half" idx="2"/>
          </p:nvPr>
        </p:nvSpPr>
        <p:spPr>
          <a:xfrm>
            <a:off x="304800" y="2362200"/>
            <a:ext cx="3733800" cy="4191000"/>
          </a:xfrm>
        </p:spPr>
        <p:txBody>
          <a:bodyPr>
            <a:normAutofit/>
          </a:bodyPr>
          <a:lstStyle/>
          <a:p>
            <a:r>
              <a:rPr lang="en-US" sz="1600" dirty="0" smtClean="0"/>
              <a:t>Interference of packets from 2 routers</a:t>
            </a:r>
          </a:p>
          <a:p>
            <a:r>
              <a:rPr lang="en-US" sz="1600" dirty="0" smtClean="0"/>
              <a:t>Two handshake signals, current transmit status (CTS) and current port status (CPS) for each port.</a:t>
            </a:r>
          </a:p>
          <a:p>
            <a:r>
              <a:rPr lang="en-US" sz="1600" dirty="0" smtClean="0"/>
              <a:t>The router can send the packets across the link only when it receives a ’1’ in the CTS</a:t>
            </a:r>
          </a:p>
          <a:p>
            <a:endParaRPr lang="en-US" sz="1600" dirty="0" smtClean="0"/>
          </a:p>
        </p:txBody>
      </p:sp>
      <p:pic>
        <p:nvPicPr>
          <p:cNvPr id="5123" name="Picture 3"/>
          <p:cNvPicPr>
            <a:picLocks noChangeAspect="1" noChangeArrowheads="1"/>
          </p:cNvPicPr>
          <p:nvPr/>
        </p:nvPicPr>
        <p:blipFill>
          <a:blip r:embed="rId2" cstate="print"/>
          <a:srcRect/>
          <a:stretch>
            <a:fillRect/>
          </a:stretch>
        </p:blipFill>
        <p:spPr bwMode="auto">
          <a:xfrm>
            <a:off x="4038600" y="2286000"/>
            <a:ext cx="4876800" cy="4314825"/>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762000" y="4390843"/>
            <a:ext cx="3370558" cy="24671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a:t>
            </a:r>
            <a:endParaRPr lang="en-US" dirty="0"/>
          </a:p>
        </p:txBody>
      </p:sp>
      <p:sp>
        <p:nvSpPr>
          <p:cNvPr id="3" name="Content Placeholder 2"/>
          <p:cNvSpPr>
            <a:spLocks noGrp="1"/>
          </p:cNvSpPr>
          <p:nvPr>
            <p:ph sz="half" idx="2"/>
          </p:nvPr>
        </p:nvSpPr>
        <p:spPr>
          <a:xfrm>
            <a:off x="381000" y="1600200"/>
            <a:ext cx="4040188" cy="4800600"/>
          </a:xfrm>
        </p:spPr>
        <p:txBody>
          <a:bodyPr>
            <a:normAutofit fontScale="92500" lnSpcReduction="10000"/>
          </a:bodyPr>
          <a:lstStyle/>
          <a:p>
            <a:pPr>
              <a:lnSpc>
                <a:spcPct val="150000"/>
              </a:lnSpc>
            </a:pPr>
            <a:r>
              <a:rPr lang="en-US" sz="2800" dirty="0">
                <a:solidFill>
                  <a:srgbClr val="7F7F7F"/>
                </a:solidFill>
              </a:rPr>
              <a:t>Network on Chip	</a:t>
            </a:r>
          </a:p>
          <a:p>
            <a:pPr>
              <a:lnSpc>
                <a:spcPct val="150000"/>
              </a:lnSpc>
            </a:pPr>
            <a:r>
              <a:rPr lang="en-US" sz="2800" dirty="0" smtClean="0">
                <a:solidFill>
                  <a:srgbClr val="7F7F7F"/>
                </a:solidFill>
              </a:rPr>
              <a:t>Router</a:t>
            </a:r>
          </a:p>
          <a:p>
            <a:pPr>
              <a:lnSpc>
                <a:spcPct val="150000"/>
              </a:lnSpc>
            </a:pPr>
            <a:r>
              <a:rPr lang="en-US" sz="2800" dirty="0" smtClean="0">
                <a:solidFill>
                  <a:srgbClr val="7F7F7F"/>
                </a:solidFill>
              </a:rPr>
              <a:t>Topology &amp; Properties</a:t>
            </a:r>
          </a:p>
          <a:p>
            <a:pPr>
              <a:lnSpc>
                <a:spcPct val="150000"/>
              </a:lnSpc>
            </a:pPr>
            <a:r>
              <a:rPr lang="en-US" sz="2800" dirty="0" smtClean="0">
                <a:solidFill>
                  <a:srgbClr val="7F7F7F"/>
                </a:solidFill>
              </a:rPr>
              <a:t>Faults</a:t>
            </a:r>
          </a:p>
          <a:p>
            <a:pPr lvl="1">
              <a:lnSpc>
                <a:spcPct val="150000"/>
              </a:lnSpc>
            </a:pPr>
            <a:r>
              <a:rPr lang="en-US" dirty="0" err="1" smtClean="0">
                <a:solidFill>
                  <a:srgbClr val="7F7F7F"/>
                </a:solidFill>
              </a:rPr>
              <a:t>NoC</a:t>
            </a:r>
            <a:r>
              <a:rPr lang="en-US" dirty="0" smtClean="0">
                <a:solidFill>
                  <a:srgbClr val="7F7F7F"/>
                </a:solidFill>
              </a:rPr>
              <a:t> Faults </a:t>
            </a:r>
          </a:p>
          <a:p>
            <a:pPr lvl="1">
              <a:lnSpc>
                <a:spcPct val="150000"/>
              </a:lnSpc>
            </a:pPr>
            <a:r>
              <a:rPr lang="en-US" dirty="0" smtClean="0">
                <a:solidFill>
                  <a:srgbClr val="7F7F7F"/>
                </a:solidFill>
              </a:rPr>
              <a:t>Router Faults</a:t>
            </a:r>
          </a:p>
          <a:p>
            <a:pPr>
              <a:lnSpc>
                <a:spcPct val="150000"/>
              </a:lnSpc>
            </a:pPr>
            <a:r>
              <a:rPr lang="en-US" sz="2800" dirty="0" smtClean="0">
                <a:solidFill>
                  <a:srgbClr val="7F7F7F"/>
                </a:solidFill>
              </a:rPr>
              <a:t>Fault Recovery Systems</a:t>
            </a:r>
          </a:p>
          <a:p>
            <a:pPr lvl="1">
              <a:lnSpc>
                <a:spcPct val="150000"/>
              </a:lnSpc>
            </a:pPr>
            <a:r>
              <a:rPr lang="en-US" dirty="0" smtClean="0">
                <a:solidFill>
                  <a:srgbClr val="7F7F7F"/>
                </a:solidFill>
              </a:rPr>
              <a:t>Existing System</a:t>
            </a:r>
          </a:p>
          <a:p>
            <a:pPr lvl="1">
              <a:lnSpc>
                <a:spcPct val="150000"/>
              </a:lnSpc>
            </a:pPr>
            <a:r>
              <a:rPr lang="en-US" dirty="0" smtClean="0">
                <a:solidFill>
                  <a:srgbClr val="7F7F7F"/>
                </a:solidFill>
              </a:rPr>
              <a:t>Proposed System</a:t>
            </a: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p:txBody>
      </p:sp>
      <p:sp>
        <p:nvSpPr>
          <p:cNvPr id="6" name="Content Placeholder 5"/>
          <p:cNvSpPr>
            <a:spLocks noGrp="1"/>
          </p:cNvSpPr>
          <p:nvPr>
            <p:ph sz="quarter" idx="4"/>
          </p:nvPr>
        </p:nvSpPr>
        <p:spPr>
          <a:xfrm>
            <a:off x="4572000" y="1600200"/>
            <a:ext cx="4270375" cy="4800600"/>
          </a:xfrm>
        </p:spPr>
        <p:txBody>
          <a:bodyPr>
            <a:noAutofit/>
          </a:bodyPr>
          <a:lstStyle/>
          <a:p>
            <a:pPr>
              <a:lnSpc>
                <a:spcPct val="150000"/>
              </a:lnSpc>
            </a:pPr>
            <a:r>
              <a:rPr lang="en-US" sz="2600" dirty="0" smtClean="0">
                <a:solidFill>
                  <a:srgbClr val="7F7F7F"/>
                </a:solidFill>
              </a:rPr>
              <a:t>Detection of Faults</a:t>
            </a:r>
          </a:p>
          <a:p>
            <a:pPr>
              <a:lnSpc>
                <a:spcPct val="150000"/>
              </a:lnSpc>
            </a:pPr>
            <a:r>
              <a:rPr lang="en-US" sz="2600" dirty="0" smtClean="0">
                <a:solidFill>
                  <a:srgbClr val="7F7F7F"/>
                </a:solidFill>
              </a:rPr>
              <a:t>Dynamic Buffer Swapping</a:t>
            </a:r>
          </a:p>
          <a:p>
            <a:pPr>
              <a:lnSpc>
                <a:spcPct val="150000"/>
              </a:lnSpc>
            </a:pPr>
            <a:r>
              <a:rPr lang="en-US" sz="2600" b="1" dirty="0" smtClean="0">
                <a:solidFill>
                  <a:srgbClr val="000000"/>
                </a:solidFill>
              </a:rPr>
              <a:t>Dynamic Mux Swapping</a:t>
            </a:r>
          </a:p>
          <a:p>
            <a:pPr>
              <a:lnSpc>
                <a:spcPct val="150000"/>
              </a:lnSpc>
            </a:pPr>
            <a:r>
              <a:rPr lang="en-US" sz="2600" dirty="0" smtClean="0">
                <a:solidFill>
                  <a:srgbClr val="7F7F7F"/>
                </a:solidFill>
              </a:rPr>
              <a:t>Deadlock Recovery</a:t>
            </a:r>
          </a:p>
          <a:p>
            <a:pPr>
              <a:lnSpc>
                <a:spcPct val="150000"/>
              </a:lnSpc>
            </a:pPr>
            <a:r>
              <a:rPr lang="en-US" sz="2600" dirty="0" smtClean="0">
                <a:solidFill>
                  <a:srgbClr val="7F7F7F"/>
                </a:solidFill>
              </a:rPr>
              <a:t>Simulation and Results</a:t>
            </a:r>
          </a:p>
          <a:p>
            <a:pPr>
              <a:lnSpc>
                <a:spcPct val="150000"/>
              </a:lnSpc>
            </a:pPr>
            <a:r>
              <a:rPr lang="en-US" sz="2600" dirty="0" smtClean="0">
                <a:solidFill>
                  <a:srgbClr val="7F7F7F"/>
                </a:solidFill>
              </a:rPr>
              <a:t>Summary</a:t>
            </a:r>
          </a:p>
          <a:p>
            <a:pPr>
              <a:lnSpc>
                <a:spcPct val="150000"/>
              </a:lnSpc>
            </a:pPr>
            <a:r>
              <a:rPr lang="en-US" sz="2600" dirty="0" smtClean="0">
                <a:solidFill>
                  <a:srgbClr val="7F7F7F"/>
                </a:solidFill>
              </a:rPr>
              <a:t>Significance</a:t>
            </a:r>
            <a:endParaRPr lang="en-US" sz="2600" dirty="0" smtClean="0"/>
          </a:p>
        </p:txBody>
      </p:sp>
    </p:spTree>
    <p:extLst>
      <p:ext uri="{BB962C8B-B14F-4D97-AF65-F5344CB8AC3E}">
        <p14:creationId xmlns="" xmlns:p14="http://schemas.microsoft.com/office/powerpoint/2010/main" val="11592338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Dynamic </a:t>
            </a:r>
            <a:r>
              <a:rPr lang="en-US" dirty="0" err="1" smtClean="0"/>
              <a:t>Mux</a:t>
            </a:r>
            <a:r>
              <a:rPr lang="en-US" dirty="0" smtClean="0"/>
              <a:t> Swapping (DMS)</a:t>
            </a:r>
            <a:endParaRPr lang="en-US" dirty="0"/>
          </a:p>
        </p:txBody>
      </p:sp>
      <p:sp>
        <p:nvSpPr>
          <p:cNvPr id="3" name="Content Placeholder 2"/>
          <p:cNvSpPr>
            <a:spLocks noGrp="1"/>
          </p:cNvSpPr>
          <p:nvPr>
            <p:ph idx="1"/>
          </p:nvPr>
        </p:nvSpPr>
        <p:spPr/>
        <p:txBody>
          <a:bodyPr>
            <a:normAutofit/>
          </a:bodyPr>
          <a:lstStyle/>
          <a:p>
            <a:pPr algn="just"/>
            <a:r>
              <a:rPr lang="en-US" sz="2400" dirty="0" smtClean="0"/>
              <a:t>Dynamic MUX swapping (DMS) technique is used to mitigate the MUX faults and make all the output links available for routing.</a:t>
            </a:r>
          </a:p>
          <a:p>
            <a:pPr algn="just"/>
            <a:r>
              <a:rPr lang="en-US" sz="2400" dirty="0" smtClean="0"/>
              <a:t>The crossbar in the router is usually implemented in the form of five 4×1 MUXs</a:t>
            </a:r>
          </a:p>
          <a:p>
            <a:pPr algn="just"/>
            <a:r>
              <a:rPr lang="en-US" sz="2400" dirty="0" smtClean="0"/>
              <a:t>If one of the MUX malfunctions, the data will not be presented to the output link correctly.</a:t>
            </a:r>
          </a:p>
          <a:p>
            <a:pPr algn="just"/>
            <a:r>
              <a:rPr lang="en-US" sz="2400" dirty="0" smtClean="0"/>
              <a:t>Ring-based crossbar swapper is proposed</a:t>
            </a:r>
          </a:p>
          <a:p>
            <a:pPr algn="just"/>
            <a:r>
              <a:rPr lang="en-US" sz="2400" dirty="0" smtClean="0"/>
              <a:t>The ring topology allows each MUX to be shared among its neighboring output ports.</a:t>
            </a:r>
          </a:p>
          <a:p>
            <a:pPr algn="just"/>
            <a:r>
              <a:rPr lang="en-US" sz="2400" dirty="0" smtClean="0"/>
              <a:t>All output links can be maintained. </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Dynamic </a:t>
            </a:r>
            <a:r>
              <a:rPr lang="en-US" dirty="0" err="1" smtClean="0"/>
              <a:t>Mux</a:t>
            </a:r>
            <a:r>
              <a:rPr lang="en-US" dirty="0" smtClean="0"/>
              <a:t> Swapping</a:t>
            </a:r>
            <a:endParaRPr lang="en-US" dirty="0"/>
          </a:p>
        </p:txBody>
      </p:sp>
      <p:pic>
        <p:nvPicPr>
          <p:cNvPr id="6146" name="Picture 2"/>
          <p:cNvPicPr>
            <a:picLocks noGrp="1" noChangeAspect="1" noChangeArrowheads="1"/>
          </p:cNvPicPr>
          <p:nvPr>
            <p:ph sz="half" idx="1"/>
          </p:nvPr>
        </p:nvPicPr>
        <p:blipFill>
          <a:blip r:embed="rId2" cstate="print"/>
          <a:stretch>
            <a:fillRect/>
          </a:stretch>
        </p:blipFill>
        <p:spPr bwMode="auto">
          <a:xfrm>
            <a:off x="4267200" y="1676400"/>
            <a:ext cx="4572000" cy="4720276"/>
          </a:xfrm>
          <a:prstGeom prst="rect">
            <a:avLst/>
          </a:prstGeom>
          <a:noFill/>
          <a:ln w="9525">
            <a:noFill/>
            <a:miter lim="800000"/>
            <a:headEnd/>
            <a:tailEnd/>
          </a:ln>
        </p:spPr>
      </p:pic>
      <p:sp>
        <p:nvSpPr>
          <p:cNvPr id="4" name="Content Placeholder 3"/>
          <p:cNvSpPr>
            <a:spLocks noGrp="1"/>
          </p:cNvSpPr>
          <p:nvPr>
            <p:ph sz="half" idx="2"/>
          </p:nvPr>
        </p:nvSpPr>
        <p:spPr>
          <a:xfrm>
            <a:off x="304800" y="1828800"/>
            <a:ext cx="4038600" cy="4623816"/>
          </a:xfrm>
        </p:spPr>
        <p:txBody>
          <a:bodyPr>
            <a:normAutofit/>
          </a:bodyPr>
          <a:lstStyle/>
          <a:p>
            <a:r>
              <a:rPr lang="en-US" sz="2400" dirty="0" smtClean="0"/>
              <a:t>If the MUX corresponding to the east output port is faulty, the MUX for the north port can be time shared with the north and east ports by turning on-off the switches in MUX swapper accordingly.</a:t>
            </a:r>
          </a:p>
          <a:p>
            <a:endParaRPr lang="en-US" sz="2400" dirty="0" smtClean="0"/>
          </a:p>
          <a:p>
            <a:r>
              <a:rPr lang="en-US" sz="2400" dirty="0" smtClean="0"/>
              <a:t> By doing so, all the output links can be maintained.</a:t>
            </a: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a:t>
            </a:r>
            <a:endParaRPr lang="en-US" dirty="0"/>
          </a:p>
        </p:txBody>
      </p:sp>
      <p:sp>
        <p:nvSpPr>
          <p:cNvPr id="3" name="Content Placeholder 2"/>
          <p:cNvSpPr>
            <a:spLocks noGrp="1"/>
          </p:cNvSpPr>
          <p:nvPr>
            <p:ph sz="half" idx="2"/>
          </p:nvPr>
        </p:nvSpPr>
        <p:spPr>
          <a:xfrm>
            <a:off x="381000" y="1600200"/>
            <a:ext cx="4040188" cy="4800600"/>
          </a:xfrm>
        </p:spPr>
        <p:txBody>
          <a:bodyPr>
            <a:normAutofit fontScale="92500" lnSpcReduction="10000"/>
          </a:bodyPr>
          <a:lstStyle/>
          <a:p>
            <a:pPr>
              <a:lnSpc>
                <a:spcPct val="150000"/>
              </a:lnSpc>
            </a:pPr>
            <a:r>
              <a:rPr lang="en-US" sz="2800" dirty="0">
                <a:solidFill>
                  <a:srgbClr val="7F7F7F"/>
                </a:solidFill>
              </a:rPr>
              <a:t>Network on Chip	</a:t>
            </a:r>
          </a:p>
          <a:p>
            <a:pPr>
              <a:lnSpc>
                <a:spcPct val="150000"/>
              </a:lnSpc>
            </a:pPr>
            <a:r>
              <a:rPr lang="en-US" sz="2800" dirty="0" smtClean="0">
                <a:solidFill>
                  <a:srgbClr val="7F7F7F"/>
                </a:solidFill>
              </a:rPr>
              <a:t>Router</a:t>
            </a:r>
          </a:p>
          <a:p>
            <a:pPr>
              <a:lnSpc>
                <a:spcPct val="150000"/>
              </a:lnSpc>
            </a:pPr>
            <a:r>
              <a:rPr lang="en-US" sz="2800" dirty="0" smtClean="0">
                <a:solidFill>
                  <a:srgbClr val="7F7F7F"/>
                </a:solidFill>
              </a:rPr>
              <a:t>Topology &amp; Properties</a:t>
            </a:r>
          </a:p>
          <a:p>
            <a:pPr>
              <a:lnSpc>
                <a:spcPct val="150000"/>
              </a:lnSpc>
            </a:pPr>
            <a:r>
              <a:rPr lang="en-US" sz="2800" dirty="0" smtClean="0">
                <a:solidFill>
                  <a:srgbClr val="7F7F7F"/>
                </a:solidFill>
              </a:rPr>
              <a:t>Faults</a:t>
            </a:r>
          </a:p>
          <a:p>
            <a:pPr lvl="1">
              <a:lnSpc>
                <a:spcPct val="150000"/>
              </a:lnSpc>
            </a:pPr>
            <a:r>
              <a:rPr lang="en-US" dirty="0" err="1" smtClean="0">
                <a:solidFill>
                  <a:srgbClr val="7F7F7F"/>
                </a:solidFill>
              </a:rPr>
              <a:t>NoC</a:t>
            </a:r>
            <a:r>
              <a:rPr lang="en-US" dirty="0" smtClean="0">
                <a:solidFill>
                  <a:srgbClr val="7F7F7F"/>
                </a:solidFill>
              </a:rPr>
              <a:t> Faults </a:t>
            </a:r>
          </a:p>
          <a:p>
            <a:pPr lvl="1">
              <a:lnSpc>
                <a:spcPct val="150000"/>
              </a:lnSpc>
            </a:pPr>
            <a:r>
              <a:rPr lang="en-US" dirty="0" smtClean="0">
                <a:solidFill>
                  <a:srgbClr val="7F7F7F"/>
                </a:solidFill>
              </a:rPr>
              <a:t>Router Faults</a:t>
            </a:r>
          </a:p>
          <a:p>
            <a:pPr>
              <a:lnSpc>
                <a:spcPct val="150000"/>
              </a:lnSpc>
            </a:pPr>
            <a:r>
              <a:rPr lang="en-US" sz="2800" dirty="0" smtClean="0">
                <a:solidFill>
                  <a:srgbClr val="7F7F7F"/>
                </a:solidFill>
              </a:rPr>
              <a:t>Fault Recovery Systems</a:t>
            </a:r>
          </a:p>
          <a:p>
            <a:pPr lvl="1">
              <a:lnSpc>
                <a:spcPct val="150000"/>
              </a:lnSpc>
            </a:pPr>
            <a:r>
              <a:rPr lang="en-US" dirty="0" smtClean="0">
                <a:solidFill>
                  <a:srgbClr val="7F7F7F"/>
                </a:solidFill>
              </a:rPr>
              <a:t>Existing System</a:t>
            </a:r>
          </a:p>
          <a:p>
            <a:pPr lvl="1">
              <a:lnSpc>
                <a:spcPct val="150000"/>
              </a:lnSpc>
            </a:pPr>
            <a:r>
              <a:rPr lang="en-US" dirty="0" smtClean="0">
                <a:solidFill>
                  <a:srgbClr val="7F7F7F"/>
                </a:solidFill>
              </a:rPr>
              <a:t>Proposed System</a:t>
            </a: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p:txBody>
      </p:sp>
      <p:sp>
        <p:nvSpPr>
          <p:cNvPr id="6" name="Content Placeholder 5"/>
          <p:cNvSpPr>
            <a:spLocks noGrp="1"/>
          </p:cNvSpPr>
          <p:nvPr>
            <p:ph sz="quarter" idx="4"/>
          </p:nvPr>
        </p:nvSpPr>
        <p:spPr>
          <a:xfrm>
            <a:off x="4572000" y="1600200"/>
            <a:ext cx="4270375" cy="4800600"/>
          </a:xfrm>
        </p:spPr>
        <p:txBody>
          <a:bodyPr>
            <a:noAutofit/>
          </a:bodyPr>
          <a:lstStyle/>
          <a:p>
            <a:pPr>
              <a:lnSpc>
                <a:spcPct val="150000"/>
              </a:lnSpc>
            </a:pPr>
            <a:r>
              <a:rPr lang="en-US" sz="2600" dirty="0" smtClean="0">
                <a:solidFill>
                  <a:srgbClr val="7F7F7F"/>
                </a:solidFill>
              </a:rPr>
              <a:t>Detection of Faults</a:t>
            </a:r>
          </a:p>
          <a:p>
            <a:pPr>
              <a:lnSpc>
                <a:spcPct val="150000"/>
              </a:lnSpc>
            </a:pPr>
            <a:r>
              <a:rPr lang="en-US" sz="2600" dirty="0" smtClean="0">
                <a:solidFill>
                  <a:srgbClr val="7F7F7F"/>
                </a:solidFill>
              </a:rPr>
              <a:t>Dynamic Buffer Swapping</a:t>
            </a:r>
          </a:p>
          <a:p>
            <a:pPr>
              <a:lnSpc>
                <a:spcPct val="150000"/>
              </a:lnSpc>
            </a:pPr>
            <a:r>
              <a:rPr lang="en-US" sz="2600" dirty="0" smtClean="0">
                <a:solidFill>
                  <a:srgbClr val="7F7F7F"/>
                </a:solidFill>
              </a:rPr>
              <a:t>Dynamic Mux Swapping</a:t>
            </a:r>
          </a:p>
          <a:p>
            <a:pPr>
              <a:lnSpc>
                <a:spcPct val="150000"/>
              </a:lnSpc>
            </a:pPr>
            <a:r>
              <a:rPr lang="en-US" sz="2600" b="1" dirty="0" smtClean="0">
                <a:solidFill>
                  <a:srgbClr val="000000"/>
                </a:solidFill>
              </a:rPr>
              <a:t>Deadlock Recovery</a:t>
            </a:r>
          </a:p>
          <a:p>
            <a:pPr>
              <a:lnSpc>
                <a:spcPct val="150000"/>
              </a:lnSpc>
            </a:pPr>
            <a:r>
              <a:rPr lang="en-US" sz="2600" dirty="0" smtClean="0">
                <a:solidFill>
                  <a:srgbClr val="7F7F7F"/>
                </a:solidFill>
              </a:rPr>
              <a:t>Simulation and Results</a:t>
            </a:r>
          </a:p>
          <a:p>
            <a:pPr>
              <a:lnSpc>
                <a:spcPct val="150000"/>
              </a:lnSpc>
            </a:pPr>
            <a:r>
              <a:rPr lang="en-US" sz="2600" dirty="0" smtClean="0">
                <a:solidFill>
                  <a:srgbClr val="7F7F7F"/>
                </a:solidFill>
              </a:rPr>
              <a:t>Summary</a:t>
            </a:r>
          </a:p>
          <a:p>
            <a:pPr>
              <a:lnSpc>
                <a:spcPct val="150000"/>
              </a:lnSpc>
            </a:pPr>
            <a:r>
              <a:rPr lang="en-US" sz="2600" dirty="0" smtClean="0">
                <a:solidFill>
                  <a:srgbClr val="7F7F7F"/>
                </a:solidFill>
              </a:rPr>
              <a:t>Significance</a:t>
            </a:r>
            <a:endParaRPr lang="en-US" sz="2600" dirty="0" smtClean="0"/>
          </a:p>
        </p:txBody>
      </p:sp>
    </p:spTree>
    <p:extLst>
      <p:ext uri="{BB962C8B-B14F-4D97-AF65-F5344CB8AC3E}">
        <p14:creationId xmlns="" xmlns:p14="http://schemas.microsoft.com/office/powerpoint/2010/main" val="11592338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Deadlock Recovery</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sz="2400" dirty="0"/>
              <a:t>Routers working in the DBS mode may face potential deadlocks. </a:t>
            </a:r>
          </a:p>
          <a:p>
            <a:pPr algn="just"/>
            <a:endParaRPr lang="en-US" sz="2400" dirty="0"/>
          </a:p>
          <a:p>
            <a:pPr algn="just"/>
            <a:r>
              <a:rPr lang="en-US" sz="2400" dirty="0"/>
              <a:t>When faults occur, due to the DBS or the re-routing, a deadlock may be introduced.</a:t>
            </a:r>
          </a:p>
          <a:p>
            <a:pPr algn="just"/>
            <a:endParaRPr lang="en-US" sz="2400" dirty="0"/>
          </a:p>
          <a:p>
            <a:pPr algn="just"/>
            <a:r>
              <a:rPr lang="en-US" sz="2400" dirty="0"/>
              <a:t>To ensure deadlock free routing, in normal operation, Odd-even (OE) routing algorithm is used in our framework.</a:t>
            </a:r>
          </a:p>
          <a:p>
            <a:pPr algn="just"/>
            <a:endParaRPr lang="en-US" sz="2400" dirty="0"/>
          </a:p>
          <a:p>
            <a:pPr algn="just"/>
            <a:r>
              <a:rPr lang="en-US" sz="2400" dirty="0"/>
              <a:t>Circular dependency on the </a:t>
            </a:r>
            <a:r>
              <a:rPr lang="en-US" sz="2400" dirty="0" err="1"/>
              <a:t>NoC</a:t>
            </a:r>
            <a:r>
              <a:rPr lang="en-US" sz="2400" dirty="0"/>
              <a:t> resources may bring deadlocks and stall the whole system.</a:t>
            </a:r>
          </a:p>
          <a:p>
            <a:pPr algn="just"/>
            <a:endParaRPr lang="en-US" sz="2400" dirty="0"/>
          </a:p>
          <a:p>
            <a:pPr algn="just"/>
            <a:r>
              <a:rPr lang="en-US" sz="2400" dirty="0"/>
              <a:t>For DMS operation, we only time-share the MUX between two output ports and do not change the dependency of the buffers in the routing algorithm. </a:t>
            </a:r>
          </a:p>
          <a:p>
            <a:pPr algn="just"/>
            <a:endParaRPr lang="en-US" sz="2400" dirty="0"/>
          </a:p>
          <a:p>
            <a:pPr algn="just"/>
            <a:r>
              <a:rPr lang="en-US" sz="2400" dirty="0"/>
              <a:t>No deadlocks.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Deadlock Recovery</a:t>
            </a:r>
            <a:endParaRPr lang="en-US" dirty="0"/>
          </a:p>
        </p:txBody>
      </p:sp>
      <p:sp>
        <p:nvSpPr>
          <p:cNvPr id="5" name="Content Placeholder 4"/>
          <p:cNvSpPr>
            <a:spLocks noGrp="1"/>
          </p:cNvSpPr>
          <p:nvPr>
            <p:ph sz="half" idx="1"/>
          </p:nvPr>
        </p:nvSpPr>
        <p:spPr/>
        <p:txBody>
          <a:bodyPr>
            <a:normAutofit fontScale="77500" lnSpcReduction="20000"/>
          </a:bodyPr>
          <a:lstStyle/>
          <a:p>
            <a:pPr marL="118872" indent="0">
              <a:lnSpc>
                <a:spcPct val="160000"/>
              </a:lnSpc>
              <a:buNone/>
            </a:pPr>
            <a:r>
              <a:rPr lang="en-US" sz="1800" b="1" u="sng" dirty="0" smtClean="0"/>
              <a:t>Local deadlock:</a:t>
            </a:r>
          </a:p>
          <a:p>
            <a:pPr>
              <a:lnSpc>
                <a:spcPct val="160000"/>
              </a:lnSpc>
            </a:pPr>
            <a:r>
              <a:rPr lang="en-US" sz="1600" dirty="0"/>
              <a:t>O</a:t>
            </a:r>
            <a:r>
              <a:rPr lang="en-US" sz="1600" dirty="0" smtClean="0"/>
              <a:t>ccurs between the two nodes R1 andR2</a:t>
            </a:r>
          </a:p>
          <a:p>
            <a:pPr>
              <a:lnSpc>
                <a:spcPct val="160000"/>
              </a:lnSpc>
            </a:pPr>
            <a:r>
              <a:rPr lang="en-US" sz="1600" dirty="0" smtClean="0"/>
              <a:t>The south port of R2 and north port of R1 are faulty</a:t>
            </a:r>
          </a:p>
          <a:p>
            <a:pPr>
              <a:lnSpc>
                <a:spcPct val="160000"/>
              </a:lnSpc>
            </a:pPr>
            <a:r>
              <a:rPr lang="en-US" sz="1600" dirty="0" smtClean="0"/>
              <a:t>If all the packets in other ports choose these two ports as output R1 (R2) will be stuck at state S1 waiting for the original packets in the substitute port of R2 (R1) being completely transmitted.</a:t>
            </a:r>
          </a:p>
          <a:p>
            <a:pPr>
              <a:lnSpc>
                <a:spcPct val="160000"/>
              </a:lnSpc>
            </a:pPr>
            <a:endParaRPr lang="en-US" sz="1600" u="sng" dirty="0" smtClean="0"/>
          </a:p>
          <a:p>
            <a:pPr marL="118872" indent="0">
              <a:lnSpc>
                <a:spcPct val="160000"/>
              </a:lnSpc>
              <a:buNone/>
            </a:pPr>
            <a:r>
              <a:rPr lang="en-US" sz="1800" b="1" u="sng" dirty="0" smtClean="0"/>
              <a:t>Global deadlock:</a:t>
            </a:r>
          </a:p>
          <a:p>
            <a:pPr>
              <a:lnSpc>
                <a:spcPct val="160000"/>
              </a:lnSpc>
            </a:pPr>
            <a:r>
              <a:rPr lang="en-US" sz="1600" dirty="0" smtClean="0"/>
              <a:t>Assume the south to east turn is forbidden.</a:t>
            </a:r>
          </a:p>
          <a:p>
            <a:pPr>
              <a:lnSpc>
                <a:spcPct val="160000"/>
              </a:lnSpc>
            </a:pPr>
            <a:r>
              <a:rPr lang="en-US" sz="1600" dirty="0" smtClean="0"/>
              <a:t>Scheduler in R2 arranges its west input buffer to hold packets from north </a:t>
            </a:r>
          </a:p>
          <a:p>
            <a:pPr>
              <a:lnSpc>
                <a:spcPct val="160000"/>
              </a:lnSpc>
            </a:pPr>
            <a:r>
              <a:rPr lang="en-US" sz="1600" dirty="0" smtClean="0"/>
              <a:t>Scheduler in R1 arranges its east input buffer to substitute the faulty south buffer</a:t>
            </a:r>
          </a:p>
          <a:p>
            <a:pPr>
              <a:lnSpc>
                <a:spcPct val="160000"/>
              </a:lnSpc>
            </a:pPr>
            <a:r>
              <a:rPr lang="en-US" sz="1600" dirty="0" smtClean="0"/>
              <a:t>a circular dependency on buffer resources can thus be generated</a:t>
            </a:r>
            <a:endParaRPr lang="en-US" sz="1600" u="sng" dirty="0" smtClean="0"/>
          </a:p>
        </p:txBody>
      </p:sp>
      <p:pic>
        <p:nvPicPr>
          <p:cNvPr id="9" name="Picture 2"/>
          <p:cNvPicPr>
            <a:picLocks noGrp="1" noChangeAspect="1" noChangeArrowheads="1"/>
          </p:cNvPicPr>
          <p:nvPr>
            <p:ph sz="half" idx="2"/>
          </p:nvPr>
        </p:nvPicPr>
        <p:blipFill>
          <a:blip r:embed="rId2" cstate="print"/>
          <a:srcRect/>
          <a:stretch>
            <a:fillRect/>
          </a:stretch>
        </p:blipFill>
        <p:spPr bwMode="auto">
          <a:xfrm>
            <a:off x="4648200" y="2286000"/>
            <a:ext cx="4191000" cy="32337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Network on Chips</a:t>
            </a:r>
            <a:endParaRPr lang="en-US" dirty="0"/>
          </a:p>
        </p:txBody>
      </p:sp>
      <p:sp>
        <p:nvSpPr>
          <p:cNvPr id="3" name="Content Placeholder 2"/>
          <p:cNvSpPr>
            <a:spLocks noGrp="1"/>
          </p:cNvSpPr>
          <p:nvPr>
            <p:ph idx="1"/>
          </p:nvPr>
        </p:nvSpPr>
        <p:spPr/>
        <p:txBody>
          <a:bodyPr>
            <a:normAutofit/>
          </a:bodyPr>
          <a:lstStyle/>
          <a:p>
            <a:r>
              <a:rPr lang="en-US" sz="2400" dirty="0" err="1" smtClean="0"/>
              <a:t>NoCs</a:t>
            </a:r>
            <a:r>
              <a:rPr lang="en-US" sz="2400" dirty="0" smtClean="0"/>
              <a:t> borrow ideas and concepts from Computer </a:t>
            </a:r>
            <a:r>
              <a:rPr lang="en-US" sz="2400" dirty="0"/>
              <a:t>N</a:t>
            </a:r>
            <a:r>
              <a:rPr lang="en-US" sz="2400" dirty="0" smtClean="0"/>
              <a:t>etworks &amp; apply them to the embedded </a:t>
            </a:r>
            <a:r>
              <a:rPr lang="en-US" sz="2400" dirty="0" err="1" smtClean="0"/>
              <a:t>SoC</a:t>
            </a:r>
            <a:r>
              <a:rPr lang="en-US" sz="2400" dirty="0" smtClean="0"/>
              <a:t> domain.</a:t>
            </a:r>
          </a:p>
          <a:p>
            <a:r>
              <a:rPr lang="en-US" sz="2400" dirty="0" err="1" smtClean="0"/>
              <a:t>NoCs</a:t>
            </a:r>
            <a:r>
              <a:rPr lang="en-US" sz="2400" dirty="0" smtClean="0"/>
              <a:t> use packets to route data from the source PE to the destination PE via a network fabric that consists of </a:t>
            </a:r>
          </a:p>
          <a:p>
            <a:pPr lvl="1"/>
            <a:r>
              <a:rPr lang="en-US" sz="2000" dirty="0" smtClean="0"/>
              <a:t>Network interfaces/adapters (NI)</a:t>
            </a:r>
          </a:p>
          <a:p>
            <a:pPr lvl="1"/>
            <a:r>
              <a:rPr lang="en-US" sz="2000" dirty="0" smtClean="0"/>
              <a:t>Routers (a.k.a. switches)</a:t>
            </a:r>
          </a:p>
          <a:p>
            <a:pPr lvl="1"/>
            <a:r>
              <a:rPr lang="en-US" sz="2000" dirty="0" smtClean="0"/>
              <a:t>Interconnection links (channels, wires bundles)</a:t>
            </a:r>
          </a:p>
          <a:p>
            <a:pPr lvl="1">
              <a:buNone/>
            </a:pPr>
            <a:endParaRPr lang="en-US" sz="2000" b="1" dirty="0" smtClean="0"/>
          </a:p>
          <a:p>
            <a:r>
              <a:rPr lang="en-US" sz="2400" dirty="0" smtClean="0"/>
              <a:t>Multiple routes from the host to clients.</a:t>
            </a:r>
          </a:p>
          <a:p>
            <a:r>
              <a:rPr lang="en-US" sz="2400" dirty="0" smtClean="0"/>
              <a:t>Each node directly connects to a limited number of neighboring nodes.  </a:t>
            </a:r>
          </a:p>
        </p:txBody>
      </p:sp>
      <p:pic>
        <p:nvPicPr>
          <p:cNvPr id="2051" name="Picture 3"/>
          <p:cNvPicPr>
            <a:picLocks noChangeAspect="1" noChangeArrowheads="1"/>
          </p:cNvPicPr>
          <p:nvPr/>
        </p:nvPicPr>
        <p:blipFill>
          <a:blip r:embed="rId2" cstate="print"/>
          <a:srcRect/>
          <a:stretch>
            <a:fillRect/>
          </a:stretch>
        </p:blipFill>
        <p:spPr bwMode="auto">
          <a:xfrm>
            <a:off x="6477000" y="3352800"/>
            <a:ext cx="1095375" cy="109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Deadlock Recovery</a:t>
            </a:r>
            <a:endParaRPr lang="en-US" dirty="0"/>
          </a:p>
        </p:txBody>
      </p:sp>
      <p:sp>
        <p:nvSpPr>
          <p:cNvPr id="5" name="Content Placeholder 4"/>
          <p:cNvSpPr>
            <a:spLocks noGrp="1"/>
          </p:cNvSpPr>
          <p:nvPr>
            <p:ph sz="half" idx="1"/>
          </p:nvPr>
        </p:nvSpPr>
        <p:spPr>
          <a:xfrm>
            <a:off x="304800" y="1776984"/>
            <a:ext cx="4114800" cy="4623816"/>
          </a:xfrm>
        </p:spPr>
        <p:txBody>
          <a:bodyPr>
            <a:normAutofit fontScale="92500" lnSpcReduction="20000"/>
          </a:bodyPr>
          <a:lstStyle/>
          <a:p>
            <a:pPr algn="just">
              <a:lnSpc>
                <a:spcPct val="150000"/>
              </a:lnSpc>
            </a:pPr>
            <a:r>
              <a:rPr lang="en-US" sz="1600" dirty="0" smtClean="0"/>
              <a:t>When the router receives the header flit of a packet, an embedded counter is triggered to count the number of cycles it stays in the buffer.</a:t>
            </a:r>
          </a:p>
          <a:p>
            <a:pPr algn="just">
              <a:lnSpc>
                <a:spcPct val="150000"/>
              </a:lnSpc>
            </a:pPr>
            <a:endParaRPr lang="en-US" sz="1600" dirty="0" smtClean="0"/>
          </a:p>
          <a:p>
            <a:pPr algn="just">
              <a:lnSpc>
                <a:spcPct val="150000"/>
              </a:lnSpc>
            </a:pPr>
            <a:r>
              <a:rPr lang="en-US" sz="1600" dirty="0" smtClean="0"/>
              <a:t>The counter continues to increment until the tail flit has been successfully transmitted or its value exceeds a predefined threshold </a:t>
            </a:r>
            <a:r>
              <a:rPr lang="en-US" sz="1600" dirty="0" err="1" smtClean="0"/>
              <a:t>Tsh</a:t>
            </a:r>
            <a:r>
              <a:rPr lang="en-US" sz="1600" dirty="0" smtClean="0"/>
              <a:t>.</a:t>
            </a:r>
          </a:p>
          <a:p>
            <a:pPr algn="just">
              <a:lnSpc>
                <a:spcPct val="150000"/>
              </a:lnSpc>
            </a:pPr>
            <a:endParaRPr lang="en-US" sz="1600" dirty="0" smtClean="0"/>
          </a:p>
          <a:p>
            <a:pPr algn="just">
              <a:lnSpc>
                <a:spcPct val="150000"/>
              </a:lnSpc>
            </a:pPr>
            <a:r>
              <a:rPr lang="en-US" sz="1600" dirty="0" smtClean="0"/>
              <a:t>In the latter case, the router will enter the deadlock handling mode.</a:t>
            </a:r>
          </a:p>
          <a:p>
            <a:pPr algn="just">
              <a:lnSpc>
                <a:spcPct val="150000"/>
              </a:lnSpc>
            </a:pPr>
            <a:endParaRPr lang="en-US" sz="1600" dirty="0" smtClean="0"/>
          </a:p>
          <a:p>
            <a:pPr algn="just">
              <a:lnSpc>
                <a:spcPct val="150000"/>
              </a:lnSpc>
            </a:pPr>
            <a:r>
              <a:rPr lang="en-US" sz="1600" dirty="0" smtClean="0"/>
              <a:t>After that the counter would be reset and waits for next packet.</a:t>
            </a:r>
            <a:endParaRPr lang="en-US" sz="1600" u="sng" dirty="0"/>
          </a:p>
        </p:txBody>
      </p:sp>
      <p:pic>
        <p:nvPicPr>
          <p:cNvPr id="7" name="Picture 2"/>
          <p:cNvPicPr>
            <a:picLocks noGrp="1" noChangeAspect="1" noChangeArrowheads="1"/>
          </p:cNvPicPr>
          <p:nvPr>
            <p:ph sz="half" idx="2"/>
          </p:nvPr>
        </p:nvPicPr>
        <p:blipFill>
          <a:blip r:embed="rId2" cstate="print"/>
          <a:srcRect/>
          <a:stretch>
            <a:fillRect/>
          </a:stretch>
        </p:blipFill>
        <p:spPr bwMode="auto">
          <a:xfrm>
            <a:off x="4648200" y="2209800"/>
            <a:ext cx="4191000" cy="33528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800" dirty="0"/>
              <a:t>Strategies</a:t>
            </a:r>
            <a:endParaRPr lang="en-US" dirty="0"/>
          </a:p>
        </p:txBody>
      </p:sp>
      <p:sp>
        <p:nvSpPr>
          <p:cNvPr id="6" name="Content Placeholder 5"/>
          <p:cNvSpPr>
            <a:spLocks noGrp="1"/>
          </p:cNvSpPr>
          <p:nvPr>
            <p:ph idx="1"/>
          </p:nvPr>
        </p:nvSpPr>
        <p:spPr>
          <a:xfrm>
            <a:off x="457200" y="1470391"/>
            <a:ext cx="8229600" cy="4625609"/>
          </a:xfrm>
        </p:spPr>
        <p:txBody>
          <a:bodyPr>
            <a:normAutofit fontScale="62500" lnSpcReduction="20000"/>
          </a:bodyPr>
          <a:lstStyle/>
          <a:p>
            <a:pPr marL="118872" indent="0" algn="just">
              <a:lnSpc>
                <a:spcPct val="150000"/>
              </a:lnSpc>
              <a:buNone/>
            </a:pPr>
            <a:endParaRPr lang="en-US" dirty="0" smtClean="0"/>
          </a:p>
          <a:p>
            <a:pPr algn="just">
              <a:lnSpc>
                <a:spcPct val="150000"/>
              </a:lnSpc>
            </a:pPr>
            <a:r>
              <a:rPr lang="en-US" dirty="0" smtClean="0"/>
              <a:t>The </a:t>
            </a:r>
            <a:r>
              <a:rPr lang="en-US" dirty="0"/>
              <a:t>east input buffer of R2 to swap with the north faulty buffer, we can break the original dependency and avoid the blockage</a:t>
            </a:r>
            <a:r>
              <a:rPr lang="en-US" dirty="0" smtClean="0"/>
              <a:t>.</a:t>
            </a:r>
          </a:p>
          <a:p>
            <a:pPr algn="just">
              <a:lnSpc>
                <a:spcPct val="150000"/>
              </a:lnSpc>
            </a:pPr>
            <a:endParaRPr lang="en-US" dirty="0"/>
          </a:p>
          <a:p>
            <a:pPr algn="just">
              <a:lnSpc>
                <a:spcPct val="150000"/>
              </a:lnSpc>
            </a:pPr>
            <a:r>
              <a:rPr lang="en-US" dirty="0"/>
              <a:t>If all the ports in the router are not available for swapping we will reset the routing computation (RC), switch allocation (SA) information of these packets to request a different output port</a:t>
            </a:r>
            <a:r>
              <a:rPr lang="en-US" dirty="0" smtClean="0"/>
              <a:t>.</a:t>
            </a:r>
          </a:p>
          <a:p>
            <a:pPr algn="just">
              <a:lnSpc>
                <a:spcPct val="150000"/>
              </a:lnSpc>
            </a:pPr>
            <a:endParaRPr lang="en-US" dirty="0"/>
          </a:p>
          <a:p>
            <a:pPr algn="just">
              <a:lnSpc>
                <a:spcPct val="150000"/>
              </a:lnSpc>
            </a:pPr>
            <a:r>
              <a:rPr lang="en-US" dirty="0"/>
              <a:t>if packet 1 chooses the west instead of south as output direction and leaves R2 successfully, then the deadlock problem can be solved accordingly.</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Strategies</a:t>
            </a:r>
            <a:endParaRPr lang="en-US" sz="4800" dirty="0"/>
          </a:p>
        </p:txBody>
      </p:sp>
      <p:sp>
        <p:nvSpPr>
          <p:cNvPr id="3" name="Content Placeholder 2"/>
          <p:cNvSpPr>
            <a:spLocks noGrp="1"/>
          </p:cNvSpPr>
          <p:nvPr>
            <p:ph idx="1"/>
          </p:nvPr>
        </p:nvSpPr>
        <p:spPr/>
        <p:txBody>
          <a:bodyPr>
            <a:noAutofit/>
          </a:bodyPr>
          <a:lstStyle/>
          <a:p>
            <a:r>
              <a:rPr lang="en-US" sz="1800" dirty="0" smtClean="0"/>
              <a:t>Another strategy is to use the leader election algorithm.</a:t>
            </a:r>
          </a:p>
          <a:p>
            <a:endParaRPr lang="en-US" sz="1800" dirty="0" smtClean="0"/>
          </a:p>
          <a:p>
            <a:r>
              <a:rPr lang="en-US" sz="1800" dirty="0" smtClean="0"/>
              <a:t>Once </a:t>
            </a:r>
            <a:r>
              <a:rPr lang="en-US" sz="1800" dirty="0" smtClean="0"/>
              <a:t>the nodes in deadlock are detected, the arbiters’ decisions of each node are </a:t>
            </a:r>
            <a:r>
              <a:rPr lang="en-US" sz="1800" dirty="0" smtClean="0"/>
              <a:t>saved. The </a:t>
            </a:r>
            <a:r>
              <a:rPr lang="en-US" sz="1800" dirty="0" smtClean="0"/>
              <a:t>node’s output channels are reused </a:t>
            </a:r>
            <a:r>
              <a:rPr lang="en-US" sz="1800" dirty="0" smtClean="0"/>
              <a:t>for selecting the leader among those nodes. </a:t>
            </a:r>
          </a:p>
          <a:p>
            <a:endParaRPr lang="en-US" sz="1800" dirty="0" smtClean="0"/>
          </a:p>
          <a:p>
            <a:r>
              <a:rPr lang="en-US" sz="1800" dirty="0" smtClean="0"/>
              <a:t>After </a:t>
            </a:r>
            <a:r>
              <a:rPr lang="en-US" sz="1800" dirty="0" smtClean="0"/>
              <a:t>the leader node being elected, all nodes reconstruct its previous arbiter decision and </a:t>
            </a:r>
            <a:r>
              <a:rPr lang="en-US" sz="1800" dirty="0" smtClean="0"/>
              <a:t> wait for the incoming leader packets together </a:t>
            </a:r>
            <a:r>
              <a:rPr lang="en-US" sz="1800" dirty="0" smtClean="0"/>
              <a:t>with a preemption indicator. </a:t>
            </a:r>
            <a:endParaRPr lang="en-US" sz="1800" dirty="0" smtClean="0"/>
          </a:p>
          <a:p>
            <a:endParaRPr lang="en-US" sz="1800" dirty="0" smtClean="0"/>
          </a:p>
          <a:p>
            <a:r>
              <a:rPr lang="en-US" sz="1800" dirty="0" smtClean="0"/>
              <a:t>This </a:t>
            </a:r>
            <a:r>
              <a:rPr lang="en-US" sz="1800" dirty="0" smtClean="0"/>
              <a:t>preemption indicator </a:t>
            </a:r>
            <a:r>
              <a:rPr lang="en-US" sz="1800" dirty="0" smtClean="0"/>
              <a:t>sent </a:t>
            </a:r>
            <a:r>
              <a:rPr lang="en-US" sz="1800" dirty="0" smtClean="0"/>
              <a:t>by the elected </a:t>
            </a:r>
            <a:r>
              <a:rPr lang="en-US" sz="1800" dirty="0" smtClean="0"/>
              <a:t>leader node </a:t>
            </a:r>
            <a:r>
              <a:rPr lang="en-US" sz="1800" dirty="0" smtClean="0"/>
              <a:t>will make </a:t>
            </a:r>
            <a:r>
              <a:rPr lang="en-US" sz="1800" dirty="0" smtClean="0"/>
              <a:t>the entire </a:t>
            </a:r>
            <a:r>
              <a:rPr lang="en-US" sz="1800" dirty="0" smtClean="0"/>
              <a:t>message bypass the deadlocked nodes up to its destination. </a:t>
            </a:r>
            <a:endParaRPr lang="en-US" sz="1800" dirty="0" smtClean="0"/>
          </a:p>
          <a:p>
            <a:endParaRPr lang="en-US" sz="1800" dirty="0" smtClean="0"/>
          </a:p>
          <a:p>
            <a:r>
              <a:rPr lang="en-US" sz="1800" dirty="0" smtClean="0"/>
              <a:t>When a buffer becomes available after this process, all </a:t>
            </a:r>
            <a:r>
              <a:rPr lang="en-US" sz="1800" dirty="0" smtClean="0"/>
              <a:t>the other </a:t>
            </a:r>
            <a:r>
              <a:rPr lang="en-US" sz="1800" dirty="0" smtClean="0"/>
              <a:t>nodes will </a:t>
            </a:r>
            <a:r>
              <a:rPr lang="en-US" sz="1800" dirty="0" smtClean="0"/>
              <a:t>leave their awaiting state </a:t>
            </a:r>
            <a:r>
              <a:rPr lang="en-US" sz="1800" dirty="0" smtClean="0"/>
              <a:t>to transmit </a:t>
            </a:r>
            <a:r>
              <a:rPr lang="en-US" sz="1800" dirty="0" smtClean="0"/>
              <a:t>its deadlocked </a:t>
            </a:r>
            <a:r>
              <a:rPr lang="en-US" sz="1800" dirty="0" smtClean="0"/>
              <a:t>messages.</a:t>
            </a:r>
          </a:p>
          <a:p>
            <a:endParaRPr lang="en-US" sz="1800" dirty="0" smtClean="0"/>
          </a:p>
          <a:p>
            <a:r>
              <a:rPr lang="en-US" sz="1800" dirty="0" smtClean="0"/>
              <a:t>This is similar to the prioritization of messages in computer networks.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4800" dirty="0"/>
              <a:t>Strategies</a:t>
            </a:r>
            <a:endParaRPr lang="en-US" dirty="0"/>
          </a:p>
        </p:txBody>
      </p:sp>
      <p:sp>
        <p:nvSpPr>
          <p:cNvPr id="6" name="Content Placeholder 5"/>
          <p:cNvSpPr>
            <a:spLocks noGrp="1"/>
          </p:cNvSpPr>
          <p:nvPr>
            <p:ph idx="1"/>
          </p:nvPr>
        </p:nvSpPr>
        <p:spPr/>
        <p:txBody>
          <a:bodyPr>
            <a:normAutofit fontScale="55000" lnSpcReduction="20000"/>
          </a:bodyPr>
          <a:lstStyle/>
          <a:p>
            <a:pPr>
              <a:lnSpc>
                <a:spcPct val="160000"/>
              </a:lnSpc>
            </a:pPr>
            <a:r>
              <a:rPr lang="en-US" dirty="0" smtClean="0"/>
              <a:t>If the re-computation step fails to relieve the blockage, and the local processing element (PE) has available memory spaces in network interface (NI).</a:t>
            </a:r>
          </a:p>
          <a:p>
            <a:pPr>
              <a:lnSpc>
                <a:spcPct val="160000"/>
              </a:lnSpc>
            </a:pPr>
            <a:endParaRPr lang="en-US" dirty="0" smtClean="0"/>
          </a:p>
          <a:p>
            <a:pPr>
              <a:lnSpc>
                <a:spcPct val="160000"/>
              </a:lnSpc>
            </a:pPr>
            <a:r>
              <a:rPr lang="en-US" dirty="0" smtClean="0"/>
              <a:t>Next, we will send these blocked packets to the local PE, and make the PE re-send these packets to the destination.</a:t>
            </a:r>
          </a:p>
          <a:p>
            <a:pPr>
              <a:lnSpc>
                <a:spcPct val="160000"/>
              </a:lnSpc>
            </a:pPr>
            <a:endParaRPr lang="en-US" dirty="0" smtClean="0"/>
          </a:p>
          <a:p>
            <a:pPr>
              <a:lnSpc>
                <a:spcPct val="160000"/>
              </a:lnSpc>
            </a:pPr>
            <a:r>
              <a:rPr lang="en-US" dirty="0" smtClean="0"/>
              <a:t>In order to avoid creating a new circular dependency between the PE and other routers, this operation is carried out only when NI has free memory slots. </a:t>
            </a:r>
          </a:p>
          <a:p>
            <a:pPr>
              <a:lnSpc>
                <a:spcPct val="160000"/>
              </a:lnSpc>
            </a:pPr>
            <a:endParaRPr lang="en-US" dirty="0" smtClean="0"/>
          </a:p>
          <a:p>
            <a:pPr>
              <a:lnSpc>
                <a:spcPct val="160000"/>
              </a:lnSpc>
            </a:pPr>
            <a:r>
              <a:rPr lang="en-US" dirty="0" smtClean="0"/>
              <a:t>If the memory in NI is full, we need to drop the current packet and require a higher level end-to-end re-transmission protocol to re-send the packets</a:t>
            </a:r>
          </a:p>
          <a:p>
            <a:endParaRPr lang="en-US" dirty="0"/>
          </a:p>
        </p:txBody>
      </p:sp>
    </p:spTree>
    <p:extLst>
      <p:ext uri="{BB962C8B-B14F-4D97-AF65-F5344CB8AC3E}">
        <p14:creationId xmlns="" xmlns:p14="http://schemas.microsoft.com/office/powerpoint/2010/main" val="4114723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a:t>
            </a:r>
            <a:endParaRPr lang="en-US" dirty="0"/>
          </a:p>
        </p:txBody>
      </p:sp>
      <p:sp>
        <p:nvSpPr>
          <p:cNvPr id="3" name="Content Placeholder 2"/>
          <p:cNvSpPr>
            <a:spLocks noGrp="1"/>
          </p:cNvSpPr>
          <p:nvPr>
            <p:ph sz="half" idx="2"/>
          </p:nvPr>
        </p:nvSpPr>
        <p:spPr>
          <a:xfrm>
            <a:off x="381000" y="1600200"/>
            <a:ext cx="4040188" cy="4800600"/>
          </a:xfrm>
        </p:spPr>
        <p:txBody>
          <a:bodyPr>
            <a:normAutofit fontScale="92500" lnSpcReduction="10000"/>
          </a:bodyPr>
          <a:lstStyle/>
          <a:p>
            <a:pPr>
              <a:lnSpc>
                <a:spcPct val="150000"/>
              </a:lnSpc>
            </a:pPr>
            <a:r>
              <a:rPr lang="en-US" sz="2800" dirty="0">
                <a:solidFill>
                  <a:srgbClr val="7F7F7F"/>
                </a:solidFill>
              </a:rPr>
              <a:t>Network on Chip</a:t>
            </a:r>
            <a:r>
              <a:rPr lang="en-US" sz="2800" dirty="0" smtClean="0">
                <a:solidFill>
                  <a:srgbClr val="A6A6A6"/>
                </a:solidFill>
              </a:rPr>
              <a:t>	</a:t>
            </a:r>
          </a:p>
          <a:p>
            <a:pPr>
              <a:lnSpc>
                <a:spcPct val="150000"/>
              </a:lnSpc>
            </a:pPr>
            <a:r>
              <a:rPr lang="en-US" sz="2800" dirty="0" smtClean="0">
                <a:solidFill>
                  <a:srgbClr val="7F7F7F"/>
                </a:solidFill>
              </a:rPr>
              <a:t>Router</a:t>
            </a:r>
          </a:p>
          <a:p>
            <a:pPr>
              <a:lnSpc>
                <a:spcPct val="150000"/>
              </a:lnSpc>
            </a:pPr>
            <a:r>
              <a:rPr lang="en-US" sz="2800" dirty="0" smtClean="0">
                <a:solidFill>
                  <a:srgbClr val="7F7F7F"/>
                </a:solidFill>
              </a:rPr>
              <a:t>Topology &amp; Properties</a:t>
            </a:r>
          </a:p>
          <a:p>
            <a:pPr>
              <a:lnSpc>
                <a:spcPct val="150000"/>
              </a:lnSpc>
            </a:pPr>
            <a:r>
              <a:rPr lang="en-US" sz="2800" dirty="0" smtClean="0">
                <a:solidFill>
                  <a:srgbClr val="7F7F7F"/>
                </a:solidFill>
              </a:rPr>
              <a:t>Faults</a:t>
            </a:r>
          </a:p>
          <a:p>
            <a:pPr lvl="1">
              <a:lnSpc>
                <a:spcPct val="150000"/>
              </a:lnSpc>
            </a:pPr>
            <a:r>
              <a:rPr lang="en-US" dirty="0" err="1" smtClean="0">
                <a:solidFill>
                  <a:srgbClr val="7F7F7F"/>
                </a:solidFill>
              </a:rPr>
              <a:t>NoC</a:t>
            </a:r>
            <a:r>
              <a:rPr lang="en-US" dirty="0" smtClean="0">
                <a:solidFill>
                  <a:srgbClr val="7F7F7F"/>
                </a:solidFill>
              </a:rPr>
              <a:t> Faults </a:t>
            </a:r>
          </a:p>
          <a:p>
            <a:pPr lvl="1">
              <a:lnSpc>
                <a:spcPct val="150000"/>
              </a:lnSpc>
            </a:pPr>
            <a:r>
              <a:rPr lang="en-US" dirty="0" smtClean="0">
                <a:solidFill>
                  <a:srgbClr val="7F7F7F"/>
                </a:solidFill>
              </a:rPr>
              <a:t>Router Faults</a:t>
            </a:r>
          </a:p>
          <a:p>
            <a:pPr>
              <a:lnSpc>
                <a:spcPct val="150000"/>
              </a:lnSpc>
            </a:pPr>
            <a:r>
              <a:rPr lang="en-US" sz="2800" dirty="0" smtClean="0">
                <a:solidFill>
                  <a:srgbClr val="7F7F7F"/>
                </a:solidFill>
              </a:rPr>
              <a:t>Fault Recovery Systems</a:t>
            </a:r>
          </a:p>
          <a:p>
            <a:pPr lvl="1">
              <a:lnSpc>
                <a:spcPct val="150000"/>
              </a:lnSpc>
            </a:pPr>
            <a:r>
              <a:rPr lang="en-US" dirty="0" smtClean="0">
                <a:solidFill>
                  <a:srgbClr val="7F7F7F"/>
                </a:solidFill>
              </a:rPr>
              <a:t>Existing System</a:t>
            </a:r>
          </a:p>
          <a:p>
            <a:pPr lvl="1">
              <a:lnSpc>
                <a:spcPct val="150000"/>
              </a:lnSpc>
            </a:pPr>
            <a:r>
              <a:rPr lang="en-US" dirty="0" smtClean="0">
                <a:solidFill>
                  <a:srgbClr val="7F7F7F"/>
                </a:solidFill>
              </a:rPr>
              <a:t>Proposed System</a:t>
            </a: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p:txBody>
      </p:sp>
      <p:sp>
        <p:nvSpPr>
          <p:cNvPr id="6" name="Content Placeholder 5"/>
          <p:cNvSpPr>
            <a:spLocks noGrp="1"/>
          </p:cNvSpPr>
          <p:nvPr>
            <p:ph sz="quarter" idx="4"/>
          </p:nvPr>
        </p:nvSpPr>
        <p:spPr>
          <a:xfrm>
            <a:off x="4572000" y="1600200"/>
            <a:ext cx="4270375" cy="4800600"/>
          </a:xfrm>
        </p:spPr>
        <p:txBody>
          <a:bodyPr>
            <a:noAutofit/>
          </a:bodyPr>
          <a:lstStyle/>
          <a:p>
            <a:pPr>
              <a:lnSpc>
                <a:spcPct val="150000"/>
              </a:lnSpc>
            </a:pPr>
            <a:r>
              <a:rPr lang="en-US" sz="2600" dirty="0" smtClean="0">
                <a:solidFill>
                  <a:srgbClr val="7F7F7F"/>
                </a:solidFill>
              </a:rPr>
              <a:t>Detection of Faults</a:t>
            </a:r>
          </a:p>
          <a:p>
            <a:pPr>
              <a:lnSpc>
                <a:spcPct val="150000"/>
              </a:lnSpc>
            </a:pPr>
            <a:r>
              <a:rPr lang="en-US" sz="2600" dirty="0" smtClean="0">
                <a:solidFill>
                  <a:srgbClr val="7F7F7F"/>
                </a:solidFill>
              </a:rPr>
              <a:t>Dynamic Buffer Swapping</a:t>
            </a:r>
          </a:p>
          <a:p>
            <a:pPr>
              <a:lnSpc>
                <a:spcPct val="150000"/>
              </a:lnSpc>
            </a:pPr>
            <a:r>
              <a:rPr lang="en-US" sz="2600" dirty="0" smtClean="0">
                <a:solidFill>
                  <a:srgbClr val="7F7F7F"/>
                </a:solidFill>
              </a:rPr>
              <a:t>Dynamic Mux Swapping</a:t>
            </a:r>
          </a:p>
          <a:p>
            <a:pPr>
              <a:lnSpc>
                <a:spcPct val="150000"/>
              </a:lnSpc>
            </a:pPr>
            <a:r>
              <a:rPr lang="en-US" sz="2600" dirty="0" smtClean="0">
                <a:solidFill>
                  <a:srgbClr val="7F7F7F"/>
                </a:solidFill>
              </a:rPr>
              <a:t>Deadlock Recovery</a:t>
            </a:r>
          </a:p>
          <a:p>
            <a:pPr>
              <a:lnSpc>
                <a:spcPct val="150000"/>
              </a:lnSpc>
            </a:pPr>
            <a:r>
              <a:rPr lang="en-US" sz="2600" b="1" dirty="0" smtClean="0">
                <a:solidFill>
                  <a:srgbClr val="000000"/>
                </a:solidFill>
              </a:rPr>
              <a:t>Simulation and Results</a:t>
            </a:r>
          </a:p>
          <a:p>
            <a:pPr>
              <a:lnSpc>
                <a:spcPct val="150000"/>
              </a:lnSpc>
            </a:pPr>
            <a:r>
              <a:rPr lang="en-US" sz="2600" dirty="0" smtClean="0">
                <a:solidFill>
                  <a:srgbClr val="7F7F7F"/>
                </a:solidFill>
              </a:rPr>
              <a:t>Summary</a:t>
            </a:r>
          </a:p>
          <a:p>
            <a:pPr>
              <a:lnSpc>
                <a:spcPct val="150000"/>
              </a:lnSpc>
            </a:pPr>
            <a:r>
              <a:rPr lang="en-US" sz="2600" dirty="0" smtClean="0">
                <a:solidFill>
                  <a:srgbClr val="7F7F7F"/>
                </a:solidFill>
              </a:rPr>
              <a:t>Significance</a:t>
            </a:r>
            <a:endParaRPr lang="en-US" sz="2600" dirty="0" smtClean="0"/>
          </a:p>
        </p:txBody>
      </p:sp>
    </p:spTree>
    <p:extLst>
      <p:ext uri="{BB962C8B-B14F-4D97-AF65-F5344CB8AC3E}">
        <p14:creationId xmlns="" xmlns:p14="http://schemas.microsoft.com/office/powerpoint/2010/main" val="11592338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2728"/>
          </a:xfrm>
        </p:spPr>
        <p:txBody>
          <a:bodyPr/>
          <a:lstStyle/>
          <a:p>
            <a:pPr algn="ctr"/>
            <a:r>
              <a:rPr lang="en-US" dirty="0" smtClean="0"/>
              <a:t>Simulation and Results</a:t>
            </a:r>
            <a:endParaRPr lang="en-US" dirty="0"/>
          </a:p>
        </p:txBody>
      </p:sp>
      <p:sp>
        <p:nvSpPr>
          <p:cNvPr id="3" name="Content Placeholder 2"/>
          <p:cNvSpPr>
            <a:spLocks noGrp="1"/>
          </p:cNvSpPr>
          <p:nvPr>
            <p:ph idx="1"/>
          </p:nvPr>
        </p:nvSpPr>
        <p:spPr/>
        <p:txBody>
          <a:bodyPr/>
          <a:lstStyle/>
          <a:p>
            <a:r>
              <a:rPr lang="en-US" dirty="0" smtClean="0"/>
              <a:t>The fault rate f and the packet acceptance rate r,</a:t>
            </a:r>
          </a:p>
          <a:p>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1905000" y="3276600"/>
            <a:ext cx="4654273" cy="671512"/>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1981200" y="4267200"/>
            <a:ext cx="4495800" cy="10316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Simulation and Results</a:t>
            </a:r>
            <a:endParaRPr lang="en-US" dirty="0"/>
          </a:p>
        </p:txBody>
      </p:sp>
      <p:graphicFrame>
        <p:nvGraphicFramePr>
          <p:cNvPr id="7" name="Content Placeholder 6"/>
          <p:cNvGraphicFramePr>
            <a:graphicFrameLocks noGrp="1"/>
          </p:cNvGraphicFramePr>
          <p:nvPr>
            <p:ph sz="half" idx="1"/>
          </p:nvPr>
        </p:nvGraphicFramePr>
        <p:xfrm>
          <a:off x="457200" y="2743200"/>
          <a:ext cx="4038600" cy="36544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half" idx="2"/>
          </p:nvPr>
        </p:nvGraphicFramePr>
        <p:xfrm>
          <a:off x="4648200" y="2743200"/>
          <a:ext cx="4038600" cy="36544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1752600"/>
            <a:ext cx="6908430" cy="646331"/>
          </a:xfrm>
          <a:prstGeom prst="rect">
            <a:avLst/>
          </a:prstGeom>
          <a:noFill/>
        </p:spPr>
        <p:txBody>
          <a:bodyPr wrap="none" rtlCol="0">
            <a:spAutoFit/>
          </a:bodyPr>
          <a:lstStyle/>
          <a:p>
            <a:r>
              <a:rPr lang="en-US" dirty="0" smtClean="0"/>
              <a:t>An </a:t>
            </a:r>
            <a:r>
              <a:rPr lang="en-US" dirty="0" err="1" smtClean="0"/>
              <a:t>NoC</a:t>
            </a:r>
            <a:r>
              <a:rPr lang="en-US" dirty="0" smtClean="0"/>
              <a:t> network was constructed using </a:t>
            </a:r>
            <a:r>
              <a:rPr lang="en-US" dirty="0" err="1" smtClean="0"/>
              <a:t>Noxim</a:t>
            </a:r>
            <a:r>
              <a:rPr lang="en-US" dirty="0" smtClean="0"/>
              <a:t> Simulator and </a:t>
            </a:r>
            <a:r>
              <a:rPr lang="en-US" dirty="0" err="1" smtClean="0"/>
              <a:t>systemC</a:t>
            </a:r>
            <a:r>
              <a:rPr lang="en-US" dirty="0" smtClean="0"/>
              <a:t>.</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5" name="Content Placeholder 4"/>
          <p:cNvSpPr>
            <a:spLocks noGrp="1"/>
          </p:cNvSpPr>
          <p:nvPr>
            <p:ph idx="1"/>
          </p:nvPr>
        </p:nvSpPr>
        <p:spPr/>
        <p:txBody>
          <a:bodyPr/>
          <a:lstStyle/>
          <a:p>
            <a:r>
              <a:rPr lang="en-US" dirty="0" smtClean="0"/>
              <a:t>Simulation for DBS with deadlocks. </a:t>
            </a:r>
          </a:p>
          <a:p>
            <a:r>
              <a:rPr lang="en-US" dirty="0" smtClean="0"/>
              <a:t>Comparison of networks under fault and deadlocks.</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a:t>
            </a:r>
            <a:endParaRPr lang="en-US" dirty="0"/>
          </a:p>
        </p:txBody>
      </p:sp>
      <p:sp>
        <p:nvSpPr>
          <p:cNvPr id="3" name="Content Placeholder 2"/>
          <p:cNvSpPr>
            <a:spLocks noGrp="1"/>
          </p:cNvSpPr>
          <p:nvPr>
            <p:ph sz="half" idx="2"/>
          </p:nvPr>
        </p:nvSpPr>
        <p:spPr>
          <a:xfrm>
            <a:off x="381000" y="1600200"/>
            <a:ext cx="4040188" cy="4800600"/>
          </a:xfrm>
        </p:spPr>
        <p:txBody>
          <a:bodyPr>
            <a:normAutofit fontScale="92500" lnSpcReduction="10000"/>
          </a:bodyPr>
          <a:lstStyle/>
          <a:p>
            <a:pPr>
              <a:lnSpc>
                <a:spcPct val="150000"/>
              </a:lnSpc>
            </a:pPr>
            <a:r>
              <a:rPr lang="en-US" sz="2800" dirty="0">
                <a:solidFill>
                  <a:srgbClr val="7F7F7F"/>
                </a:solidFill>
              </a:rPr>
              <a:t>Network on Chip</a:t>
            </a:r>
            <a:r>
              <a:rPr lang="en-US" sz="2800" dirty="0" smtClean="0">
                <a:solidFill>
                  <a:srgbClr val="A6A6A6"/>
                </a:solidFill>
              </a:rPr>
              <a:t>	</a:t>
            </a:r>
          </a:p>
          <a:p>
            <a:pPr>
              <a:lnSpc>
                <a:spcPct val="150000"/>
              </a:lnSpc>
            </a:pPr>
            <a:r>
              <a:rPr lang="en-US" sz="2800" dirty="0" smtClean="0">
                <a:solidFill>
                  <a:srgbClr val="7F7F7F"/>
                </a:solidFill>
              </a:rPr>
              <a:t>Router</a:t>
            </a:r>
          </a:p>
          <a:p>
            <a:pPr>
              <a:lnSpc>
                <a:spcPct val="150000"/>
              </a:lnSpc>
            </a:pPr>
            <a:r>
              <a:rPr lang="en-US" sz="2800" dirty="0" smtClean="0">
                <a:solidFill>
                  <a:srgbClr val="7F7F7F"/>
                </a:solidFill>
              </a:rPr>
              <a:t>Topology &amp; Properties</a:t>
            </a:r>
          </a:p>
          <a:p>
            <a:pPr>
              <a:lnSpc>
                <a:spcPct val="150000"/>
              </a:lnSpc>
            </a:pPr>
            <a:r>
              <a:rPr lang="en-US" sz="2800" dirty="0" smtClean="0">
                <a:solidFill>
                  <a:srgbClr val="7F7F7F"/>
                </a:solidFill>
              </a:rPr>
              <a:t>Faults</a:t>
            </a:r>
          </a:p>
          <a:p>
            <a:pPr lvl="1">
              <a:lnSpc>
                <a:spcPct val="150000"/>
              </a:lnSpc>
            </a:pPr>
            <a:r>
              <a:rPr lang="en-US" dirty="0" err="1" smtClean="0">
                <a:solidFill>
                  <a:srgbClr val="7F7F7F"/>
                </a:solidFill>
              </a:rPr>
              <a:t>NoC</a:t>
            </a:r>
            <a:r>
              <a:rPr lang="en-US" dirty="0" smtClean="0">
                <a:solidFill>
                  <a:srgbClr val="7F7F7F"/>
                </a:solidFill>
              </a:rPr>
              <a:t> Faults </a:t>
            </a:r>
          </a:p>
          <a:p>
            <a:pPr lvl="1">
              <a:lnSpc>
                <a:spcPct val="150000"/>
              </a:lnSpc>
            </a:pPr>
            <a:r>
              <a:rPr lang="en-US" dirty="0" smtClean="0">
                <a:solidFill>
                  <a:srgbClr val="7F7F7F"/>
                </a:solidFill>
              </a:rPr>
              <a:t>Router Faults</a:t>
            </a:r>
          </a:p>
          <a:p>
            <a:pPr>
              <a:lnSpc>
                <a:spcPct val="150000"/>
              </a:lnSpc>
            </a:pPr>
            <a:r>
              <a:rPr lang="en-US" sz="2800" dirty="0" smtClean="0">
                <a:solidFill>
                  <a:srgbClr val="7F7F7F"/>
                </a:solidFill>
              </a:rPr>
              <a:t>Fault Recovery Systems</a:t>
            </a:r>
          </a:p>
          <a:p>
            <a:pPr lvl="1">
              <a:lnSpc>
                <a:spcPct val="150000"/>
              </a:lnSpc>
            </a:pPr>
            <a:r>
              <a:rPr lang="en-US" dirty="0" smtClean="0">
                <a:solidFill>
                  <a:srgbClr val="7F7F7F"/>
                </a:solidFill>
              </a:rPr>
              <a:t>Existing System</a:t>
            </a:r>
          </a:p>
          <a:p>
            <a:pPr lvl="1">
              <a:lnSpc>
                <a:spcPct val="150000"/>
              </a:lnSpc>
            </a:pPr>
            <a:r>
              <a:rPr lang="en-US" dirty="0" smtClean="0">
                <a:solidFill>
                  <a:srgbClr val="7F7F7F"/>
                </a:solidFill>
              </a:rPr>
              <a:t>Proposed System</a:t>
            </a: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p:txBody>
      </p:sp>
      <p:sp>
        <p:nvSpPr>
          <p:cNvPr id="6" name="Content Placeholder 5"/>
          <p:cNvSpPr>
            <a:spLocks noGrp="1"/>
          </p:cNvSpPr>
          <p:nvPr>
            <p:ph sz="quarter" idx="4"/>
          </p:nvPr>
        </p:nvSpPr>
        <p:spPr>
          <a:xfrm>
            <a:off x="4572000" y="1600200"/>
            <a:ext cx="4270375" cy="4800600"/>
          </a:xfrm>
        </p:spPr>
        <p:txBody>
          <a:bodyPr>
            <a:noAutofit/>
          </a:bodyPr>
          <a:lstStyle/>
          <a:p>
            <a:pPr>
              <a:lnSpc>
                <a:spcPct val="150000"/>
              </a:lnSpc>
            </a:pPr>
            <a:r>
              <a:rPr lang="en-US" sz="2600" dirty="0" smtClean="0">
                <a:solidFill>
                  <a:srgbClr val="7F7F7F"/>
                </a:solidFill>
              </a:rPr>
              <a:t>Detection of Faults</a:t>
            </a:r>
          </a:p>
          <a:p>
            <a:pPr>
              <a:lnSpc>
                <a:spcPct val="150000"/>
              </a:lnSpc>
            </a:pPr>
            <a:r>
              <a:rPr lang="en-US" sz="2600" dirty="0" smtClean="0">
                <a:solidFill>
                  <a:srgbClr val="7F7F7F"/>
                </a:solidFill>
              </a:rPr>
              <a:t>Dynamic Buffer Swapping</a:t>
            </a:r>
          </a:p>
          <a:p>
            <a:pPr>
              <a:lnSpc>
                <a:spcPct val="150000"/>
              </a:lnSpc>
            </a:pPr>
            <a:r>
              <a:rPr lang="en-US" sz="2600" dirty="0" smtClean="0">
                <a:solidFill>
                  <a:srgbClr val="7F7F7F"/>
                </a:solidFill>
              </a:rPr>
              <a:t>Dynamic Mux Swapping</a:t>
            </a:r>
          </a:p>
          <a:p>
            <a:pPr>
              <a:lnSpc>
                <a:spcPct val="150000"/>
              </a:lnSpc>
            </a:pPr>
            <a:r>
              <a:rPr lang="en-US" sz="2600" dirty="0" smtClean="0">
                <a:solidFill>
                  <a:srgbClr val="7F7F7F"/>
                </a:solidFill>
              </a:rPr>
              <a:t>Deadlock Recovery</a:t>
            </a:r>
          </a:p>
          <a:p>
            <a:pPr>
              <a:lnSpc>
                <a:spcPct val="150000"/>
              </a:lnSpc>
            </a:pPr>
            <a:r>
              <a:rPr lang="en-US" sz="2600" dirty="0" smtClean="0">
                <a:solidFill>
                  <a:srgbClr val="7F7F7F"/>
                </a:solidFill>
              </a:rPr>
              <a:t>Simulation and Results</a:t>
            </a:r>
          </a:p>
          <a:p>
            <a:pPr>
              <a:lnSpc>
                <a:spcPct val="150000"/>
              </a:lnSpc>
            </a:pPr>
            <a:r>
              <a:rPr lang="en-US" sz="2600" b="1" dirty="0" smtClean="0">
                <a:solidFill>
                  <a:srgbClr val="000000"/>
                </a:solidFill>
              </a:rPr>
              <a:t>Summary</a:t>
            </a:r>
          </a:p>
          <a:p>
            <a:pPr>
              <a:lnSpc>
                <a:spcPct val="150000"/>
              </a:lnSpc>
            </a:pPr>
            <a:r>
              <a:rPr lang="en-US" sz="2600" dirty="0" smtClean="0">
                <a:solidFill>
                  <a:srgbClr val="7F7F7F"/>
                </a:solidFill>
              </a:rPr>
              <a:t>Significance</a:t>
            </a:r>
            <a:endParaRPr lang="en-US" sz="2600" dirty="0" smtClean="0"/>
          </a:p>
        </p:txBody>
      </p:sp>
    </p:spTree>
    <p:extLst>
      <p:ext uri="{BB962C8B-B14F-4D97-AF65-F5344CB8AC3E}">
        <p14:creationId xmlns="" xmlns:p14="http://schemas.microsoft.com/office/powerpoint/2010/main" val="11592338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Summary</a:t>
            </a:r>
            <a:endParaRPr lang="en-US" dirty="0"/>
          </a:p>
        </p:txBody>
      </p:sp>
      <p:sp>
        <p:nvSpPr>
          <p:cNvPr id="3" name="Content Placeholder 2"/>
          <p:cNvSpPr>
            <a:spLocks noGrp="1"/>
          </p:cNvSpPr>
          <p:nvPr>
            <p:ph idx="1"/>
          </p:nvPr>
        </p:nvSpPr>
        <p:spPr>
          <a:xfrm>
            <a:off x="381000" y="1676400"/>
            <a:ext cx="8305800" cy="4876800"/>
          </a:xfrm>
        </p:spPr>
        <p:txBody>
          <a:bodyPr>
            <a:normAutofit fontScale="92500" lnSpcReduction="20000"/>
          </a:bodyPr>
          <a:lstStyle/>
          <a:p>
            <a:pPr algn="just"/>
            <a:r>
              <a:rPr lang="en-US" sz="2400" dirty="0" smtClean="0"/>
              <a:t>Proposed a fault-tolerant framework for Network on Chips (</a:t>
            </a:r>
            <a:r>
              <a:rPr lang="en-US" sz="2400" dirty="0" err="1" smtClean="0"/>
              <a:t>NoC</a:t>
            </a:r>
            <a:r>
              <a:rPr lang="en-US" sz="2400" dirty="0" smtClean="0"/>
              <a:t>) to achieve maximum performance under fault.</a:t>
            </a:r>
          </a:p>
          <a:p>
            <a:pPr algn="just"/>
            <a:endParaRPr lang="en-US" sz="2400" dirty="0" smtClean="0"/>
          </a:p>
          <a:p>
            <a:pPr algn="just"/>
            <a:r>
              <a:rPr lang="en-US" sz="2400" dirty="0" smtClean="0"/>
              <a:t>Distinguish the faulty components and handle them according to their fault classes.</a:t>
            </a:r>
          </a:p>
          <a:p>
            <a:pPr algn="just"/>
            <a:endParaRPr lang="en-US" sz="2400" dirty="0" smtClean="0"/>
          </a:p>
          <a:p>
            <a:pPr algn="just"/>
            <a:r>
              <a:rPr lang="en-US" sz="2400" dirty="0" smtClean="0"/>
              <a:t>Two new dynamic reconfiguration schemes at the router level, namely Dynamic Buffer Swapping (DBS) and Dynamic MUX Swapping(DMS), are proposed to deal with the buffer and cross-bar faults accordingly, which are the main sources of failure in the router.</a:t>
            </a:r>
          </a:p>
          <a:p>
            <a:pPr algn="just"/>
            <a:endParaRPr lang="en-US" sz="2400" dirty="0" smtClean="0"/>
          </a:p>
          <a:p>
            <a:pPr algn="just"/>
            <a:r>
              <a:rPr lang="en-US" sz="2400" dirty="0" smtClean="0"/>
              <a:t>Healthy resources in the router are maximally utilized to mitigate the faults</a:t>
            </a:r>
          </a:p>
          <a:p>
            <a:pPr algn="just"/>
            <a:endParaRPr lang="en-US" sz="2400" dirty="0" smtClean="0"/>
          </a:p>
          <a:p>
            <a:pPr algn="just"/>
            <a:r>
              <a:rPr lang="en-US" sz="2400" dirty="0" smtClean="0"/>
              <a:t>A deadlock recovery scheme is designed to handle the potential deadlock hazard due to the proposed DBS operation</a:t>
            </a:r>
          </a:p>
          <a:p>
            <a:pPr algn="just"/>
            <a:endParaRPr lang="en-US" sz="2400" dirty="0" smtClean="0"/>
          </a:p>
          <a:p>
            <a:pPr algn="just"/>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a:t>
            </a:r>
            <a:endParaRPr lang="en-US" dirty="0"/>
          </a:p>
        </p:txBody>
      </p:sp>
      <p:sp>
        <p:nvSpPr>
          <p:cNvPr id="3" name="Content Placeholder 2"/>
          <p:cNvSpPr>
            <a:spLocks noGrp="1"/>
          </p:cNvSpPr>
          <p:nvPr>
            <p:ph sz="half" idx="2"/>
          </p:nvPr>
        </p:nvSpPr>
        <p:spPr>
          <a:xfrm>
            <a:off x="381000" y="1600200"/>
            <a:ext cx="4040188" cy="4800600"/>
          </a:xfrm>
        </p:spPr>
        <p:txBody>
          <a:bodyPr>
            <a:normAutofit fontScale="92500" lnSpcReduction="10000"/>
          </a:bodyPr>
          <a:lstStyle/>
          <a:p>
            <a:pPr>
              <a:lnSpc>
                <a:spcPct val="150000"/>
              </a:lnSpc>
            </a:pPr>
            <a:r>
              <a:rPr lang="en-US" sz="2800" dirty="0">
                <a:solidFill>
                  <a:srgbClr val="7F7F7F"/>
                </a:solidFill>
              </a:rPr>
              <a:t>Network</a:t>
            </a:r>
            <a:r>
              <a:rPr lang="en-US" sz="2800" dirty="0" smtClean="0"/>
              <a:t> </a:t>
            </a:r>
            <a:r>
              <a:rPr lang="en-US" sz="2800" dirty="0">
                <a:solidFill>
                  <a:srgbClr val="7F7F7F"/>
                </a:solidFill>
              </a:rPr>
              <a:t>on Chip</a:t>
            </a:r>
            <a:r>
              <a:rPr lang="en-US" sz="2800" dirty="0" smtClean="0"/>
              <a:t>	</a:t>
            </a:r>
          </a:p>
          <a:p>
            <a:pPr>
              <a:lnSpc>
                <a:spcPct val="150000"/>
              </a:lnSpc>
            </a:pPr>
            <a:r>
              <a:rPr lang="en-US" sz="2800" b="1" dirty="0" smtClean="0"/>
              <a:t>Router</a:t>
            </a:r>
          </a:p>
          <a:p>
            <a:pPr>
              <a:lnSpc>
                <a:spcPct val="150000"/>
              </a:lnSpc>
            </a:pPr>
            <a:r>
              <a:rPr lang="en-US" sz="2800" dirty="0" smtClean="0">
                <a:solidFill>
                  <a:srgbClr val="7F7F7F"/>
                </a:solidFill>
              </a:rPr>
              <a:t>Topology &amp; Properties</a:t>
            </a:r>
          </a:p>
          <a:p>
            <a:pPr>
              <a:lnSpc>
                <a:spcPct val="150000"/>
              </a:lnSpc>
            </a:pPr>
            <a:r>
              <a:rPr lang="en-US" sz="2800" dirty="0" smtClean="0">
                <a:solidFill>
                  <a:srgbClr val="7F7F7F"/>
                </a:solidFill>
              </a:rPr>
              <a:t>Faults</a:t>
            </a:r>
          </a:p>
          <a:p>
            <a:pPr lvl="1">
              <a:lnSpc>
                <a:spcPct val="150000"/>
              </a:lnSpc>
            </a:pPr>
            <a:r>
              <a:rPr lang="en-US" dirty="0" err="1" smtClean="0">
                <a:solidFill>
                  <a:srgbClr val="7F7F7F"/>
                </a:solidFill>
              </a:rPr>
              <a:t>NoC</a:t>
            </a:r>
            <a:r>
              <a:rPr lang="en-US" dirty="0" smtClean="0">
                <a:solidFill>
                  <a:srgbClr val="7F7F7F"/>
                </a:solidFill>
              </a:rPr>
              <a:t> Faults </a:t>
            </a:r>
          </a:p>
          <a:p>
            <a:pPr lvl="1">
              <a:lnSpc>
                <a:spcPct val="150000"/>
              </a:lnSpc>
            </a:pPr>
            <a:r>
              <a:rPr lang="en-US" dirty="0" smtClean="0">
                <a:solidFill>
                  <a:srgbClr val="7F7F7F"/>
                </a:solidFill>
              </a:rPr>
              <a:t>Router Faults</a:t>
            </a:r>
          </a:p>
          <a:p>
            <a:pPr>
              <a:lnSpc>
                <a:spcPct val="150000"/>
              </a:lnSpc>
            </a:pPr>
            <a:r>
              <a:rPr lang="en-US" sz="2800" dirty="0" smtClean="0">
                <a:solidFill>
                  <a:srgbClr val="7F7F7F"/>
                </a:solidFill>
              </a:rPr>
              <a:t>Fault Recovery Systems</a:t>
            </a:r>
          </a:p>
          <a:p>
            <a:pPr lvl="1">
              <a:lnSpc>
                <a:spcPct val="150000"/>
              </a:lnSpc>
            </a:pPr>
            <a:r>
              <a:rPr lang="en-US" dirty="0" smtClean="0">
                <a:solidFill>
                  <a:srgbClr val="7F7F7F"/>
                </a:solidFill>
              </a:rPr>
              <a:t>Existing System</a:t>
            </a:r>
          </a:p>
          <a:p>
            <a:pPr lvl="1">
              <a:lnSpc>
                <a:spcPct val="150000"/>
              </a:lnSpc>
            </a:pPr>
            <a:r>
              <a:rPr lang="en-US" dirty="0" smtClean="0">
                <a:solidFill>
                  <a:srgbClr val="7F7F7F"/>
                </a:solidFill>
              </a:rPr>
              <a:t>Proposed System</a:t>
            </a: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p:txBody>
      </p:sp>
      <p:sp>
        <p:nvSpPr>
          <p:cNvPr id="6" name="Content Placeholder 5"/>
          <p:cNvSpPr>
            <a:spLocks noGrp="1"/>
          </p:cNvSpPr>
          <p:nvPr>
            <p:ph sz="quarter" idx="4"/>
          </p:nvPr>
        </p:nvSpPr>
        <p:spPr>
          <a:xfrm>
            <a:off x="4572000" y="1600200"/>
            <a:ext cx="4270375" cy="4800600"/>
          </a:xfrm>
        </p:spPr>
        <p:txBody>
          <a:bodyPr>
            <a:noAutofit/>
          </a:bodyPr>
          <a:lstStyle/>
          <a:p>
            <a:pPr>
              <a:lnSpc>
                <a:spcPct val="150000"/>
              </a:lnSpc>
            </a:pPr>
            <a:r>
              <a:rPr lang="en-US" sz="2600" dirty="0" smtClean="0">
                <a:solidFill>
                  <a:srgbClr val="7F7F7F"/>
                </a:solidFill>
              </a:rPr>
              <a:t>Detection of Faults</a:t>
            </a:r>
          </a:p>
          <a:p>
            <a:pPr>
              <a:lnSpc>
                <a:spcPct val="150000"/>
              </a:lnSpc>
            </a:pPr>
            <a:r>
              <a:rPr lang="en-US" sz="2600" dirty="0" smtClean="0">
                <a:solidFill>
                  <a:srgbClr val="7F7F7F"/>
                </a:solidFill>
              </a:rPr>
              <a:t>Dynamic Buffer Swapping</a:t>
            </a:r>
          </a:p>
          <a:p>
            <a:pPr>
              <a:lnSpc>
                <a:spcPct val="150000"/>
              </a:lnSpc>
            </a:pPr>
            <a:r>
              <a:rPr lang="en-US" sz="2600" dirty="0" smtClean="0">
                <a:solidFill>
                  <a:srgbClr val="7F7F7F"/>
                </a:solidFill>
              </a:rPr>
              <a:t>Dynamic Mux Swapping</a:t>
            </a:r>
          </a:p>
          <a:p>
            <a:pPr>
              <a:lnSpc>
                <a:spcPct val="150000"/>
              </a:lnSpc>
            </a:pPr>
            <a:r>
              <a:rPr lang="en-US" sz="2600" dirty="0" smtClean="0">
                <a:solidFill>
                  <a:srgbClr val="7F7F7F"/>
                </a:solidFill>
              </a:rPr>
              <a:t>Deadlock Recovery</a:t>
            </a:r>
          </a:p>
          <a:p>
            <a:pPr>
              <a:lnSpc>
                <a:spcPct val="150000"/>
              </a:lnSpc>
            </a:pPr>
            <a:r>
              <a:rPr lang="en-US" sz="2600" dirty="0" smtClean="0">
                <a:solidFill>
                  <a:srgbClr val="7F7F7F"/>
                </a:solidFill>
              </a:rPr>
              <a:t>Simulation and Results</a:t>
            </a:r>
          </a:p>
          <a:p>
            <a:pPr>
              <a:lnSpc>
                <a:spcPct val="150000"/>
              </a:lnSpc>
            </a:pPr>
            <a:r>
              <a:rPr lang="en-US" sz="2600" dirty="0" smtClean="0">
                <a:solidFill>
                  <a:srgbClr val="7F7F7F"/>
                </a:solidFill>
              </a:rPr>
              <a:t>Summary</a:t>
            </a:r>
          </a:p>
          <a:p>
            <a:pPr>
              <a:lnSpc>
                <a:spcPct val="150000"/>
              </a:lnSpc>
            </a:pPr>
            <a:r>
              <a:rPr lang="en-US" sz="2600" dirty="0" smtClean="0">
                <a:solidFill>
                  <a:srgbClr val="7F7F7F"/>
                </a:solidFill>
              </a:rPr>
              <a:t>Significance</a:t>
            </a:r>
            <a:endParaRPr lang="en-US" sz="2600" dirty="0" smtClean="0"/>
          </a:p>
        </p:txBody>
      </p:sp>
    </p:spTree>
    <p:extLst>
      <p:ext uri="{BB962C8B-B14F-4D97-AF65-F5344CB8AC3E}">
        <p14:creationId xmlns="" xmlns:p14="http://schemas.microsoft.com/office/powerpoint/2010/main" val="11592338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a:t>
            </a:r>
            <a:endParaRPr lang="en-US" dirty="0"/>
          </a:p>
        </p:txBody>
      </p:sp>
      <p:sp>
        <p:nvSpPr>
          <p:cNvPr id="3" name="Content Placeholder 2"/>
          <p:cNvSpPr>
            <a:spLocks noGrp="1"/>
          </p:cNvSpPr>
          <p:nvPr>
            <p:ph sz="half" idx="2"/>
          </p:nvPr>
        </p:nvSpPr>
        <p:spPr>
          <a:xfrm>
            <a:off x="381000" y="1600200"/>
            <a:ext cx="4040188" cy="4800600"/>
          </a:xfrm>
        </p:spPr>
        <p:txBody>
          <a:bodyPr>
            <a:normAutofit fontScale="92500" lnSpcReduction="10000"/>
          </a:bodyPr>
          <a:lstStyle/>
          <a:p>
            <a:pPr>
              <a:lnSpc>
                <a:spcPct val="150000"/>
              </a:lnSpc>
            </a:pPr>
            <a:r>
              <a:rPr lang="en-US" sz="2800" dirty="0" smtClean="0">
                <a:solidFill>
                  <a:srgbClr val="A6A6A6"/>
                </a:solidFill>
              </a:rPr>
              <a:t>Network on Chip	</a:t>
            </a:r>
          </a:p>
          <a:p>
            <a:pPr>
              <a:lnSpc>
                <a:spcPct val="150000"/>
              </a:lnSpc>
            </a:pPr>
            <a:r>
              <a:rPr lang="en-US" sz="2800" dirty="0" smtClean="0">
                <a:solidFill>
                  <a:srgbClr val="7F7F7F"/>
                </a:solidFill>
              </a:rPr>
              <a:t>Router</a:t>
            </a:r>
          </a:p>
          <a:p>
            <a:pPr>
              <a:lnSpc>
                <a:spcPct val="150000"/>
              </a:lnSpc>
            </a:pPr>
            <a:r>
              <a:rPr lang="en-US" sz="2800" dirty="0" smtClean="0">
                <a:solidFill>
                  <a:srgbClr val="7F7F7F"/>
                </a:solidFill>
              </a:rPr>
              <a:t>Topology &amp; Properties</a:t>
            </a:r>
          </a:p>
          <a:p>
            <a:pPr>
              <a:lnSpc>
                <a:spcPct val="150000"/>
              </a:lnSpc>
            </a:pPr>
            <a:r>
              <a:rPr lang="en-US" sz="2800" dirty="0" smtClean="0">
                <a:solidFill>
                  <a:srgbClr val="7F7F7F"/>
                </a:solidFill>
              </a:rPr>
              <a:t>Faults</a:t>
            </a:r>
          </a:p>
          <a:p>
            <a:pPr lvl="1">
              <a:lnSpc>
                <a:spcPct val="150000"/>
              </a:lnSpc>
            </a:pPr>
            <a:r>
              <a:rPr lang="en-US" dirty="0" err="1" smtClean="0">
                <a:solidFill>
                  <a:srgbClr val="7F7F7F"/>
                </a:solidFill>
              </a:rPr>
              <a:t>NoC</a:t>
            </a:r>
            <a:r>
              <a:rPr lang="en-US" dirty="0" smtClean="0">
                <a:solidFill>
                  <a:srgbClr val="7F7F7F"/>
                </a:solidFill>
              </a:rPr>
              <a:t> Faults </a:t>
            </a:r>
          </a:p>
          <a:p>
            <a:pPr lvl="1">
              <a:lnSpc>
                <a:spcPct val="150000"/>
              </a:lnSpc>
            </a:pPr>
            <a:r>
              <a:rPr lang="en-US" dirty="0" smtClean="0">
                <a:solidFill>
                  <a:srgbClr val="7F7F7F"/>
                </a:solidFill>
              </a:rPr>
              <a:t>Router Faults</a:t>
            </a:r>
          </a:p>
          <a:p>
            <a:pPr>
              <a:lnSpc>
                <a:spcPct val="150000"/>
              </a:lnSpc>
            </a:pPr>
            <a:r>
              <a:rPr lang="en-US" sz="2800" dirty="0" smtClean="0">
                <a:solidFill>
                  <a:srgbClr val="7F7F7F"/>
                </a:solidFill>
              </a:rPr>
              <a:t>Fault Recovery Systems</a:t>
            </a:r>
          </a:p>
          <a:p>
            <a:pPr lvl="1">
              <a:lnSpc>
                <a:spcPct val="150000"/>
              </a:lnSpc>
            </a:pPr>
            <a:r>
              <a:rPr lang="en-US" dirty="0" smtClean="0">
                <a:solidFill>
                  <a:srgbClr val="7F7F7F"/>
                </a:solidFill>
              </a:rPr>
              <a:t>Existing System</a:t>
            </a:r>
          </a:p>
          <a:p>
            <a:pPr lvl="1">
              <a:lnSpc>
                <a:spcPct val="150000"/>
              </a:lnSpc>
            </a:pPr>
            <a:r>
              <a:rPr lang="en-US" dirty="0" smtClean="0">
                <a:solidFill>
                  <a:srgbClr val="7F7F7F"/>
                </a:solidFill>
              </a:rPr>
              <a:t>Proposed System</a:t>
            </a: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p:txBody>
      </p:sp>
      <p:sp>
        <p:nvSpPr>
          <p:cNvPr id="6" name="Content Placeholder 5"/>
          <p:cNvSpPr>
            <a:spLocks noGrp="1"/>
          </p:cNvSpPr>
          <p:nvPr>
            <p:ph sz="quarter" idx="4"/>
          </p:nvPr>
        </p:nvSpPr>
        <p:spPr>
          <a:xfrm>
            <a:off x="4572000" y="1600200"/>
            <a:ext cx="4270375" cy="4800600"/>
          </a:xfrm>
        </p:spPr>
        <p:txBody>
          <a:bodyPr>
            <a:noAutofit/>
          </a:bodyPr>
          <a:lstStyle/>
          <a:p>
            <a:pPr>
              <a:lnSpc>
                <a:spcPct val="150000"/>
              </a:lnSpc>
            </a:pPr>
            <a:r>
              <a:rPr lang="en-US" sz="2600" dirty="0" smtClean="0">
                <a:solidFill>
                  <a:srgbClr val="7F7F7F"/>
                </a:solidFill>
              </a:rPr>
              <a:t>Detection of Faults</a:t>
            </a:r>
          </a:p>
          <a:p>
            <a:pPr>
              <a:lnSpc>
                <a:spcPct val="150000"/>
              </a:lnSpc>
            </a:pPr>
            <a:r>
              <a:rPr lang="en-US" sz="2600" dirty="0" smtClean="0">
                <a:solidFill>
                  <a:srgbClr val="7F7F7F"/>
                </a:solidFill>
              </a:rPr>
              <a:t>Dynamic Buffer Swapping</a:t>
            </a:r>
          </a:p>
          <a:p>
            <a:pPr>
              <a:lnSpc>
                <a:spcPct val="150000"/>
              </a:lnSpc>
            </a:pPr>
            <a:r>
              <a:rPr lang="en-US" sz="2600" dirty="0" smtClean="0">
                <a:solidFill>
                  <a:srgbClr val="7F7F7F"/>
                </a:solidFill>
              </a:rPr>
              <a:t>Dynamic Mux Swapping</a:t>
            </a:r>
          </a:p>
          <a:p>
            <a:pPr>
              <a:lnSpc>
                <a:spcPct val="150000"/>
              </a:lnSpc>
            </a:pPr>
            <a:r>
              <a:rPr lang="en-US" sz="2600" dirty="0" smtClean="0">
                <a:solidFill>
                  <a:srgbClr val="7F7F7F"/>
                </a:solidFill>
              </a:rPr>
              <a:t>Deadlock Recovery</a:t>
            </a:r>
          </a:p>
          <a:p>
            <a:pPr>
              <a:lnSpc>
                <a:spcPct val="150000"/>
              </a:lnSpc>
            </a:pPr>
            <a:r>
              <a:rPr lang="en-US" sz="2600" dirty="0" smtClean="0">
                <a:solidFill>
                  <a:srgbClr val="7F7F7F"/>
                </a:solidFill>
              </a:rPr>
              <a:t>Simulation and Results</a:t>
            </a:r>
          </a:p>
          <a:p>
            <a:pPr>
              <a:lnSpc>
                <a:spcPct val="150000"/>
              </a:lnSpc>
            </a:pPr>
            <a:r>
              <a:rPr lang="en-US" sz="2600" dirty="0" smtClean="0">
                <a:solidFill>
                  <a:srgbClr val="7F7F7F"/>
                </a:solidFill>
              </a:rPr>
              <a:t>Summary</a:t>
            </a:r>
          </a:p>
          <a:p>
            <a:pPr>
              <a:lnSpc>
                <a:spcPct val="150000"/>
              </a:lnSpc>
            </a:pPr>
            <a:r>
              <a:rPr lang="en-US" sz="2600" b="1" dirty="0" smtClean="0">
                <a:solidFill>
                  <a:srgbClr val="000000"/>
                </a:solidFill>
              </a:rPr>
              <a:t>Significance</a:t>
            </a:r>
          </a:p>
        </p:txBody>
      </p:sp>
    </p:spTree>
    <p:extLst>
      <p:ext uri="{BB962C8B-B14F-4D97-AF65-F5344CB8AC3E}">
        <p14:creationId xmlns="" xmlns:p14="http://schemas.microsoft.com/office/powerpoint/2010/main" val="11592338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Significance</a:t>
            </a:r>
            <a:endParaRPr lang="en-US" dirty="0"/>
          </a:p>
        </p:txBody>
      </p:sp>
      <p:sp>
        <p:nvSpPr>
          <p:cNvPr id="3" name="Content Placeholder 2"/>
          <p:cNvSpPr>
            <a:spLocks noGrp="1"/>
          </p:cNvSpPr>
          <p:nvPr>
            <p:ph idx="1"/>
          </p:nvPr>
        </p:nvSpPr>
        <p:spPr/>
        <p:txBody>
          <a:bodyPr>
            <a:normAutofit/>
          </a:bodyPr>
          <a:lstStyle/>
          <a:p>
            <a:pPr algn="just"/>
            <a:r>
              <a:rPr lang="en-US" sz="2400" dirty="0" smtClean="0"/>
              <a:t>Aim to propose a fault-tolerant framework for Network-on-Chips (</a:t>
            </a:r>
            <a:r>
              <a:rPr lang="en-US" sz="2400" dirty="0" err="1" smtClean="0"/>
              <a:t>NoC</a:t>
            </a:r>
            <a:r>
              <a:rPr lang="en-US" sz="2400" dirty="0" smtClean="0"/>
              <a:t>)</a:t>
            </a:r>
          </a:p>
          <a:p>
            <a:pPr algn="just"/>
            <a:endParaRPr lang="en-US" sz="2400" dirty="0" smtClean="0"/>
          </a:p>
          <a:p>
            <a:pPr algn="just"/>
            <a:r>
              <a:rPr lang="en-US" sz="2400" dirty="0" smtClean="0"/>
              <a:t>To achieve maximum performance under fault.</a:t>
            </a:r>
          </a:p>
          <a:p>
            <a:pPr algn="just"/>
            <a:endParaRPr lang="en-US" sz="2400" dirty="0" smtClean="0"/>
          </a:p>
          <a:p>
            <a:pPr algn="just"/>
            <a:r>
              <a:rPr lang="en-US" sz="2400" dirty="0" smtClean="0"/>
              <a:t>Can avoid unnecessary partitioning of the network and hence achieve a higher connectivity under high fault rate.</a:t>
            </a:r>
          </a:p>
          <a:p>
            <a:pPr algn="just"/>
            <a:endParaRPr lang="en-US" sz="2400" dirty="0" smtClean="0"/>
          </a:p>
          <a:p>
            <a:pPr algn="just"/>
            <a:r>
              <a:rPr lang="en-US" sz="2400" dirty="0" smtClean="0"/>
              <a:t>Healthy resources in the router are maximally utilized to mitigate the faults.</a:t>
            </a:r>
          </a:p>
          <a:p>
            <a:pPr algn="just"/>
            <a:endParaRPr lang="en-US" sz="2400" dirty="0" smtClean="0"/>
          </a:p>
          <a:p>
            <a:pPr algn="just"/>
            <a:r>
              <a:rPr lang="en-US" sz="2400" dirty="0" smtClean="0"/>
              <a:t>Can achieve higher packet acceptance rate and lower latency</a:t>
            </a:r>
            <a:endParaRPr lang="en-US"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p:txBody>
          <a:bodyPr>
            <a:noAutofit/>
          </a:bodyPr>
          <a:lstStyle/>
          <a:p>
            <a:pPr algn="just"/>
            <a:r>
              <a:rPr lang="en-US" sz="1500" dirty="0" err="1" smtClean="0"/>
              <a:t>Zhiliang</a:t>
            </a:r>
            <a:r>
              <a:rPr lang="en-US" sz="1500" dirty="0" smtClean="0"/>
              <a:t> </a:t>
            </a:r>
            <a:r>
              <a:rPr lang="en-US" sz="1500" dirty="0" err="1" smtClean="0"/>
              <a:t>Qian</a:t>
            </a:r>
            <a:r>
              <a:rPr lang="en-US" sz="1500" dirty="0" smtClean="0"/>
              <a:t>, Ying-</a:t>
            </a:r>
            <a:r>
              <a:rPr lang="en-US" sz="1500" dirty="0" err="1" smtClean="0"/>
              <a:t>Fei</a:t>
            </a:r>
            <a:r>
              <a:rPr lang="en-US" sz="1500" dirty="0" smtClean="0"/>
              <a:t> </a:t>
            </a:r>
            <a:r>
              <a:rPr lang="en-US" sz="1500" dirty="0" err="1" smtClean="0"/>
              <a:t>Teh</a:t>
            </a:r>
            <a:r>
              <a:rPr lang="en-US" sz="1500" dirty="0" smtClean="0"/>
              <a:t>, and Chi-Ying </a:t>
            </a:r>
            <a:r>
              <a:rPr lang="en-US" sz="1500" dirty="0" err="1" smtClean="0"/>
              <a:t>Tsui</a:t>
            </a:r>
            <a:r>
              <a:rPr lang="en-US" sz="1500" dirty="0" smtClean="0"/>
              <a:t>, “A fault-tolerant </a:t>
            </a:r>
            <a:r>
              <a:rPr lang="en-US" sz="1500" dirty="0" smtClean="0"/>
              <a:t>network-on-chip </a:t>
            </a:r>
            <a:r>
              <a:rPr lang="en-US" sz="1500" dirty="0" smtClean="0"/>
              <a:t>design using dynamic reconfiguration of partial-faulty routing </a:t>
            </a:r>
            <a:r>
              <a:rPr lang="en-US" sz="1500" dirty="0" smtClean="0"/>
              <a:t>resources</a:t>
            </a:r>
            <a:r>
              <a:rPr lang="en-US" sz="1500" dirty="0" smtClean="0"/>
              <a:t>,” in VLSI and System-on-Chip (VLSI-</a:t>
            </a:r>
            <a:r>
              <a:rPr lang="en-US" sz="1500" dirty="0" err="1" smtClean="0"/>
              <a:t>SoC</a:t>
            </a:r>
            <a:r>
              <a:rPr lang="en-US" sz="1500" dirty="0" smtClean="0"/>
              <a:t>), 2011 IEEE/IFIP </a:t>
            </a:r>
            <a:r>
              <a:rPr lang="en-US" sz="1500" dirty="0" smtClean="0"/>
              <a:t>19</a:t>
            </a:r>
            <a:r>
              <a:rPr lang="en-US" sz="1500" baseline="30000" dirty="0" smtClean="0"/>
              <a:t>th</a:t>
            </a:r>
            <a:r>
              <a:rPr lang="en-US" sz="1500" dirty="0" smtClean="0"/>
              <a:t> International </a:t>
            </a:r>
            <a:r>
              <a:rPr lang="en-US" sz="1500" dirty="0" smtClean="0"/>
              <a:t>Conference on, Oct 2011, pp. 192–195.</a:t>
            </a:r>
            <a:endParaRPr lang="en-US" sz="1500" dirty="0" smtClean="0"/>
          </a:p>
          <a:p>
            <a:pPr algn="just">
              <a:buNone/>
            </a:pPr>
            <a:endParaRPr lang="en-US" sz="1500" dirty="0" smtClean="0"/>
          </a:p>
          <a:p>
            <a:pPr algn="just"/>
            <a:r>
              <a:rPr lang="en-US" sz="1500" dirty="0" smtClean="0"/>
              <a:t>L</a:t>
            </a:r>
            <a:r>
              <a:rPr lang="en-US" sz="1500" dirty="0" smtClean="0"/>
              <a:t>. </a:t>
            </a:r>
            <a:r>
              <a:rPr lang="en-US" sz="1500" dirty="0" err="1" smtClean="0"/>
              <a:t>Benini</a:t>
            </a:r>
            <a:r>
              <a:rPr lang="en-US" sz="1500" dirty="0" smtClean="0"/>
              <a:t> and G. De </a:t>
            </a:r>
            <a:r>
              <a:rPr lang="en-US" sz="1500" dirty="0" err="1" smtClean="0"/>
              <a:t>Micheli</a:t>
            </a:r>
            <a:r>
              <a:rPr lang="en-US" sz="1500" dirty="0" smtClean="0"/>
              <a:t>, “Networks on chips: a new soc paradigm,” Computer, vol. 35, no. 1, pp. 70 –78, </a:t>
            </a:r>
            <a:r>
              <a:rPr lang="en-US" sz="1500" dirty="0" err="1" smtClean="0"/>
              <a:t>jan</a:t>
            </a:r>
            <a:r>
              <a:rPr lang="en-US" sz="1500" dirty="0" smtClean="0"/>
              <a:t> 2002.</a:t>
            </a:r>
          </a:p>
          <a:p>
            <a:pPr algn="just"/>
            <a:endParaRPr lang="en-US" sz="1500" dirty="0" smtClean="0"/>
          </a:p>
          <a:p>
            <a:pPr lvl="0" algn="just"/>
            <a:r>
              <a:rPr lang="en-US" sz="1500" dirty="0" smtClean="0"/>
              <a:t>A. Kohler, G. Schley, and M. </a:t>
            </a:r>
            <a:r>
              <a:rPr lang="en-US" sz="1500" dirty="0" err="1" smtClean="0"/>
              <a:t>Radetzki</a:t>
            </a:r>
            <a:r>
              <a:rPr lang="en-US" sz="1500" dirty="0" smtClean="0"/>
              <a:t>, “Fault tolerant network on </a:t>
            </a:r>
            <a:r>
              <a:rPr lang="en-US" sz="1500" dirty="0" smtClean="0"/>
              <a:t>chip switching </a:t>
            </a:r>
            <a:r>
              <a:rPr lang="en-US" sz="1500" dirty="0" smtClean="0"/>
              <a:t>with graceful performance degradation,” Computer-Aided </a:t>
            </a:r>
            <a:r>
              <a:rPr lang="en-US" sz="1500" dirty="0" smtClean="0"/>
              <a:t>Design of </a:t>
            </a:r>
            <a:r>
              <a:rPr lang="en-US" sz="1500" dirty="0" smtClean="0"/>
              <a:t>Integrated Circuits and Systems, IEEE Transactions on, vol. 29, no. 6, pp. 883–896, 2010.</a:t>
            </a:r>
          </a:p>
          <a:p>
            <a:pPr algn="just"/>
            <a:endParaRPr lang="en-US" sz="1500" dirty="0" smtClean="0"/>
          </a:p>
          <a:p>
            <a:pPr algn="just"/>
            <a:r>
              <a:rPr lang="en-US" sz="1500" dirty="0" smtClean="0"/>
              <a:t>D. </a:t>
            </a:r>
            <a:r>
              <a:rPr lang="en-US" sz="1500" dirty="0" err="1" smtClean="0"/>
              <a:t>Fick</a:t>
            </a:r>
            <a:r>
              <a:rPr lang="en-US" sz="1500" dirty="0" smtClean="0"/>
              <a:t>, A. </a:t>
            </a:r>
            <a:r>
              <a:rPr lang="en-US" sz="1500" dirty="0" err="1" smtClean="0"/>
              <a:t>DeOrio</a:t>
            </a:r>
            <a:r>
              <a:rPr lang="en-US" sz="1500" dirty="0" smtClean="0"/>
              <a:t>, Jin </a:t>
            </a:r>
            <a:r>
              <a:rPr lang="en-US" sz="1500" dirty="0" err="1" smtClean="0"/>
              <a:t>Hu</a:t>
            </a:r>
            <a:r>
              <a:rPr lang="en-US" sz="1500" dirty="0" smtClean="0"/>
              <a:t>, V. </a:t>
            </a:r>
            <a:r>
              <a:rPr lang="en-US" sz="1500" dirty="0" err="1" smtClean="0"/>
              <a:t>Bertacco</a:t>
            </a:r>
            <a:r>
              <a:rPr lang="en-US" sz="1500" dirty="0" smtClean="0"/>
              <a:t>, D. </a:t>
            </a:r>
            <a:r>
              <a:rPr lang="en-US" sz="1500" dirty="0" err="1" smtClean="0"/>
              <a:t>Blaauw</a:t>
            </a:r>
            <a:r>
              <a:rPr lang="en-US" sz="1500" dirty="0" smtClean="0"/>
              <a:t>, and D Sylvester, “</a:t>
            </a:r>
            <a:r>
              <a:rPr lang="en-US" sz="1500" dirty="0" err="1" smtClean="0"/>
              <a:t>Vicis</a:t>
            </a:r>
            <a:r>
              <a:rPr lang="en-US" sz="1500" dirty="0" smtClean="0"/>
              <a:t>: A reliable network for unreliable silicon,” in Design Automation Conference, 2009. DAC ’09. 46th ACM/IEEE, 2009</a:t>
            </a:r>
          </a:p>
          <a:p>
            <a:pPr algn="just"/>
            <a:endParaRPr lang="en-US" sz="1500" dirty="0" smtClean="0"/>
          </a:p>
          <a:p>
            <a:pPr algn="just"/>
            <a:r>
              <a:rPr lang="en-US" sz="1500" dirty="0" err="1" smtClean="0"/>
              <a:t>Shu</a:t>
            </a:r>
            <a:r>
              <a:rPr lang="en-US" sz="1500" dirty="0" smtClean="0"/>
              <a:t>-Yen Lin, </a:t>
            </a:r>
            <a:r>
              <a:rPr lang="en-US" sz="1500" dirty="0" err="1" smtClean="0"/>
              <a:t>Wen</a:t>
            </a:r>
            <a:r>
              <a:rPr lang="en-US" sz="1500" dirty="0" smtClean="0"/>
              <a:t>-Chung </a:t>
            </a:r>
            <a:r>
              <a:rPr lang="en-US" sz="1500" dirty="0" err="1" smtClean="0"/>
              <a:t>Shen</a:t>
            </a:r>
            <a:r>
              <a:rPr lang="en-US" sz="1500" dirty="0" smtClean="0"/>
              <a:t>, Chan-Cheng Hsu, </a:t>
            </a:r>
            <a:r>
              <a:rPr lang="en-US" sz="1500" dirty="0" err="1" smtClean="0"/>
              <a:t>Chih-Hao</a:t>
            </a:r>
            <a:r>
              <a:rPr lang="en-US" sz="1500" dirty="0" smtClean="0"/>
              <a:t> Chao, and An-</a:t>
            </a:r>
            <a:r>
              <a:rPr lang="en-US" sz="1500" dirty="0" err="1" smtClean="0"/>
              <a:t>Yeu</a:t>
            </a:r>
            <a:r>
              <a:rPr lang="en-US" sz="1500" dirty="0" smtClean="0"/>
              <a:t> Wu, “Fault-tolerant router with built-in self-test/self-diagnosis and fault-isolation circuits for 2d-mesh based chip multiprocessor systems,” in VLSI Design, Automation and Test, 2009. VLSI-DAT ’09.</a:t>
            </a:r>
          </a:p>
          <a:p>
            <a:pPr algn="just">
              <a:buNone/>
            </a:pPr>
            <a:endParaRPr lang="en-US" sz="1500" dirty="0" smtClean="0"/>
          </a:p>
          <a:p>
            <a:pPr algn="just"/>
            <a:endParaRPr lang="en-US" sz="15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Content Placeholder 2"/>
          <p:cNvSpPr>
            <a:spLocks noGrp="1"/>
          </p:cNvSpPr>
          <p:nvPr>
            <p:ph idx="1"/>
          </p:nvPr>
        </p:nvSpPr>
        <p:spPr/>
        <p:txBody>
          <a:bodyPr>
            <a:normAutofit fontScale="47500" lnSpcReduction="20000"/>
          </a:bodyPr>
          <a:lstStyle/>
          <a:p>
            <a:pPr algn="just"/>
            <a:endParaRPr lang="en-US" dirty="0" smtClean="0"/>
          </a:p>
          <a:p>
            <a:pPr algn="just"/>
            <a:r>
              <a:rPr lang="en-US" dirty="0" smtClean="0"/>
              <a:t>S. </a:t>
            </a:r>
            <a:r>
              <a:rPr lang="en-US" dirty="0" err="1" smtClean="0"/>
              <a:t>Borkar</a:t>
            </a:r>
            <a:r>
              <a:rPr lang="en-US" dirty="0" smtClean="0"/>
              <a:t>, “Designing reliable systems from unreliable components: The challenges of transistor variability and degradation,” IEEE Micro, vol. 25, no. 6, pp. 10–16, Nov. 2005.</a:t>
            </a:r>
          </a:p>
          <a:p>
            <a:pPr algn="just"/>
            <a:endParaRPr lang="en-US" dirty="0" smtClean="0"/>
          </a:p>
          <a:p>
            <a:pPr algn="just"/>
            <a:r>
              <a:rPr lang="en-US" dirty="0" smtClean="0"/>
              <a:t>A. Kohler and M. </a:t>
            </a:r>
            <a:r>
              <a:rPr lang="en-US" dirty="0" err="1" smtClean="0"/>
              <a:t>Radetzki</a:t>
            </a:r>
            <a:r>
              <a:rPr lang="en-US" dirty="0" smtClean="0"/>
              <a:t>, “Fault-tolerant architecture and deflection routing for degradable </a:t>
            </a:r>
            <a:r>
              <a:rPr lang="en-US" dirty="0" err="1" smtClean="0"/>
              <a:t>NoC</a:t>
            </a:r>
            <a:r>
              <a:rPr lang="en-US" dirty="0" smtClean="0"/>
              <a:t> switches,” in Proc. </a:t>
            </a:r>
            <a:r>
              <a:rPr lang="en-US" dirty="0" err="1" smtClean="0"/>
              <a:t>Symp</a:t>
            </a:r>
            <a:r>
              <a:rPr lang="en-US" dirty="0" smtClean="0"/>
              <a:t>. </a:t>
            </a:r>
            <a:r>
              <a:rPr lang="en-US" dirty="0" err="1" smtClean="0"/>
              <a:t>Netw</a:t>
            </a:r>
            <a:r>
              <a:rPr lang="en-US" dirty="0" smtClean="0"/>
              <a:t>. Chip (NOCS), 2009, pp. 22–31.</a:t>
            </a:r>
          </a:p>
          <a:p>
            <a:pPr algn="just">
              <a:buNone/>
            </a:pPr>
            <a:r>
              <a:rPr lang="en-US" dirty="0" smtClean="0"/>
              <a:t> </a:t>
            </a:r>
          </a:p>
          <a:p>
            <a:pPr algn="just"/>
            <a:r>
              <a:rPr lang="en-US" dirty="0" smtClean="0"/>
              <a:t>J</a:t>
            </a:r>
            <a:r>
              <a:rPr lang="en-US" dirty="0" smtClean="0"/>
              <a:t>. Wu and D. Wang, “Fault-tolerant and deadlock-free routing in 2-D meshes using rectilinear-monotone polygonal fault blocks,” in Proc. Int. Conf. Parallel Process., 2002, p. 247.</a:t>
            </a:r>
          </a:p>
          <a:p>
            <a:pPr algn="just"/>
            <a:endParaRPr lang="en-US" dirty="0" smtClean="0"/>
          </a:p>
          <a:p>
            <a:pPr algn="just"/>
            <a:r>
              <a:rPr lang="en-US" dirty="0" smtClean="0"/>
              <a:t> Z. Zhang, A. Greiner, and S. </a:t>
            </a:r>
            <a:r>
              <a:rPr lang="en-US" dirty="0" err="1" smtClean="0"/>
              <a:t>Taktak</a:t>
            </a:r>
            <a:r>
              <a:rPr lang="en-US" dirty="0" smtClean="0"/>
              <a:t>, “A reconfigurable routing algorithm for a fault-tolerant 2-D-mesh network-on-chip,” in Proc. Design </a:t>
            </a:r>
            <a:r>
              <a:rPr lang="en-US" dirty="0" err="1" smtClean="0"/>
              <a:t>Autom</a:t>
            </a:r>
            <a:r>
              <a:rPr lang="en-US" dirty="0" smtClean="0"/>
              <a:t>. Conf. (DAC), 2008, pp. 441–446</a:t>
            </a:r>
            <a:r>
              <a:rPr lang="en-US" dirty="0" smtClean="0"/>
              <a:t>.</a:t>
            </a:r>
          </a:p>
          <a:p>
            <a:pPr algn="just"/>
            <a:endParaRPr lang="en-US" dirty="0" smtClean="0"/>
          </a:p>
          <a:p>
            <a:r>
              <a:rPr lang="en-US" dirty="0" err="1" smtClean="0"/>
              <a:t>Anuradha</a:t>
            </a:r>
            <a:r>
              <a:rPr lang="en-US" dirty="0" smtClean="0"/>
              <a:t> </a:t>
            </a:r>
            <a:r>
              <a:rPr lang="en-US" dirty="0" err="1" smtClean="0"/>
              <a:t>K.shrimawale</a:t>
            </a:r>
            <a:r>
              <a:rPr lang="en-US" dirty="0" smtClean="0"/>
              <a:t> and </a:t>
            </a:r>
            <a:r>
              <a:rPr lang="en-US" dirty="0" err="1" smtClean="0"/>
              <a:t>Mahendra</a:t>
            </a:r>
            <a:r>
              <a:rPr lang="en-US" dirty="0" smtClean="0"/>
              <a:t> A </a:t>
            </a:r>
            <a:r>
              <a:rPr lang="en-US" dirty="0" err="1" smtClean="0"/>
              <a:t>Gaikwad</a:t>
            </a:r>
            <a:r>
              <a:rPr lang="en-US" dirty="0" smtClean="0"/>
              <a:t>. Article: Review of Odd Even Routing Algorithm for 2D Mesh Topology of Network-on-Chip Architecture for </a:t>
            </a:r>
            <a:r>
              <a:rPr lang="en-US" dirty="0" err="1" smtClean="0"/>
              <a:t>Bursty</a:t>
            </a:r>
            <a:r>
              <a:rPr lang="en-US" dirty="0" smtClean="0"/>
              <a:t> Traffic. </a:t>
            </a:r>
            <a:r>
              <a:rPr lang="en-US" i="1" dirty="0" smtClean="0"/>
              <a:t>IJCA Special Issue on Recent Trends in Engineering Technology</a:t>
            </a:r>
            <a:r>
              <a:rPr lang="en-US" dirty="0" smtClean="0"/>
              <a:t> RETRET:9-12, March </a:t>
            </a:r>
            <a:r>
              <a:rPr lang="en-US" dirty="0" smtClean="0"/>
              <a:t>2013</a:t>
            </a:r>
          </a:p>
          <a:p>
            <a:endParaRPr lang="en-US" dirty="0" smtClean="0"/>
          </a:p>
          <a:p>
            <a:r>
              <a:rPr lang="en-US" dirty="0" err="1" smtClean="0">
                <a:hlinkClick r:id="rId2"/>
              </a:rPr>
              <a:t>Verbeek</a:t>
            </a:r>
            <a:r>
              <a:rPr lang="en-US" dirty="0" smtClean="0">
                <a:hlinkClick r:id="rId2"/>
              </a:rPr>
              <a:t>, F.</a:t>
            </a:r>
            <a:r>
              <a:rPr lang="en-US" dirty="0" smtClean="0"/>
              <a:t> and </a:t>
            </a:r>
            <a:r>
              <a:rPr lang="en-US" u="sng" dirty="0" smtClean="0">
                <a:hlinkClick r:id="rId3"/>
              </a:rPr>
              <a:t>Schmaltz, J.</a:t>
            </a:r>
            <a:r>
              <a:rPr lang="en-US" dirty="0" smtClean="0"/>
              <a:t>, “A Decision Procedure for Deadlock-Free Routing in Wormhole Networks”, Parallel and Distributed Systems, IEEE Transactions on, </a:t>
            </a:r>
            <a:r>
              <a:rPr lang="en-US" dirty="0" smtClean="0">
                <a:hlinkClick r:id="rId4"/>
              </a:rPr>
              <a:t>Volume:25 Issue:8</a:t>
            </a:r>
            <a:r>
              <a:rPr lang="en-US" dirty="0" smtClean="0"/>
              <a:t>, pp.1935 – 1944, 2014</a:t>
            </a:r>
            <a:endParaRPr lang="en-US" b="1" dirty="0" smtClean="0"/>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pic>
        <p:nvPicPr>
          <p:cNvPr id="5" name="Picture 4"/>
          <p:cNvPicPr>
            <a:picLocks noChangeAspect="1"/>
          </p:cNvPicPr>
          <p:nvPr/>
        </p:nvPicPr>
        <p:blipFill>
          <a:blip r:embed="rId2" cstate="print"/>
          <a:stretch>
            <a:fillRect/>
          </a:stretch>
        </p:blipFill>
        <p:spPr>
          <a:xfrm>
            <a:off x="0" y="1447800"/>
            <a:ext cx="9144000" cy="5410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Router</a:t>
            </a:r>
            <a:endParaRPr lang="en-US" dirty="0"/>
          </a:p>
        </p:txBody>
      </p:sp>
      <p:sp>
        <p:nvSpPr>
          <p:cNvPr id="5" name="Content Placeholder 4"/>
          <p:cNvSpPr>
            <a:spLocks noGrp="1"/>
          </p:cNvSpPr>
          <p:nvPr>
            <p:ph sz="half" idx="1"/>
          </p:nvPr>
        </p:nvSpPr>
        <p:spPr/>
        <p:txBody>
          <a:bodyPr>
            <a:normAutofit lnSpcReduction="10000"/>
          </a:bodyPr>
          <a:lstStyle/>
          <a:p>
            <a:r>
              <a:rPr lang="en-US" sz="2400" dirty="0" smtClean="0"/>
              <a:t>Routers handle communication and directly connects to neighboring nodes’ routers.</a:t>
            </a:r>
          </a:p>
          <a:p>
            <a:r>
              <a:rPr lang="en-US" sz="2400" b="1" dirty="0" smtClean="0">
                <a:solidFill>
                  <a:srgbClr val="FF0000"/>
                </a:solidFill>
              </a:rPr>
              <a:t>Routing</a:t>
            </a:r>
            <a:r>
              <a:rPr lang="en-US" sz="2400" dirty="0" smtClean="0"/>
              <a:t> is the route/path (a sequence of channels) of streets from source to destination</a:t>
            </a:r>
          </a:p>
          <a:p>
            <a:r>
              <a:rPr lang="en-US" sz="2400" dirty="0" smtClean="0"/>
              <a:t>The router consists of 2 major modules:</a:t>
            </a:r>
          </a:p>
          <a:p>
            <a:pPr lvl="1"/>
            <a:r>
              <a:rPr lang="en-US" sz="2000" dirty="0" smtClean="0"/>
              <a:t>Control Path</a:t>
            </a:r>
          </a:p>
          <a:p>
            <a:pPr lvl="1"/>
            <a:r>
              <a:rPr lang="en-US" sz="2000" dirty="0" smtClean="0"/>
              <a:t>Data Path</a:t>
            </a:r>
            <a:endParaRPr lang="en-US" sz="2000" dirty="0"/>
          </a:p>
        </p:txBody>
      </p:sp>
      <p:pic>
        <p:nvPicPr>
          <p:cNvPr id="2050" name="Picture 2"/>
          <p:cNvPicPr>
            <a:picLocks noGrp="1" noChangeAspect="1" noChangeArrowheads="1"/>
          </p:cNvPicPr>
          <p:nvPr>
            <p:ph sz="half" idx="2"/>
          </p:nvPr>
        </p:nvPicPr>
        <p:blipFill>
          <a:blip r:embed="rId3" cstate="print"/>
          <a:srcRect/>
          <a:stretch>
            <a:fillRect/>
          </a:stretch>
        </p:blipFill>
        <p:spPr bwMode="auto">
          <a:xfrm>
            <a:off x="4648200" y="1828800"/>
            <a:ext cx="42672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Router</a:t>
            </a:r>
            <a:endParaRPr lang="en-US" dirty="0"/>
          </a:p>
        </p:txBody>
      </p:sp>
      <p:sp>
        <p:nvSpPr>
          <p:cNvPr id="3" name="Content Placeholder 2"/>
          <p:cNvSpPr>
            <a:spLocks noGrp="1"/>
          </p:cNvSpPr>
          <p:nvPr>
            <p:ph sz="half" idx="1"/>
          </p:nvPr>
        </p:nvSpPr>
        <p:spPr/>
        <p:txBody>
          <a:bodyPr>
            <a:normAutofit/>
          </a:bodyPr>
          <a:lstStyle/>
          <a:p>
            <a:r>
              <a:rPr lang="en-US" sz="2400" dirty="0" smtClean="0"/>
              <a:t>    </a:t>
            </a:r>
            <a:r>
              <a:rPr lang="en-US" sz="2400" dirty="0" err="1" smtClean="0"/>
              <a:t>Contol</a:t>
            </a:r>
            <a:r>
              <a:rPr lang="en-US" sz="2400" dirty="0" smtClean="0"/>
              <a:t> Path: </a:t>
            </a:r>
          </a:p>
          <a:p>
            <a:pPr marL="633222" indent="-514350">
              <a:buAutoNum type="arabicParenR"/>
            </a:pPr>
            <a:r>
              <a:rPr lang="en-US" sz="2400" dirty="0" smtClean="0"/>
              <a:t>Routing Computation (RC)</a:t>
            </a:r>
          </a:p>
          <a:p>
            <a:pPr marL="633222" indent="-514350">
              <a:buAutoNum type="arabicParenR"/>
            </a:pPr>
            <a:r>
              <a:rPr lang="en-US" sz="2400" dirty="0" smtClean="0"/>
              <a:t>Switch Allocation (SA)</a:t>
            </a:r>
          </a:p>
          <a:p>
            <a:pPr marL="633222" indent="-514350">
              <a:buAutoNum type="arabicParenR"/>
            </a:pPr>
            <a:r>
              <a:rPr lang="en-US" sz="2400" dirty="0" smtClean="0"/>
              <a:t>Virtual Channel Allocation(VA)</a:t>
            </a:r>
          </a:p>
          <a:p>
            <a:pPr marL="633222" indent="-514350"/>
            <a:endParaRPr lang="en-US" sz="2400" dirty="0" smtClean="0"/>
          </a:p>
          <a:p>
            <a:pPr marL="633222" indent="-514350"/>
            <a:r>
              <a:rPr lang="en-US" sz="2400" dirty="0" smtClean="0"/>
              <a:t>Data Path:</a:t>
            </a:r>
          </a:p>
          <a:p>
            <a:pPr marL="633222" indent="-514350">
              <a:buAutoNum type="arabicParenR"/>
            </a:pPr>
            <a:r>
              <a:rPr lang="en-US" sz="2400" dirty="0" smtClean="0"/>
              <a:t>Buffers</a:t>
            </a:r>
          </a:p>
          <a:p>
            <a:pPr marL="633222" indent="-514350">
              <a:buAutoNum type="arabicParenR"/>
            </a:pPr>
            <a:r>
              <a:rPr lang="en-US" sz="2400" dirty="0" smtClean="0"/>
              <a:t>Switching Cross-bars</a:t>
            </a:r>
          </a:p>
          <a:p>
            <a:pPr marL="633222" indent="-514350">
              <a:buAutoNum type="arabicParenR"/>
            </a:pPr>
            <a:r>
              <a:rPr lang="en-US" sz="2400" dirty="0" smtClean="0"/>
              <a:t>Output Registers</a:t>
            </a:r>
          </a:p>
          <a:p>
            <a:pPr marL="633222" indent="-514350">
              <a:buNone/>
            </a:pPr>
            <a:endParaRPr lang="en-US" sz="2400"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495800" y="1667933"/>
            <a:ext cx="4343400" cy="450426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Router features</a:t>
            </a:r>
            <a:endParaRPr lang="en-US" dirty="0"/>
          </a:p>
        </p:txBody>
      </p:sp>
      <p:sp>
        <p:nvSpPr>
          <p:cNvPr id="3" name="Content Placeholder 2"/>
          <p:cNvSpPr>
            <a:spLocks noGrp="1"/>
          </p:cNvSpPr>
          <p:nvPr>
            <p:ph idx="1"/>
          </p:nvPr>
        </p:nvSpPr>
        <p:spPr/>
        <p:txBody>
          <a:bodyPr>
            <a:normAutofit fontScale="85000" lnSpcReduction="10000"/>
          </a:bodyPr>
          <a:lstStyle/>
          <a:p>
            <a:pPr>
              <a:lnSpc>
                <a:spcPct val="150000"/>
              </a:lnSpc>
            </a:pPr>
            <a:r>
              <a:rPr lang="en-US" sz="2400" dirty="0" smtClean="0"/>
              <a:t>5 ports, wormhole, 5cycle pipeline</a:t>
            </a:r>
          </a:p>
          <a:p>
            <a:pPr>
              <a:lnSpc>
                <a:spcPct val="150000"/>
              </a:lnSpc>
            </a:pPr>
            <a:r>
              <a:rPr lang="en-US" sz="2400" dirty="0" smtClean="0"/>
              <a:t>39-bit (32data , 6ctrl, 1str) bidirectional </a:t>
            </a:r>
            <a:r>
              <a:rPr lang="en-US" sz="2400" dirty="0" err="1" smtClean="0"/>
              <a:t>mesochronous</a:t>
            </a:r>
            <a:r>
              <a:rPr lang="en-US" sz="2400" dirty="0" smtClean="0"/>
              <a:t> P2P links per port</a:t>
            </a:r>
          </a:p>
          <a:p>
            <a:pPr>
              <a:lnSpc>
                <a:spcPct val="150000"/>
              </a:lnSpc>
            </a:pPr>
            <a:r>
              <a:rPr lang="en-US" sz="2400" dirty="0" smtClean="0"/>
              <a:t>2 logical lanes each with 16 flit-buffers</a:t>
            </a:r>
          </a:p>
          <a:p>
            <a:pPr>
              <a:lnSpc>
                <a:spcPct val="150000"/>
              </a:lnSpc>
            </a:pPr>
            <a:r>
              <a:rPr lang="en-US" sz="2400" dirty="0" smtClean="0"/>
              <a:t>Performance, area, power</a:t>
            </a:r>
          </a:p>
          <a:p>
            <a:pPr lvl="1">
              <a:lnSpc>
                <a:spcPct val="150000"/>
              </a:lnSpc>
            </a:pPr>
            <a:r>
              <a:rPr lang="en-US" sz="2400" dirty="0" smtClean="0"/>
              <a:t>Freq 5.1GHz @ 1.2V </a:t>
            </a:r>
          </a:p>
          <a:p>
            <a:pPr lvl="1">
              <a:lnSpc>
                <a:spcPct val="150000"/>
              </a:lnSpc>
            </a:pPr>
            <a:r>
              <a:rPr lang="en-US" sz="2400" dirty="0" smtClean="0"/>
              <a:t>102GB/s raw bandwidth</a:t>
            </a:r>
          </a:p>
          <a:p>
            <a:pPr lvl="1">
              <a:lnSpc>
                <a:spcPct val="150000"/>
              </a:lnSpc>
            </a:pPr>
            <a:r>
              <a:rPr lang="en-US" sz="2400" dirty="0" smtClean="0"/>
              <a:t>Area 0.34mm2 (65nm)</a:t>
            </a:r>
          </a:p>
          <a:p>
            <a:pPr lvl="1">
              <a:lnSpc>
                <a:spcPct val="150000"/>
              </a:lnSpc>
            </a:pPr>
            <a:r>
              <a:rPr lang="en-US" sz="2400" dirty="0" smtClean="0"/>
              <a:t>Power 945mW (1.2V), 470mW (1V), 98mW (0.75V)</a:t>
            </a:r>
          </a:p>
          <a:p>
            <a:pPr>
              <a:lnSpc>
                <a:spcPct val="150000"/>
              </a:lnSpc>
            </a:pPr>
            <a:r>
              <a:rPr lang="en-US" sz="2400" dirty="0" smtClean="0"/>
              <a:t>Fine-grained clock-gating + sleep (10 regions)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a:t>
            </a:r>
            <a:endParaRPr lang="en-US" dirty="0"/>
          </a:p>
        </p:txBody>
      </p:sp>
      <p:sp>
        <p:nvSpPr>
          <p:cNvPr id="3" name="Content Placeholder 2"/>
          <p:cNvSpPr>
            <a:spLocks noGrp="1"/>
          </p:cNvSpPr>
          <p:nvPr>
            <p:ph sz="half" idx="2"/>
          </p:nvPr>
        </p:nvSpPr>
        <p:spPr>
          <a:xfrm>
            <a:off x="381000" y="1600200"/>
            <a:ext cx="4040188" cy="4800600"/>
          </a:xfrm>
        </p:spPr>
        <p:txBody>
          <a:bodyPr>
            <a:normAutofit fontScale="92500" lnSpcReduction="10000"/>
          </a:bodyPr>
          <a:lstStyle/>
          <a:p>
            <a:pPr>
              <a:lnSpc>
                <a:spcPct val="150000"/>
              </a:lnSpc>
            </a:pPr>
            <a:r>
              <a:rPr lang="en-US" sz="2800" dirty="0">
                <a:solidFill>
                  <a:srgbClr val="7F7F7F"/>
                </a:solidFill>
              </a:rPr>
              <a:t>Network on Chip</a:t>
            </a:r>
            <a:r>
              <a:rPr lang="en-US" sz="2800" dirty="0" smtClean="0"/>
              <a:t>	</a:t>
            </a:r>
          </a:p>
          <a:p>
            <a:pPr>
              <a:lnSpc>
                <a:spcPct val="150000"/>
              </a:lnSpc>
            </a:pPr>
            <a:r>
              <a:rPr lang="en-US" sz="2800" dirty="0" smtClean="0">
                <a:solidFill>
                  <a:srgbClr val="7F7F7F"/>
                </a:solidFill>
              </a:rPr>
              <a:t>Router</a:t>
            </a:r>
          </a:p>
          <a:p>
            <a:pPr>
              <a:lnSpc>
                <a:spcPct val="150000"/>
              </a:lnSpc>
            </a:pPr>
            <a:r>
              <a:rPr lang="en-US" sz="2800" b="1" dirty="0" smtClean="0">
                <a:solidFill>
                  <a:srgbClr val="000000"/>
                </a:solidFill>
              </a:rPr>
              <a:t>Topology &amp; Properties</a:t>
            </a:r>
          </a:p>
          <a:p>
            <a:pPr>
              <a:lnSpc>
                <a:spcPct val="150000"/>
              </a:lnSpc>
            </a:pPr>
            <a:r>
              <a:rPr lang="en-US" sz="2800" dirty="0" smtClean="0">
                <a:solidFill>
                  <a:srgbClr val="7F7F7F"/>
                </a:solidFill>
              </a:rPr>
              <a:t>Faults</a:t>
            </a:r>
          </a:p>
          <a:p>
            <a:pPr lvl="1">
              <a:lnSpc>
                <a:spcPct val="150000"/>
              </a:lnSpc>
            </a:pPr>
            <a:r>
              <a:rPr lang="en-US" dirty="0" err="1" smtClean="0">
                <a:solidFill>
                  <a:srgbClr val="7F7F7F"/>
                </a:solidFill>
              </a:rPr>
              <a:t>NoC</a:t>
            </a:r>
            <a:r>
              <a:rPr lang="en-US" dirty="0" smtClean="0">
                <a:solidFill>
                  <a:srgbClr val="7F7F7F"/>
                </a:solidFill>
              </a:rPr>
              <a:t> Faults </a:t>
            </a:r>
          </a:p>
          <a:p>
            <a:pPr lvl="1">
              <a:lnSpc>
                <a:spcPct val="150000"/>
              </a:lnSpc>
            </a:pPr>
            <a:r>
              <a:rPr lang="en-US" dirty="0" smtClean="0">
                <a:solidFill>
                  <a:srgbClr val="7F7F7F"/>
                </a:solidFill>
              </a:rPr>
              <a:t>Router Faults</a:t>
            </a:r>
          </a:p>
          <a:p>
            <a:pPr>
              <a:lnSpc>
                <a:spcPct val="150000"/>
              </a:lnSpc>
            </a:pPr>
            <a:r>
              <a:rPr lang="en-US" sz="2800" dirty="0" smtClean="0">
                <a:solidFill>
                  <a:srgbClr val="7F7F7F"/>
                </a:solidFill>
              </a:rPr>
              <a:t>Fault Recovery Systems</a:t>
            </a:r>
          </a:p>
          <a:p>
            <a:pPr lvl="1">
              <a:lnSpc>
                <a:spcPct val="150000"/>
              </a:lnSpc>
            </a:pPr>
            <a:r>
              <a:rPr lang="en-US" dirty="0" smtClean="0">
                <a:solidFill>
                  <a:srgbClr val="7F7F7F"/>
                </a:solidFill>
              </a:rPr>
              <a:t>Existing System</a:t>
            </a:r>
          </a:p>
          <a:p>
            <a:pPr lvl="1">
              <a:lnSpc>
                <a:spcPct val="150000"/>
              </a:lnSpc>
            </a:pPr>
            <a:r>
              <a:rPr lang="en-US" dirty="0" smtClean="0">
                <a:solidFill>
                  <a:srgbClr val="7F7F7F"/>
                </a:solidFill>
              </a:rPr>
              <a:t>Proposed System</a:t>
            </a: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p:txBody>
      </p:sp>
      <p:sp>
        <p:nvSpPr>
          <p:cNvPr id="6" name="Content Placeholder 5"/>
          <p:cNvSpPr>
            <a:spLocks noGrp="1"/>
          </p:cNvSpPr>
          <p:nvPr>
            <p:ph sz="quarter" idx="4"/>
          </p:nvPr>
        </p:nvSpPr>
        <p:spPr>
          <a:xfrm>
            <a:off x="4572000" y="1600200"/>
            <a:ext cx="4270375" cy="4800600"/>
          </a:xfrm>
        </p:spPr>
        <p:txBody>
          <a:bodyPr>
            <a:noAutofit/>
          </a:bodyPr>
          <a:lstStyle/>
          <a:p>
            <a:pPr>
              <a:lnSpc>
                <a:spcPct val="150000"/>
              </a:lnSpc>
            </a:pPr>
            <a:r>
              <a:rPr lang="en-US" sz="2600" dirty="0" smtClean="0">
                <a:solidFill>
                  <a:srgbClr val="7F7F7F"/>
                </a:solidFill>
              </a:rPr>
              <a:t>Detection of Faults</a:t>
            </a:r>
          </a:p>
          <a:p>
            <a:pPr>
              <a:lnSpc>
                <a:spcPct val="150000"/>
              </a:lnSpc>
            </a:pPr>
            <a:r>
              <a:rPr lang="en-US" sz="2600" dirty="0" smtClean="0">
                <a:solidFill>
                  <a:srgbClr val="7F7F7F"/>
                </a:solidFill>
              </a:rPr>
              <a:t>Dynamic Buffer Swapping</a:t>
            </a:r>
          </a:p>
          <a:p>
            <a:pPr>
              <a:lnSpc>
                <a:spcPct val="150000"/>
              </a:lnSpc>
            </a:pPr>
            <a:r>
              <a:rPr lang="en-US" sz="2600" dirty="0" smtClean="0">
                <a:solidFill>
                  <a:srgbClr val="7F7F7F"/>
                </a:solidFill>
              </a:rPr>
              <a:t>Dynamic Mux Swapping</a:t>
            </a:r>
          </a:p>
          <a:p>
            <a:pPr>
              <a:lnSpc>
                <a:spcPct val="150000"/>
              </a:lnSpc>
            </a:pPr>
            <a:r>
              <a:rPr lang="en-US" sz="2600" dirty="0" smtClean="0">
                <a:solidFill>
                  <a:srgbClr val="7F7F7F"/>
                </a:solidFill>
              </a:rPr>
              <a:t>Deadlock Recovery</a:t>
            </a:r>
          </a:p>
          <a:p>
            <a:pPr>
              <a:lnSpc>
                <a:spcPct val="150000"/>
              </a:lnSpc>
            </a:pPr>
            <a:r>
              <a:rPr lang="en-US" sz="2600" dirty="0" smtClean="0">
                <a:solidFill>
                  <a:srgbClr val="7F7F7F"/>
                </a:solidFill>
              </a:rPr>
              <a:t>Simulation and Results</a:t>
            </a:r>
          </a:p>
          <a:p>
            <a:pPr>
              <a:lnSpc>
                <a:spcPct val="150000"/>
              </a:lnSpc>
            </a:pPr>
            <a:r>
              <a:rPr lang="en-US" sz="2600" dirty="0" smtClean="0">
                <a:solidFill>
                  <a:srgbClr val="7F7F7F"/>
                </a:solidFill>
              </a:rPr>
              <a:t>Summary</a:t>
            </a:r>
          </a:p>
          <a:p>
            <a:pPr>
              <a:lnSpc>
                <a:spcPct val="150000"/>
              </a:lnSpc>
            </a:pPr>
            <a:r>
              <a:rPr lang="en-US" sz="2600" dirty="0" smtClean="0">
                <a:solidFill>
                  <a:srgbClr val="7F7F7F"/>
                </a:solidFill>
              </a:rPr>
              <a:t>Significance</a:t>
            </a:r>
            <a:endParaRPr lang="en-US" sz="2600" dirty="0" smtClean="0"/>
          </a:p>
        </p:txBody>
      </p:sp>
    </p:spTree>
    <p:extLst>
      <p:ext uri="{BB962C8B-B14F-4D97-AF65-F5344CB8AC3E}">
        <p14:creationId xmlns="" xmlns:p14="http://schemas.microsoft.com/office/powerpoint/2010/main" val="11592338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1816</TotalTime>
  <Words>3069</Words>
  <Application>Microsoft Office PowerPoint</Application>
  <PresentationFormat>On-screen Show (4:3)</PresentationFormat>
  <Paragraphs>594</Paragraphs>
  <Slides>54</Slides>
  <Notes>8</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Module</vt:lpstr>
      <vt:lpstr>FAULT-TOLERANT ROUTING SCHEME FOR NOCS</vt:lpstr>
      <vt:lpstr>Overview</vt:lpstr>
      <vt:lpstr>Network on Chips</vt:lpstr>
      <vt:lpstr>Network on Chips</vt:lpstr>
      <vt:lpstr>Overview</vt:lpstr>
      <vt:lpstr>Router</vt:lpstr>
      <vt:lpstr>Router</vt:lpstr>
      <vt:lpstr>Router features</vt:lpstr>
      <vt:lpstr>Overview</vt:lpstr>
      <vt:lpstr>Topology of NoCs</vt:lpstr>
      <vt:lpstr>2D Mesh Topology</vt:lpstr>
      <vt:lpstr>Advantages of NoC</vt:lpstr>
      <vt:lpstr>NoC Properties</vt:lpstr>
      <vt:lpstr>Overview</vt:lpstr>
      <vt:lpstr>Faults in NoC</vt:lpstr>
      <vt:lpstr>Faults in NoC</vt:lpstr>
      <vt:lpstr>Root cause </vt:lpstr>
      <vt:lpstr>Root cause </vt:lpstr>
      <vt:lpstr>Router Faults</vt:lpstr>
      <vt:lpstr>Overview</vt:lpstr>
      <vt:lpstr>Existing Systems</vt:lpstr>
      <vt:lpstr>Existing Systems</vt:lpstr>
      <vt:lpstr>Existing Systems</vt:lpstr>
      <vt:lpstr>Proposed System</vt:lpstr>
      <vt:lpstr>Proposed System</vt:lpstr>
      <vt:lpstr>Overview</vt:lpstr>
      <vt:lpstr>Detection of Faults</vt:lpstr>
      <vt:lpstr>Detection of Faults in a router</vt:lpstr>
      <vt:lpstr>Detection of Faults in a router</vt:lpstr>
      <vt:lpstr>Overview</vt:lpstr>
      <vt:lpstr>Dynamic Buffer Swapping (DBS)</vt:lpstr>
      <vt:lpstr>Dynamic Buffer Swapping</vt:lpstr>
      <vt:lpstr>Dynamic Buffer Swapping</vt:lpstr>
      <vt:lpstr>Overview</vt:lpstr>
      <vt:lpstr>Dynamic Mux Swapping (DMS)</vt:lpstr>
      <vt:lpstr>Dynamic Mux Swapping</vt:lpstr>
      <vt:lpstr>Overview</vt:lpstr>
      <vt:lpstr>Deadlock Recovery</vt:lpstr>
      <vt:lpstr>Deadlock Recovery</vt:lpstr>
      <vt:lpstr>Deadlock Recovery</vt:lpstr>
      <vt:lpstr>Strategies</vt:lpstr>
      <vt:lpstr>Strategies</vt:lpstr>
      <vt:lpstr>Strategies</vt:lpstr>
      <vt:lpstr>Overview</vt:lpstr>
      <vt:lpstr>Simulation and Results</vt:lpstr>
      <vt:lpstr>Simulation and Results</vt:lpstr>
      <vt:lpstr>Future Work</vt:lpstr>
      <vt:lpstr>Overview</vt:lpstr>
      <vt:lpstr>Summary</vt:lpstr>
      <vt:lpstr>Overview</vt:lpstr>
      <vt:lpstr>Significance</vt:lpstr>
      <vt:lpstr>References</vt:lpstr>
      <vt:lpstr>References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127</cp:revision>
  <dcterms:created xsi:type="dcterms:W3CDTF">2015-05-05T17:54:58Z</dcterms:created>
  <dcterms:modified xsi:type="dcterms:W3CDTF">2015-05-08T03:55:57Z</dcterms:modified>
</cp:coreProperties>
</file>