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7" r:id="rId2"/>
    <p:sldId id="258" r:id="rId3"/>
    <p:sldId id="277" r:id="rId4"/>
    <p:sldId id="278" r:id="rId5"/>
    <p:sldId id="292" r:id="rId6"/>
    <p:sldId id="280" r:id="rId7"/>
    <p:sldId id="281" r:id="rId8"/>
    <p:sldId id="283" r:id="rId9"/>
    <p:sldId id="282" r:id="rId10"/>
    <p:sldId id="284" r:id="rId11"/>
    <p:sldId id="285" r:id="rId12"/>
    <p:sldId id="286" r:id="rId13"/>
    <p:sldId id="287" r:id="rId14"/>
    <p:sldId id="288" r:id="rId15"/>
    <p:sldId id="291" r:id="rId16"/>
    <p:sldId id="289" r:id="rId17"/>
    <p:sldId id="290" r:id="rId18"/>
    <p:sldId id="293" r:id="rId19"/>
    <p:sldId id="294" r:id="rId20"/>
    <p:sldId id="295" r:id="rId21"/>
    <p:sldId id="296" r:id="rId22"/>
    <p:sldId id="297" r:id="rId23"/>
    <p:sldId id="298" r:id="rId24"/>
    <p:sldId id="300" r:id="rId25"/>
    <p:sldId id="301" r:id="rId26"/>
    <p:sldId id="302" r:id="rId27"/>
    <p:sldId id="303" r:id="rId28"/>
    <p:sldId id="304" r:id="rId29"/>
    <p:sldId id="305" r:id="rId30"/>
    <p:sldId id="275" r:id="rId31"/>
    <p:sldId id="306" r:id="rId32"/>
    <p:sldId id="276" r:id="rId33"/>
    <p:sldId id="279" r:id="rId34"/>
    <p:sldId id="299"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196"/>
    <a:srgbClr val="F49709"/>
    <a:srgbClr val="D58408"/>
    <a:srgbClr val="1C6CB5"/>
    <a:srgbClr val="D5C139"/>
    <a:srgbClr val="ECD63F"/>
    <a:srgbClr val="CCCC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24" autoAdjust="0"/>
    <p:restoredTop sz="92619" autoAdjust="0"/>
  </p:normalViewPr>
  <p:slideViewPr>
    <p:cSldViewPr>
      <p:cViewPr>
        <p:scale>
          <a:sx n="125" d="100"/>
          <a:sy n="125" d="100"/>
        </p:scale>
        <p:origin x="15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79381-CDDD-4186-BF23-D2E99FB8E3B5}" type="datetimeFigureOut">
              <a:rPr lang="en-US" smtClean="0"/>
              <a:t>4/30/2015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F4B21-C9F7-4FFE-A0BF-302DF1D75ECF}" type="slidenum">
              <a:rPr lang="en-US" smtClean="0"/>
              <a:t>‹#›</a:t>
            </a:fld>
            <a:endParaRPr lang="en-US"/>
          </a:p>
        </p:txBody>
      </p:sp>
    </p:spTree>
    <p:extLst>
      <p:ext uri="{BB962C8B-B14F-4D97-AF65-F5344CB8AC3E}">
        <p14:creationId xmlns:p14="http://schemas.microsoft.com/office/powerpoint/2010/main" val="352325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1F4B21-C9F7-4FFE-A0BF-302DF1D75ECF}" type="slidenum">
              <a:rPr lang="en-US" smtClean="0"/>
              <a:t>2</a:t>
            </a:fld>
            <a:endParaRPr lang="en-US"/>
          </a:p>
        </p:txBody>
      </p:sp>
    </p:spTree>
    <p:extLst>
      <p:ext uri="{BB962C8B-B14F-4D97-AF65-F5344CB8AC3E}">
        <p14:creationId xmlns:p14="http://schemas.microsoft.com/office/powerpoint/2010/main" val="122419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kern="0" dirty="0" smtClean="0">
                <a:solidFill>
                  <a:schemeClr val="bg2">
                    <a:lumMod val="75000"/>
                  </a:schemeClr>
                </a:solidFill>
              </a:rPr>
              <a:t>20 nm high performance double-gate </a:t>
            </a:r>
            <a:r>
              <a:rPr lang="en-US" kern="0" dirty="0" err="1" smtClean="0">
                <a:solidFill>
                  <a:schemeClr val="bg2">
                    <a:lumMod val="75000"/>
                  </a:schemeClr>
                </a:solidFill>
              </a:rPr>
              <a:t>FinFET</a:t>
            </a:r>
            <a:r>
              <a:rPr lang="en-US" kern="0" dirty="0" smtClean="0">
                <a:solidFill>
                  <a:schemeClr val="bg2">
                    <a:lumMod val="75000"/>
                  </a:schemeClr>
                </a:solidFill>
              </a:rPr>
              <a:t> on a core design (Conventional general-purpose cores modeled after Sun </a:t>
            </a:r>
            <a:r>
              <a:rPr lang="en-US" kern="0" dirty="0" err="1" smtClean="0">
                <a:solidFill>
                  <a:schemeClr val="bg2">
                    <a:lumMod val="75000"/>
                  </a:schemeClr>
                </a:solidFill>
              </a:rPr>
              <a:t>UltraSPARC</a:t>
            </a:r>
            <a:r>
              <a:rPr lang="en-US" kern="0" dirty="0" smtClean="0">
                <a:solidFill>
                  <a:schemeClr val="bg2">
                    <a:lumMod val="75000"/>
                  </a:schemeClr>
                </a:solidFill>
              </a:rPr>
              <a:t>), with DRAM memory off chip all within a die area of 310 mm2 while using application characteristics with cache misses modeled after TPC-H on DB2 with 99% parallel code [3]. The plot in Figure 1 shows the collective chip performance as a function of L2 cache size on the chip. For each point in the figure, a fraction of the die area is dedicated to an L2 cache size as indicated on the x-axis, 25% of the die area is used for the supporting structures and the remaining area can be populated with cores.</a:t>
            </a:r>
          </a:p>
        </p:txBody>
      </p:sp>
      <p:sp>
        <p:nvSpPr>
          <p:cNvPr id="4" name="Slide Number Placeholder 3"/>
          <p:cNvSpPr>
            <a:spLocks noGrp="1"/>
          </p:cNvSpPr>
          <p:nvPr>
            <p:ph type="sldNum" sz="quarter" idx="10"/>
          </p:nvPr>
        </p:nvSpPr>
        <p:spPr/>
        <p:txBody>
          <a:bodyPr/>
          <a:lstStyle/>
          <a:p>
            <a:fld id="{E11F4B21-C9F7-4FFE-A0BF-302DF1D75ECF}" type="slidenum">
              <a:rPr lang="en-US" smtClean="0"/>
              <a:t>13</a:t>
            </a:fld>
            <a:endParaRPr lang="en-US"/>
          </a:p>
        </p:txBody>
      </p:sp>
    </p:spTree>
    <p:extLst>
      <p:ext uri="{BB962C8B-B14F-4D97-AF65-F5344CB8AC3E}">
        <p14:creationId xmlns:p14="http://schemas.microsoft.com/office/powerpoint/2010/main" val="279002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1447800"/>
          </a:xfrm>
          <a:prstGeom prst="rect">
            <a:avLst/>
          </a:prstGeom>
        </p:spPr>
        <p:txBody>
          <a:bodyPr/>
          <a:lstStyle>
            <a:lvl1pPr algn="ctr">
              <a:defRPr>
                <a:solidFill>
                  <a:schemeClr val="bg2">
                    <a:lumMod val="75000"/>
                  </a:schemeClr>
                </a:solidFill>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819400"/>
            <a:ext cx="6400800" cy="1752600"/>
          </a:xfrm>
          <a:prstGeom prst="rect">
            <a:avLst/>
          </a:prstGeom>
        </p:spPr>
        <p:txBody>
          <a:bodyPr/>
          <a:lstStyle>
            <a:lvl1pPr marL="0" indent="0" algn="ctr">
              <a:buNone/>
              <a:defRPr b="0" i="0">
                <a:solidFill>
                  <a:srgbClr val="606060"/>
                </a:solidFill>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838200" y="2362200"/>
            <a:ext cx="7620000" cy="1588"/>
          </a:xfrm>
          <a:prstGeom prst="line">
            <a:avLst/>
          </a:prstGeom>
          <a:noFill/>
          <a:ln w="9525">
            <a:solidFill>
              <a:schemeClr val="bg1"/>
            </a:solidFill>
            <a:prstDash val="dot"/>
            <a:round/>
            <a:headEnd/>
            <a:tailEnd/>
          </a:ln>
        </p:spPr>
      </p:cxnSp>
      <p:cxnSp>
        <p:nvCxnSpPr>
          <p:cNvPr id="5" name="Straight Connector 13"/>
          <p:cNvCxnSpPr>
            <a:cxnSpLocks noChangeShapeType="1"/>
          </p:cNvCxnSpPr>
          <p:nvPr userDrawn="1"/>
        </p:nvCxnSpPr>
        <p:spPr bwMode="auto">
          <a:xfrm>
            <a:off x="838200" y="2363788"/>
            <a:ext cx="7620000" cy="1587"/>
          </a:xfrm>
          <a:prstGeom prst="line">
            <a:avLst/>
          </a:prstGeom>
          <a:noFill/>
          <a:ln w="9525">
            <a:solidFill>
              <a:schemeClr val="tx1"/>
            </a:solidFill>
            <a:prstDash val="dot"/>
            <a:round/>
            <a:headEnd/>
            <a:tailEnd/>
          </a:ln>
        </p:spPr>
      </p:cxnSp>
      <p:sp>
        <p:nvSpPr>
          <p:cNvPr id="2" name="Title 1"/>
          <p:cNvSpPr>
            <a:spLocks noGrp="1"/>
          </p:cNvSpPr>
          <p:nvPr>
            <p:ph type="title"/>
          </p:nvPr>
        </p:nvSpPr>
        <p:spPr>
          <a:xfrm>
            <a:off x="722313" y="2338387"/>
            <a:ext cx="7772400" cy="1852613"/>
          </a:xfrm>
          <a:prstGeom prst="rect">
            <a:avLst/>
          </a:prstGeom>
        </p:spPr>
        <p:txBody>
          <a:bodyPr anchor="t"/>
          <a:lstStyle>
            <a:lvl1pPr algn="l">
              <a:defRPr sz="4000" b="0" i="0" cap="all">
                <a:solidFill>
                  <a:srgbClr val="606060"/>
                </a:solidFi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1676400"/>
            <a:ext cx="7772400" cy="661987"/>
          </a:xfrm>
          <a:prstGeom prst="rect">
            <a:avLst/>
          </a:prstGeom>
        </p:spPr>
        <p:txBody>
          <a:bodyPr anchor="b"/>
          <a:lstStyle>
            <a:lvl1pPr marL="0" indent="0">
              <a:buNone/>
              <a:defRPr sz="2000" b="0" i="0">
                <a:solidFill>
                  <a:srgbClr val="1C6CB5"/>
                </a:solidFill>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1143000"/>
          </a:xfrm>
          <a:prstGeom prst="rect">
            <a:avLst/>
          </a:prstGeom>
        </p:spPr>
        <p:txBody>
          <a:bodyPr/>
          <a:lstStyle>
            <a:lvl1pPr>
              <a:defRPr b="0" i="0">
                <a:solidFill>
                  <a:srgbClr val="606060"/>
                </a:solidFill>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514600"/>
            <a:ext cx="7772400" cy="3429000"/>
          </a:xfrm>
          <a:prstGeom prst="rect">
            <a:avLst/>
          </a:prstGeom>
        </p:spPr>
        <p:txBody>
          <a:bodyPr/>
          <a:lstStyle>
            <a:lvl1pPr>
              <a:defRPr b="0" i="0">
                <a:solidFill>
                  <a:srgbClr val="606060"/>
                </a:solidFill>
                <a:latin typeface="Trebuchet MS"/>
                <a:cs typeface="Trebuchet MS"/>
              </a:defRPr>
            </a:lvl1pPr>
            <a:lvl2pPr>
              <a:buClrTx/>
              <a:defRPr b="0" i="0">
                <a:solidFill>
                  <a:srgbClr val="606060"/>
                </a:solidFill>
                <a:latin typeface="Trebuchet MS"/>
                <a:cs typeface="Trebuchet MS"/>
              </a:defRPr>
            </a:lvl2pPr>
            <a:lvl3pPr>
              <a:buClrTx/>
              <a:defRPr b="0" i="0">
                <a:solidFill>
                  <a:srgbClr val="606060"/>
                </a:solidFill>
                <a:latin typeface="Trebuchet MS"/>
                <a:cs typeface="Trebuchet MS"/>
              </a:defRPr>
            </a:lvl3pPr>
            <a:lvl4pPr>
              <a:buClrTx/>
              <a:defRPr b="0" i="0">
                <a:solidFill>
                  <a:srgbClr val="606060"/>
                </a:solidFill>
                <a:latin typeface="Trebuchet MS"/>
                <a:cs typeface="Trebuchet MS"/>
              </a:defRPr>
            </a:lvl4pPr>
            <a:lvl5pPr>
              <a:defRPr b="0" i="1">
                <a:solidFill>
                  <a:srgbClr val="606060"/>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1143000"/>
          </a:xfrm>
          <a:prstGeom prst="rect">
            <a:avLst/>
          </a:prstGeom>
        </p:spPr>
        <p:txBody>
          <a:bodyPr/>
          <a:lstStyle>
            <a:lvl1pPr>
              <a:defRPr b="0" i="0">
                <a:solidFill>
                  <a:srgbClr val="606060"/>
                </a:solidFill>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133600"/>
            <a:ext cx="3810000" cy="3505200"/>
          </a:xfrm>
          <a:prstGeom prst="rect">
            <a:avLst/>
          </a:prstGeom>
        </p:spPr>
        <p:txBody>
          <a:bodyPr/>
          <a:lstStyle>
            <a:lvl1pPr>
              <a:defRPr sz="2800" b="0" i="0">
                <a:solidFill>
                  <a:srgbClr val="606060"/>
                </a:solidFill>
                <a:latin typeface="Trebuchet MS"/>
                <a:cs typeface="Trebuchet MS"/>
              </a:defRPr>
            </a:lvl1pPr>
            <a:lvl2pPr>
              <a:buClrTx/>
              <a:buFont typeface="Arial"/>
              <a:buChar char="•"/>
              <a:defRPr sz="2400" b="0" i="0">
                <a:solidFill>
                  <a:srgbClr val="606060"/>
                </a:solidFill>
                <a:latin typeface="Trebuchet MS"/>
                <a:cs typeface="Trebuchet MS"/>
              </a:defRPr>
            </a:lvl2pPr>
            <a:lvl3pPr>
              <a:buClrTx/>
              <a:buFont typeface="Arial"/>
              <a:buChar char="•"/>
              <a:defRPr sz="2000" b="0" i="0">
                <a:solidFill>
                  <a:srgbClr val="606060"/>
                </a:solidFill>
                <a:latin typeface="Trebuchet MS"/>
                <a:cs typeface="Trebuchet MS"/>
              </a:defRPr>
            </a:lvl3pPr>
            <a:lvl4pPr>
              <a:buClrTx/>
              <a:buFont typeface="Arial"/>
              <a:buChar char="•"/>
              <a:defRPr sz="1800" b="0" i="0">
                <a:solidFill>
                  <a:srgbClr val="606060"/>
                </a:solidFill>
                <a:latin typeface="Trebuchet MS"/>
                <a:cs typeface="Trebuchet MS"/>
              </a:defRPr>
            </a:lvl4pPr>
            <a:lvl5pPr>
              <a:buClr>
                <a:srgbClr val="ECD63F"/>
              </a:buClr>
              <a:buFontTx/>
              <a:buNone/>
              <a:defRPr sz="1800" b="0" i="1">
                <a:solidFill>
                  <a:srgbClr val="606060"/>
                </a:solidFill>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3810000" cy="3505200"/>
          </a:xfrm>
          <a:prstGeom prst="rect">
            <a:avLst/>
          </a:prstGeom>
        </p:spPr>
        <p:txBody>
          <a:bodyPr/>
          <a:lstStyle>
            <a:lvl1pPr>
              <a:defRPr sz="2800" b="0" i="0">
                <a:solidFill>
                  <a:srgbClr val="606060"/>
                </a:solidFill>
                <a:latin typeface="Trebuchet MS"/>
                <a:cs typeface="Trebuchet MS"/>
              </a:defRPr>
            </a:lvl1pPr>
            <a:lvl2pPr>
              <a:buClrTx/>
              <a:buFont typeface="Arial"/>
              <a:buChar char="•"/>
              <a:defRPr sz="2400" b="0" i="0">
                <a:solidFill>
                  <a:srgbClr val="808080"/>
                </a:solidFill>
                <a:latin typeface="Trebuchet MS"/>
                <a:cs typeface="Trebuchet MS"/>
              </a:defRPr>
            </a:lvl2pPr>
            <a:lvl3pPr>
              <a:buClrTx/>
              <a:buFont typeface="Arial"/>
              <a:buChar char="•"/>
              <a:defRPr sz="2000" b="0" i="0">
                <a:solidFill>
                  <a:srgbClr val="808080"/>
                </a:solidFill>
                <a:latin typeface="Trebuchet MS"/>
                <a:cs typeface="Trebuchet MS"/>
              </a:defRPr>
            </a:lvl3pPr>
            <a:lvl4pPr>
              <a:buClrTx/>
              <a:buFont typeface="Arial"/>
              <a:buChar char="•"/>
              <a:defRPr sz="1800" b="0" i="0">
                <a:solidFill>
                  <a:srgbClr val="808080"/>
                </a:solidFill>
                <a:latin typeface="Trebuchet MS"/>
                <a:cs typeface="Trebuchet MS"/>
              </a:defRPr>
            </a:lvl4pPr>
            <a:lvl5pPr>
              <a:buClr>
                <a:srgbClr val="ECD63F"/>
              </a:buClr>
              <a:buFontTx/>
              <a:buNone/>
              <a:defRPr sz="1800" b="0" i="1">
                <a:solidFill>
                  <a:srgbClr val="808080"/>
                </a:solidFill>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06475"/>
          </a:xfrm>
          <a:prstGeom prst="rect">
            <a:avLst/>
          </a:prstGeom>
        </p:spPr>
        <p:txBody>
          <a:bodyPr/>
          <a:lstStyle>
            <a:lvl1pPr>
              <a:defRPr b="0" i="0">
                <a:solidFill>
                  <a:srgbClr val="808080"/>
                </a:solidFill>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1"/>
            <a:ext cx="4040188" cy="438935"/>
          </a:xfrm>
          <a:prstGeom prst="rect">
            <a:avLst/>
          </a:prstGeom>
        </p:spPr>
        <p:txBody>
          <a:bodyPr anchor="b"/>
          <a:lstStyle>
            <a:lvl1pPr marL="0" indent="0">
              <a:buNone/>
              <a:defRPr sz="2400" b="0" i="0">
                <a:solidFill>
                  <a:srgbClr val="1C6CB5"/>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637626"/>
            <a:ext cx="4040188" cy="2971800"/>
          </a:xfrm>
          <a:prstGeom prst="rect">
            <a:avLst/>
          </a:prstGeom>
        </p:spPr>
        <p:txBody>
          <a:bodyPr/>
          <a:lstStyle>
            <a:lvl1pPr>
              <a:defRPr sz="2400" b="0" i="0">
                <a:solidFill>
                  <a:srgbClr val="606060"/>
                </a:solidFill>
                <a:latin typeface="Trebuchet MS"/>
                <a:cs typeface="Trebuchet MS"/>
              </a:defRPr>
            </a:lvl1pPr>
            <a:lvl2pPr>
              <a:buClr>
                <a:srgbClr val="ECD63F"/>
              </a:buClr>
              <a:buFont typeface="Arial"/>
              <a:buChar char="•"/>
              <a:defRPr sz="2000" b="0" i="0">
                <a:solidFill>
                  <a:srgbClr val="606060"/>
                </a:solidFill>
                <a:latin typeface="Trebuchet MS"/>
                <a:cs typeface="Trebuchet MS"/>
              </a:defRPr>
            </a:lvl2pPr>
            <a:lvl3pPr>
              <a:buClr>
                <a:srgbClr val="ECD63F"/>
              </a:buClr>
              <a:buFont typeface="Arial"/>
              <a:buChar char="•"/>
              <a:defRPr sz="1800" b="0" i="0">
                <a:solidFill>
                  <a:srgbClr val="606060"/>
                </a:solidFill>
                <a:latin typeface="Trebuchet MS"/>
                <a:cs typeface="Trebuchet MS"/>
              </a:defRPr>
            </a:lvl3pPr>
            <a:lvl4pPr>
              <a:buClr>
                <a:srgbClr val="ECD63F"/>
              </a:buClr>
              <a:buFont typeface="Arial"/>
              <a:buChar char="•"/>
              <a:defRPr sz="1600" b="0" i="0">
                <a:solidFill>
                  <a:srgbClr val="606060"/>
                </a:solidFill>
                <a:latin typeface="Trebuchet MS"/>
                <a:cs typeface="Trebuchet MS"/>
              </a:defRPr>
            </a:lvl4pPr>
            <a:lvl5pPr>
              <a:buClr>
                <a:srgbClr val="ECD63F"/>
              </a:buClr>
              <a:buFontTx/>
              <a:buNone/>
              <a:defRPr sz="1600" b="0" i="1">
                <a:solidFill>
                  <a:srgbClr val="606060"/>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057401"/>
            <a:ext cx="4041775" cy="438935"/>
          </a:xfrm>
          <a:prstGeom prst="rect">
            <a:avLst/>
          </a:prstGeom>
        </p:spPr>
        <p:txBody>
          <a:bodyPr anchor="b"/>
          <a:lstStyle>
            <a:lvl1pPr marL="0" indent="0">
              <a:buNone/>
              <a:defRPr sz="2400" b="0" i="0">
                <a:solidFill>
                  <a:srgbClr val="1C6CB5"/>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637626"/>
            <a:ext cx="4041775" cy="2971800"/>
          </a:xfrm>
          <a:prstGeom prst="rect">
            <a:avLst/>
          </a:prstGeom>
        </p:spPr>
        <p:txBody>
          <a:bodyPr/>
          <a:lstStyle>
            <a:lvl1pPr>
              <a:defRPr sz="2400">
                <a:solidFill>
                  <a:srgbClr val="606060"/>
                </a:solidFill>
              </a:defRPr>
            </a:lvl1pPr>
            <a:lvl2pPr>
              <a:buClr>
                <a:srgbClr val="ECD63F"/>
              </a:buClr>
              <a:buFont typeface="Arial"/>
              <a:buChar char="•"/>
              <a:defRPr sz="2000">
                <a:solidFill>
                  <a:srgbClr val="606060"/>
                </a:solidFill>
              </a:defRPr>
            </a:lvl2pPr>
            <a:lvl3pPr>
              <a:buClr>
                <a:srgbClr val="ECD63F"/>
              </a:buClr>
              <a:buFont typeface="Arial"/>
              <a:buChar char="•"/>
              <a:defRPr sz="1800">
                <a:solidFill>
                  <a:srgbClr val="606060"/>
                </a:solidFill>
              </a:defRPr>
            </a:lvl3pPr>
            <a:lvl4pPr>
              <a:buClr>
                <a:srgbClr val="ECD63F"/>
              </a:buClr>
              <a:buFont typeface="Arial"/>
              <a:buChar char="•"/>
              <a:defRPr sz="1600">
                <a:solidFill>
                  <a:srgbClr val="606060"/>
                </a:solidFill>
              </a:defRPr>
            </a:lvl4pPr>
            <a:lvl5pPr>
              <a:buClr>
                <a:srgbClr val="ECD63F"/>
              </a:buClr>
              <a:buFontTx/>
              <a:buNone/>
              <a:defRPr sz="1600" i="1">
                <a:solidFill>
                  <a:srgbClr val="606060"/>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1295400"/>
          </a:xfrm>
          <a:prstGeom prst="rect">
            <a:avLst/>
          </a:prstGeom>
          <a:solidFill>
            <a:srgbClr val="F49709"/>
          </a:solidFill>
        </p:spPr>
        <p:txBody>
          <a:bodyPr anchor="b"/>
          <a:lstStyle>
            <a:lvl1pPr algn="l">
              <a:defRPr sz="2000" b="0"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0"/>
            <a:ext cx="5111750" cy="4495800"/>
          </a:xfrm>
          <a:prstGeom prst="rect">
            <a:avLst/>
          </a:prstGeom>
        </p:spPr>
        <p:txBody>
          <a:bodyPr/>
          <a:lstStyle>
            <a:lvl1pPr>
              <a:defRPr sz="3200">
                <a:solidFill>
                  <a:srgbClr val="606060"/>
                </a:solidFill>
                <a:latin typeface="Georgia"/>
                <a:cs typeface="Georgia"/>
              </a:defRPr>
            </a:lvl1pPr>
            <a:lvl2pPr>
              <a:buClrTx/>
              <a:buFont typeface="Arial"/>
              <a:buChar char="•"/>
              <a:defRPr sz="2800" b="0" i="0">
                <a:solidFill>
                  <a:srgbClr val="606060"/>
                </a:solidFill>
                <a:latin typeface="Trebuchet MS"/>
                <a:cs typeface="Trebuchet MS"/>
              </a:defRPr>
            </a:lvl2pPr>
            <a:lvl3pPr>
              <a:buClrTx/>
              <a:buFont typeface="Arial"/>
              <a:buChar char="•"/>
              <a:defRPr sz="2400" b="0" i="0">
                <a:solidFill>
                  <a:srgbClr val="606060"/>
                </a:solidFill>
                <a:latin typeface="Trebuchet MS"/>
                <a:cs typeface="Trebuchet MS"/>
              </a:defRPr>
            </a:lvl3pPr>
            <a:lvl4pPr>
              <a:buClrTx/>
              <a:buFont typeface="Arial"/>
              <a:buChar char="•"/>
              <a:defRPr sz="2000" b="0" i="0">
                <a:solidFill>
                  <a:srgbClr val="606060"/>
                </a:solidFill>
                <a:latin typeface="Trebuchet MS"/>
                <a:cs typeface="Trebuchet MS"/>
              </a:defRPr>
            </a:lvl4pPr>
            <a:lvl5pPr>
              <a:buClr>
                <a:srgbClr val="ECD63F"/>
              </a:buClr>
              <a:buFontTx/>
              <a:buNone/>
              <a:defRPr sz="2000" b="0" i="1">
                <a:solidFill>
                  <a:srgbClr val="606060"/>
                </a:solidFill>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90800"/>
            <a:ext cx="3008313" cy="3048000"/>
          </a:xfrm>
          <a:prstGeom prst="rect">
            <a:avLst/>
          </a:prstGeom>
        </p:spPr>
        <p:txBody>
          <a:bodyPr/>
          <a:lstStyle>
            <a:lvl1pPr marL="0" indent="0">
              <a:buNone/>
              <a:defRPr sz="1400" b="0" i="0">
                <a:solidFill>
                  <a:srgbClr val="606060"/>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495800"/>
            <a:ext cx="5334000" cy="566738"/>
          </a:xfrm>
          <a:prstGeom prst="rect">
            <a:avLst/>
          </a:prstGeom>
        </p:spPr>
        <p:txBody>
          <a:bodyPr anchor="b"/>
          <a:lstStyle>
            <a:lvl1pPr algn="ctr">
              <a:defRPr sz="2000" b="0" i="0">
                <a:solidFill>
                  <a:srgbClr val="606060"/>
                </a:solidFill>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295400"/>
            <a:ext cx="5334000" cy="3124200"/>
          </a:xfrm>
          <a:prstGeom prst="rect">
            <a:avLst/>
          </a:prstGeom>
          <a:ln>
            <a:headEnd type="none" w="med" len="med"/>
            <a:tailEnd type="none" w="med" len="med"/>
          </a:ln>
        </p:spPr>
        <p:style>
          <a:lnRef idx="3">
            <a:schemeClr val="lt1"/>
          </a:lnRef>
          <a:fillRef idx="1">
            <a:schemeClr val="accent3"/>
          </a:fillRef>
          <a:effectRef idx="1">
            <a:schemeClr val="accent3"/>
          </a:effectRef>
          <a:fontRef idx="none"/>
        </p:style>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062538"/>
            <a:ext cx="5334000" cy="804862"/>
          </a:xfrm>
          <a:prstGeom prst="rect">
            <a:avLst/>
          </a:prstGeom>
        </p:spPr>
        <p:txBody>
          <a:bodyPr/>
          <a:lstStyle>
            <a:lvl1pPr marL="0" indent="0" algn="ctr">
              <a:buNone/>
              <a:defRPr sz="1400" b="0" i="0">
                <a:solidFill>
                  <a:srgbClr val="606060"/>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y_seal_alt.jpg"/>
          <p:cNvPicPr>
            <a:picLocks noChangeAspect="1"/>
          </p:cNvPicPr>
          <p:nvPr userDrawn="1"/>
        </p:nvPicPr>
        <p:blipFill>
          <a:blip r:embed="rId10"/>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837" r:id="rId1"/>
    <p:sldLayoutId id="2147483838" r:id="rId2"/>
    <p:sldLayoutId id="2147483844" r:id="rId3"/>
    <p:sldLayoutId id="2147483839" r:id="rId4"/>
    <p:sldLayoutId id="2147483840" r:id="rId5"/>
    <p:sldLayoutId id="2147483841" r:id="rId6"/>
    <p:sldLayoutId id="2147483842" r:id="rId7"/>
    <p:sldLayoutId id="2147483843" r:id="rId8"/>
  </p:sldLayoutIdLst>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1"/>
            <a:ext cx="9144000" cy="1447800"/>
          </a:xfrm>
        </p:spPr>
        <p:txBody>
          <a:bodyPr/>
          <a:lstStyle/>
          <a:p>
            <a:r>
              <a:rPr lang="en-US" dirty="0" smtClean="0"/>
              <a:t>Dark Silicon Overview, </a:t>
            </a:r>
            <a:br>
              <a:rPr lang="en-US" dirty="0" smtClean="0"/>
            </a:br>
            <a:r>
              <a:rPr lang="en-US" dirty="0" smtClean="0"/>
              <a:t>Analysis and Future Work</a:t>
            </a:r>
            <a:endParaRPr lang="en-US" dirty="0"/>
          </a:p>
        </p:txBody>
      </p:sp>
      <p:sp>
        <p:nvSpPr>
          <p:cNvPr id="3" name="Subtitle 2"/>
          <p:cNvSpPr>
            <a:spLocks noGrp="1"/>
          </p:cNvSpPr>
          <p:nvPr>
            <p:ph type="subTitle" idx="1"/>
          </p:nvPr>
        </p:nvSpPr>
        <p:spPr>
          <a:xfrm>
            <a:off x="1371600" y="2819400"/>
            <a:ext cx="6400800" cy="3657600"/>
          </a:xfrm>
        </p:spPr>
        <p:txBody>
          <a:bodyPr/>
          <a:lstStyle/>
          <a:p>
            <a:r>
              <a:rPr lang="en-US" dirty="0" smtClean="0"/>
              <a:t>Jordan </a:t>
            </a:r>
            <a:r>
              <a:rPr lang="en-US" dirty="0"/>
              <a:t>Radice</a:t>
            </a:r>
          </a:p>
          <a:p>
            <a:r>
              <a:rPr lang="en-US" dirty="0" smtClean="0"/>
              <a:t>jordanra@buffalo.edu</a:t>
            </a:r>
          </a:p>
          <a:p>
            <a:endParaRPr lang="en-US" dirty="0"/>
          </a:p>
          <a:p>
            <a:endParaRPr lang="en-US" dirty="0" smtClean="0"/>
          </a:p>
          <a:p>
            <a:r>
              <a:rPr lang="en-US" dirty="0"/>
              <a:t>Advanced  </a:t>
            </a:r>
            <a:r>
              <a:rPr lang="en-US" dirty="0" smtClean="0"/>
              <a:t>VLSI</a:t>
            </a:r>
          </a:p>
          <a:p>
            <a:r>
              <a:rPr lang="en-US" dirty="0" smtClean="0"/>
              <a:t>Spring 2015</a:t>
            </a:r>
          </a:p>
          <a:p>
            <a:r>
              <a:rPr lang="en-US" dirty="0" smtClean="0"/>
              <a:t>Dr. Ram Sridhar</a:t>
            </a:r>
            <a:endParaRPr lang="en-US" dirty="0"/>
          </a:p>
          <a:p>
            <a:endParaRPr lang="en-US" dirty="0" smtClean="0"/>
          </a:p>
        </p:txBody>
      </p:sp>
    </p:spTree>
    <p:extLst>
      <p:ext uri="{BB962C8B-B14F-4D97-AF65-F5344CB8AC3E}">
        <p14:creationId xmlns:p14="http://schemas.microsoft.com/office/powerpoint/2010/main" val="2200793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62000"/>
            <a:ext cx="77724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a:solidFill>
                  <a:schemeClr val="bg2">
                    <a:lumMod val="75000"/>
                  </a:schemeClr>
                </a:solidFill>
              </a:rPr>
              <a:t>Apple’s A8 vs. A7 processor</a:t>
            </a:r>
          </a:p>
        </p:txBody>
      </p:sp>
      <p:sp>
        <p:nvSpPr>
          <p:cNvPr id="5" name="Subtitle 2"/>
          <p:cNvSpPr txBox="1">
            <a:spLocks/>
          </p:cNvSpPr>
          <p:nvPr/>
        </p:nvSpPr>
        <p:spPr>
          <a:xfrm>
            <a:off x="0" y="1828800"/>
            <a:ext cx="9144000" cy="5029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a:solidFill>
                  <a:schemeClr val="bg2">
                    <a:lumMod val="75000"/>
                  </a:schemeClr>
                </a:solidFill>
              </a:rPr>
              <a:t>Apple’s latest two processors for their iPhone 6 and iPhone 5S demonstrate shrinking the die areas</a:t>
            </a:r>
            <a:r>
              <a:rPr lang="en-US" kern="0" dirty="0" smtClean="0">
                <a:solidFill>
                  <a:schemeClr val="bg2">
                    <a:lumMod val="75000"/>
                  </a:schemeClr>
                </a:solidFill>
              </a:rPr>
              <a:t>.</a:t>
            </a:r>
          </a:p>
          <a:p>
            <a:pPr>
              <a:buFont typeface="Arial" panose="020B0604020202020204" pitchFamily="34" charset="0"/>
              <a:buChar char="•"/>
            </a:pPr>
            <a:r>
              <a:rPr lang="en-US" kern="0" dirty="0" smtClean="0">
                <a:solidFill>
                  <a:schemeClr val="bg2">
                    <a:lumMod val="75000"/>
                  </a:schemeClr>
                </a:solidFill>
              </a:rPr>
              <a:t>A7 processor which has over a </a:t>
            </a:r>
            <a:r>
              <a:rPr lang="en-US" u="sng" kern="0" dirty="0" smtClean="0">
                <a:solidFill>
                  <a:schemeClr val="bg2">
                    <a:lumMod val="75000"/>
                  </a:schemeClr>
                </a:solidFill>
              </a:rPr>
              <a:t>billion</a:t>
            </a:r>
            <a:r>
              <a:rPr lang="en-US" kern="0" dirty="0" smtClean="0">
                <a:solidFill>
                  <a:schemeClr val="bg2">
                    <a:lumMod val="75000"/>
                  </a:schemeClr>
                </a:solidFill>
              </a:rPr>
              <a:t> transistors using 28 nm technology, operating at </a:t>
            </a:r>
            <a:r>
              <a:rPr lang="en-US" b="1" kern="0" dirty="0" smtClean="0">
                <a:solidFill>
                  <a:schemeClr val="bg2">
                    <a:lumMod val="75000"/>
                  </a:schemeClr>
                </a:solidFill>
              </a:rPr>
              <a:t>1.3 GHz</a:t>
            </a:r>
            <a:r>
              <a:rPr lang="en-US" kern="0" dirty="0" smtClean="0">
                <a:solidFill>
                  <a:schemeClr val="bg2">
                    <a:lumMod val="75000"/>
                  </a:schemeClr>
                </a:solidFill>
              </a:rPr>
              <a:t>, on a </a:t>
            </a:r>
            <a:r>
              <a:rPr lang="en-US" i="1" kern="0" dirty="0" smtClean="0">
                <a:solidFill>
                  <a:schemeClr val="bg2">
                    <a:lumMod val="75000"/>
                  </a:schemeClr>
                </a:solidFill>
              </a:rPr>
              <a:t>102 mm</a:t>
            </a:r>
            <a:r>
              <a:rPr lang="en-US" i="1" kern="0" baseline="30000" dirty="0" smtClean="0">
                <a:solidFill>
                  <a:schemeClr val="bg2">
                    <a:lumMod val="75000"/>
                  </a:schemeClr>
                </a:solidFill>
              </a:rPr>
              <a:t>2</a:t>
            </a:r>
            <a:r>
              <a:rPr lang="en-US" i="1" kern="0" dirty="0" smtClean="0">
                <a:solidFill>
                  <a:schemeClr val="bg2">
                    <a:lumMod val="75000"/>
                  </a:schemeClr>
                </a:solidFill>
              </a:rPr>
              <a:t> </a:t>
            </a:r>
            <a:r>
              <a:rPr lang="en-US" kern="0" dirty="0" smtClean="0">
                <a:solidFill>
                  <a:schemeClr val="bg2">
                    <a:lumMod val="75000"/>
                  </a:schemeClr>
                </a:solidFill>
              </a:rPr>
              <a:t>die.</a:t>
            </a:r>
          </a:p>
          <a:p>
            <a:pPr>
              <a:buFont typeface="Arial" panose="020B0604020202020204" pitchFamily="34" charset="0"/>
              <a:buChar char="•"/>
            </a:pPr>
            <a:r>
              <a:rPr lang="en-US" kern="0" dirty="0" smtClean="0">
                <a:solidFill>
                  <a:schemeClr val="bg2">
                    <a:lumMod val="75000"/>
                  </a:schemeClr>
                </a:solidFill>
              </a:rPr>
              <a:t>A8 </a:t>
            </a:r>
            <a:r>
              <a:rPr lang="en-US" kern="0" dirty="0">
                <a:solidFill>
                  <a:schemeClr val="bg2">
                    <a:lumMod val="75000"/>
                  </a:schemeClr>
                </a:solidFill>
              </a:rPr>
              <a:t>processor which has over </a:t>
            </a:r>
            <a:r>
              <a:rPr lang="en-US" u="sng" kern="0" dirty="0">
                <a:solidFill>
                  <a:schemeClr val="bg2">
                    <a:lumMod val="75000"/>
                  </a:schemeClr>
                </a:solidFill>
              </a:rPr>
              <a:t>2 billion </a:t>
            </a:r>
            <a:r>
              <a:rPr lang="en-US" kern="0" dirty="0">
                <a:solidFill>
                  <a:schemeClr val="bg2">
                    <a:lumMod val="75000"/>
                  </a:schemeClr>
                </a:solidFill>
              </a:rPr>
              <a:t>transistors making use of 20 nm technology operating at </a:t>
            </a:r>
            <a:r>
              <a:rPr lang="en-US" b="1" kern="0" dirty="0">
                <a:solidFill>
                  <a:schemeClr val="bg2">
                    <a:lumMod val="75000"/>
                  </a:schemeClr>
                </a:solidFill>
              </a:rPr>
              <a:t>1.4 GHz</a:t>
            </a:r>
            <a:r>
              <a:rPr lang="en-US" kern="0" dirty="0">
                <a:solidFill>
                  <a:schemeClr val="bg2">
                    <a:lumMod val="75000"/>
                  </a:schemeClr>
                </a:solidFill>
              </a:rPr>
              <a:t>, all while on a die with an area of </a:t>
            </a:r>
            <a:r>
              <a:rPr lang="en-US" i="1" kern="0" dirty="0">
                <a:solidFill>
                  <a:schemeClr val="bg2">
                    <a:lumMod val="75000"/>
                  </a:schemeClr>
                </a:solidFill>
              </a:rPr>
              <a:t>89 mm</a:t>
            </a:r>
            <a:r>
              <a:rPr lang="en-US" i="1" kern="0" baseline="30000" dirty="0">
                <a:solidFill>
                  <a:schemeClr val="bg2">
                    <a:lumMod val="75000"/>
                  </a:schemeClr>
                </a:solidFill>
              </a:rPr>
              <a:t>2</a:t>
            </a:r>
            <a:r>
              <a:rPr lang="en-US" kern="0" dirty="0" smtClean="0">
                <a:solidFill>
                  <a:schemeClr val="bg2">
                    <a:lumMod val="75000"/>
                  </a:schemeClr>
                </a:solidFill>
              </a:rPr>
              <a:t>.</a:t>
            </a:r>
          </a:p>
          <a:p>
            <a:pPr>
              <a:buFont typeface="Arial" panose="020B0604020202020204" pitchFamily="34" charset="0"/>
              <a:buChar char="•"/>
            </a:pPr>
            <a:r>
              <a:rPr lang="en-US" kern="0" dirty="0">
                <a:solidFill>
                  <a:schemeClr val="bg2">
                    <a:lumMod val="75000"/>
                  </a:schemeClr>
                </a:solidFill>
              </a:rPr>
              <a:t>Maintaining or improving the phone’s overall battery </a:t>
            </a:r>
            <a:r>
              <a:rPr lang="en-US" kern="0" dirty="0" smtClean="0">
                <a:solidFill>
                  <a:schemeClr val="bg2">
                    <a:lumMod val="75000"/>
                  </a:schemeClr>
                </a:solidFill>
              </a:rPr>
              <a:t>life.</a:t>
            </a:r>
          </a:p>
          <a:p>
            <a:pPr>
              <a:buFont typeface="Arial" panose="020B0604020202020204" pitchFamily="34" charset="0"/>
              <a:buChar char="•"/>
            </a:pPr>
            <a:r>
              <a:rPr lang="en-US" kern="0" dirty="0" smtClean="0">
                <a:solidFill>
                  <a:schemeClr val="bg2">
                    <a:lumMod val="75000"/>
                  </a:schemeClr>
                </a:solidFill>
              </a:rPr>
              <a:t>iPhone 6’s battery is </a:t>
            </a:r>
            <a:r>
              <a:rPr lang="en-US" kern="0" dirty="0">
                <a:solidFill>
                  <a:schemeClr val="bg2">
                    <a:lumMod val="75000"/>
                  </a:schemeClr>
                </a:solidFill>
              </a:rPr>
              <a:t>16% larger than </a:t>
            </a:r>
            <a:r>
              <a:rPr lang="en-US" kern="0" dirty="0" smtClean="0">
                <a:solidFill>
                  <a:schemeClr val="bg2">
                    <a:lumMod val="75000"/>
                  </a:schemeClr>
                </a:solidFill>
              </a:rPr>
              <a:t>iPhone 5S’s.</a:t>
            </a:r>
            <a:endParaRPr lang="en-US" kern="0" dirty="0">
              <a:solidFill>
                <a:schemeClr val="bg2">
                  <a:lumMod val="75000"/>
                </a:schemeClr>
              </a:solidFill>
            </a:endParaRPr>
          </a:p>
          <a:p>
            <a:pPr>
              <a:buFont typeface="Arial" panose="020B0604020202020204" pitchFamily="34" charset="0"/>
              <a:buChar char="•"/>
            </a:pPr>
            <a:r>
              <a:rPr lang="en-US" kern="0" dirty="0">
                <a:solidFill>
                  <a:schemeClr val="bg2">
                    <a:lumMod val="75000"/>
                  </a:schemeClr>
                </a:solidFill>
              </a:rPr>
              <a:t>iPhone 6’s resolution is 38% larger</a:t>
            </a:r>
            <a:r>
              <a:rPr lang="en-US" kern="0" dirty="0" smtClean="0">
                <a:solidFill>
                  <a:schemeClr val="bg2">
                    <a:lumMod val="75000"/>
                  </a:schemeClr>
                </a:solidFill>
              </a:rPr>
              <a:t>.</a:t>
            </a:r>
            <a:endParaRPr lang="en-US" kern="0" dirty="0">
              <a:solidFill>
                <a:schemeClr val="bg2">
                  <a:lumMod val="75000"/>
                </a:schemeClr>
              </a:solidFill>
            </a:endParaRPr>
          </a:p>
          <a:p>
            <a:pPr>
              <a:buFont typeface="Arial" panose="020B0604020202020204" pitchFamily="34" charset="0"/>
              <a:buChar char="•"/>
            </a:pPr>
            <a:r>
              <a:rPr lang="en-US" kern="0" dirty="0" smtClean="0">
                <a:solidFill>
                  <a:schemeClr val="bg2">
                    <a:lumMod val="75000"/>
                  </a:schemeClr>
                </a:solidFill>
              </a:rPr>
              <a:t>Overall, the iPhone 6 is 50</a:t>
            </a:r>
            <a:r>
              <a:rPr lang="en-US" kern="0" dirty="0">
                <a:solidFill>
                  <a:schemeClr val="bg2">
                    <a:lumMod val="75000"/>
                  </a:schemeClr>
                </a:solidFill>
              </a:rPr>
              <a:t>% </a:t>
            </a:r>
            <a:r>
              <a:rPr lang="en-US" kern="0" dirty="0" smtClean="0">
                <a:solidFill>
                  <a:schemeClr val="bg2">
                    <a:lumMod val="75000"/>
                  </a:schemeClr>
                </a:solidFill>
              </a:rPr>
              <a:t>more efficiency than the iPhone 5S</a:t>
            </a:r>
            <a:endParaRPr lang="en-US" kern="0" dirty="0">
              <a:solidFill>
                <a:schemeClr val="bg2">
                  <a:lumMod val="75000"/>
                </a:schemeClr>
              </a:solidFill>
            </a:endParaRPr>
          </a:p>
          <a:p>
            <a:pPr>
              <a:buFont typeface="Arial" panose="020B0604020202020204" pitchFamily="34" charset="0"/>
              <a:buChar char="•"/>
            </a:pPr>
            <a:endParaRPr lang="en-US" kern="0" dirty="0">
              <a:solidFill>
                <a:schemeClr val="bg2">
                  <a:lumMod val="75000"/>
                </a:schemeClr>
              </a:solidFill>
            </a:endParaRPr>
          </a:p>
          <a:p>
            <a:pPr>
              <a:buFont typeface="Arial" panose="020B0604020202020204" pitchFamily="34" charset="0"/>
              <a:buChar char="•"/>
            </a:pPr>
            <a:endParaRPr lang="en-US" kern="0" dirty="0" smtClean="0">
              <a:solidFill>
                <a:schemeClr val="bg2">
                  <a:lumMod val="75000"/>
                </a:schemeClr>
              </a:solidFill>
            </a:endParaRPr>
          </a:p>
          <a:p>
            <a:pPr>
              <a:buFont typeface="Arial" panose="020B0604020202020204" pitchFamily="34" charset="0"/>
              <a:buChar char="•"/>
            </a:pPr>
            <a:endParaRPr lang="en-US" kern="0" dirty="0">
              <a:solidFill>
                <a:schemeClr val="bg2">
                  <a:lumMod val="75000"/>
                </a:schemeClr>
              </a:solidFill>
            </a:endParaRPr>
          </a:p>
          <a:p>
            <a:pPr>
              <a:buFont typeface="Arial" panose="020B0604020202020204" pitchFamily="34" charset="0"/>
              <a:buChar char="•"/>
            </a:pPr>
            <a:endParaRPr lang="en-US" kern="0" dirty="0" smtClean="0">
              <a:solidFill>
                <a:schemeClr val="bg2">
                  <a:lumMod val="75000"/>
                </a:schemeClr>
              </a:solidFill>
            </a:endParaRPr>
          </a:p>
          <a:p>
            <a:pPr>
              <a:buFont typeface="Arial" panose="020B0604020202020204" pitchFamily="34" charset="0"/>
              <a:buChar char="•"/>
            </a:pPr>
            <a:endParaRPr lang="en-US" kern="0" dirty="0">
              <a:solidFill>
                <a:schemeClr val="bg2">
                  <a:lumMod val="75000"/>
                </a:schemeClr>
              </a:solidFill>
            </a:endParaRPr>
          </a:p>
          <a:p>
            <a:pPr>
              <a:buFont typeface="Arial" panose="020B0604020202020204" pitchFamily="34" charset="0"/>
              <a:buChar char="•"/>
            </a:pPr>
            <a:endParaRPr lang="en-US" u="sng" kern="0" dirty="0" smtClean="0">
              <a:solidFill>
                <a:schemeClr val="bg2">
                  <a:lumMod val="75000"/>
                </a:schemeClr>
              </a:solidFill>
            </a:endParaRPr>
          </a:p>
        </p:txBody>
      </p:sp>
    </p:spTree>
    <p:extLst>
      <p:ext uri="{BB962C8B-B14F-4D97-AF65-F5344CB8AC3E}">
        <p14:creationId xmlns:p14="http://schemas.microsoft.com/office/powerpoint/2010/main" val="2377079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62000"/>
            <a:ext cx="77724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smtClean="0">
                <a:solidFill>
                  <a:schemeClr val="bg2">
                    <a:lumMod val="75000"/>
                  </a:schemeClr>
                </a:solidFill>
              </a:rPr>
              <a:t>Dim Silicon</a:t>
            </a:r>
            <a:endParaRPr lang="en-US" kern="0" dirty="0">
              <a:solidFill>
                <a:schemeClr val="bg2">
                  <a:lumMod val="75000"/>
                </a:schemeClr>
              </a:solidFill>
            </a:endParaRPr>
          </a:p>
        </p:txBody>
      </p:sp>
      <p:sp>
        <p:nvSpPr>
          <p:cNvPr id="3" name="Subtitle 2"/>
          <p:cNvSpPr txBox="1">
            <a:spLocks/>
          </p:cNvSpPr>
          <p:nvPr/>
        </p:nvSpPr>
        <p:spPr>
          <a:xfrm>
            <a:off x="0" y="1828800"/>
            <a:ext cx="9144000" cy="5029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solidFill>
                  <a:schemeClr val="bg2">
                    <a:lumMod val="75000"/>
                  </a:schemeClr>
                </a:solidFill>
              </a:rPr>
              <a:t>Techniques </a:t>
            </a:r>
            <a:r>
              <a:rPr lang="en-US" kern="0" dirty="0">
                <a:solidFill>
                  <a:schemeClr val="bg2">
                    <a:lumMod val="75000"/>
                  </a:schemeClr>
                </a:solidFill>
              </a:rPr>
              <a:t>that put large amounts of otherwise dark silicon area to productive use by heavily underclocking or infrequently using certain areas of the chip to meet the power </a:t>
            </a:r>
            <a:r>
              <a:rPr lang="en-US" kern="0" dirty="0" smtClean="0">
                <a:solidFill>
                  <a:schemeClr val="bg2">
                    <a:lumMod val="75000"/>
                  </a:schemeClr>
                </a:solidFill>
              </a:rPr>
              <a:t>budget.</a:t>
            </a:r>
          </a:p>
          <a:p>
            <a:pPr>
              <a:buFont typeface="Arial" panose="020B0604020202020204" pitchFamily="34" charset="0"/>
              <a:buChar char="•"/>
            </a:pPr>
            <a:r>
              <a:rPr lang="en-US" u="sng" kern="0" dirty="0" smtClean="0">
                <a:solidFill>
                  <a:schemeClr val="bg2">
                    <a:lumMod val="75000"/>
                  </a:schemeClr>
                </a:solidFill>
              </a:rPr>
              <a:t>Several main techniques:</a:t>
            </a:r>
          </a:p>
          <a:p>
            <a:pPr>
              <a:buFont typeface="Arial" panose="020B0604020202020204" pitchFamily="34" charset="0"/>
              <a:buChar char="•"/>
            </a:pPr>
            <a:r>
              <a:rPr lang="en-US" kern="0" dirty="0" smtClean="0">
                <a:solidFill>
                  <a:schemeClr val="bg2">
                    <a:lumMod val="75000"/>
                  </a:schemeClr>
                </a:solidFill>
              </a:rPr>
              <a:t>Bigger Caches</a:t>
            </a:r>
          </a:p>
          <a:p>
            <a:pPr>
              <a:buFont typeface="Arial" panose="020B0604020202020204" pitchFamily="34" charset="0"/>
              <a:buChar char="•"/>
            </a:pPr>
            <a:r>
              <a:rPr lang="en-US" kern="0" dirty="0">
                <a:solidFill>
                  <a:schemeClr val="bg2">
                    <a:lumMod val="75000"/>
                  </a:schemeClr>
                </a:solidFill>
              </a:rPr>
              <a:t>Dynamic Voltage and Frequency Scaling (DVFS</a:t>
            </a:r>
            <a:r>
              <a:rPr lang="en-US" kern="0" dirty="0" smtClean="0">
                <a:solidFill>
                  <a:schemeClr val="bg2">
                    <a:lumMod val="75000"/>
                  </a:schemeClr>
                </a:solidFill>
              </a:rPr>
              <a:t>)</a:t>
            </a:r>
          </a:p>
          <a:p>
            <a:pPr>
              <a:buFont typeface="Arial" panose="020B0604020202020204" pitchFamily="34" charset="0"/>
              <a:buChar char="•"/>
            </a:pPr>
            <a:r>
              <a:rPr lang="en-US" kern="0" dirty="0" smtClean="0">
                <a:solidFill>
                  <a:schemeClr val="bg2">
                    <a:lumMod val="75000"/>
                  </a:schemeClr>
                </a:solidFill>
              </a:rPr>
              <a:t>Parallelism</a:t>
            </a:r>
          </a:p>
          <a:p>
            <a:pPr>
              <a:buFont typeface="Arial" panose="020B0604020202020204" pitchFamily="34" charset="0"/>
              <a:buChar char="•"/>
            </a:pPr>
            <a:r>
              <a:rPr lang="en-US" kern="0" dirty="0">
                <a:solidFill>
                  <a:schemeClr val="bg2">
                    <a:lumMod val="75000"/>
                  </a:schemeClr>
                </a:solidFill>
              </a:rPr>
              <a:t>Near Threshold Voltage Processors (NTV</a:t>
            </a:r>
            <a:r>
              <a:rPr lang="en-US" kern="0" dirty="0" smtClean="0">
                <a:solidFill>
                  <a:schemeClr val="bg2">
                    <a:lumMod val="75000"/>
                  </a:schemeClr>
                </a:solidFill>
              </a:rPr>
              <a:t>)</a:t>
            </a:r>
            <a:endParaRPr lang="en-US" kern="0" dirty="0">
              <a:solidFill>
                <a:schemeClr val="bg2">
                  <a:lumMod val="75000"/>
                </a:schemeClr>
              </a:solidFill>
            </a:endParaRPr>
          </a:p>
          <a:p>
            <a:pPr>
              <a:buFont typeface="Arial" panose="020B0604020202020204" pitchFamily="34" charset="0"/>
              <a:buChar char="•"/>
            </a:pPr>
            <a:endParaRPr lang="en-US" kern="0" dirty="0" smtClean="0">
              <a:solidFill>
                <a:schemeClr val="bg2">
                  <a:lumMod val="75000"/>
                </a:schemeClr>
              </a:solidFill>
            </a:endParaRPr>
          </a:p>
          <a:p>
            <a:pPr>
              <a:buFont typeface="Arial" panose="020B0604020202020204" pitchFamily="34" charset="0"/>
              <a:buChar char="•"/>
            </a:pPr>
            <a:endParaRPr lang="en-US" kern="0" dirty="0">
              <a:solidFill>
                <a:schemeClr val="bg2">
                  <a:lumMod val="75000"/>
                </a:schemeClr>
              </a:solidFill>
            </a:endParaRPr>
          </a:p>
          <a:p>
            <a:pPr>
              <a:buFont typeface="Arial" panose="020B0604020202020204" pitchFamily="34" charset="0"/>
              <a:buChar char="•"/>
            </a:pPr>
            <a:endParaRPr lang="en-US" kern="0" dirty="0" smtClean="0">
              <a:solidFill>
                <a:schemeClr val="bg2">
                  <a:lumMod val="75000"/>
                </a:schemeClr>
              </a:solidFill>
            </a:endParaRPr>
          </a:p>
          <a:p>
            <a:pPr>
              <a:buFont typeface="Arial" panose="020B0604020202020204" pitchFamily="34" charset="0"/>
              <a:buChar char="•"/>
            </a:pPr>
            <a:endParaRPr lang="en-US" kern="0" dirty="0">
              <a:solidFill>
                <a:schemeClr val="bg2">
                  <a:lumMod val="75000"/>
                </a:schemeClr>
              </a:solidFill>
            </a:endParaRPr>
          </a:p>
          <a:p>
            <a:pPr>
              <a:buFont typeface="Arial" panose="020B0604020202020204" pitchFamily="34" charset="0"/>
              <a:buChar char="•"/>
            </a:pPr>
            <a:endParaRPr lang="en-US" u="sng" kern="0" dirty="0" smtClean="0">
              <a:solidFill>
                <a:schemeClr val="bg2">
                  <a:lumMod val="75000"/>
                </a:schemeClr>
              </a:solidFill>
            </a:endParaRPr>
          </a:p>
        </p:txBody>
      </p:sp>
    </p:spTree>
    <p:extLst>
      <p:ext uri="{BB962C8B-B14F-4D97-AF65-F5344CB8AC3E}">
        <p14:creationId xmlns:p14="http://schemas.microsoft.com/office/powerpoint/2010/main" val="3709396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62000"/>
            <a:ext cx="77724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smtClean="0">
                <a:solidFill>
                  <a:schemeClr val="bg2">
                    <a:lumMod val="75000"/>
                  </a:schemeClr>
                </a:solidFill>
              </a:rPr>
              <a:t>Bigger Caches</a:t>
            </a:r>
            <a:endParaRPr lang="en-US" kern="0" dirty="0">
              <a:solidFill>
                <a:schemeClr val="bg2">
                  <a:lumMod val="75000"/>
                </a:schemeClr>
              </a:solidFill>
            </a:endParaRPr>
          </a:p>
        </p:txBody>
      </p:sp>
      <p:sp>
        <p:nvSpPr>
          <p:cNvPr id="3" name="Subtitle 2"/>
          <p:cNvSpPr txBox="1">
            <a:spLocks/>
          </p:cNvSpPr>
          <p:nvPr/>
        </p:nvSpPr>
        <p:spPr>
          <a:xfrm>
            <a:off x="0" y="1828800"/>
            <a:ext cx="9144000" cy="5029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solidFill>
                  <a:schemeClr val="bg2">
                    <a:lumMod val="75000"/>
                  </a:schemeClr>
                </a:solidFill>
              </a:rPr>
              <a:t>Area used to be expensive</a:t>
            </a:r>
          </a:p>
          <a:p>
            <a:pPr>
              <a:buFont typeface="Arial" panose="020B0604020202020204" pitchFamily="34" charset="0"/>
              <a:buChar char="•"/>
            </a:pPr>
            <a:r>
              <a:rPr lang="en-US" kern="0" dirty="0" smtClean="0">
                <a:solidFill>
                  <a:schemeClr val="bg2">
                    <a:lumMod val="75000"/>
                  </a:schemeClr>
                </a:solidFill>
              </a:rPr>
              <a:t>Fill the dark silicon with more cache (Inherently dim)</a:t>
            </a:r>
          </a:p>
          <a:p>
            <a:pPr>
              <a:buFont typeface="Arial" panose="020B0604020202020204" pitchFamily="34" charset="0"/>
              <a:buChar char="•"/>
            </a:pPr>
            <a:r>
              <a:rPr lang="en-US" kern="0" dirty="0">
                <a:solidFill>
                  <a:schemeClr val="bg2">
                    <a:lumMod val="75000"/>
                  </a:schemeClr>
                </a:solidFill>
              </a:rPr>
              <a:t>Compared to general-purpose logic, a level-1 (L1) cache clocked at its maximum frequency can be about 10x darker per square millimeter, and larger caches can be even </a:t>
            </a:r>
            <a:r>
              <a:rPr lang="en-US" kern="0" dirty="0" smtClean="0">
                <a:solidFill>
                  <a:schemeClr val="bg2">
                    <a:lumMod val="75000"/>
                  </a:schemeClr>
                </a:solidFill>
              </a:rPr>
              <a:t>darker.</a:t>
            </a:r>
          </a:p>
          <a:p>
            <a:pPr>
              <a:buFont typeface="Arial" panose="020B0604020202020204" pitchFamily="34" charset="0"/>
              <a:buChar char="•"/>
            </a:pPr>
            <a:r>
              <a:rPr lang="en-US" kern="0" dirty="0" smtClean="0">
                <a:solidFill>
                  <a:schemeClr val="bg2">
                    <a:lumMod val="75000"/>
                  </a:schemeClr>
                </a:solidFill>
              </a:rPr>
              <a:t>Simultaneously </a:t>
            </a:r>
            <a:r>
              <a:rPr lang="en-US" kern="0" dirty="0">
                <a:solidFill>
                  <a:schemeClr val="bg2">
                    <a:lumMod val="75000"/>
                  </a:schemeClr>
                </a:solidFill>
              </a:rPr>
              <a:t>increase performance and lower power density per square millimeter. </a:t>
            </a:r>
            <a:endParaRPr lang="en-US" kern="0" dirty="0" smtClean="0">
              <a:solidFill>
                <a:schemeClr val="bg2">
                  <a:lumMod val="75000"/>
                </a:schemeClr>
              </a:solidFill>
            </a:endParaRPr>
          </a:p>
          <a:p>
            <a:pPr>
              <a:buFont typeface="Arial" panose="020B0604020202020204" pitchFamily="34" charset="0"/>
              <a:buChar char="•"/>
            </a:pPr>
            <a:r>
              <a:rPr lang="en-US" kern="0" dirty="0" smtClean="0">
                <a:solidFill>
                  <a:schemeClr val="bg2">
                    <a:lumMod val="75000"/>
                  </a:schemeClr>
                </a:solidFill>
              </a:rPr>
              <a:t>However</a:t>
            </a:r>
            <a:r>
              <a:rPr lang="en-US" kern="0" dirty="0">
                <a:solidFill>
                  <a:schemeClr val="bg2">
                    <a:lumMod val="75000"/>
                  </a:schemeClr>
                </a:solidFill>
              </a:rPr>
              <a:t>, many applications do not benefit much from additional cache, and upcoming TSV-integrated DRAM will reduce the cache benefit for those applications that </a:t>
            </a:r>
            <a:r>
              <a:rPr lang="en-US" kern="0" dirty="0" smtClean="0">
                <a:solidFill>
                  <a:schemeClr val="bg2">
                    <a:lumMod val="75000"/>
                  </a:schemeClr>
                </a:solidFill>
              </a:rPr>
              <a:t>do.</a:t>
            </a:r>
          </a:p>
          <a:p>
            <a:pPr>
              <a:buFont typeface="Arial" panose="020B0604020202020204" pitchFamily="34" charset="0"/>
              <a:buChar char="•"/>
            </a:pPr>
            <a:endParaRPr lang="en-US" kern="0" dirty="0" smtClean="0">
              <a:solidFill>
                <a:schemeClr val="bg2">
                  <a:lumMod val="75000"/>
                </a:schemeClr>
              </a:solidFill>
            </a:endParaRPr>
          </a:p>
          <a:p>
            <a:pPr>
              <a:buFont typeface="Arial" panose="020B0604020202020204" pitchFamily="34" charset="0"/>
              <a:buChar char="•"/>
            </a:pPr>
            <a:endParaRPr lang="en-US" u="sng" kern="0" dirty="0" smtClean="0">
              <a:solidFill>
                <a:schemeClr val="bg2">
                  <a:lumMod val="75000"/>
                </a:schemeClr>
              </a:solidFill>
            </a:endParaRPr>
          </a:p>
        </p:txBody>
      </p:sp>
      <p:sp>
        <p:nvSpPr>
          <p:cNvPr id="4" name="TextBox 3"/>
          <p:cNvSpPr txBox="1"/>
          <p:nvPr/>
        </p:nvSpPr>
        <p:spPr>
          <a:xfrm>
            <a:off x="0" y="6642556"/>
            <a:ext cx="9144000" cy="215444"/>
          </a:xfrm>
          <a:prstGeom prst="rect">
            <a:avLst/>
          </a:prstGeom>
          <a:noFill/>
        </p:spPr>
        <p:txBody>
          <a:bodyPr wrap="square" rtlCol="0">
            <a:spAutoFit/>
          </a:bodyPr>
          <a:lstStyle/>
          <a:p>
            <a:r>
              <a:rPr lang="en-US" sz="800" dirty="0" smtClean="0"/>
              <a:t>(</a:t>
            </a:r>
            <a:r>
              <a:rPr lang="en-US" sz="800" dirty="0"/>
              <a:t>Taylor, A landscape of the new dark silicon design regime, </a:t>
            </a:r>
            <a:r>
              <a:rPr lang="en-US" sz="800" dirty="0" smtClean="0"/>
              <a:t>2013)</a:t>
            </a:r>
            <a:endParaRPr lang="en-US" sz="800" dirty="0"/>
          </a:p>
        </p:txBody>
      </p:sp>
    </p:spTree>
    <p:extLst>
      <p:ext uri="{BB962C8B-B14F-4D97-AF65-F5344CB8AC3E}">
        <p14:creationId xmlns:p14="http://schemas.microsoft.com/office/powerpoint/2010/main" val="1961575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44803" y="3581400"/>
            <a:ext cx="4899198" cy="3276600"/>
          </a:xfrm>
          <a:prstGeom prst="rect">
            <a:avLst/>
          </a:prstGeom>
        </p:spPr>
      </p:pic>
      <p:sp>
        <p:nvSpPr>
          <p:cNvPr id="2" name="Title 1"/>
          <p:cNvSpPr txBox="1">
            <a:spLocks/>
          </p:cNvSpPr>
          <p:nvPr/>
        </p:nvSpPr>
        <p:spPr>
          <a:xfrm>
            <a:off x="685800" y="762000"/>
            <a:ext cx="77724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a:solidFill>
                  <a:schemeClr val="bg2">
                    <a:lumMod val="75000"/>
                  </a:schemeClr>
                </a:solidFill>
              </a:rPr>
              <a:t>Optimizing Cache Sizes</a:t>
            </a:r>
          </a:p>
        </p:txBody>
      </p:sp>
      <p:sp>
        <p:nvSpPr>
          <p:cNvPr id="3" name="Subtitle 2"/>
          <p:cNvSpPr txBox="1">
            <a:spLocks/>
          </p:cNvSpPr>
          <p:nvPr/>
        </p:nvSpPr>
        <p:spPr>
          <a:xfrm>
            <a:off x="0" y="1828799"/>
            <a:ext cx="9144000" cy="1752601"/>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a:solidFill>
                  <a:schemeClr val="bg2">
                    <a:lumMod val="75000"/>
                  </a:schemeClr>
                </a:solidFill>
              </a:rPr>
              <a:t>20 nm high performance double-gate </a:t>
            </a:r>
            <a:r>
              <a:rPr lang="en-US" kern="0" dirty="0" err="1">
                <a:solidFill>
                  <a:schemeClr val="bg2">
                    <a:lumMod val="75000"/>
                  </a:schemeClr>
                </a:solidFill>
              </a:rPr>
              <a:t>FinFET</a:t>
            </a:r>
            <a:r>
              <a:rPr lang="en-US" kern="0" dirty="0">
                <a:solidFill>
                  <a:schemeClr val="bg2">
                    <a:lumMod val="75000"/>
                  </a:schemeClr>
                </a:solidFill>
              </a:rPr>
              <a:t> </a:t>
            </a:r>
            <a:r>
              <a:rPr lang="en-US" kern="0" dirty="0" smtClean="0">
                <a:solidFill>
                  <a:schemeClr val="bg2">
                    <a:lumMod val="75000"/>
                  </a:schemeClr>
                </a:solidFill>
              </a:rPr>
              <a:t>L2 Cache</a:t>
            </a:r>
          </a:p>
          <a:p>
            <a:pPr>
              <a:buFont typeface="Arial" panose="020B0604020202020204" pitchFamily="34" charset="0"/>
              <a:buChar char="•"/>
            </a:pPr>
            <a:r>
              <a:rPr lang="en-US" kern="0" dirty="0" smtClean="0">
                <a:solidFill>
                  <a:schemeClr val="bg2">
                    <a:lumMod val="75000"/>
                  </a:schemeClr>
                </a:solidFill>
              </a:rPr>
              <a:t>Fraction </a:t>
            </a:r>
            <a:r>
              <a:rPr lang="en-US" kern="0" dirty="0">
                <a:solidFill>
                  <a:schemeClr val="bg2">
                    <a:lumMod val="75000"/>
                  </a:schemeClr>
                </a:solidFill>
              </a:rPr>
              <a:t>of the die area is dedicated to an L2 cache </a:t>
            </a:r>
            <a:r>
              <a:rPr lang="en-US" kern="0" dirty="0" smtClean="0">
                <a:solidFill>
                  <a:schemeClr val="bg2">
                    <a:lumMod val="75000"/>
                  </a:schemeClr>
                </a:solidFill>
              </a:rPr>
              <a:t>size</a:t>
            </a:r>
          </a:p>
          <a:p>
            <a:pPr>
              <a:buFont typeface="Arial" panose="020B0604020202020204" pitchFamily="34" charset="0"/>
              <a:buChar char="•"/>
            </a:pPr>
            <a:r>
              <a:rPr lang="en-US" kern="0" dirty="0" smtClean="0">
                <a:solidFill>
                  <a:schemeClr val="bg2">
                    <a:lumMod val="75000"/>
                  </a:schemeClr>
                </a:solidFill>
              </a:rPr>
              <a:t>25</a:t>
            </a:r>
            <a:r>
              <a:rPr lang="en-US" kern="0" dirty="0">
                <a:solidFill>
                  <a:schemeClr val="bg2">
                    <a:lumMod val="75000"/>
                  </a:schemeClr>
                </a:solidFill>
              </a:rPr>
              <a:t>% of the die area is used </a:t>
            </a:r>
            <a:r>
              <a:rPr lang="en-US" kern="0" dirty="0" smtClean="0">
                <a:solidFill>
                  <a:schemeClr val="bg2">
                    <a:lumMod val="75000"/>
                  </a:schemeClr>
                </a:solidFill>
              </a:rPr>
              <a:t>for </a:t>
            </a:r>
            <a:r>
              <a:rPr lang="en-US" kern="0" dirty="0">
                <a:solidFill>
                  <a:schemeClr val="bg2">
                    <a:lumMod val="75000"/>
                  </a:schemeClr>
                </a:solidFill>
              </a:rPr>
              <a:t>supporting structures </a:t>
            </a:r>
            <a:endParaRPr lang="en-US" kern="0" dirty="0" smtClean="0">
              <a:solidFill>
                <a:schemeClr val="bg2">
                  <a:lumMod val="75000"/>
                </a:schemeClr>
              </a:solidFill>
            </a:endParaRPr>
          </a:p>
          <a:p>
            <a:pPr>
              <a:buFont typeface="Arial" panose="020B0604020202020204" pitchFamily="34" charset="0"/>
              <a:buChar char="•"/>
            </a:pPr>
            <a:r>
              <a:rPr lang="en-US" kern="0" dirty="0" smtClean="0">
                <a:solidFill>
                  <a:schemeClr val="bg2">
                    <a:lumMod val="75000"/>
                  </a:schemeClr>
                </a:solidFill>
              </a:rPr>
              <a:t>Remaining area </a:t>
            </a:r>
            <a:r>
              <a:rPr lang="en-US" kern="0" dirty="0">
                <a:solidFill>
                  <a:schemeClr val="bg2">
                    <a:lumMod val="75000"/>
                  </a:schemeClr>
                </a:solidFill>
              </a:rPr>
              <a:t>populated with cores</a:t>
            </a:r>
            <a:endParaRPr lang="en-US" kern="0" dirty="0" smtClean="0">
              <a:solidFill>
                <a:schemeClr val="bg2">
                  <a:lumMod val="75000"/>
                </a:schemeClr>
              </a:solidFill>
            </a:endParaRPr>
          </a:p>
          <a:p>
            <a:pPr>
              <a:buFont typeface="Arial" panose="020B0604020202020204" pitchFamily="34" charset="0"/>
              <a:buChar char="•"/>
            </a:pPr>
            <a:endParaRPr lang="en-US" u="sng" kern="0" dirty="0" smtClean="0">
              <a:solidFill>
                <a:schemeClr val="bg2">
                  <a:lumMod val="75000"/>
                </a:schemeClr>
              </a:solidFill>
            </a:endParaRPr>
          </a:p>
        </p:txBody>
      </p:sp>
      <p:sp>
        <p:nvSpPr>
          <p:cNvPr id="5" name="TextBox 4"/>
          <p:cNvSpPr txBox="1"/>
          <p:nvPr/>
        </p:nvSpPr>
        <p:spPr>
          <a:xfrm>
            <a:off x="0" y="6642556"/>
            <a:ext cx="9144000" cy="215444"/>
          </a:xfrm>
          <a:prstGeom prst="rect">
            <a:avLst/>
          </a:prstGeom>
          <a:noFill/>
        </p:spPr>
        <p:txBody>
          <a:bodyPr wrap="square" rtlCol="0">
            <a:spAutoFit/>
          </a:bodyPr>
          <a:lstStyle/>
          <a:p>
            <a:r>
              <a:rPr lang="en-US" sz="800" dirty="0"/>
              <a:t>(</a:t>
            </a:r>
            <a:r>
              <a:rPr lang="en-US" sz="800" dirty="0" err="1"/>
              <a:t>Hardavellas</a:t>
            </a:r>
            <a:r>
              <a:rPr lang="en-US" sz="800" dirty="0"/>
              <a:t>, The Rise and Fall of Dark Silicon, </a:t>
            </a:r>
            <a:r>
              <a:rPr lang="en-US" sz="800" dirty="0" smtClean="0"/>
              <a:t>2012)</a:t>
            </a:r>
            <a:endParaRPr lang="en-US" sz="800" dirty="0"/>
          </a:p>
        </p:txBody>
      </p:sp>
    </p:spTree>
    <p:extLst>
      <p:ext uri="{BB962C8B-B14F-4D97-AF65-F5344CB8AC3E}">
        <p14:creationId xmlns:p14="http://schemas.microsoft.com/office/powerpoint/2010/main" val="3824379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0"/>
            <a:ext cx="91440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a:solidFill>
                  <a:schemeClr val="bg2">
                    <a:lumMod val="75000"/>
                  </a:schemeClr>
                </a:solidFill>
              </a:rPr>
              <a:t>Dynamic Voltage and Frequency Scaling (DVFS)</a:t>
            </a:r>
          </a:p>
        </p:txBody>
      </p:sp>
      <p:sp>
        <p:nvSpPr>
          <p:cNvPr id="3" name="Subtitle 2"/>
          <p:cNvSpPr txBox="1">
            <a:spLocks/>
          </p:cNvSpPr>
          <p:nvPr/>
        </p:nvSpPr>
        <p:spPr>
          <a:xfrm>
            <a:off x="0" y="1828800"/>
            <a:ext cx="9144000" cy="5029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solidFill>
                  <a:schemeClr val="bg2">
                    <a:lumMod val="75000"/>
                  </a:schemeClr>
                </a:solidFill>
              </a:rPr>
              <a:t>Done </a:t>
            </a:r>
            <a:r>
              <a:rPr lang="en-US" kern="0" dirty="0">
                <a:solidFill>
                  <a:schemeClr val="bg2">
                    <a:lumMod val="75000"/>
                  </a:schemeClr>
                </a:solidFill>
              </a:rPr>
              <a:t>by adjusting the supply voltage </a:t>
            </a:r>
            <a:r>
              <a:rPr lang="en-US" kern="0" dirty="0" err="1">
                <a:solidFill>
                  <a:schemeClr val="bg2">
                    <a:lumMod val="75000"/>
                  </a:schemeClr>
                </a:solidFill>
              </a:rPr>
              <a:t>V</a:t>
            </a:r>
            <a:r>
              <a:rPr lang="en-US" kern="0" baseline="-25000" dirty="0" err="1">
                <a:solidFill>
                  <a:schemeClr val="bg2">
                    <a:lumMod val="75000"/>
                  </a:schemeClr>
                </a:solidFill>
              </a:rPr>
              <a:t>dd</a:t>
            </a:r>
            <a:r>
              <a:rPr lang="en-US" kern="0" dirty="0">
                <a:solidFill>
                  <a:schemeClr val="bg2">
                    <a:lumMod val="75000"/>
                  </a:schemeClr>
                </a:solidFill>
              </a:rPr>
              <a:t> and </a:t>
            </a:r>
            <a:r>
              <a:rPr lang="en-US" kern="0" dirty="0" smtClean="0">
                <a:solidFill>
                  <a:schemeClr val="bg2">
                    <a:lumMod val="75000"/>
                  </a:schemeClr>
                </a:solidFill>
              </a:rPr>
              <a:t>frequency</a:t>
            </a:r>
            <a:r>
              <a:rPr lang="en-US" altLang="zh-CN" kern="0" dirty="0" smtClean="0">
                <a:solidFill>
                  <a:schemeClr val="bg2">
                    <a:lumMod val="75000"/>
                  </a:schemeClr>
                </a:solidFill>
              </a:rPr>
              <a:t> </a:t>
            </a:r>
            <a:r>
              <a:rPr lang="en-US" altLang="zh-CN" i="1" kern="0" dirty="0" smtClean="0">
                <a:solidFill>
                  <a:schemeClr val="bg2">
                    <a:lumMod val="75000"/>
                  </a:schemeClr>
                </a:solidFill>
              </a:rPr>
              <a:t>f</a:t>
            </a:r>
            <a:endParaRPr lang="en-US" i="1" kern="0" dirty="0" smtClean="0">
              <a:solidFill>
                <a:schemeClr val="bg2">
                  <a:lumMod val="75000"/>
                </a:schemeClr>
              </a:solidFill>
            </a:endParaRPr>
          </a:p>
          <a:p>
            <a:pPr>
              <a:buFont typeface="Arial" panose="020B0604020202020204" pitchFamily="34" charset="0"/>
              <a:buChar char="•"/>
            </a:pPr>
            <a:r>
              <a:rPr lang="en-US" kern="0" dirty="0">
                <a:solidFill>
                  <a:schemeClr val="bg2">
                    <a:lumMod val="75000"/>
                  </a:schemeClr>
                </a:solidFill>
              </a:rPr>
              <a:t>P = </a:t>
            </a:r>
            <a:r>
              <a:rPr lang="en-US" kern="0" dirty="0" err="1">
                <a:solidFill>
                  <a:schemeClr val="bg2">
                    <a:lumMod val="75000"/>
                  </a:schemeClr>
                </a:solidFill>
              </a:rPr>
              <a:t>P</a:t>
            </a:r>
            <a:r>
              <a:rPr lang="en-US" kern="0" baseline="-25000" dirty="0" err="1">
                <a:solidFill>
                  <a:schemeClr val="bg2">
                    <a:lumMod val="75000"/>
                  </a:schemeClr>
                </a:solidFill>
              </a:rPr>
              <a:t>dynamic</a:t>
            </a:r>
            <a:r>
              <a:rPr lang="en-US" kern="0" dirty="0">
                <a:solidFill>
                  <a:schemeClr val="bg2">
                    <a:lumMod val="75000"/>
                  </a:schemeClr>
                </a:solidFill>
              </a:rPr>
              <a:t> = (1-a</a:t>
            </a:r>
            <a:r>
              <a:rPr lang="en-US" kern="0" dirty="0" smtClean="0">
                <a:solidFill>
                  <a:schemeClr val="bg2">
                    <a:lumMod val="75000"/>
                  </a:schemeClr>
                </a:solidFill>
              </a:rPr>
              <a:t>)×N×C</a:t>
            </a:r>
            <a:r>
              <a:rPr lang="en-US" kern="0" baseline="-25000" dirty="0" smtClean="0">
                <a:solidFill>
                  <a:schemeClr val="bg2">
                    <a:lumMod val="75000"/>
                  </a:schemeClr>
                </a:solidFill>
              </a:rPr>
              <a:t>ox</a:t>
            </a:r>
            <a:r>
              <a:rPr lang="en-US" kern="0" dirty="0" smtClean="0">
                <a:solidFill>
                  <a:schemeClr val="bg2">
                    <a:lumMod val="75000"/>
                  </a:schemeClr>
                </a:solidFill>
              </a:rPr>
              <a:t>×</a:t>
            </a:r>
            <a:r>
              <a:rPr lang="en-US" i="1" kern="0" dirty="0" smtClean="0">
                <a:solidFill>
                  <a:schemeClr val="bg2">
                    <a:lumMod val="75000"/>
                  </a:schemeClr>
                </a:solidFill>
              </a:rPr>
              <a:t>f</a:t>
            </a:r>
            <a:r>
              <a:rPr lang="en-US" kern="0" dirty="0" smtClean="0">
                <a:solidFill>
                  <a:schemeClr val="bg2">
                    <a:lumMod val="75000"/>
                  </a:schemeClr>
                </a:solidFill>
              </a:rPr>
              <a:t>×V</a:t>
            </a:r>
            <a:r>
              <a:rPr lang="en-US" kern="0" baseline="-25000" dirty="0" smtClean="0">
                <a:solidFill>
                  <a:schemeClr val="bg2">
                    <a:lumMod val="75000"/>
                  </a:schemeClr>
                </a:solidFill>
              </a:rPr>
              <a:t>dd</a:t>
            </a:r>
            <a:r>
              <a:rPr lang="en-US" kern="0" baseline="30000" dirty="0" smtClean="0">
                <a:solidFill>
                  <a:schemeClr val="bg2">
                    <a:lumMod val="75000"/>
                  </a:schemeClr>
                </a:solidFill>
              </a:rPr>
              <a:t>2</a:t>
            </a:r>
            <a:endParaRPr lang="en-US" kern="0" baseline="30000" dirty="0">
              <a:solidFill>
                <a:schemeClr val="bg2">
                  <a:lumMod val="75000"/>
                </a:schemeClr>
              </a:solidFill>
            </a:endParaRPr>
          </a:p>
          <a:p>
            <a:pPr>
              <a:buFont typeface="Arial" panose="020B0604020202020204" pitchFamily="34" charset="0"/>
              <a:buChar char="•"/>
            </a:pPr>
            <a:r>
              <a:rPr lang="en-US" kern="0" dirty="0" smtClean="0">
                <a:solidFill>
                  <a:schemeClr val="bg2">
                    <a:lumMod val="75000"/>
                  </a:schemeClr>
                </a:solidFill>
              </a:rPr>
              <a:t>Done </a:t>
            </a:r>
            <a:r>
              <a:rPr lang="en-US" kern="0" dirty="0">
                <a:solidFill>
                  <a:schemeClr val="bg2">
                    <a:lumMod val="75000"/>
                  </a:schemeClr>
                </a:solidFill>
              </a:rPr>
              <a:t>when </a:t>
            </a:r>
            <a:r>
              <a:rPr lang="en-US" kern="0" dirty="0" smtClean="0">
                <a:solidFill>
                  <a:schemeClr val="bg2">
                    <a:lumMod val="75000"/>
                  </a:schemeClr>
                </a:solidFill>
              </a:rPr>
              <a:t>computational </a:t>
            </a:r>
            <a:r>
              <a:rPr lang="en-US" kern="0" dirty="0">
                <a:solidFill>
                  <a:schemeClr val="bg2">
                    <a:lumMod val="75000"/>
                  </a:schemeClr>
                </a:solidFill>
              </a:rPr>
              <a:t>load is instantly </a:t>
            </a:r>
            <a:r>
              <a:rPr lang="en-US" kern="0" dirty="0" smtClean="0">
                <a:solidFill>
                  <a:schemeClr val="bg2">
                    <a:lumMod val="75000"/>
                  </a:schemeClr>
                </a:solidFill>
              </a:rPr>
              <a:t>increased</a:t>
            </a:r>
          </a:p>
          <a:p>
            <a:pPr>
              <a:buFont typeface="Arial" panose="020B0604020202020204" pitchFamily="34" charset="0"/>
              <a:buChar char="•"/>
            </a:pPr>
            <a:r>
              <a:rPr lang="en-US" kern="0" dirty="0" smtClean="0">
                <a:solidFill>
                  <a:schemeClr val="bg2">
                    <a:lumMod val="75000"/>
                  </a:schemeClr>
                </a:solidFill>
              </a:rPr>
              <a:t>During ramp up</a:t>
            </a:r>
            <a:r>
              <a:rPr lang="en-US" kern="0" dirty="0">
                <a:solidFill>
                  <a:schemeClr val="bg2">
                    <a:lumMod val="75000"/>
                  </a:schemeClr>
                </a:solidFill>
              </a:rPr>
              <a:t>, we incur a cubic power increase, but a cubic power decrease is not observed</a:t>
            </a:r>
            <a:r>
              <a:rPr lang="en-US" kern="0" dirty="0" smtClean="0">
                <a:solidFill>
                  <a:schemeClr val="bg2">
                    <a:lumMod val="75000"/>
                  </a:schemeClr>
                </a:solidFill>
              </a:rPr>
              <a:t>.</a:t>
            </a:r>
          </a:p>
          <a:p>
            <a:pPr>
              <a:buFont typeface="Arial" panose="020B0604020202020204" pitchFamily="34" charset="0"/>
              <a:buChar char="•"/>
            </a:pPr>
            <a:r>
              <a:rPr lang="en-US" kern="0" dirty="0" smtClean="0">
                <a:solidFill>
                  <a:schemeClr val="bg2">
                    <a:lumMod val="75000"/>
                  </a:schemeClr>
                </a:solidFill>
              </a:rPr>
              <a:t>During ramp up</a:t>
            </a:r>
            <a:r>
              <a:rPr lang="en-US" kern="0" dirty="0">
                <a:solidFill>
                  <a:schemeClr val="bg2">
                    <a:lumMod val="75000"/>
                  </a:schemeClr>
                </a:solidFill>
              </a:rPr>
              <a:t>, we are increasing the temperature </a:t>
            </a:r>
            <a:r>
              <a:rPr lang="en-US" kern="0" dirty="0" smtClean="0">
                <a:solidFill>
                  <a:schemeClr val="bg2">
                    <a:lumMod val="75000"/>
                  </a:schemeClr>
                </a:solidFill>
              </a:rPr>
              <a:t>rapidly, but during </a:t>
            </a:r>
            <a:r>
              <a:rPr lang="en-US" kern="0" dirty="0">
                <a:solidFill>
                  <a:schemeClr val="bg2">
                    <a:lumMod val="75000"/>
                  </a:schemeClr>
                </a:solidFill>
              </a:rPr>
              <a:t>the ramp down, the device isn’t cooled nearly as </a:t>
            </a:r>
            <a:r>
              <a:rPr lang="en-US" kern="0" dirty="0" smtClean="0">
                <a:solidFill>
                  <a:schemeClr val="bg2">
                    <a:lumMod val="75000"/>
                  </a:schemeClr>
                </a:solidFill>
              </a:rPr>
              <a:t>quickly.</a:t>
            </a:r>
          </a:p>
          <a:p>
            <a:pPr>
              <a:buFont typeface="Arial" panose="020B0604020202020204" pitchFamily="34" charset="0"/>
              <a:buChar char="•"/>
            </a:pPr>
            <a:r>
              <a:rPr lang="en-US" kern="0" dirty="0" smtClean="0">
                <a:solidFill>
                  <a:schemeClr val="bg2">
                    <a:lumMod val="75000"/>
                  </a:schemeClr>
                </a:solidFill>
              </a:rPr>
              <a:t>The </a:t>
            </a:r>
            <a:r>
              <a:rPr lang="en-US" kern="0" dirty="0">
                <a:solidFill>
                  <a:schemeClr val="bg2">
                    <a:lumMod val="75000"/>
                  </a:schemeClr>
                </a:solidFill>
              </a:rPr>
              <a:t>speed can remain high until either the task is completed or until the thermal limit is reached in which the processor is then throttled back </a:t>
            </a:r>
            <a:r>
              <a:rPr lang="en-US" kern="0" dirty="0" smtClean="0">
                <a:solidFill>
                  <a:schemeClr val="bg2">
                    <a:lumMod val="75000"/>
                  </a:schemeClr>
                </a:solidFill>
              </a:rPr>
              <a:t>to </a:t>
            </a:r>
            <a:r>
              <a:rPr lang="en-US" kern="0" dirty="0">
                <a:solidFill>
                  <a:schemeClr val="bg2">
                    <a:lumMod val="75000"/>
                  </a:schemeClr>
                </a:solidFill>
              </a:rPr>
              <a:t>more temperature appropriate </a:t>
            </a:r>
            <a:r>
              <a:rPr lang="en-US" kern="0" dirty="0" smtClean="0">
                <a:solidFill>
                  <a:schemeClr val="bg2">
                    <a:lumMod val="75000"/>
                  </a:schemeClr>
                </a:solidFill>
              </a:rPr>
              <a:t>speeds.</a:t>
            </a:r>
          </a:p>
          <a:p>
            <a:pPr>
              <a:buFont typeface="Arial" panose="020B0604020202020204" pitchFamily="34" charset="0"/>
              <a:buChar char="•"/>
            </a:pPr>
            <a:r>
              <a:rPr lang="en-US" kern="0" dirty="0" smtClean="0">
                <a:solidFill>
                  <a:schemeClr val="bg2">
                    <a:lumMod val="75000"/>
                  </a:schemeClr>
                </a:solidFill>
              </a:rPr>
              <a:t>Utilized in the mobile industry the most since there is a desire to have thin fanless designs with a long lasting battery.</a:t>
            </a:r>
          </a:p>
          <a:p>
            <a:pPr>
              <a:buFont typeface="Arial" panose="020B0604020202020204" pitchFamily="34" charset="0"/>
              <a:buChar char="•"/>
            </a:pPr>
            <a:endParaRPr lang="en-US" u="sng" kern="0" dirty="0" smtClean="0">
              <a:solidFill>
                <a:schemeClr val="bg2">
                  <a:lumMod val="75000"/>
                </a:schemeClr>
              </a:solidFill>
            </a:endParaRPr>
          </a:p>
        </p:txBody>
      </p:sp>
    </p:spTree>
    <p:extLst>
      <p:ext uri="{BB962C8B-B14F-4D97-AF65-F5344CB8AC3E}">
        <p14:creationId xmlns:p14="http://schemas.microsoft.com/office/powerpoint/2010/main" val="20380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0"/>
            <a:ext cx="91440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a:solidFill>
                  <a:schemeClr val="bg2">
                    <a:lumMod val="75000"/>
                  </a:schemeClr>
                </a:solidFill>
              </a:rPr>
              <a:t>Apple’s 2015 MacBook</a:t>
            </a:r>
          </a:p>
        </p:txBody>
      </p:sp>
      <p:sp>
        <p:nvSpPr>
          <p:cNvPr id="3" name="Subtitle 2"/>
          <p:cNvSpPr txBox="1">
            <a:spLocks/>
          </p:cNvSpPr>
          <p:nvPr/>
        </p:nvSpPr>
        <p:spPr>
          <a:xfrm>
            <a:off x="0" y="1828800"/>
            <a:ext cx="9144000" cy="5029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solidFill>
                  <a:schemeClr val="bg2">
                    <a:lumMod val="75000"/>
                  </a:schemeClr>
                </a:solidFill>
              </a:rPr>
              <a:t>Apple’s </a:t>
            </a:r>
            <a:r>
              <a:rPr lang="en-US" kern="0" dirty="0">
                <a:solidFill>
                  <a:schemeClr val="bg2">
                    <a:lumMod val="75000"/>
                  </a:schemeClr>
                </a:solidFill>
              </a:rPr>
              <a:t>new fanless </a:t>
            </a:r>
            <a:r>
              <a:rPr lang="en-US" kern="0" dirty="0" smtClean="0">
                <a:solidFill>
                  <a:schemeClr val="bg2">
                    <a:lumMod val="75000"/>
                  </a:schemeClr>
                </a:solidFill>
              </a:rPr>
              <a:t>MacBook has </a:t>
            </a:r>
            <a:r>
              <a:rPr lang="en-US" kern="0" dirty="0">
                <a:solidFill>
                  <a:schemeClr val="bg2">
                    <a:lumMod val="75000"/>
                  </a:schemeClr>
                </a:solidFill>
              </a:rPr>
              <a:t>a base 1.3 GHz dual-core Intel Core M Processor which utilizes Intel’s Turbo boost </a:t>
            </a:r>
            <a:r>
              <a:rPr lang="en-US" kern="0" dirty="0" smtClean="0">
                <a:solidFill>
                  <a:schemeClr val="bg2">
                    <a:lumMod val="75000"/>
                  </a:schemeClr>
                </a:solidFill>
              </a:rPr>
              <a:t>to speed it </a:t>
            </a:r>
            <a:r>
              <a:rPr lang="en-US" kern="0" dirty="0">
                <a:solidFill>
                  <a:schemeClr val="bg2">
                    <a:lumMod val="75000"/>
                  </a:schemeClr>
                </a:solidFill>
              </a:rPr>
              <a:t>up </a:t>
            </a:r>
            <a:r>
              <a:rPr lang="en-US" kern="0" dirty="0" smtClean="0">
                <a:solidFill>
                  <a:schemeClr val="bg2">
                    <a:lumMod val="75000"/>
                  </a:schemeClr>
                </a:solidFill>
              </a:rPr>
              <a:t>to </a:t>
            </a:r>
            <a:r>
              <a:rPr lang="en-US" kern="0" dirty="0">
                <a:solidFill>
                  <a:schemeClr val="bg2">
                    <a:lumMod val="75000"/>
                  </a:schemeClr>
                </a:solidFill>
              </a:rPr>
              <a:t>2.9 GHz based on the </a:t>
            </a:r>
            <a:r>
              <a:rPr lang="en-US" kern="0" dirty="0" smtClean="0">
                <a:solidFill>
                  <a:schemeClr val="bg2">
                    <a:lumMod val="75000"/>
                  </a:schemeClr>
                </a:solidFill>
              </a:rPr>
              <a:t>load.</a:t>
            </a:r>
          </a:p>
          <a:p>
            <a:pPr>
              <a:buFont typeface="Arial" panose="020B0604020202020204" pitchFamily="34" charset="0"/>
              <a:buChar char="•"/>
            </a:pPr>
            <a:r>
              <a:rPr lang="en-US" kern="0" dirty="0" smtClean="0">
                <a:solidFill>
                  <a:schemeClr val="bg2">
                    <a:lumMod val="75000"/>
                  </a:schemeClr>
                </a:solidFill>
              </a:rPr>
              <a:t>Thin </a:t>
            </a:r>
            <a:r>
              <a:rPr lang="en-US" kern="0" dirty="0">
                <a:solidFill>
                  <a:schemeClr val="bg2">
                    <a:lumMod val="75000"/>
                  </a:schemeClr>
                </a:solidFill>
              </a:rPr>
              <a:t>dimensions of 28.05 cm by 19.65 cm by 0.35 to 1.31 cm (Depending on the side) all while weighing 0.92 </a:t>
            </a:r>
            <a:r>
              <a:rPr lang="en-US" kern="0" dirty="0" smtClean="0">
                <a:solidFill>
                  <a:schemeClr val="bg2">
                    <a:lumMod val="75000"/>
                  </a:schemeClr>
                </a:solidFill>
              </a:rPr>
              <a:t>kg. </a:t>
            </a:r>
          </a:p>
          <a:p>
            <a:pPr>
              <a:buFont typeface="Arial" panose="020B0604020202020204" pitchFamily="34" charset="0"/>
              <a:buChar char="•"/>
            </a:pPr>
            <a:r>
              <a:rPr lang="en-US" kern="0" dirty="0" smtClean="0">
                <a:solidFill>
                  <a:schemeClr val="bg2">
                    <a:lumMod val="75000"/>
                  </a:schemeClr>
                </a:solidFill>
              </a:rPr>
              <a:t>Has a </a:t>
            </a:r>
            <a:r>
              <a:rPr lang="en-US" kern="0" dirty="0">
                <a:solidFill>
                  <a:schemeClr val="bg2">
                    <a:lumMod val="75000"/>
                  </a:schemeClr>
                </a:solidFill>
              </a:rPr>
              <a:t>12” screen with a 2304 x 1440 resolution while using a 39.7-watt-hour battery that provides for 9 hours of wireless web usage. </a:t>
            </a:r>
            <a:endParaRPr lang="en-US" kern="0" dirty="0" smtClean="0">
              <a:solidFill>
                <a:schemeClr val="bg2">
                  <a:lumMod val="75000"/>
                </a:schemeClr>
              </a:solidFill>
            </a:endParaRPr>
          </a:p>
          <a:p>
            <a:pPr>
              <a:buFont typeface="Arial" panose="020B0604020202020204" pitchFamily="34" charset="0"/>
              <a:buChar char="•"/>
            </a:pPr>
            <a:r>
              <a:rPr lang="en-US" kern="0" dirty="0" smtClean="0">
                <a:solidFill>
                  <a:schemeClr val="bg2">
                    <a:lumMod val="75000"/>
                  </a:schemeClr>
                </a:solidFill>
              </a:rPr>
              <a:t>While </a:t>
            </a:r>
            <a:r>
              <a:rPr lang="en-US" kern="0" dirty="0">
                <a:solidFill>
                  <a:schemeClr val="bg2">
                    <a:lumMod val="75000"/>
                  </a:schemeClr>
                </a:solidFill>
              </a:rPr>
              <a:t>there </a:t>
            </a:r>
            <a:r>
              <a:rPr lang="en-US" kern="0" dirty="0" smtClean="0">
                <a:solidFill>
                  <a:schemeClr val="bg2">
                    <a:lumMod val="75000"/>
                  </a:schemeClr>
                </a:solidFill>
              </a:rPr>
              <a:t>have </a:t>
            </a:r>
            <a:r>
              <a:rPr lang="en-US" kern="0" dirty="0">
                <a:solidFill>
                  <a:schemeClr val="bg2">
                    <a:lumMod val="75000"/>
                  </a:schemeClr>
                </a:solidFill>
              </a:rPr>
              <a:t>been a lot of other improvements in processor technology, it is Intel’s Turbo Boost technology must be implemented in order to provide smooth performance under varying loads.</a:t>
            </a:r>
            <a:endParaRPr lang="en-US" u="sng" kern="0" dirty="0" smtClean="0">
              <a:solidFill>
                <a:schemeClr val="bg2">
                  <a:lumMod val="75000"/>
                </a:schemeClr>
              </a:solidFill>
            </a:endParaRPr>
          </a:p>
        </p:txBody>
      </p:sp>
    </p:spTree>
    <p:extLst>
      <p:ext uri="{BB962C8B-B14F-4D97-AF65-F5344CB8AC3E}">
        <p14:creationId xmlns:p14="http://schemas.microsoft.com/office/powerpoint/2010/main" val="1058880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0"/>
            <a:ext cx="91440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smtClean="0">
                <a:solidFill>
                  <a:schemeClr val="bg2">
                    <a:lumMod val="75000"/>
                  </a:schemeClr>
                </a:solidFill>
              </a:rPr>
              <a:t>Parallelism</a:t>
            </a:r>
            <a:endParaRPr lang="en-US" kern="0" dirty="0">
              <a:solidFill>
                <a:schemeClr val="bg2">
                  <a:lumMod val="75000"/>
                </a:schemeClr>
              </a:solidFill>
            </a:endParaRPr>
          </a:p>
        </p:txBody>
      </p:sp>
      <p:sp>
        <p:nvSpPr>
          <p:cNvPr id="3" name="Subtitle 2"/>
          <p:cNvSpPr txBox="1">
            <a:spLocks/>
          </p:cNvSpPr>
          <p:nvPr/>
        </p:nvSpPr>
        <p:spPr>
          <a:xfrm>
            <a:off x="0" y="1828800"/>
            <a:ext cx="9144000" cy="5029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solidFill>
                  <a:schemeClr val="bg2">
                    <a:lumMod val="75000"/>
                  </a:schemeClr>
                </a:solidFill>
              </a:rPr>
              <a:t>The </a:t>
            </a:r>
            <a:r>
              <a:rPr lang="en-US" kern="0" dirty="0">
                <a:solidFill>
                  <a:schemeClr val="bg2">
                    <a:lumMod val="75000"/>
                  </a:schemeClr>
                </a:solidFill>
              </a:rPr>
              <a:t>ability to take a task and allow it to be worked on simultaneously amongst several </a:t>
            </a:r>
            <a:r>
              <a:rPr lang="en-US" kern="0" dirty="0" smtClean="0">
                <a:solidFill>
                  <a:schemeClr val="bg2">
                    <a:lumMod val="75000"/>
                  </a:schemeClr>
                </a:solidFill>
              </a:rPr>
              <a:t>cores.</a:t>
            </a:r>
          </a:p>
          <a:p>
            <a:pPr>
              <a:buFont typeface="Arial" panose="020B0604020202020204" pitchFamily="34" charset="0"/>
              <a:buChar char="•"/>
            </a:pPr>
            <a:r>
              <a:rPr lang="en-US" kern="0" dirty="0" smtClean="0">
                <a:solidFill>
                  <a:schemeClr val="bg2">
                    <a:lumMod val="75000"/>
                  </a:schemeClr>
                </a:solidFill>
              </a:rPr>
              <a:t>Wasn’t popular until </a:t>
            </a:r>
            <a:r>
              <a:rPr lang="en-US" kern="0" dirty="0">
                <a:solidFill>
                  <a:schemeClr val="bg2">
                    <a:lumMod val="75000"/>
                  </a:schemeClr>
                </a:solidFill>
              </a:rPr>
              <a:t>after Intel’s Pentium </a:t>
            </a:r>
            <a:r>
              <a:rPr lang="en-US" kern="0" dirty="0" smtClean="0">
                <a:solidFill>
                  <a:schemeClr val="bg2">
                    <a:lumMod val="75000"/>
                  </a:schemeClr>
                </a:solidFill>
              </a:rPr>
              <a:t>4 when </a:t>
            </a:r>
            <a:r>
              <a:rPr lang="en-US" kern="0" dirty="0">
                <a:solidFill>
                  <a:schemeClr val="bg2">
                    <a:lumMod val="75000"/>
                  </a:schemeClr>
                </a:solidFill>
              </a:rPr>
              <a:t>the performance literally peaked in a single core device. </a:t>
            </a:r>
            <a:endParaRPr lang="en-US" kern="0" dirty="0" smtClean="0">
              <a:solidFill>
                <a:schemeClr val="bg2">
                  <a:lumMod val="75000"/>
                </a:schemeClr>
              </a:solidFill>
            </a:endParaRPr>
          </a:p>
          <a:p>
            <a:pPr>
              <a:buFont typeface="Arial" panose="020B0604020202020204" pitchFamily="34" charset="0"/>
              <a:buChar char="•"/>
            </a:pPr>
            <a:r>
              <a:rPr lang="en-US" kern="0" dirty="0" smtClean="0">
                <a:solidFill>
                  <a:schemeClr val="bg2">
                    <a:lumMod val="75000"/>
                  </a:schemeClr>
                </a:solidFill>
              </a:rPr>
              <a:t>The </a:t>
            </a:r>
            <a:r>
              <a:rPr lang="en-US" kern="0" dirty="0">
                <a:solidFill>
                  <a:schemeClr val="bg2">
                    <a:lumMod val="75000"/>
                  </a:schemeClr>
                </a:solidFill>
              </a:rPr>
              <a:t>successor, the </a:t>
            </a:r>
            <a:r>
              <a:rPr lang="en-US" kern="0" dirty="0" smtClean="0">
                <a:solidFill>
                  <a:schemeClr val="bg2">
                    <a:lumMod val="75000"/>
                  </a:schemeClr>
                </a:solidFill>
              </a:rPr>
              <a:t>dual-core Pentium </a:t>
            </a:r>
            <a:r>
              <a:rPr lang="en-US" kern="0" dirty="0">
                <a:solidFill>
                  <a:schemeClr val="bg2">
                    <a:lumMod val="75000"/>
                  </a:schemeClr>
                </a:solidFill>
              </a:rPr>
              <a:t>D Smithfield was introduced the following year in </a:t>
            </a:r>
            <a:r>
              <a:rPr lang="en-US" kern="0" dirty="0" smtClean="0">
                <a:solidFill>
                  <a:schemeClr val="bg2">
                    <a:lumMod val="75000"/>
                  </a:schemeClr>
                </a:solidFill>
              </a:rPr>
              <a:t>2005. </a:t>
            </a:r>
          </a:p>
          <a:p>
            <a:pPr>
              <a:buFont typeface="Arial" panose="020B0604020202020204" pitchFamily="34" charset="0"/>
              <a:buChar char="•"/>
            </a:pPr>
            <a:r>
              <a:rPr lang="en-US" kern="0" dirty="0" smtClean="0">
                <a:solidFill>
                  <a:schemeClr val="bg2">
                    <a:lumMod val="75000"/>
                  </a:schemeClr>
                </a:solidFill>
              </a:rPr>
              <a:t>While </a:t>
            </a:r>
            <a:r>
              <a:rPr lang="en-US" kern="0" dirty="0">
                <a:solidFill>
                  <a:schemeClr val="bg2">
                    <a:lumMod val="75000"/>
                  </a:schemeClr>
                </a:solidFill>
              </a:rPr>
              <a:t>parallelism has its benefits when utilized properly, the problem is that there aren’t a lot of user applications that benefit from parallelism and the ones that due rarely benefit from more than two cores. </a:t>
            </a:r>
            <a:endParaRPr lang="en-US" kern="0" dirty="0" smtClean="0">
              <a:solidFill>
                <a:schemeClr val="bg2">
                  <a:lumMod val="75000"/>
                </a:schemeClr>
              </a:solidFill>
            </a:endParaRPr>
          </a:p>
          <a:p>
            <a:pPr>
              <a:buFont typeface="Arial" panose="020B0604020202020204" pitchFamily="34" charset="0"/>
              <a:buChar char="•"/>
            </a:pPr>
            <a:r>
              <a:rPr lang="en-US" kern="0" dirty="0" smtClean="0">
                <a:solidFill>
                  <a:schemeClr val="bg2">
                    <a:lumMod val="75000"/>
                  </a:schemeClr>
                </a:solidFill>
              </a:rPr>
              <a:t>Within </a:t>
            </a:r>
            <a:r>
              <a:rPr lang="en-US" kern="0" dirty="0">
                <a:solidFill>
                  <a:schemeClr val="bg2">
                    <a:lumMod val="75000"/>
                  </a:schemeClr>
                </a:solidFill>
              </a:rPr>
              <a:t>multicore systems, there are several architectures one can use. </a:t>
            </a:r>
            <a:endParaRPr lang="en-US" u="sng" kern="0" dirty="0" smtClean="0">
              <a:solidFill>
                <a:schemeClr val="bg2">
                  <a:lumMod val="75000"/>
                </a:schemeClr>
              </a:solidFill>
            </a:endParaRPr>
          </a:p>
        </p:txBody>
      </p:sp>
    </p:spTree>
    <p:extLst>
      <p:ext uri="{BB962C8B-B14F-4D97-AF65-F5344CB8AC3E}">
        <p14:creationId xmlns:p14="http://schemas.microsoft.com/office/powerpoint/2010/main" val="1634030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0"/>
            <a:ext cx="91440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a:solidFill>
                  <a:schemeClr val="bg2">
                    <a:lumMod val="75000"/>
                  </a:schemeClr>
                </a:solidFill>
              </a:rPr>
              <a:t>Symmetric Multicore</a:t>
            </a:r>
          </a:p>
        </p:txBody>
      </p:sp>
      <p:sp>
        <p:nvSpPr>
          <p:cNvPr id="3" name="Subtitle 2"/>
          <p:cNvSpPr txBox="1">
            <a:spLocks/>
          </p:cNvSpPr>
          <p:nvPr/>
        </p:nvSpPr>
        <p:spPr>
          <a:xfrm>
            <a:off x="0" y="1828800"/>
            <a:ext cx="9144000" cy="5029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a:solidFill>
                  <a:schemeClr val="bg2">
                    <a:lumMod val="75000"/>
                  </a:schemeClr>
                </a:solidFill>
              </a:rPr>
              <a:t>It is a symmetric or homogenous multicore topology consisting of multiple copies of the same core operating at the same voltage and </a:t>
            </a:r>
            <a:r>
              <a:rPr lang="en-US" kern="0" dirty="0" smtClean="0">
                <a:solidFill>
                  <a:schemeClr val="bg2">
                    <a:lumMod val="75000"/>
                  </a:schemeClr>
                </a:solidFill>
              </a:rPr>
              <a:t>frequency. </a:t>
            </a:r>
          </a:p>
          <a:p>
            <a:pPr>
              <a:buFont typeface="Arial" panose="020B0604020202020204" pitchFamily="34" charset="0"/>
              <a:buChar char="•"/>
            </a:pPr>
            <a:r>
              <a:rPr lang="en-US" kern="0" dirty="0" smtClean="0">
                <a:solidFill>
                  <a:schemeClr val="bg2">
                    <a:lumMod val="75000"/>
                  </a:schemeClr>
                </a:solidFill>
              </a:rPr>
              <a:t>Resources </a:t>
            </a:r>
            <a:r>
              <a:rPr lang="en-US" kern="0" dirty="0">
                <a:solidFill>
                  <a:schemeClr val="bg2">
                    <a:lumMod val="75000"/>
                  </a:schemeClr>
                </a:solidFill>
              </a:rPr>
              <a:t>including the power and area budget are shared equally amongst all </a:t>
            </a:r>
            <a:r>
              <a:rPr lang="en-US" kern="0" dirty="0" smtClean="0">
                <a:solidFill>
                  <a:schemeClr val="bg2">
                    <a:lumMod val="75000"/>
                  </a:schemeClr>
                </a:solidFill>
              </a:rPr>
              <a:t>cores. </a:t>
            </a:r>
          </a:p>
          <a:p>
            <a:pPr>
              <a:buFont typeface="Arial" panose="020B0604020202020204" pitchFamily="34" charset="0"/>
              <a:buChar char="•"/>
            </a:pPr>
            <a:r>
              <a:rPr lang="en-US" kern="0" dirty="0" smtClean="0">
                <a:solidFill>
                  <a:schemeClr val="bg2">
                    <a:lumMod val="75000"/>
                  </a:schemeClr>
                </a:solidFill>
              </a:rPr>
              <a:t>Does </a:t>
            </a:r>
            <a:r>
              <a:rPr lang="en-US" kern="0" dirty="0">
                <a:solidFill>
                  <a:schemeClr val="bg2">
                    <a:lumMod val="75000"/>
                  </a:schemeClr>
                </a:solidFill>
              </a:rPr>
              <a:t>not have the ability to throttle back individual cores reduce power consumption, which results in degrading the efficiency of the system.</a:t>
            </a:r>
            <a:endParaRPr lang="en-US" u="sng" kern="0" dirty="0" smtClean="0">
              <a:solidFill>
                <a:schemeClr val="bg2">
                  <a:lumMod val="75000"/>
                </a:schemeClr>
              </a:solidFill>
            </a:endParaRPr>
          </a:p>
        </p:txBody>
      </p:sp>
      <p:sp>
        <p:nvSpPr>
          <p:cNvPr id="4" name="TextBox 3"/>
          <p:cNvSpPr txBox="1"/>
          <p:nvPr/>
        </p:nvSpPr>
        <p:spPr>
          <a:xfrm>
            <a:off x="0" y="6642556"/>
            <a:ext cx="9144000" cy="215444"/>
          </a:xfrm>
          <a:prstGeom prst="rect">
            <a:avLst/>
          </a:prstGeom>
          <a:noFill/>
        </p:spPr>
        <p:txBody>
          <a:bodyPr wrap="square" rtlCol="0">
            <a:spAutoFit/>
          </a:bodyPr>
          <a:lstStyle/>
          <a:p>
            <a:r>
              <a:rPr lang="en-US" sz="800" dirty="0"/>
              <a:t>(</a:t>
            </a:r>
            <a:r>
              <a:rPr lang="en-US" sz="800" dirty="0" err="1"/>
              <a:t>Esmaeilzadeh</a:t>
            </a:r>
            <a:r>
              <a:rPr lang="en-US" sz="800" dirty="0"/>
              <a:t>, Power Limitations and Dark Silicon Challenge the Future of Multicore, </a:t>
            </a:r>
            <a:r>
              <a:rPr lang="en-US" sz="800" dirty="0" smtClean="0"/>
              <a:t>2012)</a:t>
            </a:r>
            <a:endParaRPr lang="en-US" sz="800" dirty="0"/>
          </a:p>
        </p:txBody>
      </p:sp>
    </p:spTree>
    <p:extLst>
      <p:ext uri="{BB962C8B-B14F-4D97-AF65-F5344CB8AC3E}">
        <p14:creationId xmlns:p14="http://schemas.microsoft.com/office/powerpoint/2010/main" val="551659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0"/>
            <a:ext cx="91440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smtClean="0">
                <a:solidFill>
                  <a:schemeClr val="bg2">
                    <a:lumMod val="75000"/>
                  </a:schemeClr>
                </a:solidFill>
              </a:rPr>
              <a:t>Asymmetric </a:t>
            </a:r>
            <a:r>
              <a:rPr lang="en-US" kern="0" dirty="0">
                <a:solidFill>
                  <a:schemeClr val="bg2">
                    <a:lumMod val="75000"/>
                  </a:schemeClr>
                </a:solidFill>
              </a:rPr>
              <a:t>Multicore</a:t>
            </a:r>
          </a:p>
        </p:txBody>
      </p:sp>
      <p:sp>
        <p:nvSpPr>
          <p:cNvPr id="3" name="Subtitle 2"/>
          <p:cNvSpPr txBox="1">
            <a:spLocks/>
          </p:cNvSpPr>
          <p:nvPr/>
        </p:nvSpPr>
        <p:spPr>
          <a:xfrm>
            <a:off x="0" y="1828800"/>
            <a:ext cx="9144000" cy="5029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solidFill>
                  <a:schemeClr val="bg2">
                    <a:lumMod val="75000"/>
                  </a:schemeClr>
                </a:solidFill>
              </a:rPr>
              <a:t>In </a:t>
            </a:r>
            <a:r>
              <a:rPr lang="en-US" kern="0" dirty="0">
                <a:solidFill>
                  <a:schemeClr val="bg2">
                    <a:lumMod val="75000"/>
                  </a:schemeClr>
                </a:solidFill>
              </a:rPr>
              <a:t>the asymmetric multicore topology, there is one large monolithic core and many identical small </a:t>
            </a:r>
            <a:r>
              <a:rPr lang="en-US" kern="0" dirty="0" smtClean="0">
                <a:solidFill>
                  <a:schemeClr val="bg2">
                    <a:lumMod val="75000"/>
                  </a:schemeClr>
                </a:solidFill>
              </a:rPr>
              <a:t>cores. </a:t>
            </a:r>
          </a:p>
          <a:p>
            <a:pPr>
              <a:buFont typeface="Arial" panose="020B0604020202020204" pitchFamily="34" charset="0"/>
              <a:buChar char="•"/>
            </a:pPr>
            <a:r>
              <a:rPr lang="en-US" kern="0" dirty="0" smtClean="0">
                <a:solidFill>
                  <a:schemeClr val="bg2">
                    <a:lumMod val="75000"/>
                  </a:schemeClr>
                </a:solidFill>
              </a:rPr>
              <a:t>This </a:t>
            </a:r>
            <a:r>
              <a:rPr lang="en-US" kern="0" dirty="0">
                <a:solidFill>
                  <a:schemeClr val="bg2">
                    <a:lumMod val="75000"/>
                  </a:schemeClr>
                </a:solidFill>
              </a:rPr>
              <a:t>design utilizes the high performing core for the serial portion of the code and then leverages the smaller cores as well as the large core to compute the parallel portion of the </a:t>
            </a:r>
            <a:r>
              <a:rPr lang="en-US" kern="0" dirty="0" smtClean="0">
                <a:solidFill>
                  <a:schemeClr val="bg2">
                    <a:lumMod val="75000"/>
                  </a:schemeClr>
                </a:solidFill>
              </a:rPr>
              <a:t>code.</a:t>
            </a:r>
          </a:p>
          <a:p>
            <a:pPr>
              <a:buFont typeface="Arial" panose="020B0604020202020204" pitchFamily="34" charset="0"/>
              <a:buChar char="•"/>
            </a:pPr>
            <a:r>
              <a:rPr lang="en-US" kern="0" dirty="0" smtClean="0">
                <a:solidFill>
                  <a:schemeClr val="bg2">
                    <a:lumMod val="75000"/>
                  </a:schemeClr>
                </a:solidFill>
              </a:rPr>
              <a:t>Better </a:t>
            </a:r>
            <a:r>
              <a:rPr lang="en-US" kern="0" dirty="0">
                <a:solidFill>
                  <a:schemeClr val="bg2">
                    <a:lumMod val="75000"/>
                  </a:schemeClr>
                </a:solidFill>
              </a:rPr>
              <a:t>suited for programs in which most of the heavy workload can only be utilized by a single core while the parallel workload is light, thus benefiting from the smaller, less powerful cores.</a:t>
            </a:r>
            <a:endParaRPr lang="en-US" u="sng" kern="0" dirty="0" smtClean="0">
              <a:solidFill>
                <a:schemeClr val="bg2">
                  <a:lumMod val="75000"/>
                </a:schemeClr>
              </a:solidFill>
            </a:endParaRPr>
          </a:p>
        </p:txBody>
      </p:sp>
      <p:sp>
        <p:nvSpPr>
          <p:cNvPr id="4" name="TextBox 3"/>
          <p:cNvSpPr txBox="1"/>
          <p:nvPr/>
        </p:nvSpPr>
        <p:spPr>
          <a:xfrm>
            <a:off x="0" y="6642556"/>
            <a:ext cx="9144000" cy="215444"/>
          </a:xfrm>
          <a:prstGeom prst="rect">
            <a:avLst/>
          </a:prstGeom>
          <a:noFill/>
        </p:spPr>
        <p:txBody>
          <a:bodyPr wrap="square" rtlCol="0">
            <a:spAutoFit/>
          </a:bodyPr>
          <a:lstStyle/>
          <a:p>
            <a:r>
              <a:rPr lang="en-US" sz="800" dirty="0"/>
              <a:t>(</a:t>
            </a:r>
            <a:r>
              <a:rPr lang="en-US" sz="800" dirty="0" err="1"/>
              <a:t>Esmaeilzadeh</a:t>
            </a:r>
            <a:r>
              <a:rPr lang="en-US" sz="800" dirty="0"/>
              <a:t>, Power Limitations and Dark Silicon Challenge the Future of Multicore, </a:t>
            </a:r>
            <a:r>
              <a:rPr lang="en-US" sz="800" dirty="0" smtClean="0"/>
              <a:t>2012)</a:t>
            </a:r>
            <a:endParaRPr lang="en-US" sz="800" dirty="0"/>
          </a:p>
        </p:txBody>
      </p:sp>
    </p:spTree>
    <p:extLst>
      <p:ext uri="{BB962C8B-B14F-4D97-AF65-F5344CB8AC3E}">
        <p14:creationId xmlns:p14="http://schemas.microsoft.com/office/powerpoint/2010/main" val="2755723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0"/>
            <a:ext cx="91440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a:solidFill>
                  <a:schemeClr val="bg2">
                    <a:lumMod val="75000"/>
                  </a:schemeClr>
                </a:solidFill>
              </a:rPr>
              <a:t>Dynamic Multicore</a:t>
            </a:r>
          </a:p>
        </p:txBody>
      </p:sp>
      <p:sp>
        <p:nvSpPr>
          <p:cNvPr id="3" name="Subtitle 2"/>
          <p:cNvSpPr txBox="1">
            <a:spLocks/>
          </p:cNvSpPr>
          <p:nvPr/>
        </p:nvSpPr>
        <p:spPr>
          <a:xfrm>
            <a:off x="0" y="1828800"/>
            <a:ext cx="9144000" cy="5029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a:solidFill>
                  <a:schemeClr val="bg2">
                    <a:lumMod val="75000"/>
                  </a:schemeClr>
                </a:solidFill>
              </a:rPr>
              <a:t>The dynamic multicore topology is a variation of the asymmetric multicore topology in which during the parallel portions of the code, the large core is shut down and during the serial portion, the small cores are turned off and the code only runs on the larger </a:t>
            </a:r>
            <a:r>
              <a:rPr lang="en-US" kern="0" dirty="0" smtClean="0">
                <a:solidFill>
                  <a:schemeClr val="bg2">
                    <a:lumMod val="75000"/>
                  </a:schemeClr>
                </a:solidFill>
              </a:rPr>
              <a:t>one.</a:t>
            </a:r>
          </a:p>
          <a:p>
            <a:pPr>
              <a:buFont typeface="Arial" panose="020B0604020202020204" pitchFamily="34" charset="0"/>
              <a:buChar char="•"/>
            </a:pPr>
            <a:r>
              <a:rPr lang="en-US" kern="0" dirty="0" smtClean="0">
                <a:solidFill>
                  <a:schemeClr val="bg2">
                    <a:lumMod val="75000"/>
                  </a:schemeClr>
                </a:solidFill>
              </a:rPr>
              <a:t>This </a:t>
            </a:r>
            <a:r>
              <a:rPr lang="en-US" kern="0" dirty="0">
                <a:solidFill>
                  <a:schemeClr val="bg2">
                    <a:lumMod val="75000"/>
                  </a:schemeClr>
                </a:solidFill>
              </a:rPr>
              <a:t>is likely done since the smaller cores would share the same design, thus making it easier for parallelism to take place.</a:t>
            </a:r>
            <a:endParaRPr lang="en-US" u="sng" kern="0" dirty="0" smtClean="0">
              <a:solidFill>
                <a:schemeClr val="bg2">
                  <a:lumMod val="75000"/>
                </a:schemeClr>
              </a:solidFill>
            </a:endParaRPr>
          </a:p>
        </p:txBody>
      </p:sp>
      <p:sp>
        <p:nvSpPr>
          <p:cNvPr id="4" name="TextBox 3"/>
          <p:cNvSpPr txBox="1"/>
          <p:nvPr/>
        </p:nvSpPr>
        <p:spPr>
          <a:xfrm>
            <a:off x="0" y="6642556"/>
            <a:ext cx="9144000" cy="215444"/>
          </a:xfrm>
          <a:prstGeom prst="rect">
            <a:avLst/>
          </a:prstGeom>
          <a:noFill/>
        </p:spPr>
        <p:txBody>
          <a:bodyPr wrap="square" rtlCol="0">
            <a:spAutoFit/>
          </a:bodyPr>
          <a:lstStyle/>
          <a:p>
            <a:r>
              <a:rPr lang="en-US" sz="800" dirty="0"/>
              <a:t>(</a:t>
            </a:r>
            <a:r>
              <a:rPr lang="en-US" sz="800" dirty="0" err="1"/>
              <a:t>Esmaeilzadeh</a:t>
            </a:r>
            <a:r>
              <a:rPr lang="en-US" sz="800" dirty="0"/>
              <a:t>, Power Limitations and Dark Silicon Challenge the Future of Multicore, </a:t>
            </a:r>
            <a:r>
              <a:rPr lang="en-US" sz="800" dirty="0" smtClean="0"/>
              <a:t>2012)</a:t>
            </a:r>
            <a:endParaRPr lang="en-US" sz="800" dirty="0"/>
          </a:p>
        </p:txBody>
      </p:sp>
    </p:spTree>
    <p:extLst>
      <p:ext uri="{BB962C8B-B14F-4D97-AF65-F5344CB8AC3E}">
        <p14:creationId xmlns:p14="http://schemas.microsoft.com/office/powerpoint/2010/main" val="2594284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685800"/>
          </a:xfrm>
        </p:spPr>
        <p:txBody>
          <a:bodyPr/>
          <a:lstStyle/>
          <a:p>
            <a:r>
              <a:rPr lang="en-US" dirty="0" smtClean="0"/>
              <a:t>Background</a:t>
            </a:r>
            <a:endParaRPr lang="en-US" dirty="0"/>
          </a:p>
        </p:txBody>
      </p:sp>
      <p:sp>
        <p:nvSpPr>
          <p:cNvPr id="3" name="Subtitle 2"/>
          <p:cNvSpPr>
            <a:spLocks noGrp="1"/>
          </p:cNvSpPr>
          <p:nvPr>
            <p:ph type="subTitle" idx="1"/>
          </p:nvPr>
        </p:nvSpPr>
        <p:spPr>
          <a:xfrm>
            <a:off x="0" y="1828800"/>
            <a:ext cx="9144000" cy="4648200"/>
          </a:xfrm>
        </p:spPr>
        <p:txBody>
          <a:bodyPr/>
          <a:lstStyle/>
          <a:p>
            <a:pPr marL="342900" indent="-342900" algn="l">
              <a:buFont typeface="Arial" panose="020B0604020202020204" pitchFamily="34" charset="0"/>
              <a:buChar char="•"/>
            </a:pPr>
            <a:r>
              <a:rPr lang="en-US" dirty="0" smtClean="0"/>
              <a:t>Moore’s Law (As we all know): Doubling of transistors every 1.5 ~ 2.0 years.</a:t>
            </a:r>
          </a:p>
          <a:p>
            <a:pPr marL="342900" indent="-342900" algn="l">
              <a:buFont typeface="Arial" panose="020B0604020202020204" pitchFamily="34" charset="0"/>
              <a:buChar char="•"/>
            </a:pPr>
            <a:r>
              <a:rPr lang="en-US" dirty="0" smtClean="0"/>
              <a:t>Dennard scaling works in conjunction with Moore’s law in that we maintain the overall power density of the chip area despite the exponential increase in transistors.</a:t>
            </a:r>
          </a:p>
          <a:p>
            <a:pPr marL="342900" indent="-342900" algn="l">
              <a:buFont typeface="Arial" panose="020B0604020202020204" pitchFamily="34" charset="0"/>
              <a:buChar char="•"/>
            </a:pPr>
            <a:r>
              <a:rPr lang="en-US" dirty="0" smtClean="0"/>
              <a:t>Achieved through constant field scaling</a:t>
            </a:r>
          </a:p>
          <a:p>
            <a:pPr marL="342900" indent="-342900" algn="l">
              <a:buFont typeface="Arial" panose="020B0604020202020204" pitchFamily="34" charset="0"/>
              <a:buChar char="•"/>
            </a:pPr>
            <a:r>
              <a:rPr lang="en-US" dirty="0"/>
              <a:t>W</a:t>
            </a:r>
            <a:r>
              <a:rPr lang="en-US" dirty="0" smtClean="0"/>
              <a:t>orked for most of the transistors’ history up until about 2005</a:t>
            </a:r>
          </a:p>
          <a:p>
            <a:pPr marL="342900" indent="-342900" algn="l">
              <a:buFont typeface="Arial" panose="020B0604020202020204" pitchFamily="34" charset="0"/>
              <a:buChar char="•"/>
            </a:pPr>
            <a:r>
              <a:rPr lang="en-US" dirty="0"/>
              <a:t>P = </a:t>
            </a:r>
            <a:r>
              <a:rPr lang="en-US" dirty="0" err="1"/>
              <a:t>P</a:t>
            </a:r>
            <a:r>
              <a:rPr lang="en-US" baseline="-25000" dirty="0" err="1"/>
              <a:t>dynamic</a:t>
            </a:r>
            <a:r>
              <a:rPr lang="en-US" dirty="0"/>
              <a:t> = (1-a)×</a:t>
            </a:r>
            <a:r>
              <a:rPr lang="en-US" dirty="0" smtClean="0"/>
              <a:t>N×C</a:t>
            </a:r>
            <a:r>
              <a:rPr lang="en-US" baseline="-25000" dirty="0" smtClean="0"/>
              <a:t>ox</a:t>
            </a:r>
            <a:r>
              <a:rPr lang="en-US" dirty="0" smtClean="0"/>
              <a:t>×</a:t>
            </a:r>
            <a:r>
              <a:rPr lang="en-US" i="1" dirty="0" smtClean="0"/>
              <a:t>f</a:t>
            </a:r>
            <a:r>
              <a:rPr lang="en-US" dirty="0" smtClean="0"/>
              <a:t>×V</a:t>
            </a:r>
            <a:r>
              <a:rPr lang="en-US" baseline="-25000" dirty="0" smtClean="0"/>
              <a:t>dd</a:t>
            </a:r>
            <a:r>
              <a:rPr lang="en-US" baseline="30000" dirty="0" smtClean="0"/>
              <a:t>2</a:t>
            </a:r>
            <a:endParaRPr lang="en-US" dirty="0"/>
          </a:p>
        </p:txBody>
      </p:sp>
    </p:spTree>
    <p:extLst>
      <p:ext uri="{BB962C8B-B14F-4D97-AF65-F5344CB8AC3E}">
        <p14:creationId xmlns:p14="http://schemas.microsoft.com/office/powerpoint/2010/main" val="426972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0"/>
            <a:ext cx="91440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a:solidFill>
                  <a:schemeClr val="bg2">
                    <a:lumMod val="75000"/>
                  </a:schemeClr>
                </a:solidFill>
              </a:rPr>
              <a:t>Composed Multicore</a:t>
            </a:r>
          </a:p>
        </p:txBody>
      </p:sp>
      <p:sp>
        <p:nvSpPr>
          <p:cNvPr id="3" name="Subtitle 2"/>
          <p:cNvSpPr txBox="1">
            <a:spLocks/>
          </p:cNvSpPr>
          <p:nvPr/>
        </p:nvSpPr>
        <p:spPr>
          <a:xfrm>
            <a:off x="0" y="1828800"/>
            <a:ext cx="9144000" cy="5029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a:solidFill>
                  <a:schemeClr val="bg2">
                    <a:lumMod val="75000"/>
                  </a:schemeClr>
                </a:solidFill>
              </a:rPr>
              <a:t>The composed multicore topology consists of a collection of the small cores that can logically be combined together to compose a high performance larger core for the execution of the serial portion of the </a:t>
            </a:r>
            <a:r>
              <a:rPr lang="en-US" kern="0" dirty="0" smtClean="0">
                <a:solidFill>
                  <a:schemeClr val="bg2">
                    <a:lumMod val="75000"/>
                  </a:schemeClr>
                </a:solidFill>
              </a:rPr>
              <a:t>code.</a:t>
            </a:r>
          </a:p>
          <a:p>
            <a:pPr>
              <a:buFont typeface="Arial" panose="020B0604020202020204" pitchFamily="34" charset="0"/>
              <a:buChar char="•"/>
            </a:pPr>
            <a:r>
              <a:rPr lang="en-US" kern="0" dirty="0" smtClean="0">
                <a:solidFill>
                  <a:schemeClr val="bg2">
                    <a:lumMod val="75000"/>
                  </a:schemeClr>
                </a:solidFill>
              </a:rPr>
              <a:t>Each </a:t>
            </a:r>
            <a:r>
              <a:rPr lang="en-US" kern="0" dirty="0">
                <a:solidFill>
                  <a:schemeClr val="bg2">
                    <a:lumMod val="75000"/>
                  </a:schemeClr>
                </a:solidFill>
              </a:rPr>
              <a:t>of these methods have their tradeoffs, which means that their implementations largely depend on the environment that it would be implemented in.</a:t>
            </a:r>
            <a:endParaRPr lang="en-US" u="sng" kern="0" dirty="0" smtClean="0">
              <a:solidFill>
                <a:schemeClr val="bg2">
                  <a:lumMod val="75000"/>
                </a:schemeClr>
              </a:solidFill>
            </a:endParaRPr>
          </a:p>
        </p:txBody>
      </p:sp>
      <p:sp>
        <p:nvSpPr>
          <p:cNvPr id="4" name="TextBox 3"/>
          <p:cNvSpPr txBox="1"/>
          <p:nvPr/>
        </p:nvSpPr>
        <p:spPr>
          <a:xfrm>
            <a:off x="0" y="6642556"/>
            <a:ext cx="9144000" cy="215444"/>
          </a:xfrm>
          <a:prstGeom prst="rect">
            <a:avLst/>
          </a:prstGeom>
          <a:noFill/>
        </p:spPr>
        <p:txBody>
          <a:bodyPr wrap="square" rtlCol="0">
            <a:spAutoFit/>
          </a:bodyPr>
          <a:lstStyle/>
          <a:p>
            <a:r>
              <a:rPr lang="en-US" sz="800" dirty="0"/>
              <a:t>(</a:t>
            </a:r>
            <a:r>
              <a:rPr lang="en-US" sz="800" dirty="0" err="1"/>
              <a:t>Esmaeilzadeh</a:t>
            </a:r>
            <a:r>
              <a:rPr lang="en-US" sz="800" dirty="0"/>
              <a:t>, Power Limitations and Dark Silicon Challenge the Future of Multicore, </a:t>
            </a:r>
            <a:r>
              <a:rPr lang="en-US" sz="800" dirty="0" smtClean="0"/>
              <a:t>2012)</a:t>
            </a:r>
            <a:endParaRPr lang="en-US" sz="800" dirty="0"/>
          </a:p>
        </p:txBody>
      </p:sp>
    </p:spTree>
    <p:extLst>
      <p:ext uri="{BB962C8B-B14F-4D97-AF65-F5344CB8AC3E}">
        <p14:creationId xmlns:p14="http://schemas.microsoft.com/office/powerpoint/2010/main" val="764251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0"/>
            <a:ext cx="91440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a:solidFill>
                  <a:schemeClr val="bg2">
                    <a:lumMod val="75000"/>
                  </a:schemeClr>
                </a:solidFill>
              </a:rPr>
              <a:t>ARM’s </a:t>
            </a:r>
            <a:r>
              <a:rPr lang="en-US" kern="0" dirty="0" err="1">
                <a:solidFill>
                  <a:schemeClr val="bg2">
                    <a:lumMod val="75000"/>
                  </a:schemeClr>
                </a:solidFill>
              </a:rPr>
              <a:t>big.LITTLE</a:t>
            </a:r>
            <a:endParaRPr lang="en-US" kern="0" dirty="0">
              <a:solidFill>
                <a:schemeClr val="bg2">
                  <a:lumMod val="75000"/>
                </a:schemeClr>
              </a:solidFill>
            </a:endParaRPr>
          </a:p>
        </p:txBody>
      </p:sp>
      <p:sp>
        <p:nvSpPr>
          <p:cNvPr id="3" name="Subtitle 2"/>
          <p:cNvSpPr txBox="1">
            <a:spLocks/>
          </p:cNvSpPr>
          <p:nvPr/>
        </p:nvSpPr>
        <p:spPr>
          <a:xfrm>
            <a:off x="0" y="1828800"/>
            <a:ext cx="9144000" cy="5029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a:solidFill>
                  <a:schemeClr val="bg2">
                    <a:lumMod val="75000"/>
                  </a:schemeClr>
                </a:solidFill>
              </a:rPr>
              <a:t>ARM’s </a:t>
            </a:r>
            <a:r>
              <a:rPr lang="en-US" kern="0" dirty="0" err="1">
                <a:solidFill>
                  <a:schemeClr val="bg2">
                    <a:lumMod val="75000"/>
                  </a:schemeClr>
                </a:solidFill>
              </a:rPr>
              <a:t>big.LITTLE</a:t>
            </a:r>
            <a:r>
              <a:rPr lang="en-US" kern="0" dirty="0">
                <a:solidFill>
                  <a:schemeClr val="bg2">
                    <a:lumMod val="75000"/>
                  </a:schemeClr>
                </a:solidFill>
              </a:rPr>
              <a:t> has three main implementations, depending on the scheduler implemented in the </a:t>
            </a:r>
            <a:r>
              <a:rPr lang="en-US" kern="0" dirty="0" smtClean="0">
                <a:solidFill>
                  <a:schemeClr val="bg2">
                    <a:lumMod val="75000"/>
                  </a:schemeClr>
                </a:solidFill>
              </a:rPr>
              <a:t>kernel. </a:t>
            </a:r>
          </a:p>
          <a:p>
            <a:pPr>
              <a:buFont typeface="Arial" panose="020B0604020202020204" pitchFamily="34" charset="0"/>
              <a:buChar char="•"/>
            </a:pPr>
            <a:r>
              <a:rPr lang="en-US" kern="0" dirty="0" smtClean="0">
                <a:solidFill>
                  <a:schemeClr val="bg2">
                    <a:lumMod val="75000"/>
                  </a:schemeClr>
                </a:solidFill>
              </a:rPr>
              <a:t>There </a:t>
            </a:r>
            <a:r>
              <a:rPr lang="en-US" kern="0" dirty="0">
                <a:solidFill>
                  <a:schemeClr val="bg2">
                    <a:lumMod val="75000"/>
                  </a:schemeClr>
                </a:solidFill>
              </a:rPr>
              <a:t>are four powerful cores and 4 low power cores, each for their own tasks. </a:t>
            </a:r>
            <a:endParaRPr lang="en-US" kern="0" dirty="0" smtClean="0">
              <a:solidFill>
                <a:schemeClr val="bg2">
                  <a:lumMod val="75000"/>
                </a:schemeClr>
              </a:solidFill>
            </a:endParaRPr>
          </a:p>
          <a:p>
            <a:pPr>
              <a:buFont typeface="Arial" panose="020B0604020202020204" pitchFamily="34" charset="0"/>
              <a:buChar char="•"/>
            </a:pPr>
            <a:r>
              <a:rPr lang="en-US" kern="0" dirty="0" smtClean="0">
                <a:solidFill>
                  <a:schemeClr val="bg2">
                    <a:lumMod val="75000"/>
                  </a:schemeClr>
                </a:solidFill>
              </a:rPr>
              <a:t>On </a:t>
            </a:r>
            <a:r>
              <a:rPr lang="en-US" kern="0" dirty="0">
                <a:solidFill>
                  <a:schemeClr val="bg2">
                    <a:lumMod val="75000"/>
                  </a:schemeClr>
                </a:solidFill>
              </a:rPr>
              <a:t>a mobile device, the powerful cores are used for intensive tasks, like opening a web browser or an app, whereas lower power tasks (Or idle states) are used power </a:t>
            </a:r>
            <a:r>
              <a:rPr lang="en-US" kern="0" dirty="0" smtClean="0">
                <a:solidFill>
                  <a:schemeClr val="bg2">
                    <a:lumMod val="75000"/>
                  </a:schemeClr>
                </a:solidFill>
              </a:rPr>
              <a:t>efficiency.</a:t>
            </a:r>
          </a:p>
        </p:txBody>
      </p:sp>
      <p:sp>
        <p:nvSpPr>
          <p:cNvPr id="4" name="TextBox 3"/>
          <p:cNvSpPr txBox="1"/>
          <p:nvPr/>
        </p:nvSpPr>
        <p:spPr>
          <a:xfrm>
            <a:off x="0" y="6642556"/>
            <a:ext cx="9144000" cy="215444"/>
          </a:xfrm>
          <a:prstGeom prst="rect">
            <a:avLst/>
          </a:prstGeom>
          <a:noFill/>
        </p:spPr>
        <p:txBody>
          <a:bodyPr wrap="square" rtlCol="0">
            <a:spAutoFit/>
          </a:bodyPr>
          <a:lstStyle/>
          <a:p>
            <a:r>
              <a:rPr lang="en-US" sz="800" dirty="0"/>
              <a:t>(Jeff</a:t>
            </a:r>
            <a:r>
              <a:rPr lang="en-US" sz="800" dirty="0" smtClean="0"/>
              <a:t>, </a:t>
            </a:r>
            <a:r>
              <a:rPr lang="en-US" sz="800" dirty="0"/>
              <a:t>Ten Things to Know About </a:t>
            </a:r>
            <a:r>
              <a:rPr lang="en-US" sz="800" dirty="0" err="1" smtClean="0"/>
              <a:t>big.LITTLE</a:t>
            </a:r>
            <a:r>
              <a:rPr lang="en-US" sz="800" dirty="0" smtClean="0"/>
              <a:t>, 2013), (</a:t>
            </a:r>
            <a:r>
              <a:rPr lang="en-US" sz="800" dirty="0"/>
              <a:t>Grey, </a:t>
            </a:r>
            <a:r>
              <a:rPr lang="en-US" sz="800" dirty="0" err="1"/>
              <a:t>big.LITTLE</a:t>
            </a:r>
            <a:r>
              <a:rPr lang="en-US" sz="800" dirty="0"/>
              <a:t> Software </a:t>
            </a:r>
            <a:r>
              <a:rPr lang="en-US" sz="800" dirty="0" smtClean="0"/>
              <a:t>Update, 2013)</a:t>
            </a:r>
            <a:endParaRPr lang="en-US" sz="800" dirty="0"/>
          </a:p>
        </p:txBody>
      </p:sp>
    </p:spTree>
    <p:extLst>
      <p:ext uri="{BB962C8B-B14F-4D97-AF65-F5344CB8AC3E}">
        <p14:creationId xmlns:p14="http://schemas.microsoft.com/office/powerpoint/2010/main" val="3251003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0"/>
            <a:ext cx="91440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a:solidFill>
                  <a:schemeClr val="bg2">
                    <a:lumMod val="75000"/>
                  </a:schemeClr>
                </a:solidFill>
              </a:rPr>
              <a:t>ARM’s </a:t>
            </a:r>
            <a:r>
              <a:rPr lang="en-US" kern="0" dirty="0" err="1">
                <a:solidFill>
                  <a:schemeClr val="bg2">
                    <a:lumMod val="75000"/>
                  </a:schemeClr>
                </a:solidFill>
              </a:rPr>
              <a:t>big.LITTLE</a:t>
            </a:r>
            <a:endParaRPr lang="en-US" kern="0" dirty="0">
              <a:solidFill>
                <a:schemeClr val="bg2">
                  <a:lumMod val="75000"/>
                </a:schemeClr>
              </a:solidFill>
            </a:endParaRPr>
          </a:p>
        </p:txBody>
      </p:sp>
      <p:pic>
        <p:nvPicPr>
          <p:cNvPr id="4" name="Picture 3" descr="Macintosh HD:Users:jordanra:Downloads:Big.Little_Cluster_Switching.png"/>
          <p:cNvPicPr/>
          <p:nvPr/>
        </p:nvPicPr>
        <p:blipFill>
          <a:blip r:embed="rId2">
            <a:extLst>
              <a:ext uri="{28A0092B-C50C-407E-A947-70E740481C1C}">
                <a14:useLocalDpi xmlns:a14="http://schemas.microsoft.com/office/drawing/2010/main" val="0"/>
              </a:ext>
            </a:extLst>
          </a:blip>
          <a:srcRect/>
          <a:stretch>
            <a:fillRect/>
          </a:stretch>
        </p:blipFill>
        <p:spPr bwMode="auto">
          <a:xfrm>
            <a:off x="4899343" y="1646237"/>
            <a:ext cx="4298315" cy="1676400"/>
          </a:xfrm>
          <a:prstGeom prst="rect">
            <a:avLst/>
          </a:prstGeom>
          <a:noFill/>
          <a:ln>
            <a:noFill/>
          </a:ln>
        </p:spPr>
      </p:pic>
      <p:pic>
        <p:nvPicPr>
          <p:cNvPr id="5" name="Picture 4" descr="Macintosh HD:Users:jordanra:Downloads:In_Kernel_Switcher.jpg"/>
          <p:cNvPicPr/>
          <p:nvPr/>
        </p:nvPicPr>
        <p:blipFill>
          <a:blip r:embed="rId3">
            <a:extLst>
              <a:ext uri="{28A0092B-C50C-407E-A947-70E740481C1C}">
                <a14:useLocalDpi xmlns:a14="http://schemas.microsoft.com/office/drawing/2010/main" val="0"/>
              </a:ext>
            </a:extLst>
          </a:blip>
          <a:srcRect/>
          <a:stretch>
            <a:fillRect/>
          </a:stretch>
        </p:blipFill>
        <p:spPr bwMode="auto">
          <a:xfrm>
            <a:off x="5036503" y="3662998"/>
            <a:ext cx="4092257" cy="1812925"/>
          </a:xfrm>
          <a:prstGeom prst="rect">
            <a:avLst/>
          </a:prstGeom>
          <a:noFill/>
          <a:ln>
            <a:noFill/>
          </a:ln>
        </p:spPr>
      </p:pic>
      <p:pic>
        <p:nvPicPr>
          <p:cNvPr id="6" name="Picture 5" descr="Macintosh HD:Users:jordanra:Downloads:Global_Task_Scheduling.jpg"/>
          <p:cNvPicPr/>
          <p:nvPr/>
        </p:nvPicPr>
        <p:blipFill>
          <a:blip r:embed="rId4">
            <a:extLst>
              <a:ext uri="{28A0092B-C50C-407E-A947-70E740481C1C}">
                <a14:useLocalDpi xmlns:a14="http://schemas.microsoft.com/office/drawing/2010/main" val="0"/>
              </a:ext>
            </a:extLst>
          </a:blip>
          <a:srcRect/>
          <a:stretch>
            <a:fillRect/>
          </a:stretch>
        </p:blipFill>
        <p:spPr bwMode="auto">
          <a:xfrm>
            <a:off x="4792436" y="5816284"/>
            <a:ext cx="4351564" cy="850221"/>
          </a:xfrm>
          <a:prstGeom prst="rect">
            <a:avLst/>
          </a:prstGeom>
          <a:noFill/>
          <a:ln>
            <a:noFill/>
          </a:ln>
        </p:spPr>
      </p:pic>
      <p:sp>
        <p:nvSpPr>
          <p:cNvPr id="7" name="Subtitle 2"/>
          <p:cNvSpPr txBox="1">
            <a:spLocks/>
          </p:cNvSpPr>
          <p:nvPr/>
        </p:nvSpPr>
        <p:spPr>
          <a:xfrm>
            <a:off x="0" y="1828800"/>
            <a:ext cx="4953000" cy="5029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solidFill>
                  <a:schemeClr val="bg2">
                    <a:lumMod val="75000"/>
                  </a:schemeClr>
                </a:solidFill>
              </a:rPr>
              <a:t>Clustered Switching</a:t>
            </a:r>
          </a:p>
          <a:p>
            <a:pPr marL="0" indent="0"/>
            <a:endParaRPr lang="en-US" kern="0" dirty="0">
              <a:solidFill>
                <a:schemeClr val="bg2">
                  <a:lumMod val="75000"/>
                </a:schemeClr>
              </a:solidFill>
            </a:endParaRPr>
          </a:p>
          <a:p>
            <a:pPr marL="0" indent="0"/>
            <a:endParaRPr lang="en-US" kern="0" dirty="0" smtClean="0">
              <a:solidFill>
                <a:schemeClr val="bg2">
                  <a:lumMod val="75000"/>
                </a:schemeClr>
              </a:solidFill>
            </a:endParaRPr>
          </a:p>
          <a:p>
            <a:pPr marL="0" indent="0"/>
            <a:endParaRPr lang="en-US" kern="0" dirty="0" smtClean="0">
              <a:solidFill>
                <a:schemeClr val="bg2">
                  <a:lumMod val="75000"/>
                </a:schemeClr>
              </a:solidFill>
            </a:endParaRPr>
          </a:p>
          <a:p>
            <a:pPr>
              <a:buFont typeface="Arial" panose="020B0604020202020204" pitchFamily="34" charset="0"/>
              <a:buChar char="•"/>
            </a:pPr>
            <a:r>
              <a:rPr lang="en-US" dirty="0" smtClean="0">
                <a:solidFill>
                  <a:schemeClr val="bg2">
                    <a:lumMod val="75000"/>
                  </a:schemeClr>
                </a:solidFill>
              </a:rPr>
              <a:t>In-</a:t>
            </a:r>
            <a:r>
              <a:rPr lang="en-US" dirty="0" err="1" smtClean="0">
                <a:solidFill>
                  <a:schemeClr val="bg2">
                    <a:lumMod val="75000"/>
                  </a:schemeClr>
                </a:solidFill>
              </a:rPr>
              <a:t>Kernal</a:t>
            </a:r>
            <a:r>
              <a:rPr lang="en-US" dirty="0" smtClean="0">
                <a:solidFill>
                  <a:schemeClr val="bg2">
                    <a:lumMod val="75000"/>
                  </a:schemeClr>
                </a:solidFill>
              </a:rPr>
              <a:t> </a:t>
            </a:r>
            <a:r>
              <a:rPr lang="en-US" dirty="0">
                <a:solidFill>
                  <a:schemeClr val="bg2">
                    <a:lumMod val="75000"/>
                  </a:schemeClr>
                </a:solidFill>
              </a:rPr>
              <a:t>Switcher </a:t>
            </a:r>
            <a:endParaRPr lang="en-US" dirty="0" smtClean="0">
              <a:solidFill>
                <a:schemeClr val="bg2">
                  <a:lumMod val="75000"/>
                </a:schemeClr>
              </a:solidFill>
            </a:endParaRPr>
          </a:p>
          <a:p>
            <a:pPr marL="0" indent="0"/>
            <a:endParaRPr lang="en-US" kern="0" dirty="0">
              <a:solidFill>
                <a:schemeClr val="bg2">
                  <a:lumMod val="75000"/>
                </a:schemeClr>
              </a:solidFill>
            </a:endParaRPr>
          </a:p>
          <a:p>
            <a:pPr marL="0" indent="0"/>
            <a:endParaRPr lang="en-US" kern="0" dirty="0" smtClean="0">
              <a:solidFill>
                <a:schemeClr val="bg2">
                  <a:lumMod val="75000"/>
                </a:schemeClr>
              </a:solidFill>
            </a:endParaRPr>
          </a:p>
          <a:p>
            <a:pPr marL="0" indent="0"/>
            <a:endParaRPr lang="en-US" kern="0" dirty="0" smtClean="0">
              <a:solidFill>
                <a:schemeClr val="bg2">
                  <a:lumMod val="75000"/>
                </a:schemeClr>
              </a:solidFill>
            </a:endParaRPr>
          </a:p>
          <a:p>
            <a:pPr>
              <a:buFont typeface="Arial" panose="020B0604020202020204" pitchFamily="34" charset="0"/>
              <a:buChar char="•"/>
            </a:pPr>
            <a:r>
              <a:rPr lang="en-US" dirty="0">
                <a:solidFill>
                  <a:schemeClr val="bg2">
                    <a:lumMod val="75000"/>
                  </a:schemeClr>
                </a:solidFill>
              </a:rPr>
              <a:t>Heterogeneous multi-processing </a:t>
            </a:r>
            <a:endParaRPr lang="en-US" kern="0" dirty="0" smtClean="0">
              <a:solidFill>
                <a:schemeClr val="bg2">
                  <a:lumMod val="75000"/>
                </a:schemeClr>
              </a:solidFill>
            </a:endParaRPr>
          </a:p>
        </p:txBody>
      </p:sp>
      <p:sp>
        <p:nvSpPr>
          <p:cNvPr id="8" name="TextBox 7"/>
          <p:cNvSpPr txBox="1"/>
          <p:nvPr/>
        </p:nvSpPr>
        <p:spPr>
          <a:xfrm>
            <a:off x="0" y="6642556"/>
            <a:ext cx="9144000" cy="215444"/>
          </a:xfrm>
          <a:prstGeom prst="rect">
            <a:avLst/>
          </a:prstGeom>
          <a:noFill/>
        </p:spPr>
        <p:txBody>
          <a:bodyPr wrap="square" rtlCol="0">
            <a:spAutoFit/>
          </a:bodyPr>
          <a:lstStyle/>
          <a:p>
            <a:r>
              <a:rPr lang="en-US" sz="800" dirty="0"/>
              <a:t>(Jeff</a:t>
            </a:r>
            <a:r>
              <a:rPr lang="en-US" sz="800" dirty="0" smtClean="0"/>
              <a:t>, </a:t>
            </a:r>
            <a:r>
              <a:rPr lang="en-US" sz="800" dirty="0"/>
              <a:t>Ten Things to Know About </a:t>
            </a:r>
            <a:r>
              <a:rPr lang="en-US" sz="800" dirty="0" err="1" smtClean="0"/>
              <a:t>big.LITTLE</a:t>
            </a:r>
            <a:r>
              <a:rPr lang="en-US" sz="800" dirty="0" smtClean="0"/>
              <a:t>, 2013), (</a:t>
            </a:r>
            <a:r>
              <a:rPr lang="en-US" sz="800" dirty="0"/>
              <a:t>Grey, </a:t>
            </a:r>
            <a:r>
              <a:rPr lang="en-US" sz="800" dirty="0" err="1"/>
              <a:t>big.LITTLE</a:t>
            </a:r>
            <a:r>
              <a:rPr lang="en-US" sz="800" dirty="0"/>
              <a:t> Software </a:t>
            </a:r>
            <a:r>
              <a:rPr lang="en-US" sz="800" dirty="0" smtClean="0"/>
              <a:t>Update, 2013)</a:t>
            </a:r>
            <a:endParaRPr lang="en-US" sz="800" dirty="0"/>
          </a:p>
        </p:txBody>
      </p:sp>
    </p:spTree>
    <p:extLst>
      <p:ext uri="{BB962C8B-B14F-4D97-AF65-F5344CB8AC3E}">
        <p14:creationId xmlns:p14="http://schemas.microsoft.com/office/powerpoint/2010/main" val="1689635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0"/>
            <a:ext cx="91440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a:solidFill>
                  <a:schemeClr val="bg2">
                    <a:lumMod val="75000"/>
                  </a:schemeClr>
                </a:solidFill>
              </a:rPr>
              <a:t>Near Threshold Voltage Processors (NTV)</a:t>
            </a:r>
          </a:p>
        </p:txBody>
      </p:sp>
      <p:sp>
        <p:nvSpPr>
          <p:cNvPr id="3" name="Subtitle 2"/>
          <p:cNvSpPr txBox="1">
            <a:spLocks/>
          </p:cNvSpPr>
          <p:nvPr/>
        </p:nvSpPr>
        <p:spPr>
          <a:xfrm>
            <a:off x="0" y="1828800"/>
            <a:ext cx="9144000" cy="5029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a:solidFill>
                  <a:schemeClr val="bg2">
                    <a:lumMod val="75000"/>
                  </a:schemeClr>
                </a:solidFill>
              </a:rPr>
              <a:t>O</a:t>
            </a:r>
            <a:r>
              <a:rPr lang="en-US" kern="0" dirty="0" smtClean="0">
                <a:solidFill>
                  <a:schemeClr val="bg2">
                    <a:lumMod val="75000"/>
                  </a:schemeClr>
                </a:solidFill>
              </a:rPr>
              <a:t>perate </a:t>
            </a:r>
            <a:r>
              <a:rPr lang="en-US" kern="0" dirty="0">
                <a:solidFill>
                  <a:schemeClr val="bg2">
                    <a:lumMod val="75000"/>
                  </a:schemeClr>
                </a:solidFill>
              </a:rPr>
              <a:t>the on state of the transistor near the threshold </a:t>
            </a:r>
            <a:r>
              <a:rPr lang="en-US" kern="0" dirty="0" smtClean="0">
                <a:solidFill>
                  <a:schemeClr val="bg2">
                    <a:lumMod val="75000"/>
                  </a:schemeClr>
                </a:solidFill>
              </a:rPr>
              <a:t>voltage. Have </a:t>
            </a:r>
            <a:r>
              <a:rPr lang="en-US" kern="0" dirty="0">
                <a:solidFill>
                  <a:schemeClr val="bg2">
                    <a:lumMod val="75000"/>
                  </a:schemeClr>
                </a:solidFill>
              </a:rPr>
              <a:t>to make use of the previously described parallelism </a:t>
            </a:r>
            <a:r>
              <a:rPr lang="en-US" kern="0" dirty="0" smtClean="0">
                <a:solidFill>
                  <a:schemeClr val="bg2">
                    <a:lumMod val="75000"/>
                  </a:schemeClr>
                </a:solidFill>
              </a:rPr>
              <a:t>technique.</a:t>
            </a:r>
          </a:p>
          <a:p>
            <a:pPr>
              <a:buFont typeface="Arial" panose="020B0604020202020204" pitchFamily="34" charset="0"/>
              <a:buChar char="•"/>
            </a:pPr>
            <a:r>
              <a:rPr lang="en-US" kern="0" dirty="0" smtClean="0">
                <a:solidFill>
                  <a:schemeClr val="bg2">
                    <a:lumMod val="75000"/>
                  </a:schemeClr>
                </a:solidFill>
              </a:rPr>
              <a:t>NTV processors </a:t>
            </a:r>
            <a:r>
              <a:rPr lang="en-US" kern="0" dirty="0">
                <a:solidFill>
                  <a:schemeClr val="bg2">
                    <a:lumMod val="75000"/>
                  </a:schemeClr>
                </a:solidFill>
              </a:rPr>
              <a:t>suffer a major performance hit for a significant (but not greater) energy savings</a:t>
            </a:r>
            <a:r>
              <a:rPr lang="en-US" kern="0" dirty="0" smtClean="0">
                <a:solidFill>
                  <a:schemeClr val="bg2">
                    <a:lumMod val="75000"/>
                  </a:schemeClr>
                </a:solidFill>
              </a:rPr>
              <a:t>.</a:t>
            </a:r>
            <a:endParaRPr lang="en-US" kern="0" dirty="0">
              <a:solidFill>
                <a:schemeClr val="bg2">
                  <a:lumMod val="75000"/>
                </a:schemeClr>
              </a:solidFill>
            </a:endParaRPr>
          </a:p>
          <a:p>
            <a:pPr>
              <a:buFont typeface="Arial" panose="020B0604020202020204" pitchFamily="34" charset="0"/>
              <a:buChar char="•"/>
            </a:pPr>
            <a:r>
              <a:rPr lang="en-US" kern="0" dirty="0" smtClean="0">
                <a:solidFill>
                  <a:schemeClr val="bg2">
                    <a:lumMod val="75000"/>
                  </a:schemeClr>
                </a:solidFill>
              </a:rPr>
              <a:t>Per-processor </a:t>
            </a:r>
            <a:r>
              <a:rPr lang="en-US" kern="0" dirty="0">
                <a:solidFill>
                  <a:schemeClr val="bg2">
                    <a:lumMod val="75000"/>
                  </a:schemeClr>
                </a:solidFill>
              </a:rPr>
              <a:t>performance of NTV drops faster than the corresponding savings in energy-per-instruction (Say a 5x energy improvement for an 8x performance cost), the performance loss could be offset by using 8x more processors in parallel if the workload and the architecture allow </a:t>
            </a:r>
            <a:r>
              <a:rPr lang="en-US" kern="0" dirty="0" smtClean="0">
                <a:solidFill>
                  <a:schemeClr val="bg2">
                    <a:lumMod val="75000"/>
                  </a:schemeClr>
                </a:solidFill>
              </a:rPr>
              <a:t>it.</a:t>
            </a:r>
          </a:p>
          <a:p>
            <a:pPr>
              <a:buFont typeface="Arial" panose="020B0604020202020204" pitchFamily="34" charset="0"/>
              <a:buChar char="•"/>
            </a:pPr>
            <a:r>
              <a:rPr lang="en-US" kern="0" dirty="0" smtClean="0">
                <a:solidFill>
                  <a:schemeClr val="bg2">
                    <a:lumMod val="75000"/>
                  </a:schemeClr>
                </a:solidFill>
              </a:rPr>
              <a:t>Assuming </a:t>
            </a:r>
            <a:r>
              <a:rPr lang="en-US" kern="0" dirty="0">
                <a:solidFill>
                  <a:schemeClr val="bg2">
                    <a:lumMod val="75000"/>
                  </a:schemeClr>
                </a:solidFill>
              </a:rPr>
              <a:t>perfect parallelization, NTV could offer the throughput improvements while absorbing 40x the area – about eleven generations of dark </a:t>
            </a:r>
            <a:r>
              <a:rPr lang="en-US" kern="0" dirty="0" smtClean="0">
                <a:solidFill>
                  <a:schemeClr val="bg2">
                    <a:lumMod val="75000"/>
                  </a:schemeClr>
                </a:solidFill>
              </a:rPr>
              <a:t>silicon.</a:t>
            </a:r>
            <a:endParaRPr lang="en-US" kern="0" dirty="0">
              <a:solidFill>
                <a:schemeClr val="bg2">
                  <a:lumMod val="75000"/>
                </a:schemeClr>
              </a:solidFill>
            </a:endParaRPr>
          </a:p>
        </p:txBody>
      </p:sp>
    </p:spTree>
    <p:extLst>
      <p:ext uri="{BB962C8B-B14F-4D97-AF65-F5344CB8AC3E}">
        <p14:creationId xmlns:p14="http://schemas.microsoft.com/office/powerpoint/2010/main" val="2391696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0"/>
            <a:ext cx="91440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a:solidFill>
                  <a:schemeClr val="bg2">
                    <a:lumMod val="75000"/>
                  </a:schemeClr>
                </a:solidFill>
              </a:rPr>
              <a:t>Near Threshold Voltage Processors (NTV)</a:t>
            </a:r>
          </a:p>
        </p:txBody>
      </p:sp>
      <p:sp>
        <p:nvSpPr>
          <p:cNvPr id="3" name="Subtitle 2"/>
          <p:cNvSpPr txBox="1">
            <a:spLocks/>
          </p:cNvSpPr>
          <p:nvPr/>
        </p:nvSpPr>
        <p:spPr>
          <a:xfrm>
            <a:off x="0" y="1828800"/>
            <a:ext cx="5562600" cy="5029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solidFill>
                  <a:schemeClr val="bg2">
                    <a:lumMod val="75000"/>
                  </a:schemeClr>
                </a:solidFill>
              </a:rPr>
              <a:t>(a) shows both </a:t>
            </a:r>
            <a:r>
              <a:rPr lang="en-US" kern="0" dirty="0">
                <a:solidFill>
                  <a:schemeClr val="bg2">
                    <a:lumMod val="75000"/>
                  </a:schemeClr>
                </a:solidFill>
              </a:rPr>
              <a:t>the frequency and power output vs. the supply voltage as well as the </a:t>
            </a:r>
            <a:r>
              <a:rPr lang="en-US" kern="0" dirty="0" smtClean="0">
                <a:solidFill>
                  <a:schemeClr val="bg2">
                    <a:lumMod val="75000"/>
                  </a:schemeClr>
                </a:solidFill>
              </a:rPr>
              <a:t>total power vs </a:t>
            </a:r>
            <a:r>
              <a:rPr lang="en-US" kern="0" dirty="0">
                <a:solidFill>
                  <a:schemeClr val="bg2">
                    <a:lumMod val="75000"/>
                  </a:schemeClr>
                </a:solidFill>
              </a:rPr>
              <a:t>supply voltage. </a:t>
            </a:r>
            <a:endParaRPr lang="en-US" kern="0" dirty="0" smtClean="0">
              <a:solidFill>
                <a:schemeClr val="bg2">
                  <a:lumMod val="75000"/>
                </a:schemeClr>
              </a:solidFill>
            </a:endParaRPr>
          </a:p>
          <a:p>
            <a:pPr>
              <a:buFont typeface="Arial" panose="020B0604020202020204" pitchFamily="34" charset="0"/>
              <a:buChar char="•"/>
            </a:pPr>
            <a:r>
              <a:rPr lang="en-US" kern="0" dirty="0" smtClean="0">
                <a:solidFill>
                  <a:schemeClr val="bg2">
                    <a:lumMod val="75000"/>
                  </a:schemeClr>
                </a:solidFill>
              </a:rPr>
              <a:t>(b) </a:t>
            </a:r>
            <a:r>
              <a:rPr lang="en-US" kern="0" dirty="0">
                <a:solidFill>
                  <a:schemeClr val="bg2">
                    <a:lumMod val="75000"/>
                  </a:schemeClr>
                </a:solidFill>
              </a:rPr>
              <a:t>clearly indicates that that for 65 nm CMOS technology, the near most optimized point to operate at for NTV is at 0.32 V</a:t>
            </a:r>
            <a:r>
              <a:rPr lang="en-US" kern="0" dirty="0" smtClean="0">
                <a:solidFill>
                  <a:schemeClr val="bg2">
                    <a:lumMod val="75000"/>
                  </a:schemeClr>
                </a:solidFill>
              </a:rPr>
              <a:t>.</a:t>
            </a:r>
            <a:endParaRPr lang="en-US" kern="0" dirty="0">
              <a:solidFill>
                <a:schemeClr val="bg2">
                  <a:lumMod val="75000"/>
                </a:schemeClr>
              </a:solidFill>
            </a:endParaRPr>
          </a:p>
        </p:txBody>
      </p:sp>
      <p:pic>
        <p:nvPicPr>
          <p:cNvPr id="4" name="Picture 3" descr="C:\Users\Jordan\Desktop\Image2.jpg"/>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05000"/>
            <a:ext cx="3581400" cy="4191000"/>
          </a:xfrm>
          <a:prstGeom prst="rect">
            <a:avLst/>
          </a:prstGeom>
          <a:noFill/>
          <a:ln>
            <a:noFill/>
          </a:ln>
        </p:spPr>
      </p:pic>
      <p:sp>
        <p:nvSpPr>
          <p:cNvPr id="5" name="TextBox 4"/>
          <p:cNvSpPr txBox="1"/>
          <p:nvPr/>
        </p:nvSpPr>
        <p:spPr>
          <a:xfrm>
            <a:off x="0" y="6642556"/>
            <a:ext cx="9144000" cy="215444"/>
          </a:xfrm>
          <a:prstGeom prst="rect">
            <a:avLst/>
          </a:prstGeom>
          <a:noFill/>
        </p:spPr>
        <p:txBody>
          <a:bodyPr wrap="square" rtlCol="0">
            <a:spAutoFit/>
          </a:bodyPr>
          <a:lstStyle/>
          <a:p>
            <a:r>
              <a:rPr lang="en-US" sz="800" dirty="0" smtClean="0"/>
              <a:t>(</a:t>
            </a:r>
            <a:r>
              <a:rPr lang="en-US" sz="800" dirty="0" err="1" smtClean="0"/>
              <a:t>Kaul</a:t>
            </a:r>
            <a:r>
              <a:rPr lang="en-US" sz="800" dirty="0"/>
              <a:t>, Near-threshold voltage (NTV) </a:t>
            </a:r>
            <a:r>
              <a:rPr lang="en-US" sz="800" dirty="0" smtClean="0"/>
              <a:t>design; </a:t>
            </a:r>
            <a:r>
              <a:rPr lang="en-US" sz="800" dirty="0"/>
              <a:t>Opportunities and challenges, </a:t>
            </a:r>
            <a:r>
              <a:rPr lang="en-US" sz="800" dirty="0" smtClean="0"/>
              <a:t>2012)</a:t>
            </a:r>
            <a:endParaRPr lang="en-US" sz="800" dirty="0"/>
          </a:p>
        </p:txBody>
      </p:sp>
    </p:spTree>
    <p:extLst>
      <p:ext uri="{BB962C8B-B14F-4D97-AF65-F5344CB8AC3E}">
        <p14:creationId xmlns:p14="http://schemas.microsoft.com/office/powerpoint/2010/main" val="3092566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0"/>
            <a:ext cx="91440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a:solidFill>
                  <a:schemeClr val="bg2">
                    <a:lumMod val="75000"/>
                  </a:schemeClr>
                </a:solidFill>
              </a:rPr>
              <a:t>Hardware Specialization</a:t>
            </a:r>
          </a:p>
        </p:txBody>
      </p:sp>
      <p:sp>
        <p:nvSpPr>
          <p:cNvPr id="6" name="Subtitle 2"/>
          <p:cNvSpPr txBox="1">
            <a:spLocks/>
          </p:cNvSpPr>
          <p:nvPr/>
        </p:nvSpPr>
        <p:spPr>
          <a:xfrm>
            <a:off x="0" y="1828800"/>
            <a:ext cx="9144000" cy="5029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a:solidFill>
                  <a:schemeClr val="bg2">
                    <a:lumMod val="75000"/>
                  </a:schemeClr>
                </a:solidFill>
              </a:rPr>
              <a:t>Special-purpose cores (As opposed to only general-purpose processors</a:t>
            </a:r>
            <a:r>
              <a:rPr lang="en-US" kern="0" dirty="0" smtClean="0">
                <a:solidFill>
                  <a:schemeClr val="bg2">
                    <a:lumMod val="75000"/>
                  </a:schemeClr>
                </a:solidFill>
              </a:rPr>
              <a:t>)</a:t>
            </a:r>
          </a:p>
          <a:p>
            <a:pPr>
              <a:buFont typeface="Arial" panose="020B0604020202020204" pitchFamily="34" charset="0"/>
              <a:buChar char="•"/>
            </a:pPr>
            <a:r>
              <a:rPr lang="en-US" kern="0" dirty="0" smtClean="0">
                <a:solidFill>
                  <a:schemeClr val="bg2">
                    <a:lumMod val="75000"/>
                  </a:schemeClr>
                </a:solidFill>
              </a:rPr>
              <a:t>This </a:t>
            </a:r>
            <a:r>
              <a:rPr lang="en-US" kern="0" dirty="0">
                <a:solidFill>
                  <a:schemeClr val="bg2">
                    <a:lumMod val="75000"/>
                  </a:schemeClr>
                </a:solidFill>
              </a:rPr>
              <a:t>can be done since we are at a time where power is now more expensive than </a:t>
            </a:r>
            <a:r>
              <a:rPr lang="en-US" kern="0" dirty="0" smtClean="0">
                <a:solidFill>
                  <a:schemeClr val="bg2">
                    <a:lumMod val="75000"/>
                  </a:schemeClr>
                </a:solidFill>
              </a:rPr>
              <a:t>area. </a:t>
            </a:r>
          </a:p>
          <a:p>
            <a:pPr>
              <a:buFont typeface="Arial" panose="020B0604020202020204" pitchFamily="34" charset="0"/>
              <a:buChar char="•"/>
            </a:pPr>
            <a:r>
              <a:rPr lang="en-US" kern="0" dirty="0" smtClean="0">
                <a:solidFill>
                  <a:schemeClr val="bg2">
                    <a:lumMod val="75000"/>
                  </a:schemeClr>
                </a:solidFill>
              </a:rPr>
              <a:t>These </a:t>
            </a:r>
            <a:r>
              <a:rPr lang="en-US" kern="0" dirty="0">
                <a:solidFill>
                  <a:schemeClr val="bg2">
                    <a:lumMod val="75000"/>
                  </a:schemeClr>
                </a:solidFill>
              </a:rPr>
              <a:t>specialized cores can be used to fill in </a:t>
            </a:r>
            <a:r>
              <a:rPr lang="en-US" kern="0" dirty="0" smtClean="0">
                <a:solidFill>
                  <a:schemeClr val="bg2">
                    <a:lumMod val="75000"/>
                  </a:schemeClr>
                </a:solidFill>
              </a:rPr>
              <a:t>the silicon </a:t>
            </a:r>
            <a:r>
              <a:rPr lang="en-US" kern="0" dirty="0">
                <a:solidFill>
                  <a:schemeClr val="bg2">
                    <a:lumMod val="75000"/>
                  </a:schemeClr>
                </a:solidFill>
              </a:rPr>
              <a:t>that previously was unused due to power </a:t>
            </a:r>
            <a:r>
              <a:rPr lang="en-US" kern="0" dirty="0" smtClean="0">
                <a:solidFill>
                  <a:schemeClr val="bg2">
                    <a:lumMod val="75000"/>
                  </a:schemeClr>
                </a:solidFill>
              </a:rPr>
              <a:t>requirements.</a:t>
            </a:r>
          </a:p>
          <a:p>
            <a:pPr>
              <a:buFont typeface="Arial" panose="020B0604020202020204" pitchFamily="34" charset="0"/>
              <a:buChar char="•"/>
            </a:pPr>
            <a:r>
              <a:rPr lang="en-US" kern="0" dirty="0" smtClean="0">
                <a:solidFill>
                  <a:schemeClr val="bg2">
                    <a:lumMod val="75000"/>
                  </a:schemeClr>
                </a:solidFill>
              </a:rPr>
              <a:t>They </a:t>
            </a:r>
            <a:r>
              <a:rPr lang="en-US" kern="0" dirty="0">
                <a:solidFill>
                  <a:schemeClr val="bg2">
                    <a:lumMod val="75000"/>
                  </a:schemeClr>
                </a:solidFill>
              </a:rPr>
              <a:t>can be upwards of 10-1000x more energy efficient than a general-purpose </a:t>
            </a:r>
            <a:r>
              <a:rPr lang="en-US" kern="0" dirty="0" smtClean="0">
                <a:solidFill>
                  <a:schemeClr val="bg2">
                    <a:lumMod val="75000"/>
                  </a:schemeClr>
                </a:solidFill>
              </a:rPr>
              <a:t>processor.</a:t>
            </a:r>
          </a:p>
          <a:p>
            <a:pPr>
              <a:buFont typeface="Arial" panose="020B0604020202020204" pitchFamily="34" charset="0"/>
              <a:buChar char="•"/>
            </a:pPr>
            <a:r>
              <a:rPr lang="en-US" kern="0" dirty="0" smtClean="0">
                <a:solidFill>
                  <a:schemeClr val="bg2">
                    <a:lumMod val="75000"/>
                  </a:schemeClr>
                </a:solidFill>
              </a:rPr>
              <a:t>Ultimately leads </a:t>
            </a:r>
            <a:r>
              <a:rPr lang="en-US" kern="0" dirty="0">
                <a:solidFill>
                  <a:schemeClr val="bg2">
                    <a:lumMod val="75000"/>
                  </a:schemeClr>
                </a:solidFill>
              </a:rPr>
              <a:t>to an increase </a:t>
            </a:r>
            <a:r>
              <a:rPr lang="en-US" kern="0" dirty="0" smtClean="0">
                <a:solidFill>
                  <a:schemeClr val="bg2">
                    <a:lumMod val="75000"/>
                  </a:schemeClr>
                </a:solidFill>
              </a:rPr>
              <a:t>in silicon usage </a:t>
            </a:r>
            <a:r>
              <a:rPr lang="en-US" kern="0" dirty="0">
                <a:solidFill>
                  <a:schemeClr val="bg2">
                    <a:lumMod val="75000"/>
                  </a:schemeClr>
                </a:solidFill>
              </a:rPr>
              <a:t>as well as a lower overall power budget. These coprocessors are called “Coprocessor Dominated Architectures” or </a:t>
            </a:r>
            <a:r>
              <a:rPr lang="en-US" kern="0" dirty="0" err="1">
                <a:solidFill>
                  <a:schemeClr val="bg2">
                    <a:lumMod val="75000"/>
                  </a:schemeClr>
                </a:solidFill>
              </a:rPr>
              <a:t>CoDAs</a:t>
            </a:r>
            <a:r>
              <a:rPr lang="en-US" kern="0" dirty="0">
                <a:solidFill>
                  <a:schemeClr val="bg2">
                    <a:lumMod val="75000"/>
                  </a:schemeClr>
                </a:solidFill>
              </a:rPr>
              <a:t>.</a:t>
            </a:r>
          </a:p>
          <a:p>
            <a:pPr>
              <a:buFont typeface="Arial" panose="020B0604020202020204" pitchFamily="34" charset="0"/>
              <a:buChar char="•"/>
            </a:pPr>
            <a:endParaRPr lang="en-US" kern="0" dirty="0">
              <a:solidFill>
                <a:schemeClr val="bg2">
                  <a:lumMod val="75000"/>
                </a:schemeClr>
              </a:solidFill>
            </a:endParaRPr>
          </a:p>
        </p:txBody>
      </p:sp>
      <p:sp>
        <p:nvSpPr>
          <p:cNvPr id="8" name="TextBox 7"/>
          <p:cNvSpPr txBox="1"/>
          <p:nvPr/>
        </p:nvSpPr>
        <p:spPr>
          <a:xfrm>
            <a:off x="0" y="6642556"/>
            <a:ext cx="9144000" cy="215444"/>
          </a:xfrm>
          <a:prstGeom prst="rect">
            <a:avLst/>
          </a:prstGeom>
          <a:noFill/>
        </p:spPr>
        <p:txBody>
          <a:bodyPr wrap="square" rtlCol="0">
            <a:spAutoFit/>
          </a:bodyPr>
          <a:lstStyle/>
          <a:p>
            <a:r>
              <a:rPr lang="en-US" sz="800" dirty="0" smtClean="0"/>
              <a:t>(</a:t>
            </a:r>
            <a:r>
              <a:rPr lang="en-US" sz="800" dirty="0"/>
              <a:t>Taylor, A landscape of the new dark silicon design regime., </a:t>
            </a:r>
            <a:r>
              <a:rPr lang="en-US" sz="800" dirty="0" smtClean="0"/>
              <a:t>2013)</a:t>
            </a:r>
            <a:endParaRPr lang="en-US" sz="800" dirty="0"/>
          </a:p>
        </p:txBody>
      </p:sp>
    </p:spTree>
    <p:extLst>
      <p:ext uri="{BB962C8B-B14F-4D97-AF65-F5344CB8AC3E}">
        <p14:creationId xmlns:p14="http://schemas.microsoft.com/office/powerpoint/2010/main" val="1051019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ordan\Desktop\Image3.jpg"/>
          <p:cNvPicPr/>
          <p:nvPr/>
        </p:nvPicPr>
        <p:blipFill>
          <a:blip r:embed="rId2">
            <a:extLst>
              <a:ext uri="{28A0092B-C50C-407E-A947-70E740481C1C}">
                <a14:useLocalDpi xmlns:a14="http://schemas.microsoft.com/office/drawing/2010/main" val="0"/>
              </a:ext>
            </a:extLst>
          </a:blip>
          <a:srcRect/>
          <a:stretch>
            <a:fillRect/>
          </a:stretch>
        </p:blipFill>
        <p:spPr bwMode="auto">
          <a:xfrm>
            <a:off x="3701415" y="4967516"/>
            <a:ext cx="5442585" cy="1889125"/>
          </a:xfrm>
          <a:prstGeom prst="rect">
            <a:avLst/>
          </a:prstGeom>
          <a:noFill/>
          <a:ln>
            <a:noFill/>
          </a:ln>
        </p:spPr>
      </p:pic>
      <p:sp>
        <p:nvSpPr>
          <p:cNvPr id="2" name="Title 1"/>
          <p:cNvSpPr txBox="1">
            <a:spLocks/>
          </p:cNvSpPr>
          <p:nvPr/>
        </p:nvSpPr>
        <p:spPr>
          <a:xfrm>
            <a:off x="0" y="762000"/>
            <a:ext cx="91440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smtClean="0">
                <a:solidFill>
                  <a:schemeClr val="bg2">
                    <a:lumMod val="75000"/>
                  </a:schemeClr>
                </a:solidFill>
              </a:rPr>
              <a:t>UCSD’s </a:t>
            </a:r>
            <a:r>
              <a:rPr lang="en-US" kern="0" dirty="0" err="1" smtClean="0">
                <a:solidFill>
                  <a:schemeClr val="bg2">
                    <a:lumMod val="75000"/>
                  </a:schemeClr>
                </a:solidFill>
              </a:rPr>
              <a:t>GreenDroid</a:t>
            </a:r>
            <a:endParaRPr lang="en-US" kern="0" dirty="0">
              <a:solidFill>
                <a:schemeClr val="bg2">
                  <a:lumMod val="75000"/>
                </a:schemeClr>
              </a:solidFill>
            </a:endParaRPr>
          </a:p>
        </p:txBody>
      </p:sp>
      <p:sp>
        <p:nvSpPr>
          <p:cNvPr id="3" name="Subtitle 2"/>
          <p:cNvSpPr txBox="1">
            <a:spLocks/>
          </p:cNvSpPr>
          <p:nvPr/>
        </p:nvSpPr>
        <p:spPr>
          <a:xfrm>
            <a:off x="0" y="1828800"/>
            <a:ext cx="9144000" cy="33528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solidFill>
                  <a:schemeClr val="bg2">
                    <a:lumMod val="75000"/>
                  </a:schemeClr>
                </a:solidFill>
              </a:rPr>
              <a:t>Mobile </a:t>
            </a:r>
            <a:r>
              <a:rPr lang="en-US" kern="0" dirty="0">
                <a:solidFill>
                  <a:schemeClr val="bg2">
                    <a:lumMod val="75000"/>
                  </a:schemeClr>
                </a:solidFill>
              </a:rPr>
              <a:t>application processor that implements Android mobile environment </a:t>
            </a:r>
            <a:r>
              <a:rPr lang="en-US" kern="0" dirty="0" smtClean="0">
                <a:solidFill>
                  <a:schemeClr val="bg2">
                    <a:lumMod val="75000"/>
                  </a:schemeClr>
                </a:solidFill>
              </a:rPr>
              <a:t>hotspots</a:t>
            </a:r>
          </a:p>
          <a:p>
            <a:pPr>
              <a:buFont typeface="Arial" panose="020B0604020202020204" pitchFamily="34" charset="0"/>
              <a:buChar char="•"/>
            </a:pPr>
            <a:r>
              <a:rPr lang="en-US" kern="0" dirty="0" smtClean="0">
                <a:solidFill>
                  <a:schemeClr val="bg2">
                    <a:lumMod val="75000"/>
                  </a:schemeClr>
                </a:solidFill>
              </a:rPr>
              <a:t>Target </a:t>
            </a:r>
            <a:r>
              <a:rPr lang="en-US" kern="0" dirty="0">
                <a:solidFill>
                  <a:schemeClr val="bg2">
                    <a:lumMod val="75000"/>
                  </a:schemeClr>
                </a:solidFill>
              </a:rPr>
              <a:t>both irregular and regular code are automatically generated from C or C source </a:t>
            </a:r>
            <a:r>
              <a:rPr lang="en-US" kern="0" dirty="0" smtClean="0">
                <a:solidFill>
                  <a:schemeClr val="bg2">
                    <a:lumMod val="75000"/>
                  </a:schemeClr>
                </a:solidFill>
              </a:rPr>
              <a:t>code. </a:t>
            </a:r>
          </a:p>
          <a:p>
            <a:pPr>
              <a:buFont typeface="Arial" panose="020B0604020202020204" pitchFamily="34" charset="0"/>
              <a:buChar char="•"/>
            </a:pPr>
            <a:r>
              <a:rPr lang="en-US" kern="0" dirty="0" smtClean="0">
                <a:solidFill>
                  <a:schemeClr val="bg2">
                    <a:lumMod val="75000"/>
                  </a:schemeClr>
                </a:solidFill>
              </a:rPr>
              <a:t>They </a:t>
            </a:r>
            <a:r>
              <a:rPr lang="en-US" kern="0" dirty="0">
                <a:solidFill>
                  <a:schemeClr val="bg2">
                    <a:lumMod val="75000"/>
                  </a:schemeClr>
                </a:solidFill>
              </a:rPr>
              <a:t>attain an estimated ~</a:t>
            </a:r>
            <a:r>
              <a:rPr lang="en-US" kern="0" dirty="0" smtClean="0">
                <a:solidFill>
                  <a:schemeClr val="bg2">
                    <a:lumMod val="75000"/>
                  </a:schemeClr>
                </a:solidFill>
              </a:rPr>
              <a:t>8 </a:t>
            </a:r>
            <a:r>
              <a:rPr lang="en-US" kern="0" dirty="0">
                <a:solidFill>
                  <a:schemeClr val="bg2">
                    <a:lumMod val="75000"/>
                  </a:schemeClr>
                </a:solidFill>
              </a:rPr>
              <a:t>to 10x energy efficiency </a:t>
            </a:r>
            <a:r>
              <a:rPr lang="en-US" kern="0" dirty="0" smtClean="0">
                <a:solidFill>
                  <a:schemeClr val="bg2">
                    <a:lumMod val="75000"/>
                  </a:schemeClr>
                </a:solidFill>
              </a:rPr>
              <a:t>improvement</a:t>
            </a:r>
          </a:p>
          <a:p>
            <a:pPr>
              <a:buFont typeface="Arial" panose="020B0604020202020204" pitchFamily="34" charset="0"/>
              <a:buChar char="•"/>
            </a:pPr>
            <a:r>
              <a:rPr lang="en-US" kern="0" dirty="0">
                <a:solidFill>
                  <a:schemeClr val="bg2">
                    <a:lumMod val="75000"/>
                  </a:schemeClr>
                </a:solidFill>
              </a:rPr>
              <a:t>N</a:t>
            </a:r>
            <a:r>
              <a:rPr lang="en-US" kern="0" dirty="0" smtClean="0">
                <a:solidFill>
                  <a:schemeClr val="bg2">
                    <a:lumMod val="75000"/>
                  </a:schemeClr>
                </a:solidFill>
              </a:rPr>
              <a:t>o </a:t>
            </a:r>
            <a:r>
              <a:rPr lang="en-US" kern="0" dirty="0">
                <a:solidFill>
                  <a:schemeClr val="bg2">
                    <a:lumMod val="75000"/>
                  </a:schemeClr>
                </a:solidFill>
              </a:rPr>
              <a:t>loss in serial performance, even on nonparallel </a:t>
            </a:r>
            <a:r>
              <a:rPr lang="en-US" kern="0" dirty="0" smtClean="0">
                <a:solidFill>
                  <a:schemeClr val="bg2">
                    <a:lumMod val="75000"/>
                  </a:schemeClr>
                </a:solidFill>
              </a:rPr>
              <a:t>code</a:t>
            </a:r>
          </a:p>
          <a:p>
            <a:pPr>
              <a:buFont typeface="Arial" panose="020B0604020202020204" pitchFamily="34" charset="0"/>
              <a:buChar char="•"/>
            </a:pPr>
            <a:r>
              <a:rPr lang="en-US" kern="0" dirty="0" smtClean="0">
                <a:solidFill>
                  <a:schemeClr val="bg2">
                    <a:lumMod val="75000"/>
                  </a:schemeClr>
                </a:solidFill>
              </a:rPr>
              <a:t>Without end </a:t>
            </a:r>
            <a:r>
              <a:rPr lang="en-US" kern="0" dirty="0">
                <a:solidFill>
                  <a:schemeClr val="bg2">
                    <a:lumMod val="75000"/>
                  </a:schemeClr>
                </a:solidFill>
              </a:rPr>
              <a:t>user or programmer </a:t>
            </a:r>
            <a:r>
              <a:rPr lang="en-US" kern="0" dirty="0" smtClean="0">
                <a:solidFill>
                  <a:schemeClr val="bg2">
                    <a:lumMod val="75000"/>
                  </a:schemeClr>
                </a:solidFill>
              </a:rPr>
              <a:t>intervention</a:t>
            </a:r>
            <a:endParaRPr lang="en-US" kern="0" dirty="0">
              <a:solidFill>
                <a:schemeClr val="bg2">
                  <a:lumMod val="75000"/>
                </a:schemeClr>
              </a:solidFill>
            </a:endParaRPr>
          </a:p>
        </p:txBody>
      </p:sp>
      <p:sp>
        <p:nvSpPr>
          <p:cNvPr id="6" name="TextBox 5"/>
          <p:cNvSpPr txBox="1"/>
          <p:nvPr/>
        </p:nvSpPr>
        <p:spPr>
          <a:xfrm>
            <a:off x="0" y="6642556"/>
            <a:ext cx="9144000" cy="215444"/>
          </a:xfrm>
          <a:prstGeom prst="rect">
            <a:avLst/>
          </a:prstGeom>
          <a:noFill/>
        </p:spPr>
        <p:txBody>
          <a:bodyPr wrap="square" rtlCol="0">
            <a:spAutoFit/>
          </a:bodyPr>
          <a:lstStyle/>
          <a:p>
            <a:r>
              <a:rPr lang="en-US" sz="800" dirty="0" smtClean="0"/>
              <a:t>(</a:t>
            </a:r>
            <a:r>
              <a:rPr lang="en-US" sz="800" dirty="0"/>
              <a:t>Taylor, A landscape of the new dark silicon design regime., </a:t>
            </a:r>
            <a:r>
              <a:rPr lang="en-US" sz="800" dirty="0" smtClean="0"/>
              <a:t>2013)</a:t>
            </a:r>
            <a:endParaRPr lang="en-US" sz="800" dirty="0"/>
          </a:p>
        </p:txBody>
      </p:sp>
    </p:spTree>
    <p:extLst>
      <p:ext uri="{BB962C8B-B14F-4D97-AF65-F5344CB8AC3E}">
        <p14:creationId xmlns:p14="http://schemas.microsoft.com/office/powerpoint/2010/main" val="2107594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0"/>
            <a:ext cx="91440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a:solidFill>
                  <a:schemeClr val="bg2">
                    <a:lumMod val="75000"/>
                  </a:schemeClr>
                </a:solidFill>
              </a:rPr>
              <a:t>Elastic Fidelity</a:t>
            </a:r>
          </a:p>
        </p:txBody>
      </p:sp>
      <p:sp>
        <p:nvSpPr>
          <p:cNvPr id="4" name="TextBox 3"/>
          <p:cNvSpPr txBox="1"/>
          <p:nvPr/>
        </p:nvSpPr>
        <p:spPr>
          <a:xfrm>
            <a:off x="0" y="6642556"/>
            <a:ext cx="9144000" cy="215444"/>
          </a:xfrm>
          <a:prstGeom prst="rect">
            <a:avLst/>
          </a:prstGeom>
          <a:noFill/>
        </p:spPr>
        <p:txBody>
          <a:bodyPr wrap="square" rtlCol="0">
            <a:spAutoFit/>
          </a:bodyPr>
          <a:lstStyle/>
          <a:p>
            <a:r>
              <a:rPr lang="en-US" sz="800" dirty="0"/>
              <a:t>(</a:t>
            </a:r>
            <a:r>
              <a:rPr lang="en-US" sz="800" dirty="0" err="1"/>
              <a:t>Hardavellas</a:t>
            </a:r>
            <a:r>
              <a:rPr lang="en-US" sz="800" dirty="0"/>
              <a:t>, The Rise and Fall of Dark Silicon, </a:t>
            </a:r>
            <a:r>
              <a:rPr lang="en-US" sz="800" dirty="0" smtClean="0"/>
              <a:t>2012)</a:t>
            </a:r>
            <a:endParaRPr lang="en-US" sz="800" dirty="0"/>
          </a:p>
        </p:txBody>
      </p:sp>
      <p:sp>
        <p:nvSpPr>
          <p:cNvPr id="5" name="Subtitle 2"/>
          <p:cNvSpPr txBox="1">
            <a:spLocks/>
          </p:cNvSpPr>
          <p:nvPr/>
        </p:nvSpPr>
        <p:spPr>
          <a:xfrm>
            <a:off x="0" y="1828800"/>
            <a:ext cx="9144000" cy="48768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a:solidFill>
                  <a:schemeClr val="bg2">
                    <a:lumMod val="75000"/>
                  </a:schemeClr>
                </a:solidFill>
              </a:rPr>
              <a:t>Not all computations and data in a workload need to maintain 100% accuracy</a:t>
            </a:r>
          </a:p>
          <a:p>
            <a:pPr>
              <a:buFont typeface="Arial" panose="020B0604020202020204" pitchFamily="34" charset="0"/>
              <a:buChar char="•"/>
            </a:pPr>
            <a:r>
              <a:rPr lang="en-US" kern="0" dirty="0" smtClean="0">
                <a:solidFill>
                  <a:schemeClr val="bg2">
                    <a:lumMod val="75000"/>
                  </a:schemeClr>
                </a:solidFill>
              </a:rPr>
              <a:t>Perfect </a:t>
            </a:r>
            <a:r>
              <a:rPr lang="en-US" kern="0" dirty="0">
                <a:solidFill>
                  <a:schemeClr val="bg2">
                    <a:lumMod val="75000"/>
                  </a:schemeClr>
                </a:solidFill>
              </a:rPr>
              <a:t>computation is not always required to output acceptable results.</a:t>
            </a:r>
          </a:p>
          <a:p>
            <a:pPr>
              <a:buFont typeface="Arial" panose="020B0604020202020204" pitchFamily="34" charset="0"/>
              <a:buChar char="•"/>
            </a:pPr>
            <a:r>
              <a:rPr lang="en-US" kern="0" dirty="0">
                <a:solidFill>
                  <a:schemeClr val="bg2">
                    <a:lumMod val="75000"/>
                  </a:schemeClr>
                </a:solidFill>
              </a:rPr>
              <a:t>Human perception provide a lot of leeway for occasional errors since visual and auditory after-effects compensate for them.</a:t>
            </a:r>
          </a:p>
          <a:p>
            <a:pPr>
              <a:buFont typeface="Arial" panose="020B0604020202020204" pitchFamily="34" charset="0"/>
              <a:buChar char="•"/>
            </a:pPr>
            <a:r>
              <a:rPr lang="en-US" kern="0" dirty="0">
                <a:solidFill>
                  <a:schemeClr val="bg2">
                    <a:lumMod val="75000"/>
                  </a:schemeClr>
                </a:solidFill>
              </a:rPr>
              <a:t>Applications like networking already have built in error correction techniques as they assume unreliable components.</a:t>
            </a:r>
          </a:p>
          <a:p>
            <a:pPr>
              <a:buFont typeface="Arial" panose="020B0604020202020204" pitchFamily="34" charset="0"/>
              <a:buChar char="•"/>
            </a:pPr>
            <a:r>
              <a:rPr lang="en-US" kern="0" dirty="0">
                <a:solidFill>
                  <a:schemeClr val="bg2">
                    <a:lumMod val="75000"/>
                  </a:schemeClr>
                </a:solidFill>
              </a:rPr>
              <a:t>When requirements are less stringent, therein lies the ability to operate components at a significantly lower voltage, quadratically reducing the dynamic energy consumption.</a:t>
            </a:r>
          </a:p>
        </p:txBody>
      </p:sp>
    </p:spTree>
    <p:extLst>
      <p:ext uri="{BB962C8B-B14F-4D97-AF65-F5344CB8AC3E}">
        <p14:creationId xmlns:p14="http://schemas.microsoft.com/office/powerpoint/2010/main" val="1631057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0"/>
            <a:ext cx="91440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a:solidFill>
                  <a:schemeClr val="bg2">
                    <a:lumMod val="75000"/>
                  </a:schemeClr>
                </a:solidFill>
              </a:rPr>
              <a:t>Elastic Fidelity</a:t>
            </a:r>
          </a:p>
        </p:txBody>
      </p:sp>
      <p:sp>
        <p:nvSpPr>
          <p:cNvPr id="4" name="TextBox 3"/>
          <p:cNvSpPr txBox="1"/>
          <p:nvPr/>
        </p:nvSpPr>
        <p:spPr>
          <a:xfrm>
            <a:off x="0" y="6642556"/>
            <a:ext cx="9144000" cy="215444"/>
          </a:xfrm>
          <a:prstGeom prst="rect">
            <a:avLst/>
          </a:prstGeom>
          <a:noFill/>
        </p:spPr>
        <p:txBody>
          <a:bodyPr wrap="square" rtlCol="0">
            <a:spAutoFit/>
          </a:bodyPr>
          <a:lstStyle/>
          <a:p>
            <a:r>
              <a:rPr lang="en-US" sz="800" dirty="0"/>
              <a:t>(</a:t>
            </a:r>
            <a:r>
              <a:rPr lang="en-US" sz="800" dirty="0" err="1"/>
              <a:t>Hardavellas</a:t>
            </a:r>
            <a:r>
              <a:rPr lang="en-US" sz="800" dirty="0"/>
              <a:t>, The Rise and Fall of Dark Silicon, </a:t>
            </a:r>
            <a:r>
              <a:rPr lang="en-US" sz="800" dirty="0" smtClean="0"/>
              <a:t>2012)</a:t>
            </a:r>
            <a:endParaRPr lang="en-US" sz="800" dirty="0"/>
          </a:p>
        </p:txBody>
      </p:sp>
      <p:sp>
        <p:nvSpPr>
          <p:cNvPr id="5" name="Subtitle 2"/>
          <p:cNvSpPr txBox="1">
            <a:spLocks/>
          </p:cNvSpPr>
          <p:nvPr/>
        </p:nvSpPr>
        <p:spPr>
          <a:xfrm>
            <a:off x="0" y="1828800"/>
            <a:ext cx="9144000" cy="48768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solidFill>
                  <a:schemeClr val="bg2">
                    <a:lumMod val="75000"/>
                  </a:schemeClr>
                </a:solidFill>
              </a:rPr>
              <a:t>Portions </a:t>
            </a:r>
            <a:r>
              <a:rPr lang="en-US" kern="0" dirty="0">
                <a:solidFill>
                  <a:schemeClr val="bg2">
                    <a:lumMod val="75000"/>
                  </a:schemeClr>
                </a:solidFill>
              </a:rPr>
              <a:t>of the application that are error-sensitive execute at full reliability, while </a:t>
            </a:r>
            <a:r>
              <a:rPr lang="en-US" kern="0" dirty="0" smtClean="0">
                <a:solidFill>
                  <a:schemeClr val="bg2">
                    <a:lumMod val="75000"/>
                  </a:schemeClr>
                </a:solidFill>
              </a:rPr>
              <a:t>error-tolerant </a:t>
            </a:r>
            <a:r>
              <a:rPr lang="en-US" kern="0" dirty="0">
                <a:solidFill>
                  <a:schemeClr val="bg2">
                    <a:lumMod val="75000"/>
                  </a:schemeClr>
                </a:solidFill>
              </a:rPr>
              <a:t>computations run on low-voltage units to produce an acceptable result. </a:t>
            </a:r>
          </a:p>
          <a:p>
            <a:pPr>
              <a:buFont typeface="Arial" panose="020B0604020202020204" pitchFamily="34" charset="0"/>
              <a:buChar char="•"/>
            </a:pPr>
            <a:r>
              <a:rPr lang="en-US" kern="0" dirty="0">
                <a:solidFill>
                  <a:schemeClr val="bg2">
                    <a:lumMod val="75000"/>
                  </a:schemeClr>
                </a:solidFill>
              </a:rPr>
              <a:t>Error-tolerant sections of the data are stored in low-power storage elements (low-voltage cache banks, low-refresh-rate DRAM banks etc..) which allow for occasional errors.</a:t>
            </a:r>
          </a:p>
          <a:p>
            <a:pPr>
              <a:buFont typeface="Arial" panose="020B0604020202020204" pitchFamily="34" charset="0"/>
              <a:buChar char="•"/>
            </a:pPr>
            <a:r>
              <a:rPr lang="en-US" kern="0" dirty="0">
                <a:solidFill>
                  <a:schemeClr val="bg2">
                    <a:lumMod val="75000"/>
                  </a:schemeClr>
                </a:solidFill>
              </a:rPr>
              <a:t>Overall, 13–50% energy savings can be obtained without noticeably degrading the output, while reaching the reliability targets required by each computational segment.</a:t>
            </a:r>
          </a:p>
        </p:txBody>
      </p:sp>
    </p:spTree>
    <p:extLst>
      <p:ext uri="{BB962C8B-B14F-4D97-AF65-F5344CB8AC3E}">
        <p14:creationId xmlns:p14="http://schemas.microsoft.com/office/powerpoint/2010/main" val="1278117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0"/>
            <a:ext cx="91440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a:solidFill>
                  <a:schemeClr val="bg2">
                    <a:lumMod val="75000"/>
                  </a:schemeClr>
                </a:solidFill>
              </a:rPr>
              <a:t>Deus Ex </a:t>
            </a:r>
            <a:r>
              <a:rPr lang="en-US" kern="0" dirty="0" err="1">
                <a:solidFill>
                  <a:schemeClr val="bg2">
                    <a:lumMod val="75000"/>
                  </a:schemeClr>
                </a:solidFill>
              </a:rPr>
              <a:t>Machina</a:t>
            </a:r>
            <a:endParaRPr lang="en-US" kern="0" dirty="0">
              <a:solidFill>
                <a:schemeClr val="bg2">
                  <a:lumMod val="75000"/>
                </a:schemeClr>
              </a:solidFill>
            </a:endParaRPr>
          </a:p>
        </p:txBody>
      </p:sp>
      <p:sp>
        <p:nvSpPr>
          <p:cNvPr id="3" name="Subtitle 2"/>
          <p:cNvSpPr txBox="1">
            <a:spLocks/>
          </p:cNvSpPr>
          <p:nvPr/>
        </p:nvSpPr>
        <p:spPr>
          <a:xfrm>
            <a:off x="0" y="1828800"/>
            <a:ext cx="9144000" cy="48768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solidFill>
                  <a:schemeClr val="bg2">
                    <a:lumMod val="75000"/>
                  </a:schemeClr>
                </a:solidFill>
              </a:rPr>
              <a:t>Unexpected </a:t>
            </a:r>
            <a:r>
              <a:rPr lang="en-US" kern="0" dirty="0">
                <a:solidFill>
                  <a:schemeClr val="bg2">
                    <a:lumMod val="75000"/>
                  </a:schemeClr>
                </a:solidFill>
              </a:rPr>
              <a:t>breakthrough </a:t>
            </a:r>
            <a:r>
              <a:rPr lang="en-US" kern="0" dirty="0" smtClean="0">
                <a:solidFill>
                  <a:schemeClr val="bg2">
                    <a:lumMod val="75000"/>
                  </a:schemeClr>
                </a:solidFill>
              </a:rPr>
              <a:t>comes about </a:t>
            </a:r>
            <a:r>
              <a:rPr lang="en-US" kern="0" dirty="0">
                <a:solidFill>
                  <a:schemeClr val="bg2">
                    <a:lumMod val="75000"/>
                  </a:schemeClr>
                </a:solidFill>
              </a:rPr>
              <a:t>when it seemingly feels like there are no other options </a:t>
            </a:r>
            <a:r>
              <a:rPr lang="en-US" kern="0" dirty="0" smtClean="0">
                <a:solidFill>
                  <a:schemeClr val="bg2">
                    <a:lumMod val="75000"/>
                  </a:schemeClr>
                </a:solidFill>
              </a:rPr>
              <a:t>left</a:t>
            </a:r>
          </a:p>
          <a:p>
            <a:pPr>
              <a:buFont typeface="Arial" panose="020B0604020202020204" pitchFamily="34" charset="0"/>
              <a:buChar char="•"/>
            </a:pPr>
            <a:r>
              <a:rPr lang="en-US" kern="0" dirty="0" err="1" smtClean="0">
                <a:solidFill>
                  <a:schemeClr val="bg2">
                    <a:lumMod val="75000"/>
                  </a:schemeClr>
                </a:solidFill>
              </a:rPr>
              <a:t>FinFets</a:t>
            </a:r>
            <a:r>
              <a:rPr lang="en-US" kern="0" dirty="0">
                <a:solidFill>
                  <a:schemeClr val="bg2">
                    <a:lumMod val="75000"/>
                  </a:schemeClr>
                </a:solidFill>
              </a:rPr>
              <a:t>, </a:t>
            </a:r>
            <a:r>
              <a:rPr lang="en-US" kern="0" dirty="0" err="1">
                <a:solidFill>
                  <a:schemeClr val="bg2">
                    <a:lumMod val="75000"/>
                  </a:schemeClr>
                </a:solidFill>
              </a:rPr>
              <a:t>Trigate</a:t>
            </a:r>
            <a:r>
              <a:rPr lang="en-US" kern="0" dirty="0">
                <a:solidFill>
                  <a:schemeClr val="bg2">
                    <a:lumMod val="75000"/>
                  </a:schemeClr>
                </a:solidFill>
              </a:rPr>
              <a:t> and High-K </a:t>
            </a:r>
            <a:r>
              <a:rPr lang="en-US" kern="0" dirty="0" smtClean="0">
                <a:solidFill>
                  <a:schemeClr val="bg2">
                    <a:lumMod val="75000"/>
                  </a:schemeClr>
                </a:solidFill>
              </a:rPr>
              <a:t>dielectrics</a:t>
            </a:r>
          </a:p>
          <a:p>
            <a:pPr>
              <a:buFont typeface="Arial" panose="020B0604020202020204" pitchFamily="34" charset="0"/>
              <a:buChar char="•"/>
            </a:pPr>
            <a:r>
              <a:rPr lang="en-US" kern="0" dirty="0" smtClean="0">
                <a:solidFill>
                  <a:schemeClr val="bg2">
                    <a:lumMod val="75000"/>
                  </a:schemeClr>
                </a:solidFill>
              </a:rPr>
              <a:t>Still </a:t>
            </a:r>
            <a:r>
              <a:rPr lang="en-US" kern="0" dirty="0">
                <a:solidFill>
                  <a:schemeClr val="bg2">
                    <a:lumMod val="75000"/>
                  </a:schemeClr>
                </a:solidFill>
              </a:rPr>
              <a:t>limited to the 60 mV/decade subthreshold </a:t>
            </a:r>
            <a:r>
              <a:rPr lang="en-US" kern="0" dirty="0" smtClean="0">
                <a:solidFill>
                  <a:schemeClr val="bg2">
                    <a:lumMod val="75000"/>
                  </a:schemeClr>
                </a:solidFill>
              </a:rPr>
              <a:t>slope</a:t>
            </a:r>
          </a:p>
          <a:p>
            <a:pPr>
              <a:buFont typeface="Arial" panose="020B0604020202020204" pitchFamily="34" charset="0"/>
              <a:buChar char="•"/>
            </a:pPr>
            <a:r>
              <a:rPr lang="en-US" u="sng" kern="0" dirty="0" smtClean="0">
                <a:solidFill>
                  <a:schemeClr val="bg2">
                    <a:lumMod val="75000"/>
                  </a:schemeClr>
                </a:solidFill>
              </a:rPr>
              <a:t>The next could be..</a:t>
            </a:r>
          </a:p>
          <a:p>
            <a:pPr>
              <a:buFont typeface="Arial" panose="020B0604020202020204" pitchFamily="34" charset="0"/>
              <a:buChar char="•"/>
            </a:pPr>
            <a:r>
              <a:rPr lang="en-US" kern="0" dirty="0" smtClean="0">
                <a:solidFill>
                  <a:schemeClr val="bg2">
                    <a:lumMod val="75000"/>
                  </a:schemeClr>
                </a:solidFill>
              </a:rPr>
              <a:t>Tunnel </a:t>
            </a:r>
            <a:r>
              <a:rPr lang="en-US" kern="0" dirty="0">
                <a:solidFill>
                  <a:schemeClr val="bg2">
                    <a:lumMod val="75000"/>
                  </a:schemeClr>
                </a:solidFill>
              </a:rPr>
              <a:t>Field Effect Transistors (TFETs) which </a:t>
            </a:r>
            <a:r>
              <a:rPr lang="en-US" kern="0" dirty="0" smtClean="0">
                <a:solidFill>
                  <a:schemeClr val="bg2">
                    <a:lumMod val="75000"/>
                  </a:schemeClr>
                </a:solidFill>
              </a:rPr>
              <a:t>have </a:t>
            </a:r>
            <a:r>
              <a:rPr lang="en-US" kern="0" dirty="0">
                <a:solidFill>
                  <a:schemeClr val="bg2">
                    <a:lumMod val="75000"/>
                  </a:schemeClr>
                </a:solidFill>
              </a:rPr>
              <a:t>better subthreshold slopes of around 40 mV/decade at lower </a:t>
            </a:r>
            <a:r>
              <a:rPr lang="en-US" kern="0" dirty="0" smtClean="0">
                <a:solidFill>
                  <a:schemeClr val="bg2">
                    <a:lumMod val="75000"/>
                  </a:schemeClr>
                </a:solidFill>
              </a:rPr>
              <a:t>voltages</a:t>
            </a:r>
          </a:p>
          <a:p>
            <a:pPr>
              <a:buFont typeface="Arial" panose="020B0604020202020204" pitchFamily="34" charset="0"/>
              <a:buChar char="•"/>
            </a:pPr>
            <a:r>
              <a:rPr lang="en-US" kern="0" dirty="0" smtClean="0">
                <a:solidFill>
                  <a:schemeClr val="bg2">
                    <a:lumMod val="75000"/>
                  </a:schemeClr>
                </a:solidFill>
              </a:rPr>
              <a:t>NEMS</a:t>
            </a:r>
            <a:r>
              <a:rPr lang="en-US" kern="0" dirty="0">
                <a:solidFill>
                  <a:schemeClr val="bg2">
                    <a:lumMod val="75000"/>
                  </a:schemeClr>
                </a:solidFill>
              </a:rPr>
              <a:t>, which have essentially a near-zero subthreshold slope but slow switching </a:t>
            </a:r>
            <a:r>
              <a:rPr lang="en-US" kern="0" dirty="0" smtClean="0">
                <a:solidFill>
                  <a:schemeClr val="bg2">
                    <a:lumMod val="75000"/>
                  </a:schemeClr>
                </a:solidFill>
              </a:rPr>
              <a:t>times</a:t>
            </a:r>
          </a:p>
          <a:p>
            <a:pPr>
              <a:buFont typeface="Arial" panose="020B0604020202020204" pitchFamily="34" charset="0"/>
              <a:buChar char="•"/>
            </a:pPr>
            <a:r>
              <a:rPr lang="en-US" kern="0" dirty="0" smtClean="0">
                <a:solidFill>
                  <a:schemeClr val="bg2">
                    <a:lumMod val="75000"/>
                  </a:schemeClr>
                </a:solidFill>
              </a:rPr>
              <a:t>Isn’t limited </a:t>
            </a:r>
            <a:r>
              <a:rPr lang="en-US" kern="0" dirty="0">
                <a:solidFill>
                  <a:schemeClr val="bg2">
                    <a:lumMod val="75000"/>
                  </a:schemeClr>
                </a:solidFill>
              </a:rPr>
              <a:t>to </a:t>
            </a:r>
            <a:r>
              <a:rPr lang="en-US" kern="0" dirty="0" smtClean="0">
                <a:solidFill>
                  <a:schemeClr val="bg2">
                    <a:lumMod val="75000"/>
                  </a:schemeClr>
                </a:solidFill>
              </a:rPr>
              <a:t>a typical </a:t>
            </a:r>
            <a:r>
              <a:rPr lang="en-US" kern="0" dirty="0">
                <a:solidFill>
                  <a:schemeClr val="bg2">
                    <a:lumMod val="75000"/>
                  </a:schemeClr>
                </a:solidFill>
              </a:rPr>
              <a:t>a FET device, but it could </a:t>
            </a:r>
            <a:r>
              <a:rPr lang="en-US" kern="0" dirty="0" smtClean="0">
                <a:solidFill>
                  <a:schemeClr val="bg2">
                    <a:lumMod val="75000"/>
                  </a:schemeClr>
                </a:solidFill>
              </a:rPr>
              <a:t>be a </a:t>
            </a:r>
            <a:r>
              <a:rPr lang="en-US" kern="0" dirty="0">
                <a:solidFill>
                  <a:schemeClr val="bg2">
                    <a:lumMod val="75000"/>
                  </a:schemeClr>
                </a:solidFill>
              </a:rPr>
              <a:t>whole new way of computing, like quantum computing, which would bring unprecedented gains, </a:t>
            </a:r>
            <a:r>
              <a:rPr lang="en-US" kern="0" dirty="0" smtClean="0">
                <a:solidFill>
                  <a:schemeClr val="bg2">
                    <a:lumMod val="75000"/>
                  </a:schemeClr>
                </a:solidFill>
              </a:rPr>
              <a:t>and nullify </a:t>
            </a:r>
            <a:r>
              <a:rPr lang="en-US" kern="0" dirty="0">
                <a:solidFill>
                  <a:schemeClr val="bg2">
                    <a:lumMod val="75000"/>
                  </a:schemeClr>
                </a:solidFill>
              </a:rPr>
              <a:t>any of our current </a:t>
            </a:r>
            <a:r>
              <a:rPr lang="en-US" kern="0" dirty="0" smtClean="0">
                <a:solidFill>
                  <a:schemeClr val="bg2">
                    <a:lumMod val="75000"/>
                  </a:schemeClr>
                </a:solidFill>
              </a:rPr>
              <a:t>work</a:t>
            </a:r>
            <a:endParaRPr lang="en-US" kern="0" dirty="0">
              <a:solidFill>
                <a:schemeClr val="bg2">
                  <a:lumMod val="75000"/>
                </a:schemeClr>
              </a:solidFill>
            </a:endParaRPr>
          </a:p>
        </p:txBody>
      </p:sp>
    </p:spTree>
    <p:extLst>
      <p:ext uri="{BB962C8B-B14F-4D97-AF65-F5344CB8AC3E}">
        <p14:creationId xmlns:p14="http://schemas.microsoft.com/office/powerpoint/2010/main" val="1581196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94185136"/>
              </p:ext>
            </p:extLst>
          </p:nvPr>
        </p:nvGraphicFramePr>
        <p:xfrm>
          <a:off x="685800" y="1676400"/>
          <a:ext cx="7696200" cy="4724406"/>
        </p:xfrm>
        <a:graphic>
          <a:graphicData uri="http://schemas.openxmlformats.org/drawingml/2006/table">
            <a:tbl>
              <a:tblPr firstRow="1" firstCol="1" bandRow="1">
                <a:tableStyleId>{5C22544A-7EE6-4342-B048-85BDC9FD1C3A}</a:tableStyleId>
              </a:tblPr>
              <a:tblGrid>
                <a:gridCol w="2822749"/>
                <a:gridCol w="2822749"/>
                <a:gridCol w="2050702"/>
              </a:tblGrid>
              <a:tr h="235612">
                <a:tc gridSpan="3">
                  <a:txBody>
                    <a:bodyPr/>
                    <a:lstStyle/>
                    <a:p>
                      <a:pPr marL="0" marR="0" algn="l">
                        <a:lnSpc>
                          <a:spcPct val="107000"/>
                        </a:lnSpc>
                        <a:spcBef>
                          <a:spcPts val="0"/>
                        </a:spcBef>
                        <a:spcAft>
                          <a:spcPts val="0"/>
                        </a:spcAft>
                      </a:pPr>
                      <a:r>
                        <a:rPr lang="en-US" sz="1000" dirty="0">
                          <a:effectLst/>
                        </a:rPr>
                        <a:t>Constant Field Scaling Rules (Pre-Dennardian Scaling Breakdown)</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483583">
                <a:tc rowSpan="4">
                  <a:txBody>
                    <a:bodyPr/>
                    <a:lstStyle/>
                    <a:p>
                      <a:pPr marL="0" marR="0" algn="l">
                        <a:lnSpc>
                          <a:spcPct val="107000"/>
                        </a:lnSpc>
                        <a:spcBef>
                          <a:spcPts val="0"/>
                        </a:spcBef>
                        <a:spcAft>
                          <a:spcPts val="0"/>
                        </a:spcAft>
                      </a:pPr>
                      <a:r>
                        <a:rPr lang="en-US" sz="1000" dirty="0">
                          <a:effectLst/>
                        </a:rPr>
                        <a:t>Scaling Assumptions</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dirty="0">
                          <a:effectLst/>
                        </a:rPr>
                        <a:t>MOSFET Device and Circuit Parameters</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dirty="0">
                          <a:effectLst/>
                        </a:rPr>
                        <a:t>Multiplicative Factor (ϰ &gt; 1)</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35612">
                <a:tc vMerge="1">
                  <a:txBody>
                    <a:bodyPr/>
                    <a:lstStyle/>
                    <a:p>
                      <a:endParaRPr lang="en-US"/>
                    </a:p>
                  </a:txBody>
                  <a:tcPr/>
                </a:tc>
                <a:tc>
                  <a:txBody>
                    <a:bodyPr/>
                    <a:lstStyle/>
                    <a:p>
                      <a:pPr marL="0" marR="0" algn="l">
                        <a:lnSpc>
                          <a:spcPct val="107000"/>
                        </a:lnSpc>
                        <a:spcBef>
                          <a:spcPts val="0"/>
                        </a:spcBef>
                        <a:spcAft>
                          <a:spcPts val="0"/>
                        </a:spcAft>
                      </a:pPr>
                      <a:r>
                        <a:rPr lang="en-US" sz="1000">
                          <a:effectLst/>
                        </a:rPr>
                        <a:t>Device dimensions (t</a:t>
                      </a:r>
                      <a:r>
                        <a:rPr lang="en-US" sz="1000" baseline="-25000">
                          <a:effectLst/>
                        </a:rPr>
                        <a:t>ox</a:t>
                      </a:r>
                      <a:r>
                        <a:rPr lang="en-US" sz="1000">
                          <a:effectLst/>
                        </a:rPr>
                        <a:t>, L, W, x</a:t>
                      </a:r>
                      <a:r>
                        <a:rPr lang="en-US" sz="1000" baseline="-25000">
                          <a:effectLst/>
                        </a:rPr>
                        <a:t>j</a:t>
                      </a:r>
                      <a:r>
                        <a:rPr lang="en-US" sz="1000">
                          <a:effectLst/>
                        </a:rPr>
                        <a:t>)</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1/ϰ</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35612">
                <a:tc vMerge="1">
                  <a:txBody>
                    <a:bodyPr/>
                    <a:lstStyle/>
                    <a:p>
                      <a:endParaRPr lang="en-US"/>
                    </a:p>
                  </a:txBody>
                  <a:tcPr/>
                </a:tc>
                <a:tc>
                  <a:txBody>
                    <a:bodyPr/>
                    <a:lstStyle/>
                    <a:p>
                      <a:pPr marL="0" marR="0" algn="l">
                        <a:lnSpc>
                          <a:spcPct val="107000"/>
                        </a:lnSpc>
                        <a:spcBef>
                          <a:spcPts val="0"/>
                        </a:spcBef>
                        <a:spcAft>
                          <a:spcPts val="0"/>
                        </a:spcAft>
                      </a:pPr>
                      <a:r>
                        <a:rPr lang="en-US" sz="1000">
                          <a:effectLst/>
                        </a:rPr>
                        <a:t>Doping Concentration (N</a:t>
                      </a:r>
                      <a:r>
                        <a:rPr lang="en-US" sz="1000" baseline="-25000">
                          <a:effectLst/>
                        </a:rPr>
                        <a:t>a</a:t>
                      </a:r>
                      <a:r>
                        <a:rPr lang="en-US" sz="1000">
                          <a:effectLst/>
                        </a:rPr>
                        <a:t>, N</a:t>
                      </a:r>
                      <a:r>
                        <a:rPr lang="en-US" sz="1000" baseline="-25000">
                          <a:effectLst/>
                        </a:rPr>
                        <a:t>d</a:t>
                      </a:r>
                      <a:r>
                        <a:rPr lang="en-US" sz="1000">
                          <a:effectLst/>
                        </a:rPr>
                        <a:t>)</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ϰ</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35612">
                <a:tc vMerge="1">
                  <a:txBody>
                    <a:bodyPr/>
                    <a:lstStyle/>
                    <a:p>
                      <a:endParaRPr lang="en-US"/>
                    </a:p>
                  </a:txBody>
                  <a:tcPr/>
                </a:tc>
                <a:tc>
                  <a:txBody>
                    <a:bodyPr/>
                    <a:lstStyle/>
                    <a:p>
                      <a:pPr marL="0" marR="0" algn="l">
                        <a:lnSpc>
                          <a:spcPct val="107000"/>
                        </a:lnSpc>
                        <a:spcBef>
                          <a:spcPts val="0"/>
                        </a:spcBef>
                        <a:spcAft>
                          <a:spcPts val="0"/>
                        </a:spcAft>
                      </a:pPr>
                      <a:r>
                        <a:rPr lang="en-US" sz="1000">
                          <a:effectLst/>
                        </a:rPr>
                        <a:t>Voltage (V</a:t>
                      </a:r>
                      <a:r>
                        <a:rPr lang="en-US" sz="1000" baseline="-25000">
                          <a:effectLst/>
                        </a:rPr>
                        <a:t>dd</a:t>
                      </a:r>
                      <a:r>
                        <a:rPr lang="en-US" sz="1000">
                          <a:effectLst/>
                        </a:rPr>
                        <a:t>, V</a:t>
                      </a:r>
                      <a:r>
                        <a:rPr lang="en-US" sz="1000" baseline="-25000">
                          <a:effectLst/>
                        </a:rPr>
                        <a:t>t</a:t>
                      </a:r>
                      <a:r>
                        <a:rPr lang="en-US" sz="1000">
                          <a:effectLst/>
                        </a:rPr>
                        <a:t>)</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1/ϰ</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35612">
                <a:tc gridSpan="3">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235612">
                <a:tc rowSpan="7">
                  <a:txBody>
                    <a:bodyPr/>
                    <a:lstStyle/>
                    <a:p>
                      <a:pPr marL="0" marR="0" algn="l">
                        <a:lnSpc>
                          <a:spcPct val="107000"/>
                        </a:lnSpc>
                        <a:spcBef>
                          <a:spcPts val="0"/>
                        </a:spcBef>
                        <a:spcAft>
                          <a:spcPts val="0"/>
                        </a:spcAft>
                      </a:pPr>
                      <a:r>
                        <a:rPr lang="en-US" sz="1000">
                          <a:effectLst/>
                        </a:rPr>
                        <a:t>Derived scaling behavior of device parameters</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Electric Field E</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1</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35612">
                <a:tc vMerge="1">
                  <a:txBody>
                    <a:bodyPr/>
                    <a:lstStyle/>
                    <a:p>
                      <a:endParaRPr lang="en-US"/>
                    </a:p>
                  </a:txBody>
                  <a:tcPr/>
                </a:tc>
                <a:tc>
                  <a:txBody>
                    <a:bodyPr/>
                    <a:lstStyle/>
                    <a:p>
                      <a:pPr marL="0" marR="0" algn="l">
                        <a:lnSpc>
                          <a:spcPct val="107000"/>
                        </a:lnSpc>
                        <a:spcBef>
                          <a:spcPts val="0"/>
                        </a:spcBef>
                        <a:spcAft>
                          <a:spcPts val="0"/>
                        </a:spcAft>
                      </a:pPr>
                      <a:r>
                        <a:rPr lang="en-US" sz="1000">
                          <a:effectLst/>
                        </a:rPr>
                        <a:t>Carrier velocity v</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1</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35612">
                <a:tc vMerge="1">
                  <a:txBody>
                    <a:bodyPr/>
                    <a:lstStyle/>
                    <a:p>
                      <a:endParaRPr lang="en-US"/>
                    </a:p>
                  </a:txBody>
                  <a:tcPr/>
                </a:tc>
                <a:tc>
                  <a:txBody>
                    <a:bodyPr/>
                    <a:lstStyle/>
                    <a:p>
                      <a:pPr marL="0" marR="0" algn="l">
                        <a:lnSpc>
                          <a:spcPct val="107000"/>
                        </a:lnSpc>
                        <a:spcBef>
                          <a:spcPts val="0"/>
                        </a:spcBef>
                        <a:spcAft>
                          <a:spcPts val="0"/>
                        </a:spcAft>
                      </a:pPr>
                      <a:r>
                        <a:rPr lang="en-US" sz="1000">
                          <a:effectLst/>
                        </a:rPr>
                        <a:t>Depletion-layer width (W</a:t>
                      </a:r>
                      <a:r>
                        <a:rPr lang="en-US" sz="1000" baseline="-25000">
                          <a:effectLst/>
                        </a:rPr>
                        <a:t>d</a:t>
                      </a:r>
                      <a:r>
                        <a:rPr lang="en-US" sz="1000">
                          <a:effectLst/>
                        </a:rPr>
                        <a:t>)</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1/ϰ</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35612">
                <a:tc vMerge="1">
                  <a:txBody>
                    <a:bodyPr/>
                    <a:lstStyle/>
                    <a:p>
                      <a:endParaRPr lang="en-US"/>
                    </a:p>
                  </a:txBody>
                  <a:tcPr/>
                </a:tc>
                <a:tc>
                  <a:txBody>
                    <a:bodyPr/>
                    <a:lstStyle/>
                    <a:p>
                      <a:pPr marL="0" marR="0" algn="l">
                        <a:lnSpc>
                          <a:spcPct val="107000"/>
                        </a:lnSpc>
                        <a:spcBef>
                          <a:spcPts val="0"/>
                        </a:spcBef>
                        <a:spcAft>
                          <a:spcPts val="0"/>
                        </a:spcAft>
                      </a:pPr>
                      <a:r>
                        <a:rPr lang="en-US" sz="1000">
                          <a:effectLst/>
                        </a:rPr>
                        <a:t>Capacitance (C = ɛ×L×W/t</a:t>
                      </a:r>
                      <a:r>
                        <a:rPr lang="en-US" sz="1000" baseline="-25000">
                          <a:effectLst/>
                        </a:rPr>
                        <a:t>ox</a:t>
                      </a:r>
                      <a:r>
                        <a:rPr lang="en-US" sz="1000">
                          <a:effectLst/>
                        </a:rPr>
                        <a:t>)</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1/ϰ</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35612">
                <a:tc vMerge="1">
                  <a:txBody>
                    <a:bodyPr/>
                    <a:lstStyle/>
                    <a:p>
                      <a:endParaRPr lang="en-US"/>
                    </a:p>
                  </a:txBody>
                  <a:tcPr/>
                </a:tc>
                <a:tc>
                  <a:txBody>
                    <a:bodyPr/>
                    <a:lstStyle/>
                    <a:p>
                      <a:pPr marL="0" marR="0" algn="l">
                        <a:lnSpc>
                          <a:spcPct val="107000"/>
                        </a:lnSpc>
                        <a:spcBef>
                          <a:spcPts val="0"/>
                        </a:spcBef>
                        <a:spcAft>
                          <a:spcPts val="0"/>
                        </a:spcAft>
                      </a:pPr>
                      <a:r>
                        <a:rPr lang="en-US" sz="1000">
                          <a:effectLst/>
                        </a:rPr>
                        <a:t>Inversion-layer charge density (Q</a:t>
                      </a:r>
                      <a:r>
                        <a:rPr lang="en-US" sz="1000" baseline="-25000">
                          <a:effectLst/>
                        </a:rPr>
                        <a:t>i</a:t>
                      </a:r>
                      <a:r>
                        <a:rPr lang="en-US" sz="1000">
                          <a:effectLst/>
                        </a:rPr>
                        <a:t>)</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1</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35612">
                <a:tc vMerge="1">
                  <a:txBody>
                    <a:bodyPr/>
                    <a:lstStyle/>
                    <a:p>
                      <a:endParaRPr lang="en-US"/>
                    </a:p>
                  </a:txBody>
                  <a:tcPr/>
                </a:tc>
                <a:tc>
                  <a:txBody>
                    <a:bodyPr/>
                    <a:lstStyle/>
                    <a:p>
                      <a:pPr marL="0" marR="0" algn="l">
                        <a:lnSpc>
                          <a:spcPct val="107000"/>
                        </a:lnSpc>
                        <a:spcBef>
                          <a:spcPts val="0"/>
                        </a:spcBef>
                        <a:spcAft>
                          <a:spcPts val="0"/>
                        </a:spcAft>
                      </a:pPr>
                      <a:r>
                        <a:rPr lang="en-US" sz="1000">
                          <a:effectLst/>
                        </a:rPr>
                        <a:t>Current, Drift (I)</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1/ϰ</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35612">
                <a:tc vMerge="1">
                  <a:txBody>
                    <a:bodyPr/>
                    <a:lstStyle/>
                    <a:p>
                      <a:endParaRPr lang="en-US"/>
                    </a:p>
                  </a:txBody>
                  <a:tcPr/>
                </a:tc>
                <a:tc>
                  <a:txBody>
                    <a:bodyPr/>
                    <a:lstStyle/>
                    <a:p>
                      <a:pPr marL="0" marR="0" algn="l">
                        <a:lnSpc>
                          <a:spcPct val="107000"/>
                        </a:lnSpc>
                        <a:spcBef>
                          <a:spcPts val="0"/>
                        </a:spcBef>
                        <a:spcAft>
                          <a:spcPts val="0"/>
                        </a:spcAft>
                      </a:pPr>
                      <a:r>
                        <a:rPr lang="en-US" sz="1000">
                          <a:effectLst/>
                        </a:rPr>
                        <a:t>Channel resistance (R</a:t>
                      </a:r>
                      <a:r>
                        <a:rPr lang="en-US" sz="1000" baseline="-25000">
                          <a:effectLst/>
                        </a:rPr>
                        <a:t>ch</a:t>
                      </a:r>
                      <a:r>
                        <a:rPr lang="en-US" sz="1000">
                          <a:effectLst/>
                        </a:rPr>
                        <a:t>)</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1</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35612">
                <a:tc gridSpan="3">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235612">
                <a:tc rowSpan="5">
                  <a:txBody>
                    <a:bodyPr/>
                    <a:lstStyle/>
                    <a:p>
                      <a:pPr marL="0" marR="0" algn="l">
                        <a:spcBef>
                          <a:spcPts val="0"/>
                        </a:spcBef>
                        <a:spcAft>
                          <a:spcPts val="1000"/>
                        </a:spcAft>
                      </a:pPr>
                      <a:r>
                        <a:rPr lang="en-US" sz="1000">
                          <a:effectLst/>
                        </a:rPr>
                        <a:t>Derived scaling behavior of circuit parameters</a:t>
                      </a:r>
                      <a:endParaRPr lang="en-US" sz="1000">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Circuit delay time (τ ~ CV/I)</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1/ϰ</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35612">
                <a:tc vMerge="1">
                  <a:txBody>
                    <a:bodyPr/>
                    <a:lstStyle/>
                    <a:p>
                      <a:endParaRPr lang="en-US"/>
                    </a:p>
                  </a:txBody>
                  <a:tcPr/>
                </a:tc>
                <a:tc>
                  <a:txBody>
                    <a:bodyPr/>
                    <a:lstStyle/>
                    <a:p>
                      <a:pPr marL="0" marR="0" algn="l">
                        <a:lnSpc>
                          <a:spcPct val="107000"/>
                        </a:lnSpc>
                        <a:spcBef>
                          <a:spcPts val="0"/>
                        </a:spcBef>
                        <a:spcAft>
                          <a:spcPts val="0"/>
                        </a:spcAft>
                      </a:pPr>
                      <a:r>
                        <a:rPr lang="en-US" sz="1000">
                          <a:effectLst/>
                        </a:rPr>
                        <a:t>Power dissipation per circuit (P ~ VI)</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1/ϰ</a:t>
                      </a:r>
                      <a:r>
                        <a:rPr lang="en-US" sz="1000" baseline="30000">
                          <a:effectLst/>
                        </a:rPr>
                        <a:t>2</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35612">
                <a:tc vMerge="1">
                  <a:txBody>
                    <a:bodyPr/>
                    <a:lstStyle/>
                    <a:p>
                      <a:endParaRPr lang="en-US"/>
                    </a:p>
                  </a:txBody>
                  <a:tcPr/>
                </a:tc>
                <a:tc>
                  <a:txBody>
                    <a:bodyPr/>
                    <a:lstStyle/>
                    <a:p>
                      <a:pPr marL="0" marR="0" algn="l">
                        <a:lnSpc>
                          <a:spcPct val="107000"/>
                        </a:lnSpc>
                        <a:spcBef>
                          <a:spcPts val="0"/>
                        </a:spcBef>
                        <a:spcAft>
                          <a:spcPts val="0"/>
                        </a:spcAft>
                      </a:pPr>
                      <a:r>
                        <a:rPr lang="en-US" sz="1000">
                          <a:effectLst/>
                        </a:rPr>
                        <a:t>Power-delay product per circuit (P τ)</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1/ϰ</a:t>
                      </a:r>
                      <a:r>
                        <a:rPr lang="en-US" sz="1000" baseline="30000">
                          <a:effectLst/>
                        </a:rPr>
                        <a:t>3</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35419">
                <a:tc vMerge="1">
                  <a:txBody>
                    <a:bodyPr/>
                    <a:lstStyle/>
                    <a:p>
                      <a:endParaRPr lang="en-US"/>
                    </a:p>
                  </a:txBody>
                  <a:tcPr/>
                </a:tc>
                <a:tc>
                  <a:txBody>
                    <a:bodyPr/>
                    <a:lstStyle/>
                    <a:p>
                      <a:pPr marL="0" marR="0" algn="l">
                        <a:lnSpc>
                          <a:spcPct val="107000"/>
                        </a:lnSpc>
                        <a:spcBef>
                          <a:spcPts val="0"/>
                        </a:spcBef>
                        <a:spcAft>
                          <a:spcPts val="0"/>
                        </a:spcAft>
                      </a:pPr>
                      <a:r>
                        <a:rPr lang="en-US" sz="1000">
                          <a:effectLst/>
                        </a:rPr>
                        <a:t>Circuit density (∝ 1/A)</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ϰ</a:t>
                      </a:r>
                      <a:r>
                        <a:rPr lang="en-US" sz="1000" baseline="30000">
                          <a:effectLst/>
                        </a:rPr>
                        <a:t>2</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35612">
                <a:tc vMerge="1">
                  <a:txBody>
                    <a:bodyPr/>
                    <a:lstStyle/>
                    <a:p>
                      <a:endParaRPr lang="en-US"/>
                    </a:p>
                  </a:txBody>
                  <a:tcPr/>
                </a:tc>
                <a:tc>
                  <a:txBody>
                    <a:bodyPr/>
                    <a:lstStyle/>
                    <a:p>
                      <a:pPr marL="0" marR="0" algn="l">
                        <a:lnSpc>
                          <a:spcPct val="107000"/>
                        </a:lnSpc>
                        <a:spcBef>
                          <a:spcPts val="0"/>
                        </a:spcBef>
                        <a:spcAft>
                          <a:spcPts val="0"/>
                        </a:spcAft>
                      </a:pPr>
                      <a:r>
                        <a:rPr lang="en-US" sz="1000">
                          <a:effectLst/>
                        </a:rPr>
                        <a:t>Power Density (P/A)</a:t>
                      </a:r>
                      <a:endParaRPr lang="en-US" sz="1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dirty="0">
                          <a:effectLst/>
                        </a:rPr>
                        <a:t>1</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bl>
          </a:graphicData>
        </a:graphic>
      </p:graphicFrame>
      <p:sp>
        <p:nvSpPr>
          <p:cNvPr id="5" name="Title 1"/>
          <p:cNvSpPr>
            <a:spLocks noGrp="1"/>
          </p:cNvSpPr>
          <p:nvPr>
            <p:ph type="ctrTitle"/>
          </p:nvPr>
        </p:nvSpPr>
        <p:spPr>
          <a:xfrm>
            <a:off x="685800" y="762000"/>
            <a:ext cx="7772400" cy="685800"/>
          </a:xfrm>
        </p:spPr>
        <p:txBody>
          <a:bodyPr/>
          <a:lstStyle/>
          <a:p>
            <a:r>
              <a:rPr lang="en-US" dirty="0" smtClean="0"/>
              <a:t>Constant Field Scaling</a:t>
            </a:r>
            <a:endParaRPr lang="en-US" dirty="0"/>
          </a:p>
        </p:txBody>
      </p:sp>
      <p:sp>
        <p:nvSpPr>
          <p:cNvPr id="6" name="TextBox 5"/>
          <p:cNvSpPr txBox="1"/>
          <p:nvPr/>
        </p:nvSpPr>
        <p:spPr>
          <a:xfrm>
            <a:off x="0" y="6642556"/>
            <a:ext cx="9144000" cy="215444"/>
          </a:xfrm>
          <a:prstGeom prst="rect">
            <a:avLst/>
          </a:prstGeom>
          <a:noFill/>
        </p:spPr>
        <p:txBody>
          <a:bodyPr wrap="square" rtlCol="0">
            <a:spAutoFit/>
          </a:bodyPr>
          <a:lstStyle/>
          <a:p>
            <a:r>
              <a:rPr lang="en-US" sz="800" dirty="0" smtClean="0"/>
              <a:t>(</a:t>
            </a:r>
            <a:r>
              <a:rPr lang="en-US" sz="800" dirty="0" err="1" smtClean="0"/>
              <a:t>Taur</a:t>
            </a:r>
            <a:r>
              <a:rPr lang="en-US" sz="800" dirty="0" smtClean="0"/>
              <a:t> and </a:t>
            </a:r>
            <a:r>
              <a:rPr lang="en-US" sz="800" dirty="0" err="1" smtClean="0"/>
              <a:t>Ning</a:t>
            </a:r>
            <a:r>
              <a:rPr lang="en-US" sz="800" dirty="0" smtClean="0"/>
              <a:t> 2009)</a:t>
            </a:r>
            <a:endParaRPr lang="en-US" sz="800" dirty="0"/>
          </a:p>
        </p:txBody>
      </p:sp>
    </p:spTree>
    <p:extLst>
      <p:ext uri="{BB962C8B-B14F-4D97-AF65-F5344CB8AC3E}">
        <p14:creationId xmlns:p14="http://schemas.microsoft.com/office/powerpoint/2010/main" val="3324433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762000"/>
            <a:ext cx="9144000" cy="685800"/>
          </a:xfrm>
          <a:prstGeom prst="rect">
            <a:avLst/>
          </a:prstGeom>
        </p:spPr>
        <p:txBody>
          <a:bodyPr/>
          <a:lstStyle>
            <a:lvl1pPr algn="ctr" rtl="0" eaLnBrk="0" fontAlgn="base" hangingPunct="0">
              <a:spcBef>
                <a:spcPct val="0"/>
              </a:spcBef>
              <a:spcAft>
                <a:spcPct val="0"/>
              </a:spcAft>
              <a:defRPr sz="3600">
                <a:solidFill>
                  <a:schemeClr val="bg2">
                    <a:lumMod val="75000"/>
                  </a:schemeClr>
                </a:solidFill>
                <a:latin typeface="Georgia"/>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smtClean="0"/>
              <a:t>Conclusion / Recap</a:t>
            </a:r>
            <a:endParaRPr lang="en-US" kern="0" dirty="0"/>
          </a:p>
        </p:txBody>
      </p:sp>
      <p:sp>
        <p:nvSpPr>
          <p:cNvPr id="5" name="Subtitle 2"/>
          <p:cNvSpPr txBox="1">
            <a:spLocks/>
          </p:cNvSpPr>
          <p:nvPr/>
        </p:nvSpPr>
        <p:spPr>
          <a:xfrm>
            <a:off x="0" y="1828800"/>
            <a:ext cx="9144000" cy="482357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endParaRPr lang="en-US" kern="0" dirty="0" smtClean="0">
              <a:solidFill>
                <a:schemeClr val="bg2">
                  <a:lumMod val="75000"/>
                </a:schemeClr>
              </a:solidFill>
              <a:latin typeface="Trebuchet MS" panose="020B0603020202020204" pitchFamily="34" charset="0"/>
            </a:endParaRPr>
          </a:p>
          <a:p>
            <a:pPr>
              <a:buFont typeface="Arial" panose="020B0604020202020204" pitchFamily="34" charset="0"/>
              <a:buChar char="•"/>
            </a:pPr>
            <a:endParaRPr lang="en-US" kern="0" dirty="0" smtClean="0">
              <a:solidFill>
                <a:schemeClr val="bg2">
                  <a:lumMod val="75000"/>
                </a:schemeClr>
              </a:solidFill>
              <a:latin typeface="Trebuchet MS" panose="020B0603020202020204" pitchFamily="34" charset="0"/>
            </a:endParaRPr>
          </a:p>
          <a:p>
            <a:pPr>
              <a:buFont typeface="Arial" panose="020B0604020202020204" pitchFamily="34" charset="0"/>
              <a:buChar char="•"/>
            </a:pPr>
            <a:endParaRPr lang="en-US" kern="0" dirty="0" smtClean="0">
              <a:solidFill>
                <a:schemeClr val="bg2">
                  <a:lumMod val="75000"/>
                </a:schemeClr>
              </a:solidFill>
              <a:latin typeface="Trebuchet MS" panose="020B0603020202020204" pitchFamily="34" charset="0"/>
            </a:endParaRPr>
          </a:p>
        </p:txBody>
      </p:sp>
      <p:sp>
        <p:nvSpPr>
          <p:cNvPr id="6" name="Subtitle 2"/>
          <p:cNvSpPr txBox="1">
            <a:spLocks/>
          </p:cNvSpPr>
          <p:nvPr/>
        </p:nvSpPr>
        <p:spPr>
          <a:xfrm>
            <a:off x="0" y="1828800"/>
            <a:ext cx="9144000" cy="48768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a:solidFill>
                  <a:schemeClr val="bg2">
                    <a:lumMod val="75000"/>
                  </a:schemeClr>
                </a:solidFill>
              </a:rPr>
              <a:t>Barring any major </a:t>
            </a:r>
            <a:r>
              <a:rPr lang="en-US" kern="0" dirty="0" smtClean="0">
                <a:solidFill>
                  <a:schemeClr val="bg2">
                    <a:lumMod val="75000"/>
                  </a:schemeClr>
                </a:solidFill>
              </a:rPr>
              <a:t>advancements, </a:t>
            </a:r>
            <a:r>
              <a:rPr lang="en-US" kern="0" dirty="0">
                <a:solidFill>
                  <a:schemeClr val="bg2">
                    <a:lumMod val="75000"/>
                  </a:schemeClr>
                </a:solidFill>
              </a:rPr>
              <a:t>it’ll be up to the computer architecture engineers to find better ways to utilize the chip to its fullest </a:t>
            </a:r>
            <a:r>
              <a:rPr lang="en-US" kern="0" dirty="0" smtClean="0">
                <a:solidFill>
                  <a:schemeClr val="bg2">
                    <a:lumMod val="75000"/>
                  </a:schemeClr>
                </a:solidFill>
              </a:rPr>
              <a:t>potential.</a:t>
            </a:r>
          </a:p>
          <a:p>
            <a:pPr>
              <a:buFont typeface="Arial" panose="020B0604020202020204" pitchFamily="34" charset="0"/>
              <a:buChar char="•"/>
            </a:pPr>
            <a:r>
              <a:rPr lang="en-US" kern="0" dirty="0" smtClean="0">
                <a:solidFill>
                  <a:schemeClr val="bg2">
                    <a:lumMod val="75000"/>
                  </a:schemeClr>
                </a:solidFill>
              </a:rPr>
              <a:t>In </a:t>
            </a:r>
            <a:r>
              <a:rPr lang="en-US" kern="0" dirty="0">
                <a:solidFill>
                  <a:schemeClr val="bg2">
                    <a:lumMod val="75000"/>
                  </a:schemeClr>
                </a:solidFill>
              </a:rPr>
              <a:t>the past, we have been very fortunate to simply scale most of the design parameters accordingly without any serious adverse effects. </a:t>
            </a:r>
            <a:endParaRPr lang="en-US" kern="0" dirty="0" smtClean="0">
              <a:solidFill>
                <a:schemeClr val="bg2">
                  <a:lumMod val="75000"/>
                </a:schemeClr>
              </a:solidFill>
            </a:endParaRPr>
          </a:p>
          <a:p>
            <a:pPr>
              <a:buFont typeface="Arial" panose="020B0604020202020204" pitchFamily="34" charset="0"/>
              <a:buChar char="•"/>
            </a:pPr>
            <a:r>
              <a:rPr lang="en-US" kern="0" dirty="0" smtClean="0">
                <a:solidFill>
                  <a:schemeClr val="bg2">
                    <a:lumMod val="75000"/>
                  </a:schemeClr>
                </a:solidFill>
              </a:rPr>
              <a:t>Because of the mobile space, and </a:t>
            </a:r>
            <a:r>
              <a:rPr lang="en-US" kern="0" dirty="0">
                <a:solidFill>
                  <a:schemeClr val="bg2">
                    <a:lumMod val="75000"/>
                  </a:schemeClr>
                </a:solidFill>
              </a:rPr>
              <a:t>the fact that we have a separation from Moore’s Law and Dennard’s law, we can no longer simply scale things down and leave everything running at full </a:t>
            </a:r>
            <a:r>
              <a:rPr lang="en-US" kern="0" dirty="0" smtClean="0">
                <a:solidFill>
                  <a:schemeClr val="bg2">
                    <a:lumMod val="75000"/>
                  </a:schemeClr>
                </a:solidFill>
              </a:rPr>
              <a:t>speed.</a:t>
            </a:r>
          </a:p>
          <a:p>
            <a:pPr>
              <a:buFont typeface="Arial" panose="020B0604020202020204" pitchFamily="34" charset="0"/>
              <a:buChar char="•"/>
            </a:pPr>
            <a:r>
              <a:rPr lang="en-US" kern="0" dirty="0" smtClean="0">
                <a:solidFill>
                  <a:schemeClr val="bg2">
                    <a:lumMod val="75000"/>
                  </a:schemeClr>
                </a:solidFill>
              </a:rPr>
              <a:t>It </a:t>
            </a:r>
            <a:r>
              <a:rPr lang="en-US" kern="0" dirty="0">
                <a:solidFill>
                  <a:schemeClr val="bg2">
                    <a:lumMod val="75000"/>
                  </a:schemeClr>
                </a:solidFill>
              </a:rPr>
              <a:t>is through the combination of these different techniques that we will be able to push devices even further, bringing about new capabilities in the mobile field.</a:t>
            </a:r>
          </a:p>
        </p:txBody>
      </p:sp>
    </p:spTree>
    <p:extLst>
      <p:ext uri="{BB962C8B-B14F-4D97-AF65-F5344CB8AC3E}">
        <p14:creationId xmlns:p14="http://schemas.microsoft.com/office/powerpoint/2010/main" val="797509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0"/>
            <a:ext cx="9144000" cy="685800"/>
          </a:xfrm>
          <a:prstGeom prst="rect">
            <a:avLst/>
          </a:prstGeom>
        </p:spPr>
        <p:txBody>
          <a:bodyPr/>
          <a:lstStyle>
            <a:lvl1pPr algn="ctr" rtl="0" eaLnBrk="0" fontAlgn="base" hangingPunct="0">
              <a:spcBef>
                <a:spcPct val="0"/>
              </a:spcBef>
              <a:spcAft>
                <a:spcPct val="0"/>
              </a:spcAft>
              <a:defRPr sz="3600">
                <a:solidFill>
                  <a:schemeClr val="bg2">
                    <a:lumMod val="75000"/>
                  </a:schemeClr>
                </a:solidFill>
                <a:latin typeface="Georgia"/>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smtClean="0"/>
              <a:t>Where to go from here?</a:t>
            </a:r>
            <a:endParaRPr lang="en-US" kern="0" dirty="0"/>
          </a:p>
        </p:txBody>
      </p:sp>
      <p:sp>
        <p:nvSpPr>
          <p:cNvPr id="3" name="Subtitle 2"/>
          <p:cNvSpPr txBox="1">
            <a:spLocks/>
          </p:cNvSpPr>
          <p:nvPr/>
        </p:nvSpPr>
        <p:spPr>
          <a:xfrm>
            <a:off x="0" y="1828800"/>
            <a:ext cx="9144000" cy="5029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solidFill>
                  <a:schemeClr val="bg2">
                    <a:lumMod val="75000"/>
                  </a:schemeClr>
                </a:solidFill>
              </a:rPr>
              <a:t>Due to the exponentially increasing amount of transistors we can use, why not try and make use of unreliable components to try and get a reliable solution?</a:t>
            </a:r>
          </a:p>
          <a:p>
            <a:pPr>
              <a:buFont typeface="Arial" panose="020B0604020202020204" pitchFamily="34" charset="0"/>
              <a:buChar char="•"/>
            </a:pPr>
            <a:r>
              <a:rPr lang="en-US" kern="0" dirty="0" smtClean="0">
                <a:solidFill>
                  <a:schemeClr val="bg2">
                    <a:lumMod val="75000"/>
                  </a:schemeClr>
                </a:solidFill>
              </a:rPr>
              <a:t>This could be simply duplicating undervolted hardware </a:t>
            </a:r>
            <a:r>
              <a:rPr lang="en-US" kern="0" dirty="0">
                <a:solidFill>
                  <a:schemeClr val="bg2">
                    <a:lumMod val="75000"/>
                  </a:schemeClr>
                </a:solidFill>
              </a:rPr>
              <a:t>(Unreliable) </a:t>
            </a:r>
            <a:r>
              <a:rPr lang="en-US" kern="0" dirty="0" smtClean="0">
                <a:solidFill>
                  <a:schemeClr val="bg2">
                    <a:lumMod val="75000"/>
                  </a:schemeClr>
                </a:solidFill>
              </a:rPr>
              <a:t>and running it to get say 80% accuracy out of each component and then comparing each output to then take the average solution.</a:t>
            </a:r>
          </a:p>
          <a:p>
            <a:pPr>
              <a:buFont typeface="Arial" panose="020B0604020202020204" pitchFamily="34" charset="0"/>
              <a:buChar char="•"/>
            </a:pPr>
            <a:r>
              <a:rPr lang="en-US" kern="0" dirty="0" smtClean="0">
                <a:solidFill>
                  <a:schemeClr val="bg2">
                    <a:lumMod val="75000"/>
                  </a:schemeClr>
                </a:solidFill>
              </a:rPr>
              <a:t>The more duplicates you have, the higher the probability of computing the correct solution.</a:t>
            </a:r>
          </a:p>
          <a:p>
            <a:pPr>
              <a:buFont typeface="Arial" panose="020B0604020202020204" pitchFamily="34" charset="0"/>
              <a:buChar char="•"/>
            </a:pPr>
            <a:r>
              <a:rPr lang="en-US" kern="0" dirty="0" smtClean="0">
                <a:solidFill>
                  <a:schemeClr val="bg2">
                    <a:lumMod val="75000"/>
                  </a:schemeClr>
                </a:solidFill>
              </a:rPr>
              <a:t>Spreads out heat dispersion and less of it since the hardware is undervolted.</a:t>
            </a:r>
          </a:p>
          <a:p>
            <a:pPr>
              <a:buFont typeface="Arial" panose="020B0604020202020204" pitchFamily="34" charset="0"/>
              <a:buChar char="•"/>
            </a:pPr>
            <a:r>
              <a:rPr lang="en-US" kern="0" dirty="0" smtClean="0">
                <a:solidFill>
                  <a:schemeClr val="bg2">
                    <a:lumMod val="75000"/>
                  </a:schemeClr>
                </a:solidFill>
              </a:rPr>
              <a:t>Slight overhead with comparators (Not </a:t>
            </a:r>
            <a:r>
              <a:rPr lang="en-US" kern="0" dirty="0" err="1" smtClean="0">
                <a:solidFill>
                  <a:schemeClr val="bg2">
                    <a:lumMod val="75000"/>
                  </a:schemeClr>
                </a:solidFill>
              </a:rPr>
              <a:t>overvolted</a:t>
            </a:r>
            <a:r>
              <a:rPr lang="en-US" kern="0" dirty="0" smtClean="0">
                <a:solidFill>
                  <a:schemeClr val="bg2">
                    <a:lumMod val="75000"/>
                  </a:schemeClr>
                </a:solidFill>
              </a:rPr>
              <a:t>)</a:t>
            </a:r>
          </a:p>
          <a:p>
            <a:pPr>
              <a:buFont typeface="Arial" panose="020B0604020202020204" pitchFamily="34" charset="0"/>
              <a:buChar char="•"/>
            </a:pPr>
            <a:endParaRPr lang="en-US" kern="0" dirty="0" smtClean="0">
              <a:solidFill>
                <a:schemeClr val="bg2">
                  <a:lumMod val="75000"/>
                </a:schemeClr>
              </a:solidFill>
            </a:endParaRPr>
          </a:p>
          <a:p>
            <a:pPr>
              <a:buFont typeface="Arial" panose="020B0604020202020204" pitchFamily="34" charset="0"/>
              <a:buChar char="•"/>
            </a:pPr>
            <a:endParaRPr lang="en-US" kern="0" dirty="0" smtClean="0">
              <a:solidFill>
                <a:schemeClr val="bg2">
                  <a:lumMod val="75000"/>
                </a:schemeClr>
              </a:solidFill>
            </a:endParaRPr>
          </a:p>
          <a:p>
            <a:pPr>
              <a:buFont typeface="Arial" panose="020B0604020202020204" pitchFamily="34" charset="0"/>
              <a:buChar char="•"/>
            </a:pPr>
            <a:endParaRPr lang="en-US" kern="0" dirty="0">
              <a:solidFill>
                <a:schemeClr val="bg2">
                  <a:lumMod val="75000"/>
                </a:schemeClr>
              </a:solidFill>
            </a:endParaRPr>
          </a:p>
        </p:txBody>
      </p:sp>
    </p:spTree>
    <p:extLst>
      <p:ext uri="{BB962C8B-B14F-4D97-AF65-F5344CB8AC3E}">
        <p14:creationId xmlns:p14="http://schemas.microsoft.com/office/powerpoint/2010/main" val="724069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0"/>
            <a:ext cx="9144000" cy="685800"/>
          </a:xfrm>
          <a:prstGeom prst="rect">
            <a:avLst/>
          </a:prstGeom>
        </p:spPr>
        <p:txBody>
          <a:bodyPr/>
          <a:lstStyle>
            <a:lvl1pPr algn="ctr" rtl="0" eaLnBrk="0" fontAlgn="base" hangingPunct="0">
              <a:spcBef>
                <a:spcPct val="0"/>
              </a:spcBef>
              <a:spcAft>
                <a:spcPct val="0"/>
              </a:spcAft>
              <a:defRPr sz="3600">
                <a:solidFill>
                  <a:schemeClr val="bg2">
                    <a:lumMod val="75000"/>
                  </a:schemeClr>
                </a:solidFill>
                <a:latin typeface="Georgia"/>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smtClean="0"/>
              <a:t>Questions?</a:t>
            </a:r>
            <a:endParaRPr lang="en-US" kern="0" dirty="0"/>
          </a:p>
        </p:txBody>
      </p:sp>
    </p:spTree>
    <p:extLst>
      <p:ext uri="{BB962C8B-B14F-4D97-AF65-F5344CB8AC3E}">
        <p14:creationId xmlns:p14="http://schemas.microsoft.com/office/powerpoint/2010/main" val="1970023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62000"/>
            <a:ext cx="77724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smtClean="0">
                <a:solidFill>
                  <a:schemeClr val="bg2">
                    <a:lumMod val="75000"/>
                  </a:schemeClr>
                </a:solidFill>
              </a:rPr>
              <a:t>References</a:t>
            </a:r>
            <a:endParaRPr lang="en-US" kern="0" dirty="0">
              <a:solidFill>
                <a:schemeClr val="bg2">
                  <a:lumMod val="75000"/>
                </a:schemeClr>
              </a:solidFill>
            </a:endParaRPr>
          </a:p>
        </p:txBody>
      </p:sp>
      <p:sp>
        <p:nvSpPr>
          <p:cNvPr id="3" name="Subtitle 2"/>
          <p:cNvSpPr txBox="1">
            <a:spLocks/>
          </p:cNvSpPr>
          <p:nvPr/>
        </p:nvSpPr>
        <p:spPr>
          <a:xfrm>
            <a:off x="0" y="1828800"/>
            <a:ext cx="9144000" cy="4648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err="1" smtClean="0">
                <a:solidFill>
                  <a:schemeClr val="bg2">
                    <a:lumMod val="75000"/>
                  </a:schemeClr>
                </a:solidFill>
              </a:rPr>
              <a:t>Taur</a:t>
            </a:r>
            <a:r>
              <a:rPr lang="en-US" kern="0" dirty="0" smtClean="0">
                <a:solidFill>
                  <a:schemeClr val="bg2">
                    <a:lumMod val="75000"/>
                  </a:schemeClr>
                </a:solidFill>
              </a:rPr>
              <a:t>, Y. and T. H. </a:t>
            </a:r>
            <a:r>
              <a:rPr lang="en-US" kern="0" dirty="0" err="1" smtClean="0">
                <a:solidFill>
                  <a:schemeClr val="bg2">
                    <a:lumMod val="75000"/>
                  </a:schemeClr>
                </a:solidFill>
              </a:rPr>
              <a:t>Ning</a:t>
            </a:r>
            <a:r>
              <a:rPr lang="en-US" kern="0" dirty="0" smtClean="0">
                <a:solidFill>
                  <a:schemeClr val="bg2">
                    <a:lumMod val="75000"/>
                  </a:schemeClr>
                </a:solidFill>
              </a:rPr>
              <a:t> (2009). </a:t>
            </a:r>
            <a:r>
              <a:rPr lang="en-US" u="sng" kern="0" dirty="0" smtClean="0">
                <a:solidFill>
                  <a:schemeClr val="bg2">
                    <a:lumMod val="75000"/>
                  </a:schemeClr>
                </a:solidFill>
              </a:rPr>
              <a:t>Fundamentals of Modern VLSI Devices</a:t>
            </a:r>
            <a:r>
              <a:rPr lang="en-US" kern="0" dirty="0" smtClean="0">
                <a:solidFill>
                  <a:schemeClr val="bg2">
                    <a:lumMod val="75000"/>
                  </a:schemeClr>
                </a:solidFill>
              </a:rPr>
              <a:t>, Cambridge University Press.</a:t>
            </a:r>
          </a:p>
          <a:p>
            <a:pPr>
              <a:buFont typeface="Arial" panose="020B0604020202020204" pitchFamily="34" charset="0"/>
              <a:buChar char="•"/>
            </a:pPr>
            <a:r>
              <a:rPr lang="en-US" dirty="0" err="1">
                <a:solidFill>
                  <a:schemeClr val="bg2">
                    <a:lumMod val="75000"/>
                  </a:schemeClr>
                </a:solidFill>
              </a:rPr>
              <a:t>Hardavellas</a:t>
            </a:r>
            <a:r>
              <a:rPr lang="en-US" dirty="0">
                <a:solidFill>
                  <a:schemeClr val="bg2">
                    <a:lumMod val="75000"/>
                  </a:schemeClr>
                </a:solidFill>
              </a:rPr>
              <a:t>, N., </a:t>
            </a:r>
            <a:r>
              <a:rPr lang="en-US" i="1" dirty="0">
                <a:solidFill>
                  <a:schemeClr val="bg2">
                    <a:lumMod val="75000"/>
                  </a:schemeClr>
                </a:solidFill>
              </a:rPr>
              <a:t>The Rise and Fall of Dark Silicon.</a:t>
            </a:r>
            <a:r>
              <a:rPr lang="en-US" dirty="0">
                <a:solidFill>
                  <a:schemeClr val="bg2">
                    <a:lumMod val="75000"/>
                  </a:schemeClr>
                </a:solidFill>
              </a:rPr>
              <a:t> USENIX 37, 2, 2012</a:t>
            </a:r>
            <a:r>
              <a:rPr lang="en-US" dirty="0" smtClean="0">
                <a:solidFill>
                  <a:schemeClr val="bg2">
                    <a:lumMod val="75000"/>
                  </a:schemeClr>
                </a:solidFill>
              </a:rPr>
              <a:t>.</a:t>
            </a:r>
          </a:p>
          <a:p>
            <a:pPr>
              <a:buFont typeface="Arial" panose="020B0604020202020204" pitchFamily="34" charset="0"/>
              <a:buChar char="•"/>
            </a:pPr>
            <a:r>
              <a:rPr lang="en-US" dirty="0">
                <a:solidFill>
                  <a:schemeClr val="bg2">
                    <a:lumMod val="75000"/>
                  </a:schemeClr>
                </a:solidFill>
              </a:rPr>
              <a:t>Taylor, M.B. </a:t>
            </a:r>
            <a:r>
              <a:rPr lang="en-US" i="1" dirty="0">
                <a:solidFill>
                  <a:schemeClr val="bg2">
                    <a:lumMod val="75000"/>
                  </a:schemeClr>
                </a:solidFill>
              </a:rPr>
              <a:t>A landscape of the new dark silicon design regime</a:t>
            </a:r>
            <a:r>
              <a:rPr lang="en-US" dirty="0">
                <a:solidFill>
                  <a:schemeClr val="bg2">
                    <a:lumMod val="75000"/>
                  </a:schemeClr>
                </a:solidFill>
              </a:rPr>
              <a:t>. in </a:t>
            </a:r>
            <a:r>
              <a:rPr lang="en-US" i="1" dirty="0">
                <a:solidFill>
                  <a:schemeClr val="bg2">
                    <a:lumMod val="75000"/>
                  </a:schemeClr>
                </a:solidFill>
              </a:rPr>
              <a:t>Energy Efficient Electronic Systems (E3S), 2013 Third Berkeley Symposium on</a:t>
            </a:r>
            <a:r>
              <a:rPr lang="en-US" dirty="0">
                <a:solidFill>
                  <a:schemeClr val="bg2">
                    <a:lumMod val="75000"/>
                  </a:schemeClr>
                </a:solidFill>
              </a:rPr>
              <a:t>. 2013</a:t>
            </a:r>
            <a:r>
              <a:rPr lang="en-US" dirty="0" smtClean="0">
                <a:solidFill>
                  <a:schemeClr val="bg2">
                    <a:lumMod val="75000"/>
                  </a:schemeClr>
                </a:solidFill>
              </a:rPr>
              <a:t>.</a:t>
            </a:r>
          </a:p>
          <a:p>
            <a:pPr>
              <a:buFont typeface="Arial" panose="020B0604020202020204" pitchFamily="34" charset="0"/>
              <a:buChar char="•"/>
            </a:pPr>
            <a:r>
              <a:rPr lang="en-US" kern="0" dirty="0" err="1">
                <a:solidFill>
                  <a:schemeClr val="bg2">
                    <a:lumMod val="75000"/>
                  </a:schemeClr>
                </a:solidFill>
              </a:rPr>
              <a:t>Esmaeilzadeh</a:t>
            </a:r>
            <a:r>
              <a:rPr lang="en-US" kern="0" dirty="0">
                <a:solidFill>
                  <a:schemeClr val="bg2">
                    <a:lumMod val="75000"/>
                  </a:schemeClr>
                </a:solidFill>
              </a:rPr>
              <a:t>, H., et al., Power Limitations and Dark Silicon Challenge the Future of Multicore. ACM Trans. </a:t>
            </a:r>
            <a:r>
              <a:rPr lang="en-US" kern="0" dirty="0" err="1">
                <a:solidFill>
                  <a:schemeClr val="bg2">
                    <a:lumMod val="75000"/>
                  </a:schemeClr>
                </a:solidFill>
              </a:rPr>
              <a:t>Comput</a:t>
            </a:r>
            <a:r>
              <a:rPr lang="en-US" kern="0" dirty="0">
                <a:solidFill>
                  <a:schemeClr val="bg2">
                    <a:lumMod val="75000"/>
                  </a:schemeClr>
                </a:solidFill>
              </a:rPr>
              <a:t>. Syst., 2012. 30(3): p. 1-27</a:t>
            </a:r>
            <a:r>
              <a:rPr lang="en-US" kern="0" dirty="0" smtClean="0">
                <a:solidFill>
                  <a:schemeClr val="bg2">
                    <a:lumMod val="75000"/>
                  </a:schemeClr>
                </a:solidFill>
              </a:rPr>
              <a:t>.</a:t>
            </a:r>
          </a:p>
        </p:txBody>
      </p:sp>
    </p:spTree>
    <p:extLst>
      <p:ext uri="{BB962C8B-B14F-4D97-AF65-F5344CB8AC3E}">
        <p14:creationId xmlns:p14="http://schemas.microsoft.com/office/powerpoint/2010/main" val="1109747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62000"/>
            <a:ext cx="77724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smtClean="0">
                <a:solidFill>
                  <a:schemeClr val="bg2">
                    <a:lumMod val="75000"/>
                  </a:schemeClr>
                </a:solidFill>
              </a:rPr>
              <a:t>References</a:t>
            </a:r>
            <a:endParaRPr lang="en-US" kern="0" dirty="0">
              <a:solidFill>
                <a:schemeClr val="bg2">
                  <a:lumMod val="75000"/>
                </a:schemeClr>
              </a:solidFill>
            </a:endParaRPr>
          </a:p>
        </p:txBody>
      </p:sp>
      <p:sp>
        <p:nvSpPr>
          <p:cNvPr id="3" name="Subtitle 2"/>
          <p:cNvSpPr txBox="1">
            <a:spLocks/>
          </p:cNvSpPr>
          <p:nvPr/>
        </p:nvSpPr>
        <p:spPr>
          <a:xfrm>
            <a:off x="0" y="1828800"/>
            <a:ext cx="9144000" cy="4648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solidFill>
                  <a:schemeClr val="bg2">
                    <a:lumMod val="75000"/>
                  </a:schemeClr>
                </a:solidFill>
              </a:rPr>
              <a:t>Jeff</a:t>
            </a:r>
            <a:r>
              <a:rPr lang="en-US" kern="0" dirty="0">
                <a:solidFill>
                  <a:schemeClr val="bg2">
                    <a:lumMod val="75000"/>
                  </a:schemeClr>
                </a:solidFill>
              </a:rPr>
              <a:t>, B. Ten Things to Know About </a:t>
            </a:r>
            <a:r>
              <a:rPr lang="en-US" kern="0" dirty="0" err="1">
                <a:solidFill>
                  <a:schemeClr val="bg2">
                    <a:lumMod val="75000"/>
                  </a:schemeClr>
                </a:solidFill>
              </a:rPr>
              <a:t>big.LITTLE</a:t>
            </a:r>
            <a:r>
              <a:rPr lang="en-US" kern="0" dirty="0">
                <a:solidFill>
                  <a:schemeClr val="bg2">
                    <a:lumMod val="75000"/>
                  </a:schemeClr>
                </a:solidFill>
              </a:rPr>
              <a:t>. 2013  2015-04-28]; Available from: http://community.arm.com/groups/processors/blog/2013/06/18/ten-things-to-know-about-biglittle.</a:t>
            </a:r>
          </a:p>
          <a:p>
            <a:pPr>
              <a:buFont typeface="Arial" panose="020B0604020202020204" pitchFamily="34" charset="0"/>
              <a:buChar char="•"/>
            </a:pPr>
            <a:r>
              <a:rPr lang="en-US" kern="0" dirty="0" smtClean="0">
                <a:solidFill>
                  <a:schemeClr val="bg2">
                    <a:lumMod val="75000"/>
                  </a:schemeClr>
                </a:solidFill>
              </a:rPr>
              <a:t>Grey</a:t>
            </a:r>
            <a:r>
              <a:rPr lang="en-US" kern="0" dirty="0">
                <a:solidFill>
                  <a:schemeClr val="bg2">
                    <a:lumMod val="75000"/>
                  </a:schemeClr>
                </a:solidFill>
              </a:rPr>
              <a:t>, G. </a:t>
            </a:r>
            <a:r>
              <a:rPr lang="en-US" kern="0" dirty="0" err="1">
                <a:solidFill>
                  <a:schemeClr val="bg2">
                    <a:lumMod val="75000"/>
                  </a:schemeClr>
                </a:solidFill>
              </a:rPr>
              <a:t>big.LITTLE</a:t>
            </a:r>
            <a:r>
              <a:rPr lang="en-US" kern="0" dirty="0">
                <a:solidFill>
                  <a:schemeClr val="bg2">
                    <a:lumMod val="75000"/>
                  </a:schemeClr>
                </a:solidFill>
              </a:rPr>
              <a:t> Software Update. 2013; Available from: https://www.linaro.org/blog/hardware-update/big-little-software-update</a:t>
            </a:r>
            <a:r>
              <a:rPr lang="en-US" kern="0" dirty="0" smtClean="0">
                <a:solidFill>
                  <a:schemeClr val="bg2">
                    <a:lumMod val="75000"/>
                  </a:schemeClr>
                </a:solidFill>
              </a:rPr>
              <a:t>/.</a:t>
            </a:r>
          </a:p>
          <a:p>
            <a:pPr>
              <a:buFont typeface="Arial" panose="020B0604020202020204" pitchFamily="34" charset="0"/>
              <a:buChar char="•"/>
            </a:pPr>
            <a:r>
              <a:rPr lang="en-US" dirty="0" err="1">
                <a:solidFill>
                  <a:schemeClr val="bg2">
                    <a:lumMod val="75000"/>
                  </a:schemeClr>
                </a:solidFill>
              </a:rPr>
              <a:t>Kaul</a:t>
            </a:r>
            <a:r>
              <a:rPr lang="en-US" dirty="0">
                <a:solidFill>
                  <a:schemeClr val="bg2">
                    <a:lumMod val="75000"/>
                  </a:schemeClr>
                </a:solidFill>
              </a:rPr>
              <a:t>, H., et al. </a:t>
            </a:r>
            <a:r>
              <a:rPr lang="en-US" i="1" dirty="0">
                <a:solidFill>
                  <a:schemeClr val="bg2">
                    <a:lumMod val="75000"/>
                  </a:schemeClr>
                </a:solidFill>
              </a:rPr>
              <a:t>Near-threshold voltage (NTV) design &amp;#x2014; Opportunities and challenges</a:t>
            </a:r>
            <a:r>
              <a:rPr lang="en-US" dirty="0">
                <a:solidFill>
                  <a:schemeClr val="bg2">
                    <a:lumMod val="75000"/>
                  </a:schemeClr>
                </a:solidFill>
              </a:rPr>
              <a:t>. in </a:t>
            </a:r>
            <a:r>
              <a:rPr lang="en-US" i="1" dirty="0">
                <a:solidFill>
                  <a:schemeClr val="bg2">
                    <a:lumMod val="75000"/>
                  </a:schemeClr>
                </a:solidFill>
              </a:rPr>
              <a:t>Design Automation Conference (DAC), 2012 49th ACM/EDAC/IEEE</a:t>
            </a:r>
            <a:r>
              <a:rPr lang="en-US" dirty="0">
                <a:solidFill>
                  <a:schemeClr val="bg2">
                    <a:lumMod val="75000"/>
                  </a:schemeClr>
                </a:solidFill>
              </a:rPr>
              <a:t>. </a:t>
            </a:r>
            <a:r>
              <a:rPr lang="en-US" dirty="0" smtClean="0">
                <a:solidFill>
                  <a:schemeClr val="bg2">
                    <a:lumMod val="75000"/>
                  </a:schemeClr>
                </a:solidFill>
              </a:rPr>
              <a:t>2012.</a:t>
            </a:r>
          </a:p>
          <a:p>
            <a:pPr marL="0" indent="0"/>
            <a:endParaRPr lang="en-US" kern="0" dirty="0" smtClean="0">
              <a:solidFill>
                <a:schemeClr val="bg2">
                  <a:lumMod val="75000"/>
                </a:schemeClr>
              </a:solidFill>
            </a:endParaRPr>
          </a:p>
        </p:txBody>
      </p:sp>
    </p:spTree>
    <p:extLst>
      <p:ext uri="{BB962C8B-B14F-4D97-AF65-F5344CB8AC3E}">
        <p14:creationId xmlns:p14="http://schemas.microsoft.com/office/powerpoint/2010/main" val="1795590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762000"/>
            <a:ext cx="77724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dirty="0">
                <a:solidFill>
                  <a:schemeClr val="bg2">
                    <a:lumMod val="75000"/>
                  </a:schemeClr>
                </a:solidFill>
              </a:rPr>
              <a:t>Constant Field Scaling</a:t>
            </a:r>
            <a:endParaRPr lang="en-US" kern="0" dirty="0">
              <a:solidFill>
                <a:schemeClr val="bg2">
                  <a:lumMod val="75000"/>
                </a:scheme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000" y="2057400"/>
            <a:ext cx="6621999" cy="4353130"/>
          </a:xfrm>
          <a:prstGeom prst="rect">
            <a:avLst/>
          </a:prstGeom>
        </p:spPr>
      </p:pic>
    </p:spTree>
    <p:extLst>
      <p:ext uri="{BB962C8B-B14F-4D97-AF65-F5344CB8AC3E}">
        <p14:creationId xmlns:p14="http://schemas.microsoft.com/office/powerpoint/2010/main" val="1552177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62000"/>
            <a:ext cx="77724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smtClean="0">
                <a:solidFill>
                  <a:schemeClr val="bg2">
                    <a:lumMod val="75000"/>
                  </a:schemeClr>
                </a:solidFill>
              </a:rPr>
              <a:t>Intel’s Pentium 4</a:t>
            </a:r>
            <a:endParaRPr lang="en-US" kern="0" dirty="0">
              <a:solidFill>
                <a:schemeClr val="bg2">
                  <a:lumMod val="75000"/>
                </a:schemeClr>
              </a:solidFill>
            </a:endParaRPr>
          </a:p>
        </p:txBody>
      </p:sp>
      <p:sp>
        <p:nvSpPr>
          <p:cNvPr id="3" name="Subtitle 2"/>
          <p:cNvSpPr txBox="1">
            <a:spLocks/>
          </p:cNvSpPr>
          <p:nvPr/>
        </p:nvSpPr>
        <p:spPr>
          <a:xfrm>
            <a:off x="0" y="1828800"/>
            <a:ext cx="9144000" cy="5029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solidFill>
                  <a:schemeClr val="bg2">
                    <a:lumMod val="75000"/>
                  </a:schemeClr>
                </a:solidFill>
              </a:rPr>
              <a:t>In </a:t>
            </a:r>
            <a:r>
              <a:rPr lang="en-US" kern="0" dirty="0">
                <a:solidFill>
                  <a:schemeClr val="bg2">
                    <a:lumMod val="75000"/>
                  </a:schemeClr>
                </a:solidFill>
              </a:rPr>
              <a:t>2004 </a:t>
            </a:r>
            <a:r>
              <a:rPr lang="en-US" kern="0" dirty="0" smtClean="0">
                <a:solidFill>
                  <a:schemeClr val="bg2">
                    <a:lumMod val="75000"/>
                  </a:schemeClr>
                </a:solidFill>
              </a:rPr>
              <a:t>Intel </a:t>
            </a:r>
            <a:r>
              <a:rPr lang="en-US" kern="0" dirty="0">
                <a:solidFill>
                  <a:schemeClr val="bg2">
                    <a:lumMod val="75000"/>
                  </a:schemeClr>
                </a:solidFill>
              </a:rPr>
              <a:t>released their 90 nm single core Pentium 4 Prescott </a:t>
            </a:r>
            <a:r>
              <a:rPr lang="en-US" kern="0" dirty="0" smtClean="0">
                <a:solidFill>
                  <a:schemeClr val="bg2">
                    <a:lumMod val="75000"/>
                  </a:schemeClr>
                </a:solidFill>
              </a:rPr>
              <a:t>processor which had 125 million transistors in an area of 112 mm</a:t>
            </a:r>
            <a:r>
              <a:rPr lang="en-US" kern="0" baseline="30000" dirty="0" smtClean="0">
                <a:solidFill>
                  <a:schemeClr val="bg2">
                    <a:lumMod val="75000"/>
                  </a:schemeClr>
                </a:solidFill>
              </a:rPr>
              <a:t>2</a:t>
            </a:r>
            <a:r>
              <a:rPr lang="en-US" kern="0" dirty="0" smtClean="0">
                <a:solidFill>
                  <a:schemeClr val="bg2">
                    <a:lumMod val="75000"/>
                  </a:schemeClr>
                </a:solidFill>
              </a:rPr>
              <a:t> with a TDP of 115 W, clocked at a steady 3.8 GHz</a:t>
            </a:r>
          </a:p>
          <a:p>
            <a:pPr>
              <a:buFont typeface="Arial" panose="020B0604020202020204" pitchFamily="34" charset="0"/>
              <a:buChar char="•"/>
            </a:pPr>
            <a:r>
              <a:rPr lang="en-US" kern="0" dirty="0" smtClean="0">
                <a:solidFill>
                  <a:schemeClr val="bg2">
                    <a:lumMod val="75000"/>
                  </a:schemeClr>
                </a:solidFill>
              </a:rPr>
              <a:t>In 2013 Intel released their 22 </a:t>
            </a:r>
            <a:r>
              <a:rPr lang="en-US" kern="0" dirty="0">
                <a:solidFill>
                  <a:schemeClr val="bg2">
                    <a:lumMod val="75000"/>
                  </a:schemeClr>
                </a:solidFill>
              </a:rPr>
              <a:t>nm </a:t>
            </a:r>
            <a:r>
              <a:rPr lang="en-US" kern="0" dirty="0" err="1" smtClean="0">
                <a:solidFill>
                  <a:schemeClr val="bg2">
                    <a:lumMod val="75000"/>
                  </a:schemeClr>
                </a:solidFill>
              </a:rPr>
              <a:t>hexacore</a:t>
            </a:r>
            <a:r>
              <a:rPr lang="en-US" kern="0" dirty="0" smtClean="0">
                <a:solidFill>
                  <a:schemeClr val="bg2">
                    <a:lumMod val="75000"/>
                  </a:schemeClr>
                </a:solidFill>
              </a:rPr>
              <a:t> Core i7-4960X Ivy Bridge processor which had 1.8 billion transistors in an area of 257 mm</a:t>
            </a:r>
            <a:r>
              <a:rPr lang="en-US" kern="0" baseline="30000" dirty="0" smtClean="0">
                <a:solidFill>
                  <a:schemeClr val="bg2">
                    <a:lumMod val="75000"/>
                  </a:schemeClr>
                </a:solidFill>
              </a:rPr>
              <a:t>2</a:t>
            </a:r>
            <a:r>
              <a:rPr lang="en-US" kern="0" dirty="0" smtClean="0">
                <a:solidFill>
                  <a:schemeClr val="bg2">
                    <a:lumMod val="75000"/>
                  </a:schemeClr>
                </a:solidFill>
              </a:rPr>
              <a:t> with a TDP of 130 W, clocked at 3.6 GHz with Turbo Boost to 4.0 GHz</a:t>
            </a:r>
            <a:endParaRPr lang="en-US" kern="0" dirty="0">
              <a:solidFill>
                <a:schemeClr val="bg2">
                  <a:lumMod val="75000"/>
                </a:schemeClr>
              </a:solidFill>
            </a:endParaRPr>
          </a:p>
          <a:p>
            <a:pPr>
              <a:buFont typeface="Arial" panose="020B0604020202020204" pitchFamily="34" charset="0"/>
              <a:buChar char="•"/>
            </a:pPr>
            <a:r>
              <a:rPr lang="en-US" kern="0" dirty="0" smtClean="0">
                <a:solidFill>
                  <a:schemeClr val="bg2">
                    <a:lumMod val="75000"/>
                  </a:schemeClr>
                </a:solidFill>
              </a:rPr>
              <a:t>Theoretical transistor scale: </a:t>
            </a:r>
            <a:r>
              <a:rPr lang="el-GR" kern="0" dirty="0" smtClean="0">
                <a:solidFill>
                  <a:schemeClr val="bg2">
                    <a:lumMod val="75000"/>
                  </a:schemeClr>
                </a:solidFill>
              </a:rPr>
              <a:t>ϰ</a:t>
            </a:r>
            <a:r>
              <a:rPr lang="en-US" kern="0" baseline="30000" dirty="0" smtClean="0">
                <a:solidFill>
                  <a:schemeClr val="bg2">
                    <a:lumMod val="75000"/>
                  </a:schemeClr>
                </a:solidFill>
              </a:rPr>
              <a:t>2</a:t>
            </a:r>
            <a:r>
              <a:rPr lang="en-US" kern="0" dirty="0" smtClean="0">
                <a:solidFill>
                  <a:schemeClr val="bg2">
                    <a:lumMod val="75000"/>
                  </a:schemeClr>
                </a:solidFill>
              </a:rPr>
              <a:t> = (90 nm / 22 nm)</a:t>
            </a:r>
            <a:r>
              <a:rPr lang="en-US" kern="0" baseline="30000" dirty="0" smtClean="0">
                <a:solidFill>
                  <a:schemeClr val="bg2">
                    <a:lumMod val="75000"/>
                  </a:schemeClr>
                </a:solidFill>
              </a:rPr>
              <a:t>2</a:t>
            </a:r>
            <a:r>
              <a:rPr lang="en-US" kern="0" dirty="0">
                <a:solidFill>
                  <a:schemeClr val="bg2">
                    <a:lumMod val="75000"/>
                  </a:schemeClr>
                </a:solidFill>
              </a:rPr>
              <a:t> </a:t>
            </a:r>
            <a:r>
              <a:rPr lang="en-US" kern="0" dirty="0" smtClean="0">
                <a:solidFill>
                  <a:schemeClr val="bg2">
                    <a:lumMod val="75000"/>
                  </a:schemeClr>
                </a:solidFill>
              </a:rPr>
              <a:t>= 16</a:t>
            </a:r>
            <a:endParaRPr lang="en-US" kern="0" baseline="-25000" dirty="0">
              <a:solidFill>
                <a:schemeClr val="bg2">
                  <a:lumMod val="75000"/>
                </a:schemeClr>
              </a:solidFill>
            </a:endParaRPr>
          </a:p>
          <a:p>
            <a:pPr>
              <a:buFont typeface="Arial" panose="020B0604020202020204" pitchFamily="34" charset="0"/>
              <a:buChar char="•"/>
            </a:pPr>
            <a:r>
              <a:rPr lang="en-US" kern="0" dirty="0" smtClean="0">
                <a:solidFill>
                  <a:schemeClr val="bg2">
                    <a:lumMod val="75000"/>
                  </a:schemeClr>
                </a:solidFill>
              </a:rPr>
              <a:t>Theoretical frequency scale: </a:t>
            </a:r>
            <a:r>
              <a:rPr lang="el-GR" kern="0" dirty="0" smtClean="0">
                <a:solidFill>
                  <a:schemeClr val="bg2">
                    <a:lumMod val="75000"/>
                  </a:schemeClr>
                </a:solidFill>
              </a:rPr>
              <a:t>ϰ</a:t>
            </a:r>
            <a:r>
              <a:rPr lang="en-US" kern="0" dirty="0" smtClean="0">
                <a:solidFill>
                  <a:schemeClr val="bg2">
                    <a:lumMod val="75000"/>
                  </a:schemeClr>
                </a:solidFill>
              </a:rPr>
              <a:t> = </a:t>
            </a:r>
            <a:r>
              <a:rPr lang="en-US" kern="0" dirty="0">
                <a:solidFill>
                  <a:schemeClr val="bg2">
                    <a:lumMod val="75000"/>
                  </a:schemeClr>
                </a:solidFill>
              </a:rPr>
              <a:t>(90 nm / 22 </a:t>
            </a:r>
            <a:r>
              <a:rPr lang="en-US" kern="0" dirty="0" smtClean="0">
                <a:solidFill>
                  <a:schemeClr val="bg2">
                    <a:lumMod val="75000"/>
                  </a:schemeClr>
                </a:solidFill>
              </a:rPr>
              <a:t>nm)</a:t>
            </a:r>
            <a:r>
              <a:rPr lang="en-US" kern="0" dirty="0">
                <a:solidFill>
                  <a:schemeClr val="bg2">
                    <a:lumMod val="75000"/>
                  </a:schemeClr>
                </a:solidFill>
              </a:rPr>
              <a:t> </a:t>
            </a:r>
            <a:r>
              <a:rPr lang="en-US" kern="0" dirty="0" smtClean="0">
                <a:solidFill>
                  <a:schemeClr val="bg2">
                    <a:lumMod val="75000"/>
                  </a:schemeClr>
                </a:solidFill>
              </a:rPr>
              <a:t>= 4</a:t>
            </a:r>
          </a:p>
          <a:p>
            <a:pPr>
              <a:buFont typeface="Arial" panose="020B0604020202020204" pitchFamily="34" charset="0"/>
              <a:buChar char="•"/>
            </a:pPr>
            <a:r>
              <a:rPr lang="en-US" kern="0" dirty="0" smtClean="0">
                <a:solidFill>
                  <a:schemeClr val="bg2">
                    <a:lumMod val="75000"/>
                  </a:schemeClr>
                </a:solidFill>
              </a:rPr>
              <a:t>Total theoretical performance scale: </a:t>
            </a:r>
            <a:r>
              <a:rPr lang="el-GR" kern="0" dirty="0" smtClean="0">
                <a:solidFill>
                  <a:schemeClr val="bg2">
                    <a:lumMod val="75000"/>
                  </a:schemeClr>
                </a:solidFill>
              </a:rPr>
              <a:t>ϰ</a:t>
            </a:r>
            <a:r>
              <a:rPr lang="en-US" kern="0" baseline="30000" dirty="0" smtClean="0">
                <a:solidFill>
                  <a:schemeClr val="bg2">
                    <a:lumMod val="75000"/>
                  </a:schemeClr>
                </a:solidFill>
              </a:rPr>
              <a:t>3</a:t>
            </a:r>
            <a:r>
              <a:rPr lang="en-US" kern="0" dirty="0">
                <a:solidFill>
                  <a:schemeClr val="bg2">
                    <a:lumMod val="75000"/>
                  </a:schemeClr>
                </a:solidFill>
              </a:rPr>
              <a:t> </a:t>
            </a:r>
            <a:r>
              <a:rPr lang="en-US" kern="0" dirty="0" smtClean="0">
                <a:solidFill>
                  <a:schemeClr val="bg2">
                    <a:lumMod val="75000"/>
                  </a:schemeClr>
                </a:solidFill>
              </a:rPr>
              <a:t>= 64</a:t>
            </a:r>
          </a:p>
          <a:p>
            <a:pPr>
              <a:buFont typeface="Arial" panose="020B0604020202020204" pitchFamily="34" charset="0"/>
              <a:buChar char="•"/>
            </a:pPr>
            <a:r>
              <a:rPr lang="en-US" kern="0" dirty="0" smtClean="0">
                <a:solidFill>
                  <a:schemeClr val="bg2">
                    <a:lumMod val="75000"/>
                  </a:schemeClr>
                </a:solidFill>
              </a:rPr>
              <a:t>Actual overall </a:t>
            </a:r>
            <a:r>
              <a:rPr lang="en-US" kern="0" dirty="0">
                <a:solidFill>
                  <a:schemeClr val="bg2">
                    <a:lumMod val="75000"/>
                  </a:schemeClr>
                </a:solidFill>
              </a:rPr>
              <a:t>theoretical performance improvement </a:t>
            </a:r>
            <a:r>
              <a:rPr lang="en-US" kern="0" dirty="0" smtClean="0">
                <a:solidFill>
                  <a:schemeClr val="bg2">
                    <a:lumMod val="75000"/>
                  </a:schemeClr>
                </a:solidFill>
              </a:rPr>
              <a:t>is estimated to be </a:t>
            </a:r>
            <a:r>
              <a:rPr lang="en-US" kern="0" dirty="0">
                <a:solidFill>
                  <a:schemeClr val="bg2">
                    <a:lumMod val="75000"/>
                  </a:schemeClr>
                </a:solidFill>
              </a:rPr>
              <a:t>only </a:t>
            </a:r>
            <a:r>
              <a:rPr lang="en-US" kern="0" dirty="0" smtClean="0">
                <a:solidFill>
                  <a:schemeClr val="bg2">
                    <a:lumMod val="75000"/>
                  </a:schemeClr>
                </a:solidFill>
              </a:rPr>
              <a:t>5.7x (Without other considerations)</a:t>
            </a:r>
            <a:endParaRPr lang="en-US" kern="0" dirty="0">
              <a:solidFill>
                <a:schemeClr val="bg2">
                  <a:lumMod val="75000"/>
                </a:schemeClr>
              </a:solidFill>
            </a:endParaRPr>
          </a:p>
        </p:txBody>
      </p:sp>
    </p:spTree>
    <p:extLst>
      <p:ext uri="{BB962C8B-B14F-4D97-AF65-F5344CB8AC3E}">
        <p14:creationId xmlns:p14="http://schemas.microsoft.com/office/powerpoint/2010/main" val="789176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762000"/>
            <a:ext cx="77724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smtClean="0">
                <a:solidFill>
                  <a:schemeClr val="bg2">
                    <a:lumMod val="75000"/>
                  </a:schemeClr>
                </a:solidFill>
              </a:rPr>
              <a:t>Breakdown</a:t>
            </a:r>
            <a:endParaRPr lang="en-US" kern="0" dirty="0">
              <a:solidFill>
                <a:schemeClr val="bg2">
                  <a:lumMod val="75000"/>
                </a:schemeClr>
              </a:solidFill>
            </a:endParaRPr>
          </a:p>
        </p:txBody>
      </p:sp>
      <p:sp>
        <p:nvSpPr>
          <p:cNvPr id="7" name="Subtitle 2"/>
          <p:cNvSpPr txBox="1">
            <a:spLocks/>
          </p:cNvSpPr>
          <p:nvPr/>
        </p:nvSpPr>
        <p:spPr>
          <a:xfrm>
            <a:off x="190500" y="2891366"/>
            <a:ext cx="8763000" cy="611717"/>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dirty="0" smtClean="0">
                <a:solidFill>
                  <a:schemeClr val="bg2">
                    <a:lumMod val="75000"/>
                  </a:schemeClr>
                </a:solidFill>
              </a:rPr>
              <a:t>Leakage </a:t>
            </a:r>
            <a:r>
              <a:rPr lang="en-US" dirty="0">
                <a:solidFill>
                  <a:schemeClr val="bg2">
                    <a:lumMod val="75000"/>
                  </a:schemeClr>
                </a:solidFill>
              </a:rPr>
              <a:t>current (Off-current) of a MOSFET (</a:t>
            </a:r>
            <a:r>
              <a:rPr lang="en-US" dirty="0" err="1">
                <a:solidFill>
                  <a:schemeClr val="bg2">
                    <a:lumMod val="75000"/>
                  </a:schemeClr>
                </a:solidFill>
              </a:rPr>
              <a:t>V</a:t>
            </a:r>
            <a:r>
              <a:rPr lang="en-US" baseline="-25000" dirty="0" err="1">
                <a:solidFill>
                  <a:schemeClr val="bg2">
                    <a:lumMod val="75000"/>
                  </a:schemeClr>
                </a:solidFill>
              </a:rPr>
              <a:t>ds</a:t>
            </a:r>
            <a:r>
              <a:rPr lang="en-US" dirty="0">
                <a:solidFill>
                  <a:schemeClr val="bg2">
                    <a:lumMod val="75000"/>
                  </a:schemeClr>
                </a:solidFill>
              </a:rPr>
              <a:t> = </a:t>
            </a:r>
            <a:r>
              <a:rPr lang="en-US" dirty="0" err="1">
                <a:solidFill>
                  <a:schemeClr val="bg2">
                    <a:lumMod val="75000"/>
                  </a:schemeClr>
                </a:solidFill>
              </a:rPr>
              <a:t>V</a:t>
            </a:r>
            <a:r>
              <a:rPr lang="en-US" baseline="-25000" dirty="0" err="1">
                <a:solidFill>
                  <a:schemeClr val="bg2">
                    <a:lumMod val="75000"/>
                  </a:schemeClr>
                </a:solidFill>
              </a:rPr>
              <a:t>dd</a:t>
            </a:r>
            <a:r>
              <a:rPr lang="en-US" baseline="-25000" dirty="0">
                <a:solidFill>
                  <a:schemeClr val="bg2">
                    <a:lumMod val="75000"/>
                  </a:schemeClr>
                </a:solidFill>
              </a:rPr>
              <a:t> </a:t>
            </a:r>
            <a:r>
              <a:rPr lang="en-US" dirty="0">
                <a:solidFill>
                  <a:schemeClr val="bg2">
                    <a:lumMod val="75000"/>
                  </a:schemeClr>
                </a:solidFill>
              </a:rPr>
              <a:t>&gt;&gt; </a:t>
            </a:r>
            <a:r>
              <a:rPr lang="en-US" dirty="0" err="1">
                <a:solidFill>
                  <a:schemeClr val="bg2">
                    <a:lumMod val="75000"/>
                  </a:schemeClr>
                </a:solidFill>
              </a:rPr>
              <a:t>kT</a:t>
            </a:r>
            <a:r>
              <a:rPr lang="en-US" dirty="0">
                <a:solidFill>
                  <a:schemeClr val="bg2">
                    <a:lumMod val="75000"/>
                  </a:schemeClr>
                </a:solidFill>
              </a:rPr>
              <a:t>/q) </a:t>
            </a:r>
            <a:endParaRPr lang="en-US" kern="0" dirty="0" smtClean="0">
              <a:solidFill>
                <a:schemeClr val="bg2">
                  <a:lumMod val="75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2055283"/>
            <a:ext cx="6019800" cy="83608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3976381"/>
            <a:ext cx="8915400" cy="477269"/>
          </a:xfrm>
          <a:prstGeom prst="rect">
            <a:avLst/>
          </a:prstGeom>
        </p:spPr>
      </p:pic>
      <p:sp>
        <p:nvSpPr>
          <p:cNvPr id="10" name="Subtitle 2"/>
          <p:cNvSpPr txBox="1">
            <a:spLocks/>
          </p:cNvSpPr>
          <p:nvPr/>
        </p:nvSpPr>
        <p:spPr>
          <a:xfrm>
            <a:off x="419100" y="4569883"/>
            <a:ext cx="7924800" cy="611717"/>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lgn="ctr"/>
            <a:r>
              <a:rPr lang="en-US" dirty="0">
                <a:solidFill>
                  <a:schemeClr val="bg2">
                    <a:lumMod val="75000"/>
                  </a:schemeClr>
                </a:solidFill>
              </a:rPr>
              <a:t>Post-Dennardian era Power dissipation in a CMOS circuit </a:t>
            </a:r>
            <a:endParaRPr lang="en-US" kern="0" dirty="0" smtClean="0">
              <a:solidFill>
                <a:schemeClr val="bg2">
                  <a:lumMod val="75000"/>
                </a:schemeClr>
              </a:solidFill>
            </a:endParaRPr>
          </a:p>
        </p:txBody>
      </p:sp>
      <p:sp>
        <p:nvSpPr>
          <p:cNvPr id="12" name="TextBox 11"/>
          <p:cNvSpPr txBox="1"/>
          <p:nvPr/>
        </p:nvSpPr>
        <p:spPr>
          <a:xfrm>
            <a:off x="0" y="6642556"/>
            <a:ext cx="9144000" cy="215444"/>
          </a:xfrm>
          <a:prstGeom prst="rect">
            <a:avLst/>
          </a:prstGeom>
          <a:noFill/>
        </p:spPr>
        <p:txBody>
          <a:bodyPr wrap="square" rtlCol="0">
            <a:spAutoFit/>
          </a:bodyPr>
          <a:lstStyle/>
          <a:p>
            <a:r>
              <a:rPr lang="en-US" sz="800" dirty="0" smtClean="0"/>
              <a:t>(</a:t>
            </a:r>
            <a:r>
              <a:rPr lang="en-US" sz="800" dirty="0" err="1" smtClean="0"/>
              <a:t>Taur</a:t>
            </a:r>
            <a:r>
              <a:rPr lang="en-US" sz="800" dirty="0" smtClean="0"/>
              <a:t> and </a:t>
            </a:r>
            <a:r>
              <a:rPr lang="en-US" sz="800" dirty="0" err="1" smtClean="0"/>
              <a:t>Ning</a:t>
            </a:r>
            <a:r>
              <a:rPr lang="en-US" sz="800" dirty="0" smtClean="0"/>
              <a:t> 2009)</a:t>
            </a:r>
            <a:r>
              <a:rPr lang="en-US" sz="800" dirty="0" smtClean="0"/>
              <a:t>, </a:t>
            </a:r>
            <a:r>
              <a:rPr lang="en-US" sz="800" dirty="0" smtClean="0"/>
              <a:t>(</a:t>
            </a:r>
            <a:r>
              <a:rPr lang="en-US" sz="800" dirty="0" err="1" smtClean="0"/>
              <a:t>Hardavellas</a:t>
            </a:r>
            <a:r>
              <a:rPr lang="en-US" sz="800" dirty="0" smtClean="0"/>
              <a:t> 2012)</a:t>
            </a:r>
            <a:endParaRPr lang="en-US" sz="800" dirty="0"/>
          </a:p>
        </p:txBody>
      </p:sp>
    </p:spTree>
    <p:extLst>
      <p:ext uri="{BB962C8B-B14F-4D97-AF65-F5344CB8AC3E}">
        <p14:creationId xmlns:p14="http://schemas.microsoft.com/office/powerpoint/2010/main" val="1802103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435" y="2209800"/>
            <a:ext cx="6467130" cy="4267200"/>
          </a:xfrm>
          <a:prstGeom prst="rect">
            <a:avLst/>
          </a:prstGeom>
        </p:spPr>
      </p:pic>
      <p:sp>
        <p:nvSpPr>
          <p:cNvPr id="5" name="Title 1"/>
          <p:cNvSpPr txBox="1">
            <a:spLocks/>
          </p:cNvSpPr>
          <p:nvPr/>
        </p:nvSpPr>
        <p:spPr>
          <a:xfrm>
            <a:off x="685800" y="762000"/>
            <a:ext cx="77724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smtClean="0">
                <a:solidFill>
                  <a:schemeClr val="bg2">
                    <a:lumMod val="75000"/>
                  </a:schemeClr>
                </a:solidFill>
              </a:rPr>
              <a:t>Breakdown</a:t>
            </a:r>
            <a:endParaRPr lang="en-US" kern="0" dirty="0">
              <a:solidFill>
                <a:schemeClr val="bg2">
                  <a:lumMod val="75000"/>
                </a:schemeClr>
              </a:solidFill>
            </a:endParaRPr>
          </a:p>
        </p:txBody>
      </p:sp>
      <p:sp>
        <p:nvSpPr>
          <p:cNvPr id="6" name="TextBox 5"/>
          <p:cNvSpPr txBox="1"/>
          <p:nvPr/>
        </p:nvSpPr>
        <p:spPr>
          <a:xfrm>
            <a:off x="0" y="6642556"/>
            <a:ext cx="9144000" cy="215444"/>
          </a:xfrm>
          <a:prstGeom prst="rect">
            <a:avLst/>
          </a:prstGeom>
          <a:noFill/>
        </p:spPr>
        <p:txBody>
          <a:bodyPr wrap="square" rtlCol="0">
            <a:spAutoFit/>
          </a:bodyPr>
          <a:lstStyle/>
          <a:p>
            <a:r>
              <a:rPr lang="en-US" sz="800" dirty="0" smtClean="0"/>
              <a:t>(</a:t>
            </a:r>
            <a:r>
              <a:rPr lang="en-US" sz="800" dirty="0" err="1" smtClean="0"/>
              <a:t>Venkatesh</a:t>
            </a:r>
            <a:r>
              <a:rPr lang="en-US" sz="800" dirty="0" smtClean="0"/>
              <a:t>, 2010)</a:t>
            </a:r>
            <a:endParaRPr lang="en-US" sz="800" dirty="0"/>
          </a:p>
        </p:txBody>
      </p:sp>
    </p:spTree>
    <p:extLst>
      <p:ext uri="{BB962C8B-B14F-4D97-AF65-F5344CB8AC3E}">
        <p14:creationId xmlns:p14="http://schemas.microsoft.com/office/powerpoint/2010/main" val="27596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762000"/>
            <a:ext cx="77724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smtClean="0">
                <a:solidFill>
                  <a:schemeClr val="bg2">
                    <a:lumMod val="75000"/>
                  </a:schemeClr>
                </a:solidFill>
              </a:rPr>
              <a:t>Breakdown</a:t>
            </a:r>
            <a:endParaRPr lang="en-US" kern="0" dirty="0">
              <a:solidFill>
                <a:schemeClr val="bg2">
                  <a:lumMod val="75000"/>
                </a:schemeClr>
              </a:solidFill>
            </a:endParaRPr>
          </a:p>
        </p:txBody>
      </p:sp>
      <p:sp>
        <p:nvSpPr>
          <p:cNvPr id="6" name="TextBox 5"/>
          <p:cNvSpPr txBox="1"/>
          <p:nvPr/>
        </p:nvSpPr>
        <p:spPr>
          <a:xfrm>
            <a:off x="0" y="6642556"/>
            <a:ext cx="9144000" cy="215444"/>
          </a:xfrm>
          <a:prstGeom prst="rect">
            <a:avLst/>
          </a:prstGeom>
          <a:noFill/>
        </p:spPr>
        <p:txBody>
          <a:bodyPr wrap="square" rtlCol="0">
            <a:spAutoFit/>
          </a:bodyPr>
          <a:lstStyle/>
          <a:p>
            <a:r>
              <a:rPr lang="en-US" sz="800" dirty="0" smtClean="0"/>
              <a:t>(Taylor, </a:t>
            </a:r>
            <a:r>
              <a:rPr lang="en-US" sz="800" dirty="0" err="1" smtClean="0"/>
              <a:t>Hotchips</a:t>
            </a:r>
            <a:r>
              <a:rPr lang="en-US" sz="800" dirty="0" smtClean="0"/>
              <a:t>, 2010), (</a:t>
            </a:r>
            <a:r>
              <a:rPr lang="en-US" sz="800" dirty="0" err="1" smtClean="0"/>
              <a:t>Esmaeilzadeh</a:t>
            </a:r>
            <a:r>
              <a:rPr lang="en-US" sz="800" dirty="0" smtClean="0"/>
              <a:t>, ISCA 2011)</a:t>
            </a:r>
            <a:endParaRPr lang="en-US" sz="800" dirty="0"/>
          </a:p>
        </p:txBody>
      </p:sp>
      <p:sp>
        <p:nvSpPr>
          <p:cNvPr id="7" name="Subtitle 2"/>
          <p:cNvSpPr txBox="1">
            <a:spLocks/>
          </p:cNvSpPr>
          <p:nvPr/>
        </p:nvSpPr>
        <p:spPr>
          <a:xfrm>
            <a:off x="0" y="1828800"/>
            <a:ext cx="9144000" cy="4648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solidFill>
                  <a:schemeClr val="bg2">
                    <a:lumMod val="75000"/>
                  </a:schemeClr>
                </a:solidFill>
              </a:rPr>
              <a:t>Every generation will exponentially increase dark silicon in a chip</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887" y="2541382"/>
            <a:ext cx="6164226" cy="3783218"/>
          </a:xfrm>
          <a:prstGeom prst="rect">
            <a:avLst/>
          </a:prstGeom>
        </p:spPr>
      </p:pic>
    </p:spTree>
    <p:extLst>
      <p:ext uri="{BB962C8B-B14F-4D97-AF65-F5344CB8AC3E}">
        <p14:creationId xmlns:p14="http://schemas.microsoft.com/office/powerpoint/2010/main" val="2958367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62000"/>
            <a:ext cx="7772400" cy="685800"/>
          </a:xfrm>
          <a:prstGeom prst="rect">
            <a:avLst/>
          </a:prstGeom>
        </p:spPr>
        <p:txBody>
          <a:bodyPr/>
          <a:lst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algn="ctr"/>
            <a:r>
              <a:rPr lang="en-US" kern="0" dirty="0" smtClean="0">
                <a:solidFill>
                  <a:schemeClr val="bg2">
                    <a:lumMod val="75000"/>
                  </a:schemeClr>
                </a:solidFill>
              </a:rPr>
              <a:t>The Shrinking Die</a:t>
            </a:r>
            <a:endParaRPr lang="en-US" kern="0" dirty="0">
              <a:solidFill>
                <a:schemeClr val="bg2">
                  <a:lumMod val="75000"/>
                </a:schemeClr>
              </a:solidFill>
            </a:endParaRPr>
          </a:p>
        </p:txBody>
      </p:sp>
      <p:sp>
        <p:nvSpPr>
          <p:cNvPr id="3" name="Subtitle 2"/>
          <p:cNvSpPr txBox="1">
            <a:spLocks/>
          </p:cNvSpPr>
          <p:nvPr/>
        </p:nvSpPr>
        <p:spPr>
          <a:xfrm>
            <a:off x="0" y="1828800"/>
            <a:ext cx="9144000" cy="464820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u="sng" kern="0" dirty="0" smtClean="0">
                <a:solidFill>
                  <a:schemeClr val="bg2">
                    <a:lumMod val="75000"/>
                  </a:schemeClr>
                </a:solidFill>
              </a:rPr>
              <a:t>PROs:</a:t>
            </a:r>
          </a:p>
          <a:p>
            <a:pPr>
              <a:buFont typeface="Arial" panose="020B0604020202020204" pitchFamily="34" charset="0"/>
              <a:buChar char="•"/>
            </a:pPr>
            <a:r>
              <a:rPr lang="en-US" kern="0" dirty="0" smtClean="0">
                <a:solidFill>
                  <a:schemeClr val="bg2">
                    <a:lumMod val="75000"/>
                  </a:schemeClr>
                </a:solidFill>
              </a:rPr>
              <a:t>Reduces overall power consumption</a:t>
            </a:r>
          </a:p>
          <a:p>
            <a:pPr>
              <a:buFont typeface="Arial" panose="020B0604020202020204" pitchFamily="34" charset="0"/>
              <a:buChar char="•"/>
            </a:pPr>
            <a:r>
              <a:rPr lang="en-US" kern="0" dirty="0" smtClean="0">
                <a:solidFill>
                  <a:schemeClr val="bg2">
                    <a:lumMod val="75000"/>
                  </a:schemeClr>
                </a:solidFill>
              </a:rPr>
              <a:t>Costs goes down</a:t>
            </a:r>
          </a:p>
          <a:p>
            <a:pPr>
              <a:buFont typeface="Arial" panose="020B0604020202020204" pitchFamily="34" charset="0"/>
              <a:buChar char="•"/>
            </a:pPr>
            <a:r>
              <a:rPr lang="en-US" kern="0" dirty="0" smtClean="0">
                <a:solidFill>
                  <a:schemeClr val="bg2">
                    <a:lumMod val="75000"/>
                  </a:schemeClr>
                </a:solidFill>
              </a:rPr>
              <a:t>Maintains frequency boosts</a:t>
            </a:r>
          </a:p>
          <a:p>
            <a:pPr>
              <a:buFont typeface="Arial" panose="020B0604020202020204" pitchFamily="34" charset="0"/>
              <a:buChar char="•"/>
            </a:pPr>
            <a:r>
              <a:rPr lang="en-US" kern="0" dirty="0" smtClean="0">
                <a:solidFill>
                  <a:schemeClr val="bg2">
                    <a:lumMod val="75000"/>
                  </a:schemeClr>
                </a:solidFill>
              </a:rPr>
              <a:t>Less area</a:t>
            </a:r>
          </a:p>
          <a:p>
            <a:pPr>
              <a:buFont typeface="Arial" panose="020B0604020202020204" pitchFamily="34" charset="0"/>
              <a:buChar char="•"/>
            </a:pPr>
            <a:r>
              <a:rPr lang="en-US" u="sng" kern="0" dirty="0" smtClean="0">
                <a:solidFill>
                  <a:schemeClr val="bg2">
                    <a:lumMod val="75000"/>
                  </a:schemeClr>
                </a:solidFill>
              </a:rPr>
              <a:t>CONs:</a:t>
            </a:r>
          </a:p>
          <a:p>
            <a:pPr>
              <a:buFont typeface="Arial" panose="020B0604020202020204" pitchFamily="34" charset="0"/>
              <a:buChar char="•"/>
            </a:pPr>
            <a:r>
              <a:rPr lang="en-US" kern="0" dirty="0" smtClean="0">
                <a:solidFill>
                  <a:schemeClr val="bg2">
                    <a:lumMod val="75000"/>
                  </a:schemeClr>
                </a:solidFill>
              </a:rPr>
              <a:t>Power density goes up exponentially (Temperature as well)</a:t>
            </a:r>
          </a:p>
          <a:p>
            <a:pPr>
              <a:buFont typeface="Arial" panose="020B0604020202020204" pitchFamily="34" charset="0"/>
              <a:buChar char="•"/>
            </a:pPr>
            <a:r>
              <a:rPr lang="en-US" kern="0" dirty="0" smtClean="0">
                <a:solidFill>
                  <a:schemeClr val="bg2">
                    <a:lumMod val="75000"/>
                  </a:schemeClr>
                </a:solidFill>
              </a:rPr>
              <a:t>Profit margins goes down</a:t>
            </a:r>
          </a:p>
          <a:p>
            <a:pPr>
              <a:buFont typeface="Arial" panose="020B0604020202020204" pitchFamily="34" charset="0"/>
              <a:buChar char="•"/>
            </a:pPr>
            <a:r>
              <a:rPr lang="en-US" kern="0" dirty="0" smtClean="0">
                <a:solidFill>
                  <a:schemeClr val="bg2">
                    <a:lumMod val="75000"/>
                  </a:schemeClr>
                </a:solidFill>
              </a:rPr>
              <a:t>Overall functionality remains the same</a:t>
            </a:r>
          </a:p>
          <a:p>
            <a:pPr>
              <a:buFont typeface="Arial" panose="020B0604020202020204" pitchFamily="34" charset="0"/>
              <a:buChar char="•"/>
            </a:pPr>
            <a:r>
              <a:rPr lang="en-US" kern="0" dirty="0" smtClean="0">
                <a:solidFill>
                  <a:schemeClr val="bg2">
                    <a:lumMod val="75000"/>
                  </a:schemeClr>
                </a:solidFill>
              </a:rPr>
              <a:t>Less area to be utilized</a:t>
            </a:r>
          </a:p>
        </p:txBody>
      </p:sp>
    </p:spTree>
    <p:extLst>
      <p:ext uri="{BB962C8B-B14F-4D97-AF65-F5344CB8AC3E}">
        <p14:creationId xmlns:p14="http://schemas.microsoft.com/office/powerpoint/2010/main" val="2053502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11699</TotalTime>
  <Words>2847</Words>
  <Application>Microsoft Office PowerPoint</Application>
  <PresentationFormat>On-screen Show (4:3)</PresentationFormat>
  <Paragraphs>239</Paragraphs>
  <Slides>34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MS PGothic</vt:lpstr>
      <vt:lpstr>SimSun</vt:lpstr>
      <vt:lpstr>Arial</vt:lpstr>
      <vt:lpstr>Calibri</vt:lpstr>
      <vt:lpstr>Georgia</vt:lpstr>
      <vt:lpstr>Times</vt:lpstr>
      <vt:lpstr>Times New Roman</vt:lpstr>
      <vt:lpstr>Trebuchet MS</vt:lpstr>
      <vt:lpstr>Office Theme</vt:lpstr>
      <vt:lpstr>Dark Silicon Overview,  Analysis and Future Work</vt:lpstr>
      <vt:lpstr>Background</vt:lpstr>
      <vt:lpstr>Constant Field Scaling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Jordan Radice</cp:lastModifiedBy>
  <cp:revision>675</cp:revision>
  <dcterms:created xsi:type="dcterms:W3CDTF">2011-06-08T13:22:31Z</dcterms:created>
  <dcterms:modified xsi:type="dcterms:W3CDTF">2015-05-02T20:02:04Z</dcterms:modified>
</cp:coreProperties>
</file>