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79" r:id="rId4"/>
    <p:sldId id="269" r:id="rId5"/>
    <p:sldId id="326" r:id="rId6"/>
    <p:sldId id="324" r:id="rId7"/>
    <p:sldId id="270" r:id="rId8"/>
    <p:sldId id="271" r:id="rId9"/>
    <p:sldId id="272" r:id="rId10"/>
    <p:sldId id="273" r:id="rId11"/>
    <p:sldId id="261" r:id="rId12"/>
    <p:sldId id="319" r:id="rId13"/>
    <p:sldId id="286" r:id="rId14"/>
    <p:sldId id="318" r:id="rId15"/>
    <p:sldId id="285" r:id="rId16"/>
    <p:sldId id="259" r:id="rId17"/>
    <p:sldId id="323" r:id="rId18"/>
    <p:sldId id="314" r:id="rId19"/>
    <p:sldId id="292" r:id="rId20"/>
    <p:sldId id="293" r:id="rId21"/>
    <p:sldId id="317" r:id="rId22"/>
    <p:sldId id="280" r:id="rId23"/>
    <p:sldId id="282" r:id="rId24"/>
    <p:sldId id="296" r:id="rId25"/>
    <p:sldId id="295" r:id="rId26"/>
    <p:sldId id="283" r:id="rId27"/>
    <p:sldId id="302" r:id="rId28"/>
    <p:sldId id="288" r:id="rId29"/>
    <p:sldId id="303" r:id="rId30"/>
    <p:sldId id="309" r:id="rId31"/>
    <p:sldId id="304" r:id="rId32"/>
    <p:sldId id="306" r:id="rId33"/>
    <p:sldId id="310" r:id="rId34"/>
    <p:sldId id="308" r:id="rId35"/>
    <p:sldId id="307" r:id="rId36"/>
    <p:sldId id="311" r:id="rId37"/>
    <p:sldId id="294" r:id="rId38"/>
    <p:sldId id="290" r:id="rId39"/>
    <p:sldId id="299" r:id="rId40"/>
    <p:sldId id="312" r:id="rId41"/>
    <p:sldId id="313" r:id="rId42"/>
    <p:sldId id="301" r:id="rId43"/>
    <p:sldId id="316" r:id="rId44"/>
    <p:sldId id="268" r:id="rId45"/>
    <p:sldId id="265" r:id="rId46"/>
    <p:sldId id="278" r:id="rId47"/>
    <p:sldId id="325" r:id="rId48"/>
    <p:sldId id="277" r:id="rId49"/>
    <p:sldId id="320" r:id="rId50"/>
    <p:sldId id="327" r:id="rId51"/>
    <p:sldId id="328" r:id="rId52"/>
    <p:sldId id="267" r:id="rId53"/>
    <p:sldId id="284" r:id="rId54"/>
    <p:sldId id="329" r:id="rId55"/>
    <p:sldId id="330" r:id="rId56"/>
    <p:sldId id="321" r:id="rId57"/>
    <p:sldId id="297" r:id="rId58"/>
    <p:sldId id="266" r:id="rId59"/>
    <p:sldId id="29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EDC51-2FD4-4F68-899A-4BBF4677CDCD}" v="3046" dt="2024-10-02T13:40:45.204"/>
    <p1510:client id="{34AD5FE0-924F-2E8D-0417-1BACA35099DD}" v="519" dt="2024-10-01T21:07:31.643"/>
    <p1510:client id="{4A605852-0C08-947D-FD3C-376B7FCD4BB0}" v="187" dt="2024-10-02T13:33:21.605"/>
    <p1510:client id="{4EE35163-F1D8-35D0-6D9E-D91DBC494574}" v="1036" dt="2024-10-02T12:36:46.409"/>
    <p1510:client id="{6AD6E0BD-56CE-7922-0864-BB3A94D31FDC}" v="1321" dt="2024-10-02T05:38:14.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Exploiting Sequence Number Leakage: TCP Hijacking in NAT-Enabled Wi-Fi Networks - </a:t>
            </a:r>
            <a:r>
              <a:rPr lang="en-US" sz="2000">
                <a:solidFill>
                  <a:srgbClr val="FFFFFF"/>
                </a:solidFill>
                <a:ea typeface="+mj-lt"/>
                <a:cs typeface="+mj-lt"/>
              </a:rPr>
              <a:t>Yuxiang Yang, </a:t>
            </a:r>
            <a:r>
              <a:rPr lang="en-US" sz="2000" err="1">
                <a:solidFill>
                  <a:srgbClr val="FFFFFF"/>
                </a:solidFill>
                <a:ea typeface="+mj-lt"/>
                <a:cs typeface="+mj-lt"/>
              </a:rPr>
              <a:t>Xuewei</a:t>
            </a:r>
            <a:r>
              <a:rPr lang="en-US" sz="2000">
                <a:solidFill>
                  <a:srgbClr val="FFFFFF"/>
                </a:solidFill>
                <a:ea typeface="+mj-lt"/>
                <a:cs typeface="+mj-lt"/>
              </a:rPr>
              <a:t> Feng, Qi Li, Kun Sun, Ziqiang Wang, Ke Xu</a:t>
            </a:r>
            <a:endParaRPr lang="en-US" sz="2000">
              <a:solidFill>
                <a:srgbClr val="FFFFFF"/>
              </a:solidFill>
            </a:endParaRP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a:t>CSE707 SEM – </a:t>
            </a:r>
            <a:r>
              <a:rPr lang="en-US" err="1"/>
              <a:t>WiFi</a:t>
            </a:r>
            <a:r>
              <a:rPr lang="en-US"/>
              <a:t> Network Security</a:t>
            </a:r>
          </a:p>
          <a:p>
            <a:pPr algn="l"/>
            <a:r>
              <a:rPr lang="en-US"/>
              <a:t>by Jack Dunfey and Josh </a:t>
            </a:r>
            <a:r>
              <a:rPr lang="en-US" err="1"/>
              <a:t>Wajnryb</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CFCC0-75C1-BC54-A9B3-24DEE0228DF5}"/>
              </a:ext>
            </a:extLst>
          </p:cNvPr>
          <p:cNvSpPr>
            <a:spLocks noGrp="1"/>
          </p:cNvSpPr>
          <p:nvPr>
            <p:ph type="title"/>
          </p:nvPr>
        </p:nvSpPr>
        <p:spPr>
          <a:xfrm>
            <a:off x="838201" y="643467"/>
            <a:ext cx="4937368" cy="1800526"/>
          </a:xfrm>
        </p:spPr>
        <p:txBody>
          <a:bodyPr vert="horz" lIns="91440" tIns="45720" rIns="91440" bIns="45720" rtlCol="0" anchor="ctr">
            <a:normAutofit/>
          </a:bodyPr>
          <a:lstStyle/>
          <a:p>
            <a:r>
              <a:rPr lang="en-US" sz="4400" kern="1200">
                <a:solidFill>
                  <a:schemeClr val="tx1"/>
                </a:solidFill>
                <a:latin typeface="+mj-lt"/>
                <a:ea typeface="+mj-ea"/>
                <a:cs typeface="+mj-cs"/>
              </a:rPr>
              <a:t>OSI Model Summary</a:t>
            </a:r>
          </a:p>
        </p:txBody>
      </p:sp>
      <p:sp>
        <p:nvSpPr>
          <p:cNvPr id="6" name="Text Placeholder 5">
            <a:extLst>
              <a:ext uri="{FF2B5EF4-FFF2-40B4-BE49-F238E27FC236}">
                <a16:creationId xmlns:a16="http://schemas.microsoft.com/office/drawing/2014/main" id="{26F997AC-A203-3508-E887-1683CBA4102A}"/>
              </a:ext>
            </a:extLst>
          </p:cNvPr>
          <p:cNvSpPr>
            <a:spLocks noGrp="1"/>
          </p:cNvSpPr>
          <p:nvPr>
            <p:ph type="body" sz="half" idx="2"/>
          </p:nvPr>
        </p:nvSpPr>
        <p:spPr>
          <a:xfrm>
            <a:off x="838202" y="1939637"/>
            <a:ext cx="4233984" cy="4237326"/>
          </a:xfrm>
        </p:spPr>
        <p:txBody>
          <a:bodyPr vert="horz" lIns="91440" tIns="45720" rIns="91440" bIns="45720" rtlCol="0">
            <a:normAutofit/>
          </a:bodyPr>
          <a:lstStyle/>
          <a:p>
            <a:r>
              <a:rPr lang="en-US" sz="1800"/>
              <a:t>7) HTTP Request</a:t>
            </a:r>
          </a:p>
          <a:p>
            <a:r>
              <a:rPr lang="en-US" sz="1800"/>
              <a:t>6) HTTP </a:t>
            </a:r>
            <a:r>
              <a:rPr lang="en-US" sz="1800">
                <a:sym typeface="Wingdings" panose="05000000000000000000" pitchFamily="2" charset="2"/>
              </a:rPr>
              <a:t> HTTPS</a:t>
            </a:r>
            <a:endParaRPr lang="en-US" sz="1800"/>
          </a:p>
          <a:p>
            <a:r>
              <a:rPr lang="en-US" sz="1800"/>
              <a:t>5) TLS/SSL negotiation</a:t>
            </a:r>
          </a:p>
          <a:p>
            <a:r>
              <a:rPr lang="en-US" sz="1800"/>
              <a:t>4) </a:t>
            </a:r>
            <a:r>
              <a:rPr lang="en-US" sz="1800" b="1"/>
              <a:t>TCP</a:t>
            </a:r>
            <a:endParaRPr lang="en-US" sz="1800"/>
          </a:p>
          <a:p>
            <a:r>
              <a:rPr lang="en-US" sz="1800"/>
              <a:t>3) IP</a:t>
            </a:r>
          </a:p>
          <a:p>
            <a:r>
              <a:rPr lang="en-US" sz="1800"/>
              <a:t>2) </a:t>
            </a:r>
            <a:r>
              <a:rPr lang="en-US" sz="1800" err="1"/>
              <a:t>Dataframe</a:t>
            </a:r>
            <a:r>
              <a:rPr lang="en-US" sz="1800"/>
              <a:t> (</a:t>
            </a:r>
            <a:r>
              <a:rPr lang="en-US" sz="1800" err="1"/>
              <a:t>ehternet</a:t>
            </a:r>
            <a:r>
              <a:rPr lang="en-US" sz="1800"/>
              <a:t> or Wi-Fi)</a:t>
            </a:r>
          </a:p>
          <a:p>
            <a:r>
              <a:rPr lang="en-US" sz="1800"/>
              <a:t>1) Bit transmission</a:t>
            </a:r>
          </a:p>
          <a:p>
            <a:endParaRPr lang="en-US" sz="1800"/>
          </a:p>
          <a:p>
            <a:r>
              <a:rPr lang="en-US" sz="1800"/>
              <a:t>This attack focuses on layer 4*</a:t>
            </a:r>
          </a:p>
        </p:txBody>
      </p:sp>
      <p:pic>
        <p:nvPicPr>
          <p:cNvPr id="1026" name="Picture 2" descr="OSI Model 7 layers - physical, data link, network, transport, session, presentation, application">
            <a:extLst>
              <a:ext uri="{FF2B5EF4-FFF2-40B4-BE49-F238E27FC236}">
                <a16:creationId xmlns:a16="http://schemas.microsoft.com/office/drawing/2014/main" id="{D0714E7F-F03C-6004-B624-F4FBBEC159E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333" r="18333"/>
          <a:stretch/>
        </p:blipFill>
        <p:spPr bwMode="auto">
          <a:xfrm>
            <a:off x="6800986" y="1568829"/>
            <a:ext cx="4747547" cy="3748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2EA325-6ED3-2974-121B-87295C05A38C}"/>
              </a:ext>
            </a:extLst>
          </p:cNvPr>
          <p:cNvSpPr txBox="1"/>
          <p:nvPr/>
        </p:nvSpPr>
        <p:spPr>
          <a:xfrm>
            <a:off x="7075529" y="5165970"/>
            <a:ext cx="5116471" cy="553998"/>
          </a:xfrm>
          <a:prstGeom prst="rect">
            <a:avLst/>
          </a:prstGeom>
          <a:noFill/>
        </p:spPr>
        <p:txBody>
          <a:bodyPr wrap="square" rtlCol="0">
            <a:spAutoFit/>
          </a:bodyPr>
          <a:lstStyle/>
          <a:p>
            <a:r>
              <a:rPr lang="en-US" sz="1000"/>
              <a:t>Cloudflare. (2024). What is the OSI Model? Retrieved from https://www.cloudflare.com/learning/ddos/glossary/open-systems-interconnection-model-osi/.</a:t>
            </a:r>
          </a:p>
        </p:txBody>
      </p:sp>
    </p:spTree>
    <p:extLst>
      <p:ext uri="{BB962C8B-B14F-4D97-AF65-F5344CB8AC3E}">
        <p14:creationId xmlns:p14="http://schemas.microsoft.com/office/powerpoint/2010/main" val="3911408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4F0F20-F043-A33F-120A-C9BE20640546}"/>
              </a:ext>
            </a:extLst>
          </p:cNvPr>
          <p:cNvSpPr>
            <a:spLocks noGrp="1"/>
          </p:cNvSpPr>
          <p:nvPr>
            <p:ph type="title"/>
          </p:nvPr>
        </p:nvSpPr>
        <p:spPr>
          <a:xfrm>
            <a:off x="589560" y="856180"/>
            <a:ext cx="4560584" cy="1128068"/>
          </a:xfrm>
        </p:spPr>
        <p:txBody>
          <a:bodyPr anchor="ctr">
            <a:normAutofit/>
          </a:bodyPr>
          <a:lstStyle/>
          <a:p>
            <a:r>
              <a:rPr lang="en-US" sz="4000"/>
              <a:t>What is TCP?</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F0E851D-470B-57F3-115B-1F191634C162}"/>
              </a:ext>
            </a:extLst>
          </p:cNvPr>
          <p:cNvSpPr>
            <a:spLocks noGrp="1"/>
          </p:cNvSpPr>
          <p:nvPr>
            <p:ph idx="1"/>
          </p:nvPr>
        </p:nvSpPr>
        <p:spPr>
          <a:xfrm>
            <a:off x="590719" y="2330505"/>
            <a:ext cx="4559425" cy="3979585"/>
          </a:xfrm>
        </p:spPr>
        <p:txBody>
          <a:bodyPr anchor="t">
            <a:normAutofit/>
          </a:bodyPr>
          <a:lstStyle/>
          <a:p>
            <a:pPr marL="0" indent="0">
              <a:buNone/>
            </a:pPr>
            <a:r>
              <a:rPr lang="en-US" sz="2000"/>
              <a:t>TCP stands for Transmission Control Protocol outlined in RFC 9293</a:t>
            </a:r>
          </a:p>
          <a:p>
            <a:pPr marL="0" indent="0">
              <a:buNone/>
            </a:pPr>
            <a:endParaRPr lang="en-US" sz="2000"/>
          </a:p>
          <a:p>
            <a:pPr marL="0" indent="0">
              <a:buNone/>
            </a:pPr>
            <a:r>
              <a:rPr lang="en-US" sz="2000"/>
              <a:t>It’s goal is data reliability. As each packet is sent, the client and server acknowledge receiving the previous packet before continuing transmission, otherwise the data is retransmitted to attempt a resynchronization.</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BADBD72-09B3-15F7-4FEE-3EFA0382A55C}"/>
              </a:ext>
            </a:extLst>
          </p:cNvPr>
          <p:cNvPicPr>
            <a:picLocks noChangeAspect="1"/>
          </p:cNvPicPr>
          <p:nvPr/>
        </p:nvPicPr>
        <p:blipFill>
          <a:blip r:embed="rId2"/>
          <a:srcRect r="4" b="324"/>
          <a:stretch/>
        </p:blipFill>
        <p:spPr>
          <a:xfrm>
            <a:off x="5977788" y="799352"/>
            <a:ext cx="5425410" cy="5259296"/>
          </a:xfrm>
          <a:prstGeom prst="rect">
            <a:avLst/>
          </a:prstGeom>
        </p:spPr>
      </p:pic>
    </p:spTree>
    <p:extLst>
      <p:ext uri="{BB962C8B-B14F-4D97-AF65-F5344CB8AC3E}">
        <p14:creationId xmlns:p14="http://schemas.microsoft.com/office/powerpoint/2010/main" val="3352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CE4D1-1CD8-D977-5C3D-A9536E7B5B4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TCP</a:t>
            </a:r>
            <a:br>
              <a:rPr lang="en-US" sz="3600" kern="1200">
                <a:solidFill>
                  <a:srgbClr val="FFFFFF"/>
                </a:solidFill>
                <a:latin typeface="+mj-lt"/>
                <a:ea typeface="+mj-ea"/>
                <a:cs typeface="+mj-cs"/>
              </a:rPr>
            </a:br>
            <a:r>
              <a:rPr lang="en-US" sz="3600" kern="1200">
                <a:solidFill>
                  <a:srgbClr val="FFFFFF"/>
                </a:solidFill>
                <a:latin typeface="+mj-lt"/>
                <a:ea typeface="+mj-ea"/>
                <a:cs typeface="+mj-cs"/>
              </a:rPr>
              <a:t>Packet</a:t>
            </a:r>
            <a:br>
              <a:rPr lang="en-US" sz="3600" kern="1200">
                <a:solidFill>
                  <a:srgbClr val="FFFFFF"/>
                </a:solidFill>
                <a:latin typeface="+mj-lt"/>
                <a:ea typeface="+mj-ea"/>
                <a:cs typeface="+mj-cs"/>
              </a:rPr>
            </a:br>
            <a:r>
              <a:rPr lang="en-US" sz="3600" kern="1200">
                <a:solidFill>
                  <a:srgbClr val="FFFFFF"/>
                </a:solidFill>
                <a:latin typeface="+mj-lt"/>
                <a:ea typeface="+mj-ea"/>
                <a:cs typeface="+mj-cs"/>
              </a:rPr>
              <a:t>Info</a:t>
            </a:r>
          </a:p>
        </p:txBody>
      </p:sp>
      <p:pic>
        <p:nvPicPr>
          <p:cNvPr id="5" name="Picture 4" descr="A screenshot of a computer&#10;&#10;Description automatically generated">
            <a:extLst>
              <a:ext uri="{FF2B5EF4-FFF2-40B4-BE49-F238E27FC236}">
                <a16:creationId xmlns:a16="http://schemas.microsoft.com/office/drawing/2014/main" id="{02C18344-9652-A095-D260-BDDD880CC3FC}"/>
              </a:ext>
            </a:extLst>
          </p:cNvPr>
          <p:cNvPicPr>
            <a:picLocks noChangeAspect="1"/>
          </p:cNvPicPr>
          <p:nvPr/>
        </p:nvPicPr>
        <p:blipFill>
          <a:blip r:embed="rId2"/>
          <a:stretch>
            <a:fillRect/>
          </a:stretch>
        </p:blipFill>
        <p:spPr>
          <a:xfrm>
            <a:off x="4777316" y="1613998"/>
            <a:ext cx="6780700" cy="3627675"/>
          </a:xfrm>
          <a:prstGeom prst="rect">
            <a:avLst/>
          </a:prstGeom>
        </p:spPr>
      </p:pic>
    </p:spTree>
    <p:extLst>
      <p:ext uri="{BB962C8B-B14F-4D97-AF65-F5344CB8AC3E}">
        <p14:creationId xmlns:p14="http://schemas.microsoft.com/office/powerpoint/2010/main" val="327862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6BC-9363-EEE9-7981-E1419B1971E1}"/>
              </a:ext>
            </a:extLst>
          </p:cNvPr>
          <p:cNvSpPr>
            <a:spLocks noGrp="1"/>
          </p:cNvSpPr>
          <p:nvPr>
            <p:ph type="title"/>
          </p:nvPr>
        </p:nvSpPr>
        <p:spPr/>
        <p:txBody>
          <a:bodyPr/>
          <a:lstStyle/>
          <a:p>
            <a:r>
              <a:rPr lang="en-US"/>
              <a:t>What is NAT?</a:t>
            </a:r>
          </a:p>
        </p:txBody>
      </p:sp>
      <p:sp>
        <p:nvSpPr>
          <p:cNvPr id="3" name="Content Placeholder 2">
            <a:extLst>
              <a:ext uri="{FF2B5EF4-FFF2-40B4-BE49-F238E27FC236}">
                <a16:creationId xmlns:a16="http://schemas.microsoft.com/office/drawing/2014/main" id="{905DE532-5153-6EF6-2A71-E69BC766C90B}"/>
              </a:ext>
            </a:extLst>
          </p:cNvPr>
          <p:cNvSpPr>
            <a:spLocks noGrp="1"/>
          </p:cNvSpPr>
          <p:nvPr>
            <p:ph idx="1"/>
          </p:nvPr>
        </p:nvSpPr>
        <p:spPr>
          <a:xfrm>
            <a:off x="838200" y="1434905"/>
            <a:ext cx="10515600" cy="4742058"/>
          </a:xfrm>
        </p:spPr>
        <p:txBody>
          <a:bodyPr/>
          <a:lstStyle/>
          <a:p>
            <a:pPr marL="0" indent="0">
              <a:buNone/>
            </a:pPr>
            <a:r>
              <a:rPr lang="en-US"/>
              <a:t>NAT is </a:t>
            </a:r>
            <a:r>
              <a:rPr lang="en-US" b="1" u="sng"/>
              <a:t>Network Address Translation</a:t>
            </a:r>
          </a:p>
          <a:p>
            <a:pPr marL="0" indent="0">
              <a:buNone/>
            </a:pPr>
            <a:endParaRPr lang="en-US" b="1" u="sng"/>
          </a:p>
          <a:p>
            <a:pPr marL="0" indent="0">
              <a:buNone/>
            </a:pPr>
            <a:r>
              <a:rPr lang="en-US"/>
              <a:t>This is what enables one household (or small business) to only own and maintain a single public IP address and still allow many devices to access the internet. This also contributes to reducing address pollution (there is a finite number of IP addresses).</a:t>
            </a:r>
          </a:p>
          <a:p>
            <a:pPr marL="0" indent="0">
              <a:buNone/>
            </a:pPr>
            <a:endParaRPr lang="en-US"/>
          </a:p>
          <a:p>
            <a:pPr marL="0" indent="0">
              <a:buNone/>
            </a:pPr>
            <a:r>
              <a:rPr lang="en-US"/>
              <a:t>Everyone on the network will have the same public IP address.</a:t>
            </a:r>
          </a:p>
          <a:p>
            <a:pPr marL="0" indent="0">
              <a:buNone/>
            </a:pPr>
            <a:r>
              <a:rPr lang="en-US"/>
              <a:t>It is the job of the router to maintain these mappings.</a:t>
            </a:r>
          </a:p>
        </p:txBody>
      </p:sp>
    </p:spTree>
    <p:extLst>
      <p:ext uri="{BB962C8B-B14F-4D97-AF65-F5344CB8AC3E}">
        <p14:creationId xmlns:p14="http://schemas.microsoft.com/office/powerpoint/2010/main" val="313963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6BC-9363-EEE9-7981-E1419B1971E1}"/>
              </a:ext>
            </a:extLst>
          </p:cNvPr>
          <p:cNvSpPr>
            <a:spLocks noGrp="1"/>
          </p:cNvSpPr>
          <p:nvPr>
            <p:ph type="title"/>
          </p:nvPr>
        </p:nvSpPr>
        <p:spPr/>
        <p:txBody>
          <a:bodyPr/>
          <a:lstStyle/>
          <a:p>
            <a:r>
              <a:rPr lang="en-US"/>
              <a:t>What is NAT? </a:t>
            </a:r>
            <a:r>
              <a:rPr lang="en-US" err="1"/>
              <a:t>Cont</a:t>
            </a:r>
            <a:r>
              <a:rPr lang="en-US"/>
              <a:t>…</a:t>
            </a:r>
          </a:p>
        </p:txBody>
      </p:sp>
      <p:sp>
        <p:nvSpPr>
          <p:cNvPr id="3" name="Content Placeholder 2">
            <a:extLst>
              <a:ext uri="{FF2B5EF4-FFF2-40B4-BE49-F238E27FC236}">
                <a16:creationId xmlns:a16="http://schemas.microsoft.com/office/drawing/2014/main" id="{905DE532-5153-6EF6-2A71-E69BC766C90B}"/>
              </a:ext>
            </a:extLst>
          </p:cNvPr>
          <p:cNvSpPr>
            <a:spLocks noGrp="1"/>
          </p:cNvSpPr>
          <p:nvPr>
            <p:ph idx="1"/>
          </p:nvPr>
        </p:nvSpPr>
        <p:spPr>
          <a:xfrm>
            <a:off x="838200" y="1434905"/>
            <a:ext cx="10515600" cy="4742058"/>
          </a:xfrm>
        </p:spPr>
        <p:txBody>
          <a:bodyPr/>
          <a:lstStyle/>
          <a:p>
            <a:pPr marL="0" indent="0">
              <a:buNone/>
            </a:pPr>
            <a:endParaRPr lang="en-US"/>
          </a:p>
          <a:p>
            <a:pPr marL="0" indent="0">
              <a:buNone/>
            </a:pPr>
            <a:r>
              <a:rPr lang="en-US"/>
              <a:t>To make this easier, many routers preserve the information for layers 4 (the Transport Layer) and up</a:t>
            </a:r>
          </a:p>
          <a:p>
            <a:pPr marL="0" indent="0">
              <a:buNone/>
            </a:pPr>
            <a:endParaRPr lang="en-US"/>
          </a:p>
          <a:p>
            <a:pPr marL="0" indent="0">
              <a:buNone/>
            </a:pPr>
            <a:r>
              <a:rPr lang="en-US"/>
              <a:t>This is what leads to many routers using port preservation</a:t>
            </a:r>
          </a:p>
        </p:txBody>
      </p:sp>
    </p:spTree>
    <p:extLst>
      <p:ext uri="{BB962C8B-B14F-4D97-AF65-F5344CB8AC3E}">
        <p14:creationId xmlns:p14="http://schemas.microsoft.com/office/powerpoint/2010/main" val="221711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05A81-C9C7-6A76-A112-84B081FA1EEE}"/>
              </a:ext>
            </a:extLst>
          </p:cNvPr>
          <p:cNvSpPr>
            <a:spLocks noGrp="1"/>
          </p:cNvSpPr>
          <p:nvPr>
            <p:ph type="title"/>
          </p:nvPr>
        </p:nvSpPr>
        <p:spPr>
          <a:xfrm>
            <a:off x="630936" y="502920"/>
            <a:ext cx="3419856" cy="1463040"/>
          </a:xfrm>
        </p:spPr>
        <p:txBody>
          <a:bodyPr anchor="ctr">
            <a:normAutofit/>
          </a:bodyPr>
          <a:lstStyle/>
          <a:p>
            <a:r>
              <a:rPr lang="en-US"/>
              <a:t>NAT Example Translation</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24F55F0-227C-19A0-3EE2-0F86E7C2A845}"/>
              </a:ext>
            </a:extLst>
          </p:cNvPr>
          <p:cNvSpPr>
            <a:spLocks noGrp="1"/>
          </p:cNvSpPr>
          <p:nvPr>
            <p:ph idx="1"/>
          </p:nvPr>
        </p:nvSpPr>
        <p:spPr>
          <a:xfrm>
            <a:off x="4654295" y="502920"/>
            <a:ext cx="6894576" cy="1463040"/>
          </a:xfrm>
        </p:spPr>
        <p:txBody>
          <a:bodyPr anchor="ctr">
            <a:normAutofit/>
          </a:bodyPr>
          <a:lstStyle/>
          <a:p>
            <a:pPr marL="0" indent="0" algn="r">
              <a:buNone/>
            </a:pPr>
            <a:r>
              <a:rPr lang="en-US" sz="1300" err="1">
                <a:effectLst/>
              </a:rPr>
              <a:t>UBNetDef</a:t>
            </a:r>
            <a:r>
              <a:rPr lang="en-US" sz="1300">
                <a:effectLst/>
              </a:rPr>
              <a:t>. (2024, February). </a:t>
            </a:r>
            <a:r>
              <a:rPr lang="en-US" sz="1300" i="1">
                <a:effectLst/>
              </a:rPr>
              <a:t>Networking</a:t>
            </a:r>
            <a:r>
              <a:rPr lang="en-US" sz="1300">
                <a:effectLst/>
              </a:rPr>
              <a:t>. https://ubnetdef.org/slides/spring2024/Networking.pdf </a:t>
            </a:r>
          </a:p>
        </p:txBody>
      </p:sp>
      <p:pic>
        <p:nvPicPr>
          <p:cNvPr id="5" name="Content Placeholder 4">
            <a:extLst>
              <a:ext uri="{FF2B5EF4-FFF2-40B4-BE49-F238E27FC236}">
                <a16:creationId xmlns:a16="http://schemas.microsoft.com/office/drawing/2014/main" id="{0FC204CC-DBAA-BA90-8072-CCF509BE0BA3}"/>
              </a:ext>
            </a:extLst>
          </p:cNvPr>
          <p:cNvPicPr>
            <a:picLocks noChangeAspect="1"/>
          </p:cNvPicPr>
          <p:nvPr/>
        </p:nvPicPr>
        <p:blipFill>
          <a:blip r:embed="rId2"/>
          <a:stretch>
            <a:fillRect/>
          </a:stretch>
        </p:blipFill>
        <p:spPr>
          <a:xfrm>
            <a:off x="630936" y="2305384"/>
            <a:ext cx="10917936" cy="3930455"/>
          </a:xfrm>
          <a:prstGeom prst="rect">
            <a:avLst/>
          </a:prstGeom>
        </p:spPr>
      </p:pic>
    </p:spTree>
    <p:extLst>
      <p:ext uri="{BB962C8B-B14F-4D97-AF65-F5344CB8AC3E}">
        <p14:creationId xmlns:p14="http://schemas.microsoft.com/office/powerpoint/2010/main" val="245798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BA64-3B87-1F70-E7A1-41DF11C3F43D}"/>
              </a:ext>
            </a:extLst>
          </p:cNvPr>
          <p:cNvSpPr>
            <a:spLocks noGrp="1"/>
          </p:cNvSpPr>
          <p:nvPr>
            <p:ph type="title"/>
          </p:nvPr>
        </p:nvSpPr>
        <p:spPr/>
        <p:txBody>
          <a:bodyPr/>
          <a:lstStyle/>
          <a:p>
            <a:r>
              <a:rPr lang="en-US"/>
              <a:t>On-path vs Off-path attackers</a:t>
            </a:r>
          </a:p>
        </p:txBody>
      </p:sp>
      <p:sp>
        <p:nvSpPr>
          <p:cNvPr id="3" name="Content Placeholder 2">
            <a:extLst>
              <a:ext uri="{FF2B5EF4-FFF2-40B4-BE49-F238E27FC236}">
                <a16:creationId xmlns:a16="http://schemas.microsoft.com/office/drawing/2014/main" id="{A2DFFC38-2301-A900-9C06-75DD50D39B85}"/>
              </a:ext>
            </a:extLst>
          </p:cNvPr>
          <p:cNvSpPr>
            <a:spLocks noGrp="1"/>
          </p:cNvSpPr>
          <p:nvPr>
            <p:ph idx="1"/>
          </p:nvPr>
        </p:nvSpPr>
        <p:spPr/>
        <p:txBody>
          <a:bodyPr vert="horz" lIns="91440" tIns="45720" rIns="91440" bIns="45720" rtlCol="0" anchor="t">
            <a:normAutofit/>
          </a:bodyPr>
          <a:lstStyle/>
          <a:p>
            <a:pPr marL="0" indent="0">
              <a:buNone/>
            </a:pPr>
            <a:r>
              <a:rPr lang="en-US" sz="2400" b="1"/>
              <a:t>On-path attacks (aka. Man-In-the-Middle attacks)</a:t>
            </a:r>
          </a:p>
          <a:p>
            <a:pPr marL="0" indent="0">
              <a:buNone/>
            </a:pPr>
            <a:r>
              <a:rPr lang="en-US" sz="2400"/>
              <a:t>Rely on the attacker controlling some machine along the communication path between two nodes.</a:t>
            </a:r>
          </a:p>
          <a:p>
            <a:pPr marL="0" indent="0">
              <a:buNone/>
            </a:pPr>
            <a:r>
              <a:rPr lang="en-US" sz="2400"/>
              <a:t>For example, a router between the client and server.</a:t>
            </a:r>
          </a:p>
          <a:p>
            <a:pPr marL="0" indent="0">
              <a:buNone/>
            </a:pPr>
            <a:endParaRPr lang="en-US" sz="2400"/>
          </a:p>
          <a:p>
            <a:pPr marL="0" indent="0">
              <a:buNone/>
            </a:pPr>
            <a:r>
              <a:rPr lang="en-US" sz="2400" b="1"/>
              <a:t>Off-path (no control over the router)</a:t>
            </a:r>
          </a:p>
          <a:p>
            <a:pPr marL="0" indent="0">
              <a:buNone/>
            </a:pPr>
            <a:r>
              <a:rPr lang="en-US" sz="2400"/>
              <a:t>Off-path attackers are those who cannot directly intercept or alter communication between two parties; however, through a variety of means they can still influence or monitor communication indirectly.</a:t>
            </a:r>
          </a:p>
        </p:txBody>
      </p:sp>
    </p:spTree>
    <p:extLst>
      <p:ext uri="{BB962C8B-B14F-4D97-AF65-F5344CB8AC3E}">
        <p14:creationId xmlns:p14="http://schemas.microsoft.com/office/powerpoint/2010/main" val="320599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BA64-3B87-1F70-E7A1-41DF11C3F43D}"/>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On-path vs Off-path attackers</a:t>
            </a:r>
          </a:p>
        </p:txBody>
      </p:sp>
      <p:pic>
        <p:nvPicPr>
          <p:cNvPr id="1026" name="Picture 2" descr="What is an On-Path Attack❓">
            <a:extLst>
              <a:ext uri="{FF2B5EF4-FFF2-40B4-BE49-F238E27FC236}">
                <a16:creationId xmlns:a16="http://schemas.microsoft.com/office/drawing/2014/main" id="{83354661-3067-DEFF-8193-2E1A632792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1038" y="2827558"/>
            <a:ext cx="5131087" cy="2680992"/>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6" descr="A diagram of a wifi router">
            <a:extLst>
              <a:ext uri="{FF2B5EF4-FFF2-40B4-BE49-F238E27FC236}">
                <a16:creationId xmlns:a16="http://schemas.microsoft.com/office/drawing/2014/main" id="{C9ACC929-9CEF-9549-94AB-4687499C5E6C}"/>
              </a:ext>
            </a:extLst>
          </p:cNvPr>
          <p:cNvPicPr>
            <a:picLocks noChangeAspect="1"/>
          </p:cNvPicPr>
          <p:nvPr/>
        </p:nvPicPr>
        <p:blipFill>
          <a:blip r:embed="rId3"/>
          <a:stretch>
            <a:fillRect/>
          </a:stretch>
        </p:blipFill>
        <p:spPr>
          <a:xfrm>
            <a:off x="6193163" y="2827558"/>
            <a:ext cx="5131088" cy="2347472"/>
          </a:xfrm>
          <a:prstGeom prst="rect">
            <a:avLst/>
          </a:prstGeom>
        </p:spPr>
      </p:pic>
    </p:spTree>
    <p:extLst>
      <p:ext uri="{BB962C8B-B14F-4D97-AF65-F5344CB8AC3E}">
        <p14:creationId xmlns:p14="http://schemas.microsoft.com/office/powerpoint/2010/main" val="3911936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ooks">
            <a:extLst>
              <a:ext uri="{FF2B5EF4-FFF2-40B4-BE49-F238E27FC236}">
                <a16:creationId xmlns:a16="http://schemas.microsoft.com/office/drawing/2014/main" id="{AEA349BD-C81C-758A-2F1A-D3ECF40E9A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3">
            <a:extLst>
              <a:ext uri="{FF2B5EF4-FFF2-40B4-BE49-F238E27FC236}">
                <a16:creationId xmlns:a16="http://schemas.microsoft.com/office/drawing/2014/main" id="{C2C332AD-34BB-A2C0-A56F-D2FB01C55EC9}"/>
              </a:ext>
            </a:extLst>
          </p:cNvPr>
          <p:cNvSpPr txBox="1">
            <a:spLocks/>
          </p:cNvSpPr>
          <p:nvPr/>
        </p:nvSpPr>
        <p:spPr>
          <a:xfrm>
            <a:off x="6736501" y="3237642"/>
            <a:ext cx="4805996" cy="1297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700">
                <a:solidFill>
                  <a:schemeClr val="tx2"/>
                </a:solidFill>
              </a:rPr>
              <a:t>The Attack</a:t>
            </a:r>
          </a:p>
        </p:txBody>
      </p:sp>
    </p:spTree>
    <p:extLst>
      <p:ext uri="{BB962C8B-B14F-4D97-AF65-F5344CB8AC3E}">
        <p14:creationId xmlns:p14="http://schemas.microsoft.com/office/powerpoint/2010/main" val="414158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DBCD-80F5-378F-C3EA-A6E17EFDF89B}"/>
              </a:ext>
            </a:extLst>
          </p:cNvPr>
          <p:cNvSpPr>
            <a:spLocks noGrp="1"/>
          </p:cNvSpPr>
          <p:nvPr>
            <p:ph type="title"/>
          </p:nvPr>
        </p:nvSpPr>
        <p:spPr/>
        <p:txBody>
          <a:bodyPr/>
          <a:lstStyle/>
          <a:p>
            <a:r>
              <a:rPr lang="en-US"/>
              <a:t>Attack Overview</a:t>
            </a:r>
          </a:p>
        </p:txBody>
      </p:sp>
      <p:sp>
        <p:nvSpPr>
          <p:cNvPr id="3" name="Content Placeholder 2">
            <a:extLst>
              <a:ext uri="{FF2B5EF4-FFF2-40B4-BE49-F238E27FC236}">
                <a16:creationId xmlns:a16="http://schemas.microsoft.com/office/drawing/2014/main" id="{0E310B30-3F62-F3F3-2A38-1D266A885464}"/>
              </a:ext>
            </a:extLst>
          </p:cNvPr>
          <p:cNvSpPr>
            <a:spLocks noGrp="1"/>
          </p:cNvSpPr>
          <p:nvPr>
            <p:ph idx="1"/>
          </p:nvPr>
        </p:nvSpPr>
        <p:spPr/>
        <p:txBody>
          <a:bodyPr vert="horz" lIns="91440" tIns="45720" rIns="91440" bIns="45720" rtlCol="0" anchor="t">
            <a:normAutofit/>
          </a:bodyPr>
          <a:lstStyle/>
          <a:p>
            <a:pPr marL="514350" indent="-514350">
              <a:buAutoNum type="arabicParenR"/>
            </a:pPr>
            <a:r>
              <a:rPr lang="en-US"/>
              <a:t>Probe the router's external IP address and identify whether AP isolation is enabled, thus finding potential victim clients.</a:t>
            </a:r>
          </a:p>
          <a:p>
            <a:pPr marL="514350" indent="-514350">
              <a:buAutoNum type="arabicParenR"/>
            </a:pPr>
            <a:r>
              <a:rPr lang="en-US"/>
              <a:t>Make inferences about whether there is any active connection from the LAN to the server.</a:t>
            </a:r>
          </a:p>
          <a:p>
            <a:pPr marL="514350" indent="-514350">
              <a:buAutoNum type="arabicParenR"/>
            </a:pPr>
            <a:r>
              <a:rPr lang="en-US"/>
              <a:t>Evict and construct NAT mappings at the router and then intercept the sequence and acknowledgement numbers from the replies to unsolicited packets from the server.</a:t>
            </a:r>
          </a:p>
        </p:txBody>
      </p:sp>
    </p:spTree>
    <p:extLst>
      <p:ext uri="{BB962C8B-B14F-4D97-AF65-F5344CB8AC3E}">
        <p14:creationId xmlns:p14="http://schemas.microsoft.com/office/powerpoint/2010/main" val="283932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FC52-EFB1-FFA0-8754-24676964F5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1EA532-6515-BB0A-F51A-421163B24A7F}"/>
              </a:ext>
            </a:extLst>
          </p:cNvPr>
          <p:cNvSpPr>
            <a:spLocks noGrp="1"/>
          </p:cNvSpPr>
          <p:nvPr>
            <p:ph idx="1"/>
          </p:nvPr>
        </p:nvSpPr>
        <p:spPr/>
        <p:txBody>
          <a:bodyPr vert="horz" lIns="91440" tIns="45720" rIns="91440" bIns="45720" rtlCol="0" anchor="t">
            <a:normAutofit fontScale="92500" lnSpcReduction="20000"/>
          </a:bodyPr>
          <a:lstStyle/>
          <a:p>
            <a:r>
              <a:rPr lang="en-US"/>
              <a:t>Background</a:t>
            </a:r>
          </a:p>
          <a:p>
            <a:r>
              <a:rPr lang="en-US"/>
              <a:t>Threat Model</a:t>
            </a:r>
          </a:p>
          <a:p>
            <a:r>
              <a:rPr lang="en-US"/>
              <a:t>Attack Procedure</a:t>
            </a:r>
          </a:p>
          <a:p>
            <a:r>
              <a:rPr lang="en-US"/>
              <a:t>Countermeasures</a:t>
            </a:r>
          </a:p>
          <a:p>
            <a:endParaRPr lang="en-US"/>
          </a:p>
          <a:p>
            <a:r>
              <a:rPr lang="en-US"/>
              <a:t>Attack Overview</a:t>
            </a:r>
          </a:p>
          <a:p>
            <a:r>
              <a:rPr lang="en-US"/>
              <a:t>Why does the attack work?</a:t>
            </a:r>
          </a:p>
          <a:p>
            <a:r>
              <a:rPr lang="en-US"/>
              <a:t>Step-by-step of attack</a:t>
            </a:r>
          </a:p>
          <a:p>
            <a:r>
              <a:rPr lang="en-US"/>
              <a:t>Consequences (Paper results)</a:t>
            </a:r>
          </a:p>
          <a:p>
            <a:r>
              <a:rPr lang="en-US"/>
              <a:t>Countermeasures</a:t>
            </a:r>
          </a:p>
        </p:txBody>
      </p:sp>
    </p:spTree>
    <p:extLst>
      <p:ext uri="{BB962C8B-B14F-4D97-AF65-F5344CB8AC3E}">
        <p14:creationId xmlns:p14="http://schemas.microsoft.com/office/powerpoint/2010/main" val="316959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5CF8-3A4B-AADD-7935-23075C633700}"/>
              </a:ext>
            </a:extLst>
          </p:cNvPr>
          <p:cNvSpPr>
            <a:spLocks noGrp="1"/>
          </p:cNvSpPr>
          <p:nvPr>
            <p:ph type="title"/>
          </p:nvPr>
        </p:nvSpPr>
        <p:spPr/>
        <p:txBody>
          <a:bodyPr/>
          <a:lstStyle/>
          <a:p>
            <a:r>
              <a:rPr lang="en-US"/>
              <a:t>Threat Model of the Off-Path Attacker</a:t>
            </a:r>
          </a:p>
        </p:txBody>
      </p:sp>
      <p:pic>
        <p:nvPicPr>
          <p:cNvPr id="4" name="Content Placeholder 3" descr="A diagram of a wifi router&#10;&#10;Description automatically generated">
            <a:extLst>
              <a:ext uri="{FF2B5EF4-FFF2-40B4-BE49-F238E27FC236}">
                <a16:creationId xmlns:a16="http://schemas.microsoft.com/office/drawing/2014/main" id="{6C2D6AFB-7992-10B2-D559-76016CCAC0BE}"/>
              </a:ext>
            </a:extLst>
          </p:cNvPr>
          <p:cNvPicPr>
            <a:picLocks noGrp="1" noChangeAspect="1"/>
          </p:cNvPicPr>
          <p:nvPr>
            <p:ph idx="1"/>
          </p:nvPr>
        </p:nvPicPr>
        <p:blipFill>
          <a:blip r:embed="rId2"/>
          <a:stretch>
            <a:fillRect/>
          </a:stretch>
        </p:blipFill>
        <p:spPr>
          <a:xfrm>
            <a:off x="2446935" y="2390061"/>
            <a:ext cx="7278591" cy="3291521"/>
          </a:xfrm>
        </p:spPr>
      </p:pic>
    </p:spTree>
    <p:extLst>
      <p:ext uri="{BB962C8B-B14F-4D97-AF65-F5344CB8AC3E}">
        <p14:creationId xmlns:p14="http://schemas.microsoft.com/office/powerpoint/2010/main" val="416052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0396-C835-9EF9-E54E-CCA70AD00451}"/>
              </a:ext>
            </a:extLst>
          </p:cNvPr>
          <p:cNvSpPr>
            <a:spLocks noGrp="1"/>
          </p:cNvSpPr>
          <p:nvPr>
            <p:ph type="title"/>
          </p:nvPr>
        </p:nvSpPr>
        <p:spPr/>
        <p:txBody>
          <a:bodyPr/>
          <a:lstStyle/>
          <a:p>
            <a:r>
              <a:rPr lang="en-US"/>
              <a:t>What Does The Attacker Want?</a:t>
            </a:r>
          </a:p>
        </p:txBody>
      </p:sp>
      <p:pic>
        <p:nvPicPr>
          <p:cNvPr id="4" name="Content Placeholder 3" descr="A screenshot of a computer screen&#10;&#10;Description automatically generated">
            <a:extLst>
              <a:ext uri="{FF2B5EF4-FFF2-40B4-BE49-F238E27FC236}">
                <a16:creationId xmlns:a16="http://schemas.microsoft.com/office/drawing/2014/main" id="{641868B8-AFC5-730B-C2CA-E7D3BF3AD672}"/>
              </a:ext>
            </a:extLst>
          </p:cNvPr>
          <p:cNvPicPr>
            <a:picLocks noGrp="1" noChangeAspect="1"/>
          </p:cNvPicPr>
          <p:nvPr>
            <p:ph idx="1"/>
          </p:nvPr>
        </p:nvPicPr>
        <p:blipFill>
          <a:blip r:embed="rId2"/>
          <a:stretch>
            <a:fillRect/>
          </a:stretch>
        </p:blipFill>
        <p:spPr>
          <a:xfrm>
            <a:off x="6460562" y="1719242"/>
            <a:ext cx="5278210" cy="3555546"/>
          </a:xfrm>
        </p:spPr>
      </p:pic>
      <p:sp>
        <p:nvSpPr>
          <p:cNvPr id="5" name="TextBox 4">
            <a:extLst>
              <a:ext uri="{FF2B5EF4-FFF2-40B4-BE49-F238E27FC236}">
                <a16:creationId xmlns:a16="http://schemas.microsoft.com/office/drawing/2014/main" id="{8CF0D86C-39C3-A2E7-189E-E94B80F05F74}"/>
              </a:ext>
            </a:extLst>
          </p:cNvPr>
          <p:cNvSpPr txBox="1"/>
          <p:nvPr/>
        </p:nvSpPr>
        <p:spPr>
          <a:xfrm>
            <a:off x="695778" y="1721136"/>
            <a:ext cx="5334304"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a:t>Source Port Number</a:t>
            </a:r>
          </a:p>
          <a:p>
            <a:pPr marL="742950" lvl="1" indent="-285750">
              <a:buFont typeface="Courier New"/>
              <a:buChar char="o"/>
            </a:pPr>
            <a:r>
              <a:rPr lang="en-US" sz="2400"/>
              <a:t>Identifies the process that sent the data.</a:t>
            </a:r>
          </a:p>
          <a:p>
            <a:pPr marL="285750" indent="-285750">
              <a:buFont typeface="Arial"/>
              <a:buChar char="•"/>
            </a:pPr>
            <a:r>
              <a:rPr lang="en-US" sz="2400" b="1"/>
              <a:t>SEQ Number</a:t>
            </a:r>
          </a:p>
          <a:p>
            <a:pPr marL="742950" lvl="1" indent="-285750">
              <a:buFont typeface="Courier New"/>
              <a:buChar char="o"/>
            </a:pPr>
            <a:r>
              <a:rPr lang="en-US" sz="2400"/>
              <a:t>Enumerates the packets being sent by a given entity across the network.</a:t>
            </a:r>
          </a:p>
          <a:p>
            <a:pPr marL="285750" indent="-285750">
              <a:buFont typeface="Arial"/>
              <a:buChar char="•"/>
            </a:pPr>
            <a:r>
              <a:rPr lang="en-US" sz="2400" b="1"/>
              <a:t>ACK Number</a:t>
            </a:r>
          </a:p>
          <a:p>
            <a:pPr marL="742950" lvl="1" indent="-285750">
              <a:buFont typeface="Courier New"/>
              <a:buChar char="o"/>
            </a:pPr>
            <a:r>
              <a:rPr lang="en-US" sz="2400"/>
              <a:t>The sequence number of the most recently received packet. </a:t>
            </a:r>
          </a:p>
          <a:p>
            <a:pPr marL="285750" indent="-285750">
              <a:buFont typeface="Arial"/>
              <a:buChar char="•"/>
            </a:pPr>
            <a:endParaRPr lang="en-US"/>
          </a:p>
        </p:txBody>
      </p:sp>
    </p:spTree>
    <p:extLst>
      <p:ext uri="{BB962C8B-B14F-4D97-AF65-F5344CB8AC3E}">
        <p14:creationId xmlns:p14="http://schemas.microsoft.com/office/powerpoint/2010/main" val="260764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F7595-F8D5-CFAF-1D49-18B44CCE5BE9}"/>
              </a:ext>
            </a:extLst>
          </p:cNvPr>
          <p:cNvSpPr>
            <a:spLocks noGrp="1"/>
          </p:cNvSpPr>
          <p:nvPr>
            <p:ph type="title"/>
          </p:nvPr>
        </p:nvSpPr>
        <p:spPr>
          <a:xfrm>
            <a:off x="630936" y="640080"/>
            <a:ext cx="4818888" cy="1481328"/>
          </a:xfrm>
        </p:spPr>
        <p:txBody>
          <a:bodyPr anchor="b">
            <a:normAutofit/>
          </a:bodyPr>
          <a:lstStyle/>
          <a:p>
            <a:r>
              <a:rPr lang="en-US" sz="5000"/>
              <a:t>Phase 1: Probing the Network</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C17C27-F51C-03E6-AB21-BFEECFDBBAB1}"/>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200"/>
              <a:t>Identify the status of Access Point (AP) isolation in the network</a:t>
            </a:r>
          </a:p>
          <a:p>
            <a:pPr lvl="1">
              <a:buFont typeface="Courier New" panose="020B0604020202020204" pitchFamily="34" charset="0"/>
              <a:buChar char="o"/>
            </a:pPr>
            <a:r>
              <a:rPr lang="en-US" sz="2200"/>
              <a:t>Nmap, MacStealer</a:t>
            </a:r>
          </a:p>
          <a:p>
            <a:r>
              <a:rPr lang="en-US" sz="2200"/>
              <a:t>Probing the external IP address of the router</a:t>
            </a:r>
          </a:p>
          <a:p>
            <a:pPr lvl="1">
              <a:buFont typeface="Courier New" panose="020B0604020202020204" pitchFamily="34" charset="0"/>
              <a:buChar char="o"/>
            </a:pPr>
            <a:r>
              <a:rPr lang="en-US" sz="2200"/>
              <a:t>TraceRoute and Ping with RECORD_ROUTE (-r) option</a:t>
            </a:r>
          </a:p>
          <a:p>
            <a:pPr lvl="1">
              <a:buFont typeface="Courier New" panose="020B0604020202020204" pitchFamily="34" charset="0"/>
              <a:buChar char="o"/>
            </a:pPr>
            <a:r>
              <a:rPr lang="en-US" sz="2200"/>
              <a:t>Scan and access IPs via web browsers</a:t>
            </a:r>
          </a:p>
        </p:txBody>
      </p:sp>
      <p:pic>
        <p:nvPicPr>
          <p:cNvPr id="4" name="Picture 3" descr="A screenshot of a computer program&#10;&#10;Description automatically generated">
            <a:extLst>
              <a:ext uri="{FF2B5EF4-FFF2-40B4-BE49-F238E27FC236}">
                <a16:creationId xmlns:a16="http://schemas.microsoft.com/office/drawing/2014/main" id="{6A2C5701-ECB6-CFDC-7F64-BDBC1E5534B4}"/>
              </a:ext>
            </a:extLst>
          </p:cNvPr>
          <p:cNvPicPr>
            <a:picLocks noChangeAspect="1"/>
          </p:cNvPicPr>
          <p:nvPr/>
        </p:nvPicPr>
        <p:blipFill>
          <a:blip r:embed="rId2"/>
          <a:stretch>
            <a:fillRect/>
          </a:stretch>
        </p:blipFill>
        <p:spPr>
          <a:xfrm>
            <a:off x="6099048" y="1675306"/>
            <a:ext cx="5458968" cy="3507387"/>
          </a:xfrm>
          <a:prstGeom prst="rect">
            <a:avLst/>
          </a:prstGeom>
        </p:spPr>
      </p:pic>
    </p:spTree>
    <p:extLst>
      <p:ext uri="{BB962C8B-B14F-4D97-AF65-F5344CB8AC3E}">
        <p14:creationId xmlns:p14="http://schemas.microsoft.com/office/powerpoint/2010/main" val="3330360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DB04-FF5A-C6DF-0F83-A276318F97D2}"/>
              </a:ext>
            </a:extLst>
          </p:cNvPr>
          <p:cNvSpPr>
            <a:spLocks noGrp="1"/>
          </p:cNvSpPr>
          <p:nvPr>
            <p:ph type="title"/>
          </p:nvPr>
        </p:nvSpPr>
        <p:spPr/>
        <p:txBody>
          <a:bodyPr/>
          <a:lstStyle/>
          <a:p>
            <a:r>
              <a:rPr lang="en-US"/>
              <a:t>Phase 2: Making Inferences about Active Connections</a:t>
            </a:r>
          </a:p>
        </p:txBody>
      </p:sp>
      <p:sp>
        <p:nvSpPr>
          <p:cNvPr id="3" name="Content Placeholder 2">
            <a:extLst>
              <a:ext uri="{FF2B5EF4-FFF2-40B4-BE49-F238E27FC236}">
                <a16:creationId xmlns:a16="http://schemas.microsoft.com/office/drawing/2014/main" id="{9E493928-D798-8F88-3E31-A6AE2BC5E5F4}"/>
              </a:ext>
            </a:extLst>
          </p:cNvPr>
          <p:cNvSpPr>
            <a:spLocks noGrp="1"/>
          </p:cNvSpPr>
          <p:nvPr>
            <p:ph idx="1"/>
          </p:nvPr>
        </p:nvSpPr>
        <p:spPr/>
        <p:txBody>
          <a:bodyPr vert="horz" lIns="91440" tIns="45720" rIns="91440" bIns="45720" rtlCol="0" anchor="t">
            <a:normAutofit/>
          </a:bodyPr>
          <a:lstStyle/>
          <a:p>
            <a:r>
              <a:rPr lang="en-US">
                <a:ea typeface="+mn-lt"/>
                <a:cs typeface="+mn-lt"/>
              </a:rPr>
              <a:t>The attacker sends a SYN packet targeting the server with its own IP address and a guessed port number as the source. </a:t>
            </a:r>
            <a:endParaRPr lang="en-US"/>
          </a:p>
          <a:p>
            <a:r>
              <a:rPr lang="en-US">
                <a:ea typeface="+mn-lt"/>
                <a:cs typeface="+mn-lt"/>
              </a:rPr>
              <a:t>If the source port number (e.g., n) specified in the SYN packet does not equal m, the router will create a new NAT mapping with source port n that records this new TCP connection. </a:t>
            </a:r>
          </a:p>
          <a:p>
            <a:r>
              <a:rPr lang="en-US"/>
              <a:t>The attacker impersonates the server with a forged SYN/ACK packet whose destination port is the guessed source port</a:t>
            </a:r>
          </a:p>
          <a:p>
            <a:r>
              <a:rPr lang="en-US"/>
              <a:t>Process is repeated until a source port is correctly identified</a:t>
            </a:r>
          </a:p>
          <a:p>
            <a:endParaRPr lang="en-US"/>
          </a:p>
        </p:txBody>
      </p:sp>
    </p:spTree>
    <p:extLst>
      <p:ext uri="{BB962C8B-B14F-4D97-AF65-F5344CB8AC3E}">
        <p14:creationId xmlns:p14="http://schemas.microsoft.com/office/powerpoint/2010/main" val="1617394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879A7F36-C63F-9604-EEDB-72BD2586FB90}"/>
              </a:ext>
            </a:extLst>
          </p:cNvPr>
          <p:cNvPicPr>
            <a:picLocks noGrp="1" noChangeAspect="1"/>
          </p:cNvPicPr>
          <p:nvPr>
            <p:ph idx="1"/>
          </p:nvPr>
        </p:nvPicPr>
        <p:blipFill>
          <a:blip r:embed="rId2"/>
          <a:stretch>
            <a:fillRect/>
          </a:stretch>
        </p:blipFill>
        <p:spPr>
          <a:xfrm>
            <a:off x="2380623" y="256609"/>
            <a:ext cx="7441640" cy="6346370"/>
          </a:xfrm>
        </p:spPr>
      </p:pic>
    </p:spTree>
    <p:extLst>
      <p:ext uri="{BB962C8B-B14F-4D97-AF65-F5344CB8AC3E}">
        <p14:creationId xmlns:p14="http://schemas.microsoft.com/office/powerpoint/2010/main" val="204584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39164E5E-7715-8C75-327A-4AA5B041A525}"/>
              </a:ext>
            </a:extLst>
          </p:cNvPr>
          <p:cNvPicPr>
            <a:picLocks noGrp="1" noChangeAspect="1"/>
          </p:cNvPicPr>
          <p:nvPr>
            <p:ph idx="1"/>
          </p:nvPr>
        </p:nvPicPr>
        <p:blipFill>
          <a:blip r:embed="rId2"/>
          <a:stretch>
            <a:fillRect/>
          </a:stretch>
        </p:blipFill>
        <p:spPr>
          <a:xfrm>
            <a:off x="2391508" y="409008"/>
            <a:ext cx="7408985" cy="6324600"/>
          </a:xfrm>
        </p:spPr>
      </p:pic>
    </p:spTree>
    <p:extLst>
      <p:ext uri="{BB962C8B-B14F-4D97-AF65-F5344CB8AC3E}">
        <p14:creationId xmlns:p14="http://schemas.microsoft.com/office/powerpoint/2010/main" val="324654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103B-6DFA-4B85-B676-5F66819ED447}"/>
              </a:ext>
            </a:extLst>
          </p:cNvPr>
          <p:cNvSpPr>
            <a:spLocks noGrp="1"/>
          </p:cNvSpPr>
          <p:nvPr>
            <p:ph type="title"/>
          </p:nvPr>
        </p:nvSpPr>
        <p:spPr/>
        <p:txBody>
          <a:bodyPr/>
          <a:lstStyle/>
          <a:p>
            <a:r>
              <a:rPr lang="en-US"/>
              <a:t>Phase 3: Hijacking Active Connections</a:t>
            </a:r>
          </a:p>
        </p:txBody>
      </p:sp>
      <p:sp>
        <p:nvSpPr>
          <p:cNvPr id="3" name="Content Placeholder 2">
            <a:extLst>
              <a:ext uri="{FF2B5EF4-FFF2-40B4-BE49-F238E27FC236}">
                <a16:creationId xmlns:a16="http://schemas.microsoft.com/office/drawing/2014/main" id="{86E6E08F-E6B7-B136-C185-8E0E098DC1B8}"/>
              </a:ext>
            </a:extLst>
          </p:cNvPr>
          <p:cNvSpPr>
            <a:spLocks noGrp="1"/>
          </p:cNvSpPr>
          <p:nvPr>
            <p:ph idx="1"/>
          </p:nvPr>
        </p:nvSpPr>
        <p:spPr/>
        <p:txBody>
          <a:bodyPr vert="horz" lIns="91440" tIns="45720" rIns="91440" bIns="45720" rtlCol="0" anchor="t">
            <a:normAutofit/>
          </a:bodyPr>
          <a:lstStyle/>
          <a:p>
            <a:r>
              <a:rPr lang="en-US">
                <a:ea typeface="+mn-lt"/>
                <a:cs typeface="+mn-lt"/>
              </a:rPr>
              <a:t>Once the attacker has determined an active TCP connection to a given remote server with the source port m, it will attempt to obtain the current sequence number SEQ and the acknowledgment number ACK of the server. </a:t>
            </a:r>
          </a:p>
          <a:p>
            <a:r>
              <a:rPr lang="en-US" b="1">
                <a:ea typeface="+mn-lt"/>
                <a:cs typeface="+mn-lt"/>
              </a:rPr>
              <a:t>TCP RST</a:t>
            </a:r>
            <a:r>
              <a:rPr lang="en-US">
                <a:ea typeface="+mn-lt"/>
                <a:cs typeface="+mn-lt"/>
              </a:rPr>
              <a:t> – terminates a connection between two devices to stop receiving data</a:t>
            </a:r>
          </a:p>
          <a:p>
            <a:r>
              <a:rPr lang="en-US" b="1">
                <a:ea typeface="+mn-lt"/>
                <a:cs typeface="+mn-lt"/>
              </a:rPr>
              <a:t>PUSH/ACK</a:t>
            </a:r>
            <a:r>
              <a:rPr lang="en-US">
                <a:ea typeface="+mn-lt"/>
                <a:cs typeface="+mn-lt"/>
              </a:rPr>
              <a:t> - tells the client to push bytes to the application layer</a:t>
            </a:r>
          </a:p>
        </p:txBody>
      </p:sp>
    </p:spTree>
    <p:extLst>
      <p:ext uri="{BB962C8B-B14F-4D97-AF65-F5344CB8AC3E}">
        <p14:creationId xmlns:p14="http://schemas.microsoft.com/office/powerpoint/2010/main" val="2253038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552D2C83-05C1-1A0F-2457-1DB541683414}"/>
              </a:ext>
            </a:extLst>
          </p:cNvPr>
          <p:cNvPicPr>
            <a:picLocks noGrp="1" noChangeAspect="1"/>
          </p:cNvPicPr>
          <p:nvPr>
            <p:ph idx="1"/>
          </p:nvPr>
        </p:nvPicPr>
        <p:blipFill>
          <a:blip r:embed="rId2"/>
          <a:srcRect r="1" b="42799"/>
          <a:stretch/>
        </p:blipFill>
        <p:spPr>
          <a:xfrm>
            <a:off x="352114" y="579609"/>
            <a:ext cx="11678271" cy="5698781"/>
          </a:xfrm>
          <a:prstGeom prst="rect">
            <a:avLst/>
          </a:prstGeom>
        </p:spPr>
      </p:pic>
    </p:spTree>
    <p:extLst>
      <p:ext uri="{BB962C8B-B14F-4D97-AF65-F5344CB8AC3E}">
        <p14:creationId xmlns:p14="http://schemas.microsoft.com/office/powerpoint/2010/main" val="2134068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5300-79B8-53E4-8A90-FD05504114DC}"/>
              </a:ext>
            </a:extLst>
          </p:cNvPr>
          <p:cNvSpPr>
            <a:spLocks noGrp="1"/>
          </p:cNvSpPr>
          <p:nvPr>
            <p:ph type="title"/>
          </p:nvPr>
        </p:nvSpPr>
        <p:spPr/>
        <p:txBody>
          <a:bodyPr/>
          <a:lstStyle/>
          <a:p>
            <a:r>
              <a:rPr lang="en-US"/>
              <a:t>Phase 3.1: What now?</a:t>
            </a:r>
          </a:p>
        </p:txBody>
      </p:sp>
      <p:sp>
        <p:nvSpPr>
          <p:cNvPr id="3" name="Content Placeholder 2">
            <a:extLst>
              <a:ext uri="{FF2B5EF4-FFF2-40B4-BE49-F238E27FC236}">
                <a16:creationId xmlns:a16="http://schemas.microsoft.com/office/drawing/2014/main" id="{5F7EDC36-661A-EDA8-A29C-681232546B2F}"/>
              </a:ext>
            </a:extLst>
          </p:cNvPr>
          <p:cNvSpPr>
            <a:spLocks noGrp="1"/>
          </p:cNvSpPr>
          <p:nvPr>
            <p:ph idx="1"/>
          </p:nvPr>
        </p:nvSpPr>
        <p:spPr/>
        <p:txBody>
          <a:bodyPr vert="horz" lIns="91440" tIns="45720" rIns="91440" bIns="45720" rtlCol="0" anchor="t">
            <a:normAutofit/>
          </a:bodyPr>
          <a:lstStyle/>
          <a:p>
            <a:r>
              <a:rPr lang="en-US">
                <a:ea typeface="+mn-lt"/>
                <a:cs typeface="+mn-lt"/>
              </a:rPr>
              <a:t>Firstly, the attacker cleans the router’s NAT mapping of the victim connection by sending spoofed TCP RST packets whose source is the server and destination IP is the router’s external IP, and destination port is the previously inferred port m. </a:t>
            </a:r>
          </a:p>
          <a:p>
            <a:r>
              <a:rPr lang="en-US">
                <a:ea typeface="+mn-lt"/>
                <a:cs typeface="+mn-lt"/>
              </a:rPr>
              <a:t>As most routers in the experiment disabled </a:t>
            </a:r>
            <a:r>
              <a:rPr lang="en-US" b="1">
                <a:ea typeface="+mn-lt"/>
                <a:cs typeface="+mn-lt"/>
              </a:rPr>
              <a:t>TCP window tracking</a:t>
            </a:r>
            <a:r>
              <a:rPr lang="en-US">
                <a:ea typeface="+mn-lt"/>
                <a:cs typeface="+mn-lt"/>
              </a:rPr>
              <a:t>, the SEQ numbers can be specified randomly.</a:t>
            </a:r>
          </a:p>
          <a:p>
            <a:endParaRPr lang="en-US">
              <a:ea typeface="+mn-lt"/>
              <a:cs typeface="+mn-lt"/>
            </a:endParaRPr>
          </a:p>
        </p:txBody>
      </p:sp>
    </p:spTree>
    <p:extLst>
      <p:ext uri="{BB962C8B-B14F-4D97-AF65-F5344CB8AC3E}">
        <p14:creationId xmlns:p14="http://schemas.microsoft.com/office/powerpoint/2010/main" val="3754136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E78CB341-5877-372D-541F-4F00764D1CF9}"/>
              </a:ext>
            </a:extLst>
          </p:cNvPr>
          <p:cNvPicPr>
            <a:picLocks noGrp="1" noChangeAspect="1"/>
          </p:cNvPicPr>
          <p:nvPr>
            <p:ph idx="1"/>
          </p:nvPr>
        </p:nvPicPr>
        <p:blipFill>
          <a:blip r:embed="rId2"/>
          <a:srcRect b="34030"/>
          <a:stretch/>
        </p:blipFill>
        <p:spPr>
          <a:xfrm>
            <a:off x="20" y="1282"/>
            <a:ext cx="12191980" cy="6856718"/>
          </a:xfrm>
          <a:prstGeom prst="rect">
            <a:avLst/>
          </a:prstGeom>
        </p:spPr>
      </p:pic>
    </p:spTree>
    <p:extLst>
      <p:ext uri="{BB962C8B-B14F-4D97-AF65-F5344CB8AC3E}">
        <p14:creationId xmlns:p14="http://schemas.microsoft.com/office/powerpoint/2010/main" val="273694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5128-C23C-9341-5BA2-FD82A0180A53}"/>
              </a:ext>
            </a:extLst>
          </p:cNvPr>
          <p:cNvSpPr>
            <a:spLocks noGrp="1"/>
          </p:cNvSpPr>
          <p:nvPr>
            <p:ph type="title"/>
          </p:nvPr>
        </p:nvSpPr>
        <p:spPr/>
        <p:txBody>
          <a:bodyPr/>
          <a:lstStyle/>
          <a:p>
            <a:r>
              <a:rPr lang="en-US" b="1"/>
              <a:t>SLIDES THAT NEED WORK</a:t>
            </a:r>
          </a:p>
        </p:txBody>
      </p:sp>
      <p:sp>
        <p:nvSpPr>
          <p:cNvPr id="3" name="Content Placeholder 2">
            <a:extLst>
              <a:ext uri="{FF2B5EF4-FFF2-40B4-BE49-F238E27FC236}">
                <a16:creationId xmlns:a16="http://schemas.microsoft.com/office/drawing/2014/main" id="{6015C105-36B4-F598-71F0-9C58D9292923}"/>
              </a:ext>
            </a:extLst>
          </p:cNvPr>
          <p:cNvSpPr>
            <a:spLocks noGrp="1"/>
          </p:cNvSpPr>
          <p:nvPr>
            <p:ph idx="1"/>
          </p:nvPr>
        </p:nvSpPr>
        <p:spPr/>
        <p:txBody>
          <a:bodyPr/>
          <a:lstStyle/>
          <a:p>
            <a:pPr marL="0" indent="0">
              <a:buNone/>
            </a:pPr>
            <a:r>
              <a:rPr lang="en-US"/>
              <a:t>9, 10 - NAT</a:t>
            </a:r>
          </a:p>
          <a:p>
            <a:pPr marL="0" indent="0">
              <a:buNone/>
            </a:pPr>
            <a:r>
              <a:rPr lang="en-US"/>
              <a:t>13, 14 – Attack Overview</a:t>
            </a:r>
          </a:p>
          <a:p>
            <a:pPr marL="0" indent="0">
              <a:buNone/>
            </a:pPr>
            <a:r>
              <a:rPr lang="en-US"/>
              <a:t>16, 17, 18 – How it’s possible</a:t>
            </a:r>
          </a:p>
          <a:p>
            <a:pPr marL="0" indent="0">
              <a:buNone/>
            </a:pPr>
            <a:r>
              <a:rPr lang="en-US"/>
              <a:t>19+ – How effective?</a:t>
            </a:r>
          </a:p>
          <a:p>
            <a:pPr marL="0" indent="0">
              <a:buNone/>
            </a:pPr>
            <a:r>
              <a:rPr lang="en-US"/>
              <a:t>21+ - Consequences?</a:t>
            </a:r>
          </a:p>
        </p:txBody>
      </p:sp>
    </p:spTree>
    <p:extLst>
      <p:ext uri="{BB962C8B-B14F-4D97-AF65-F5344CB8AC3E}">
        <p14:creationId xmlns:p14="http://schemas.microsoft.com/office/powerpoint/2010/main" val="376960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C1E3-0AC2-60D5-3932-4B5B79C8C672}"/>
              </a:ext>
            </a:extLst>
          </p:cNvPr>
          <p:cNvSpPr>
            <a:spLocks noGrp="1"/>
          </p:cNvSpPr>
          <p:nvPr>
            <p:ph type="title"/>
          </p:nvPr>
        </p:nvSpPr>
        <p:spPr/>
        <p:txBody>
          <a:bodyPr/>
          <a:lstStyle/>
          <a:p>
            <a:r>
              <a:rPr lang="en-US"/>
              <a:t>Phase 3.2: Where is the data being sent?</a:t>
            </a:r>
          </a:p>
        </p:txBody>
      </p:sp>
      <p:sp>
        <p:nvSpPr>
          <p:cNvPr id="3" name="Content Placeholder 2">
            <a:extLst>
              <a:ext uri="{FF2B5EF4-FFF2-40B4-BE49-F238E27FC236}">
                <a16:creationId xmlns:a16="http://schemas.microsoft.com/office/drawing/2014/main" id="{EC6DA5FD-EF4E-2CB7-8D3B-DFFC24F59FCE}"/>
              </a:ext>
            </a:extLst>
          </p:cNvPr>
          <p:cNvSpPr>
            <a:spLocks noGrp="1"/>
          </p:cNvSpPr>
          <p:nvPr>
            <p:ph idx="1"/>
          </p:nvPr>
        </p:nvSpPr>
        <p:spPr/>
        <p:txBody>
          <a:bodyPr vert="horz" lIns="91440" tIns="45720" rIns="91440" bIns="45720" rtlCol="0" anchor="t">
            <a:normAutofit/>
          </a:bodyPr>
          <a:lstStyle/>
          <a:p>
            <a:r>
              <a:rPr lang="en-US"/>
              <a:t>The attacker can now send a data packet with the source IP of itself with an </a:t>
            </a:r>
            <a:r>
              <a:rPr lang="en-US" b="1">
                <a:solidFill>
                  <a:srgbClr val="FF0000"/>
                </a:solidFill>
              </a:rPr>
              <a:t>arbitrary</a:t>
            </a:r>
            <a:r>
              <a:rPr lang="en-US"/>
              <a:t> SEQ number.</a:t>
            </a:r>
          </a:p>
          <a:p>
            <a:r>
              <a:rPr lang="en-US"/>
              <a:t>Since there is no mapping anymore, the router will create a new mapping for the attacker</a:t>
            </a:r>
          </a:p>
          <a:p>
            <a:r>
              <a:rPr lang="en-US"/>
              <a:t>After the translation of the router, the packets sent by the victim and the attacker will look exactly the same!</a:t>
            </a:r>
          </a:p>
          <a:p>
            <a:r>
              <a:rPr lang="en-US"/>
              <a:t>The attacker has everything to finish the exploit!</a:t>
            </a:r>
          </a:p>
          <a:p>
            <a:pPr lvl="1">
              <a:buFont typeface="Courier New" panose="020B0604020202020204" pitchFamily="34" charset="0"/>
              <a:buChar char="o"/>
            </a:pPr>
            <a:r>
              <a:rPr lang="en-US"/>
              <a:t>SEQ Numbers</a:t>
            </a:r>
          </a:p>
          <a:p>
            <a:pPr lvl="1">
              <a:buFont typeface="Courier New" panose="020B0604020202020204" pitchFamily="34" charset="0"/>
              <a:buChar char="o"/>
            </a:pPr>
            <a:r>
              <a:rPr lang="en-US"/>
              <a:t>ACK Numbers</a:t>
            </a:r>
          </a:p>
        </p:txBody>
      </p:sp>
    </p:spTree>
    <p:extLst>
      <p:ext uri="{BB962C8B-B14F-4D97-AF65-F5344CB8AC3E}">
        <p14:creationId xmlns:p14="http://schemas.microsoft.com/office/powerpoint/2010/main" val="326901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E082D7F1-26E1-F50D-2BED-5B307E72B4F3}"/>
              </a:ext>
            </a:extLst>
          </p:cNvPr>
          <p:cNvPicPr>
            <a:picLocks noGrp="1" noChangeAspect="1"/>
          </p:cNvPicPr>
          <p:nvPr>
            <p:ph idx="1"/>
          </p:nvPr>
        </p:nvPicPr>
        <p:blipFill>
          <a:blip r:embed="rId2"/>
          <a:srcRect t="692" b="33338"/>
          <a:stretch/>
        </p:blipFill>
        <p:spPr>
          <a:xfrm>
            <a:off x="20" y="1282"/>
            <a:ext cx="12191980" cy="6856718"/>
          </a:xfrm>
          <a:prstGeom prst="rect">
            <a:avLst/>
          </a:prstGeom>
        </p:spPr>
      </p:pic>
    </p:spTree>
    <p:extLst>
      <p:ext uri="{BB962C8B-B14F-4D97-AF65-F5344CB8AC3E}">
        <p14:creationId xmlns:p14="http://schemas.microsoft.com/office/powerpoint/2010/main" val="1357535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47B83195-C854-8D85-FC1D-F412F4BC3FFB}"/>
              </a:ext>
            </a:extLst>
          </p:cNvPr>
          <p:cNvPicPr>
            <a:picLocks noGrp="1" noChangeAspect="1"/>
          </p:cNvPicPr>
          <p:nvPr>
            <p:ph idx="1"/>
          </p:nvPr>
        </p:nvPicPr>
        <p:blipFill>
          <a:blip r:embed="rId2"/>
          <a:srcRect t="961" b="33068"/>
          <a:stretch/>
        </p:blipFill>
        <p:spPr>
          <a:xfrm>
            <a:off x="20" y="1282"/>
            <a:ext cx="12191980" cy="6856718"/>
          </a:xfrm>
          <a:prstGeom prst="rect">
            <a:avLst/>
          </a:prstGeom>
        </p:spPr>
      </p:pic>
    </p:spTree>
    <p:extLst>
      <p:ext uri="{BB962C8B-B14F-4D97-AF65-F5344CB8AC3E}">
        <p14:creationId xmlns:p14="http://schemas.microsoft.com/office/powerpoint/2010/main" val="893135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2612-CF3C-39A5-D776-C545EB4A42A4}"/>
              </a:ext>
            </a:extLst>
          </p:cNvPr>
          <p:cNvSpPr>
            <a:spLocks noGrp="1"/>
          </p:cNvSpPr>
          <p:nvPr>
            <p:ph type="title"/>
          </p:nvPr>
        </p:nvSpPr>
        <p:spPr/>
        <p:txBody>
          <a:bodyPr/>
          <a:lstStyle/>
          <a:p>
            <a:r>
              <a:rPr lang="en-US"/>
              <a:t>Phase 3.3: Success!</a:t>
            </a:r>
          </a:p>
        </p:txBody>
      </p:sp>
      <p:sp>
        <p:nvSpPr>
          <p:cNvPr id="3" name="Content Placeholder 2">
            <a:extLst>
              <a:ext uri="{FF2B5EF4-FFF2-40B4-BE49-F238E27FC236}">
                <a16:creationId xmlns:a16="http://schemas.microsoft.com/office/drawing/2014/main" id="{59EA4DB8-443C-7D89-E5B4-0B4A04C66CBB}"/>
              </a:ext>
            </a:extLst>
          </p:cNvPr>
          <p:cNvSpPr>
            <a:spLocks noGrp="1"/>
          </p:cNvSpPr>
          <p:nvPr>
            <p:ph idx="1"/>
          </p:nvPr>
        </p:nvSpPr>
        <p:spPr/>
        <p:txBody>
          <a:bodyPr vert="horz" lIns="91440" tIns="45720" rIns="91440" bIns="45720" rtlCol="0" anchor="t">
            <a:normAutofit/>
          </a:bodyPr>
          <a:lstStyle/>
          <a:p>
            <a:r>
              <a:rPr lang="en-US"/>
              <a:t>Now, the attacker can send malicious data to the server and terminate connections at will</a:t>
            </a:r>
          </a:p>
          <a:p>
            <a:r>
              <a:rPr lang="en-US"/>
              <a:t>However, if the attacker wants to inject malicious data to the client, the NAT mapping must be cleared once more and restore the original mapping of the victim client</a:t>
            </a:r>
          </a:p>
          <a:p>
            <a:r>
              <a:rPr lang="en-US"/>
              <a:t>This can be done by sending more ACK packets to the clients and then drop the connections </a:t>
            </a:r>
          </a:p>
        </p:txBody>
      </p:sp>
    </p:spTree>
    <p:extLst>
      <p:ext uri="{BB962C8B-B14F-4D97-AF65-F5344CB8AC3E}">
        <p14:creationId xmlns:p14="http://schemas.microsoft.com/office/powerpoint/2010/main" val="841858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screenshot of a computer&#10;&#10;Description automatically generated">
            <a:extLst>
              <a:ext uri="{FF2B5EF4-FFF2-40B4-BE49-F238E27FC236}">
                <a16:creationId xmlns:a16="http://schemas.microsoft.com/office/drawing/2014/main" id="{E4B335E6-D989-7764-1414-12DBB3EAD304}"/>
              </a:ext>
            </a:extLst>
          </p:cNvPr>
          <p:cNvPicPr>
            <a:picLocks noGrp="1" noChangeAspect="1"/>
          </p:cNvPicPr>
          <p:nvPr>
            <p:ph idx="1"/>
          </p:nvPr>
        </p:nvPicPr>
        <p:blipFill>
          <a:blip r:embed="rId2"/>
          <a:stretch>
            <a:fillRect/>
          </a:stretch>
        </p:blipFill>
        <p:spPr>
          <a:xfrm>
            <a:off x="2514746" y="374525"/>
            <a:ext cx="7151300" cy="6097743"/>
          </a:xfrm>
          <a:prstGeom prst="rect">
            <a:avLst/>
          </a:prstGeom>
        </p:spPr>
      </p:pic>
    </p:spTree>
    <p:extLst>
      <p:ext uri="{BB962C8B-B14F-4D97-AF65-F5344CB8AC3E}">
        <p14:creationId xmlns:p14="http://schemas.microsoft.com/office/powerpoint/2010/main" val="3244849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0FFF5290-C69D-D101-EEFC-CD3F9B6D4A3D}"/>
              </a:ext>
            </a:extLst>
          </p:cNvPr>
          <p:cNvPicPr>
            <a:picLocks noGrp="1" noChangeAspect="1"/>
          </p:cNvPicPr>
          <p:nvPr>
            <p:ph idx="1"/>
          </p:nvPr>
        </p:nvPicPr>
        <p:blipFill>
          <a:blip r:embed="rId2"/>
          <a:stretch>
            <a:fillRect/>
          </a:stretch>
        </p:blipFill>
        <p:spPr>
          <a:xfrm>
            <a:off x="2593188" y="441760"/>
            <a:ext cx="6994418" cy="5963272"/>
          </a:xfrm>
          <a:prstGeom prst="rect">
            <a:avLst/>
          </a:prstGeom>
        </p:spPr>
      </p:pic>
    </p:spTree>
    <p:extLst>
      <p:ext uri="{BB962C8B-B14F-4D97-AF65-F5344CB8AC3E}">
        <p14:creationId xmlns:p14="http://schemas.microsoft.com/office/powerpoint/2010/main" val="3014177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AB6F-1BD0-A892-EB9D-FA3C9492FBF2}"/>
              </a:ext>
            </a:extLst>
          </p:cNvPr>
          <p:cNvSpPr>
            <a:spLocks noGrp="1"/>
          </p:cNvSpPr>
          <p:nvPr>
            <p:ph type="title"/>
          </p:nvPr>
        </p:nvSpPr>
        <p:spPr/>
        <p:txBody>
          <a:bodyPr/>
          <a:lstStyle/>
          <a:p>
            <a:r>
              <a:rPr lang="en-US"/>
              <a:t>Phase 3.4: Now attack the Client.</a:t>
            </a:r>
          </a:p>
        </p:txBody>
      </p:sp>
      <p:sp>
        <p:nvSpPr>
          <p:cNvPr id="3" name="Content Placeholder 2">
            <a:extLst>
              <a:ext uri="{FF2B5EF4-FFF2-40B4-BE49-F238E27FC236}">
                <a16:creationId xmlns:a16="http://schemas.microsoft.com/office/drawing/2014/main" id="{8542CA71-F89E-77FF-2903-F8CDC38AB56A}"/>
              </a:ext>
            </a:extLst>
          </p:cNvPr>
          <p:cNvSpPr>
            <a:spLocks noGrp="1"/>
          </p:cNvSpPr>
          <p:nvPr>
            <p:ph idx="1"/>
          </p:nvPr>
        </p:nvSpPr>
        <p:spPr/>
        <p:txBody>
          <a:bodyPr vert="horz" lIns="91440" tIns="45720" rIns="91440" bIns="45720" rtlCol="0" anchor="t">
            <a:normAutofit/>
          </a:bodyPr>
          <a:lstStyle/>
          <a:p>
            <a:r>
              <a:rPr lang="en-US"/>
              <a:t>The victim client will then respond with an ACK packet to the server and the NAT mapping from the router will be restored.</a:t>
            </a:r>
          </a:p>
          <a:p>
            <a:r>
              <a:rPr lang="en-US"/>
              <a:t>NOW the attacker can send forced responses to the routers external IP address.</a:t>
            </a:r>
          </a:p>
          <a:p>
            <a:r>
              <a:rPr lang="en-US"/>
              <a:t>The NAT mapping will make sure the packet will be forwarded to the client.</a:t>
            </a:r>
          </a:p>
          <a:p>
            <a:r>
              <a:rPr lang="en-US"/>
              <a:t>Attacker can now poison the victim clients.</a:t>
            </a:r>
          </a:p>
        </p:txBody>
      </p:sp>
    </p:spTree>
    <p:extLst>
      <p:ext uri="{BB962C8B-B14F-4D97-AF65-F5344CB8AC3E}">
        <p14:creationId xmlns:p14="http://schemas.microsoft.com/office/powerpoint/2010/main" val="2783142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E68A30F7-65C5-C397-D3A8-F81EDE6B3C3F}"/>
              </a:ext>
            </a:extLst>
          </p:cNvPr>
          <p:cNvPicPr>
            <a:picLocks noGrp="1" noChangeAspect="1"/>
          </p:cNvPicPr>
          <p:nvPr>
            <p:ph idx="1"/>
          </p:nvPr>
        </p:nvPicPr>
        <p:blipFill>
          <a:blip r:embed="rId2"/>
          <a:stretch>
            <a:fillRect/>
          </a:stretch>
        </p:blipFill>
        <p:spPr>
          <a:xfrm>
            <a:off x="2615552" y="580836"/>
            <a:ext cx="6971335" cy="5696327"/>
          </a:xfrm>
          <a:prstGeom prst="rect">
            <a:avLst/>
          </a:prstGeom>
        </p:spPr>
      </p:pic>
    </p:spTree>
    <p:extLst>
      <p:ext uri="{BB962C8B-B14F-4D97-AF65-F5344CB8AC3E}">
        <p14:creationId xmlns:p14="http://schemas.microsoft.com/office/powerpoint/2010/main" val="3808389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3A0F-C40B-588F-05B0-30BEECC92094}"/>
              </a:ext>
            </a:extLst>
          </p:cNvPr>
          <p:cNvSpPr>
            <a:spLocks noGrp="1"/>
          </p:cNvSpPr>
          <p:nvPr>
            <p:ph type="title"/>
          </p:nvPr>
        </p:nvSpPr>
        <p:spPr/>
        <p:txBody>
          <a:bodyPr/>
          <a:lstStyle/>
          <a:p>
            <a:r>
              <a:rPr lang="en-US"/>
              <a:t>So, What Now?</a:t>
            </a:r>
          </a:p>
        </p:txBody>
      </p:sp>
      <p:sp>
        <p:nvSpPr>
          <p:cNvPr id="3" name="Content Placeholder 2">
            <a:extLst>
              <a:ext uri="{FF2B5EF4-FFF2-40B4-BE49-F238E27FC236}">
                <a16:creationId xmlns:a16="http://schemas.microsoft.com/office/drawing/2014/main" id="{032869BB-549F-C6F8-D5A0-50D8D8963027}"/>
              </a:ext>
            </a:extLst>
          </p:cNvPr>
          <p:cNvSpPr>
            <a:spLocks noGrp="1"/>
          </p:cNvSpPr>
          <p:nvPr>
            <p:ph idx="1"/>
          </p:nvPr>
        </p:nvSpPr>
        <p:spPr/>
        <p:txBody>
          <a:bodyPr vert="horz" lIns="91440" tIns="45720" rIns="91440" bIns="45720" rtlCol="0" anchor="t">
            <a:normAutofit/>
          </a:bodyPr>
          <a:lstStyle/>
          <a:p>
            <a:r>
              <a:rPr lang="en-US">
                <a:ea typeface="+mn-lt"/>
                <a:cs typeface="+mn-lt"/>
              </a:rPr>
              <a:t>After the above two steps, the attacker can decide on the follow-up procedures according to the purpose of the attack.</a:t>
            </a:r>
          </a:p>
          <a:p>
            <a:r>
              <a:rPr lang="en-US"/>
              <a:t>The following attacks come in the form of:</a:t>
            </a:r>
          </a:p>
          <a:p>
            <a:r>
              <a:rPr lang="en-US" b="1"/>
              <a:t>TCP Denial-of-Service (DoS) Attack (SYN Flood)</a:t>
            </a:r>
          </a:p>
          <a:p>
            <a:r>
              <a:rPr lang="en-US" b="1"/>
              <a:t>TCP Hijacking Attack</a:t>
            </a:r>
          </a:p>
          <a:p>
            <a:r>
              <a:rPr lang="en-US" b="1"/>
              <a:t>TCP Injection Attack</a:t>
            </a:r>
          </a:p>
          <a:p>
            <a:endParaRPr lang="en-US"/>
          </a:p>
        </p:txBody>
      </p:sp>
    </p:spTree>
    <p:extLst>
      <p:ext uri="{BB962C8B-B14F-4D97-AF65-F5344CB8AC3E}">
        <p14:creationId xmlns:p14="http://schemas.microsoft.com/office/powerpoint/2010/main" val="2137180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04D8-B33A-0804-2236-46A6AD45D255}"/>
              </a:ext>
            </a:extLst>
          </p:cNvPr>
          <p:cNvSpPr>
            <a:spLocks noGrp="1"/>
          </p:cNvSpPr>
          <p:nvPr>
            <p:ph type="title"/>
          </p:nvPr>
        </p:nvSpPr>
        <p:spPr/>
        <p:txBody>
          <a:bodyPr/>
          <a:lstStyle/>
          <a:p>
            <a:r>
              <a:rPr lang="en-US"/>
              <a:t>TCP DoS Attack (SYN Flood)</a:t>
            </a:r>
          </a:p>
        </p:txBody>
      </p:sp>
      <p:sp>
        <p:nvSpPr>
          <p:cNvPr id="3" name="Content Placeholder 2">
            <a:extLst>
              <a:ext uri="{FF2B5EF4-FFF2-40B4-BE49-F238E27FC236}">
                <a16:creationId xmlns:a16="http://schemas.microsoft.com/office/drawing/2014/main" id="{A849381A-3964-76A5-65DE-902B664199C2}"/>
              </a:ext>
            </a:extLst>
          </p:cNvPr>
          <p:cNvSpPr>
            <a:spLocks noGrp="1"/>
          </p:cNvSpPr>
          <p:nvPr>
            <p:ph idx="1"/>
          </p:nvPr>
        </p:nvSpPr>
        <p:spPr/>
        <p:txBody>
          <a:bodyPr vert="horz" lIns="91440" tIns="45720" rIns="91440" bIns="45720" rtlCol="0" anchor="t">
            <a:normAutofit/>
          </a:bodyPr>
          <a:lstStyle/>
          <a:p>
            <a:r>
              <a:rPr lang="en-US"/>
              <a:t>Terminate victim TCP connections directly by sending RST packets.</a:t>
            </a:r>
          </a:p>
        </p:txBody>
      </p:sp>
      <p:pic>
        <p:nvPicPr>
          <p:cNvPr id="4" name="Picture 3" descr="A computer screen shot of a robot&#10;&#10;Description automatically generated">
            <a:extLst>
              <a:ext uri="{FF2B5EF4-FFF2-40B4-BE49-F238E27FC236}">
                <a16:creationId xmlns:a16="http://schemas.microsoft.com/office/drawing/2014/main" id="{DC94BAED-AA3B-F5C2-3F4D-00E6FAFE339A}"/>
              </a:ext>
            </a:extLst>
          </p:cNvPr>
          <p:cNvPicPr>
            <a:picLocks noChangeAspect="1"/>
          </p:cNvPicPr>
          <p:nvPr/>
        </p:nvPicPr>
        <p:blipFill>
          <a:blip r:embed="rId2"/>
          <a:stretch>
            <a:fillRect/>
          </a:stretch>
        </p:blipFill>
        <p:spPr>
          <a:xfrm>
            <a:off x="2920092" y="2860405"/>
            <a:ext cx="6553199" cy="2921925"/>
          </a:xfrm>
          <a:prstGeom prst="rect">
            <a:avLst/>
          </a:prstGeom>
        </p:spPr>
      </p:pic>
    </p:spTree>
    <p:extLst>
      <p:ext uri="{BB962C8B-B14F-4D97-AF65-F5344CB8AC3E}">
        <p14:creationId xmlns:p14="http://schemas.microsoft.com/office/powerpoint/2010/main" val="150696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1D71AD-130B-6CDB-115A-2954FAA04D2E}"/>
              </a:ext>
            </a:extLst>
          </p:cNvPr>
          <p:cNvSpPr>
            <a:spLocks noGrp="1"/>
          </p:cNvSpPr>
          <p:nvPr>
            <p:ph idx="1"/>
          </p:nvPr>
        </p:nvSpPr>
        <p:spPr/>
        <p:txBody>
          <a:bodyPr vert="horz" lIns="91440" tIns="45720" rIns="91440" bIns="45720" rtlCol="0" anchor="t">
            <a:normAutofit lnSpcReduction="10000"/>
          </a:bodyPr>
          <a:lstStyle/>
          <a:p>
            <a:pPr marL="0" indent="0">
              <a:buNone/>
            </a:pPr>
            <a:r>
              <a:rPr lang="en-US" sz="2600">
                <a:latin typeface="Times New Roman"/>
                <a:cs typeface="Times New Roman"/>
              </a:rPr>
              <a:t>In this paper, we uncover a new side-channel vulnerability in the widely used NAT port preservation strategy and an insufficient reverse path validation strategy of Wi-Fi routers, which allows an off-path attacker to infer if there is one victim client in the same network communicating with another host on the Internet using TCP. After detecting the presence of TCP connections between the victim client and the server, the attacker can evict the original NAT mapping and reconstruct a new mapping at the router by sending fake TCP packets due to the routers' vulnerability of disabling TCP window tracking strategy, which has been faithfully implemented in most of the routers for years. In this way, the attacker can intercept TCP packets from the server and obtain the current sequence and acknowledgment numbers, which in turn allows the attacker to forcibly close the connection, poison the traffic in plain text, or reroute the server's incoming packets to the attacker.</a:t>
            </a:r>
          </a:p>
        </p:txBody>
      </p:sp>
      <p:sp>
        <p:nvSpPr>
          <p:cNvPr id="4" name="TextBox 3">
            <a:extLst>
              <a:ext uri="{FF2B5EF4-FFF2-40B4-BE49-F238E27FC236}">
                <a16:creationId xmlns:a16="http://schemas.microsoft.com/office/drawing/2014/main" id="{CC61BA62-C31C-6DB7-1BE6-1AF6B4DB3488}"/>
              </a:ext>
            </a:extLst>
          </p:cNvPr>
          <p:cNvSpPr txBox="1"/>
          <p:nvPr/>
        </p:nvSpPr>
        <p:spPr>
          <a:xfrm>
            <a:off x="835843" y="529472"/>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Aptos Display"/>
              </a:rPr>
              <a:t>Abstract​</a:t>
            </a:r>
            <a:endParaRPr lang="en-US"/>
          </a:p>
        </p:txBody>
      </p:sp>
    </p:spTree>
    <p:extLst>
      <p:ext uri="{BB962C8B-B14F-4D97-AF65-F5344CB8AC3E}">
        <p14:creationId xmlns:p14="http://schemas.microsoft.com/office/powerpoint/2010/main" val="3901384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BEAE-220F-4E14-1B44-37CCFC1C5D20}"/>
              </a:ext>
            </a:extLst>
          </p:cNvPr>
          <p:cNvSpPr>
            <a:spLocks noGrp="1"/>
          </p:cNvSpPr>
          <p:nvPr>
            <p:ph type="title"/>
          </p:nvPr>
        </p:nvSpPr>
        <p:spPr/>
        <p:txBody>
          <a:bodyPr/>
          <a:lstStyle/>
          <a:p>
            <a:r>
              <a:rPr lang="en-US"/>
              <a:t>TCP Hijacking Attack</a:t>
            </a:r>
          </a:p>
        </p:txBody>
      </p:sp>
      <p:sp>
        <p:nvSpPr>
          <p:cNvPr id="3" name="Content Placeholder 2">
            <a:extLst>
              <a:ext uri="{FF2B5EF4-FFF2-40B4-BE49-F238E27FC236}">
                <a16:creationId xmlns:a16="http://schemas.microsoft.com/office/drawing/2014/main" id="{3AA40AF8-1227-066E-AABA-3BBE1118BF30}"/>
              </a:ext>
            </a:extLst>
          </p:cNvPr>
          <p:cNvSpPr>
            <a:spLocks noGrp="1"/>
          </p:cNvSpPr>
          <p:nvPr>
            <p:ph idx="1"/>
          </p:nvPr>
        </p:nvSpPr>
        <p:spPr/>
        <p:txBody>
          <a:bodyPr vert="horz" lIns="91440" tIns="45720" rIns="91440" bIns="45720" rtlCol="0" anchor="t">
            <a:normAutofit/>
          </a:bodyPr>
          <a:lstStyle/>
          <a:p>
            <a:r>
              <a:rPr lang="en-US"/>
              <a:t>Take over the NAT mapping and replace the victim by itself since the router will continue to forward packets (intended for the victim client) to the attacker instead.</a:t>
            </a:r>
          </a:p>
          <a:p>
            <a:pPr lvl="1">
              <a:buFont typeface="Courier New" panose="020B0604020202020204" pitchFamily="34" charset="0"/>
              <a:buChar char="o"/>
            </a:pPr>
            <a:r>
              <a:rPr lang="en-US"/>
              <a:t>Think about Man-In-The-Middle (MITM) attacks</a:t>
            </a:r>
          </a:p>
          <a:p>
            <a:pPr lvl="2">
              <a:buFont typeface="Wingdings" panose="020B0604020202020204" pitchFamily="34" charset="0"/>
              <a:buChar char="§"/>
            </a:pPr>
            <a:r>
              <a:rPr lang="en-US"/>
              <a:t>However, this is off-path</a:t>
            </a:r>
          </a:p>
          <a:p>
            <a:pPr lvl="2">
              <a:buFont typeface="Wingdings" panose="020B0604020202020204" pitchFamily="34" charset="0"/>
              <a:buChar char="§"/>
            </a:pPr>
            <a:endParaRPr lang="en-US"/>
          </a:p>
          <a:p>
            <a:pPr lvl="2">
              <a:buFont typeface="Wingdings" panose="020B0604020202020204" pitchFamily="34" charset="0"/>
              <a:buChar char="§"/>
            </a:pPr>
            <a:endParaRPr lang="en-US"/>
          </a:p>
          <a:p>
            <a:pPr marL="0" indent="0">
              <a:buNone/>
            </a:pPr>
            <a:r>
              <a:rPr lang="en-US"/>
              <a:t>The attacker will pretend to be the server and tell the client to RST the connection, then the attacker will attempt to reestablish the original connection with the server in place of the victim by matching its source port with that of the victim</a:t>
            </a:r>
          </a:p>
        </p:txBody>
      </p:sp>
    </p:spTree>
    <p:extLst>
      <p:ext uri="{BB962C8B-B14F-4D97-AF65-F5344CB8AC3E}">
        <p14:creationId xmlns:p14="http://schemas.microsoft.com/office/powerpoint/2010/main" val="2750043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C689-724B-5407-8BD8-D303FABDDB6C}"/>
              </a:ext>
            </a:extLst>
          </p:cNvPr>
          <p:cNvSpPr>
            <a:spLocks noGrp="1"/>
          </p:cNvSpPr>
          <p:nvPr>
            <p:ph type="title"/>
          </p:nvPr>
        </p:nvSpPr>
        <p:spPr/>
        <p:txBody>
          <a:bodyPr/>
          <a:lstStyle/>
          <a:p>
            <a:r>
              <a:rPr lang="en-US"/>
              <a:t>TCP Injection Attack</a:t>
            </a:r>
          </a:p>
        </p:txBody>
      </p:sp>
      <p:sp>
        <p:nvSpPr>
          <p:cNvPr id="3" name="Content Placeholder 2">
            <a:extLst>
              <a:ext uri="{FF2B5EF4-FFF2-40B4-BE49-F238E27FC236}">
                <a16:creationId xmlns:a16="http://schemas.microsoft.com/office/drawing/2014/main" id="{2BFF5DA6-B1E0-A5BF-0820-FD6C5AFBB4F8}"/>
              </a:ext>
            </a:extLst>
          </p:cNvPr>
          <p:cNvSpPr>
            <a:spLocks noGrp="1"/>
          </p:cNvSpPr>
          <p:nvPr>
            <p:ph idx="1"/>
          </p:nvPr>
        </p:nvSpPr>
        <p:spPr/>
        <p:txBody>
          <a:bodyPr vert="horz" lIns="91440" tIns="45720" rIns="91440" bIns="45720" rtlCol="0" anchor="t">
            <a:normAutofit/>
          </a:bodyPr>
          <a:lstStyle/>
          <a:p>
            <a:r>
              <a:rPr lang="en-US"/>
              <a:t>Poison the victim TCP traffic by sending crafted data packets after restoring the mapping for the victim client via issuing spoofed TCP RST and ACK packets.</a:t>
            </a:r>
          </a:p>
          <a:p>
            <a:pPr lvl="1">
              <a:buFont typeface="Courier New" panose="020B0604020202020204" pitchFamily="34" charset="0"/>
              <a:buChar char="o"/>
            </a:pPr>
            <a:r>
              <a:rPr lang="en-US"/>
              <a:t>Can also be referred to a Man-On-The-Side (MOTS) attack</a:t>
            </a:r>
          </a:p>
          <a:p>
            <a:pPr lvl="2">
              <a:buFont typeface="Wingdings" panose="020B0604020202020204" pitchFamily="34" charset="0"/>
              <a:buChar char="§"/>
            </a:pPr>
            <a:r>
              <a:rPr lang="en-US" sz="2400">
                <a:solidFill>
                  <a:srgbClr val="202122"/>
                </a:solidFill>
                <a:ea typeface="+mn-lt"/>
                <a:cs typeface="+mn-lt"/>
              </a:rPr>
              <a:t>the attacker only has regular access to the communication channel, which allows him to read the traffic and insert new messages, but not to modify or delete messages sent by other participants [2].</a:t>
            </a:r>
          </a:p>
        </p:txBody>
      </p:sp>
    </p:spTree>
    <p:extLst>
      <p:ext uri="{BB962C8B-B14F-4D97-AF65-F5344CB8AC3E}">
        <p14:creationId xmlns:p14="http://schemas.microsoft.com/office/powerpoint/2010/main" val="2426845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889E-4CA4-F782-5109-DFA0781A92BA}"/>
              </a:ext>
            </a:extLst>
          </p:cNvPr>
          <p:cNvSpPr>
            <a:spLocks noGrp="1"/>
          </p:cNvSpPr>
          <p:nvPr>
            <p:ph type="title"/>
          </p:nvPr>
        </p:nvSpPr>
        <p:spPr>
          <a:xfrm>
            <a:off x="339969" y="365125"/>
            <a:ext cx="11521830" cy="1345101"/>
          </a:xfrm>
        </p:spPr>
        <p:txBody>
          <a:bodyPr/>
          <a:lstStyle/>
          <a:p>
            <a:r>
              <a:rPr lang="en-US"/>
              <a:t>Example of Web Poisoning via TCP Injection Attack</a:t>
            </a:r>
          </a:p>
        </p:txBody>
      </p:sp>
      <p:pic>
        <p:nvPicPr>
          <p:cNvPr id="4" name="Content Placeholder 3" descr="A screenshot of a computer&#10;&#10;Description automatically generated">
            <a:extLst>
              <a:ext uri="{FF2B5EF4-FFF2-40B4-BE49-F238E27FC236}">
                <a16:creationId xmlns:a16="http://schemas.microsoft.com/office/drawing/2014/main" id="{B9419904-DCA5-CF78-4218-B2696468C7A1}"/>
              </a:ext>
            </a:extLst>
          </p:cNvPr>
          <p:cNvPicPr>
            <a:picLocks noGrp="1" noChangeAspect="1"/>
          </p:cNvPicPr>
          <p:nvPr>
            <p:ph idx="1"/>
          </p:nvPr>
        </p:nvPicPr>
        <p:blipFill>
          <a:blip r:embed="rId2"/>
          <a:stretch>
            <a:fillRect/>
          </a:stretch>
        </p:blipFill>
        <p:spPr>
          <a:xfrm>
            <a:off x="2212471" y="1835908"/>
            <a:ext cx="7755084" cy="4096675"/>
          </a:xfrm>
        </p:spPr>
      </p:pic>
    </p:spTree>
    <p:extLst>
      <p:ext uri="{BB962C8B-B14F-4D97-AF65-F5344CB8AC3E}">
        <p14:creationId xmlns:p14="http://schemas.microsoft.com/office/powerpoint/2010/main" val="2075258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ooks">
            <a:extLst>
              <a:ext uri="{FF2B5EF4-FFF2-40B4-BE49-F238E27FC236}">
                <a16:creationId xmlns:a16="http://schemas.microsoft.com/office/drawing/2014/main" id="{AEA349BD-C81C-758A-2F1A-D3ECF40E9A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3">
            <a:extLst>
              <a:ext uri="{FF2B5EF4-FFF2-40B4-BE49-F238E27FC236}">
                <a16:creationId xmlns:a16="http://schemas.microsoft.com/office/drawing/2014/main" id="{C2C332AD-34BB-A2C0-A56F-D2FB01C55EC9}"/>
              </a:ext>
            </a:extLst>
          </p:cNvPr>
          <p:cNvSpPr txBox="1">
            <a:spLocks/>
          </p:cNvSpPr>
          <p:nvPr/>
        </p:nvSpPr>
        <p:spPr>
          <a:xfrm>
            <a:off x="6736501" y="3237642"/>
            <a:ext cx="4805996" cy="1297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700">
                <a:solidFill>
                  <a:schemeClr val="tx2"/>
                </a:solidFill>
              </a:rPr>
              <a:t>Vulnerabilities Exploited</a:t>
            </a:r>
            <a:endParaRPr lang="en-US">
              <a:solidFill>
                <a:schemeClr val="tx2"/>
              </a:solidFill>
            </a:endParaRPr>
          </a:p>
        </p:txBody>
      </p:sp>
    </p:spTree>
    <p:extLst>
      <p:ext uri="{BB962C8B-B14F-4D97-AF65-F5344CB8AC3E}">
        <p14:creationId xmlns:p14="http://schemas.microsoft.com/office/powerpoint/2010/main" val="170337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D3CB6-94E9-0A9F-1B93-D09E7CE98916}"/>
              </a:ext>
            </a:extLst>
          </p:cNvPr>
          <p:cNvSpPr>
            <a:spLocks noGrp="1"/>
          </p:cNvSpPr>
          <p:nvPr>
            <p:ph type="title"/>
          </p:nvPr>
        </p:nvSpPr>
        <p:spPr>
          <a:xfrm>
            <a:off x="838200" y="365125"/>
            <a:ext cx="10515600" cy="1325563"/>
          </a:xfrm>
        </p:spPr>
        <p:txBody>
          <a:bodyPr>
            <a:normAutofit/>
          </a:bodyPr>
          <a:lstStyle/>
          <a:p>
            <a:r>
              <a:rPr lang="en-US" sz="5400"/>
              <a:t>Why does this work?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82A70C-D517-B45A-51AD-4C0947C124D7}"/>
              </a:ext>
            </a:extLst>
          </p:cNvPr>
          <p:cNvSpPr>
            <a:spLocks noGrp="1"/>
          </p:cNvSpPr>
          <p:nvPr>
            <p:ph idx="1"/>
          </p:nvPr>
        </p:nvSpPr>
        <p:spPr>
          <a:xfrm>
            <a:off x="838200" y="1929384"/>
            <a:ext cx="10515600" cy="4251960"/>
          </a:xfrm>
        </p:spPr>
        <p:txBody>
          <a:bodyPr>
            <a:normAutofit/>
          </a:bodyPr>
          <a:lstStyle/>
          <a:p>
            <a:pPr marL="0" indent="0">
              <a:buNone/>
            </a:pPr>
            <a:r>
              <a:rPr lang="en-US" sz="2200"/>
              <a:t>Three key security failures, all present in one system, will allow for this exploit:</a:t>
            </a:r>
          </a:p>
          <a:p>
            <a:pPr marL="0" indent="0">
              <a:buNone/>
            </a:pPr>
            <a:endParaRPr lang="en-US" sz="2200"/>
          </a:p>
          <a:p>
            <a:pPr marL="514350" indent="-514350">
              <a:buFont typeface="+mj-lt"/>
              <a:buAutoNum type="arabicPeriod"/>
            </a:pPr>
            <a:r>
              <a:rPr lang="en-US" sz="2200"/>
              <a:t>NAT port preservation </a:t>
            </a:r>
          </a:p>
          <a:p>
            <a:pPr marL="514350" indent="-514350">
              <a:buFont typeface="+mj-lt"/>
              <a:buAutoNum type="arabicPeriod"/>
            </a:pPr>
            <a:r>
              <a:rPr lang="en-US" sz="2200"/>
              <a:t>Disabled reverse-path validation</a:t>
            </a:r>
          </a:p>
          <a:p>
            <a:pPr marL="514350" indent="-514350">
              <a:buFont typeface="+mj-lt"/>
              <a:buAutoNum type="arabicPeriod"/>
            </a:pPr>
            <a:r>
              <a:rPr lang="en-US" sz="2200"/>
              <a:t>TCP window tracking disabled</a:t>
            </a:r>
          </a:p>
        </p:txBody>
      </p:sp>
    </p:spTree>
    <p:extLst>
      <p:ext uri="{BB962C8B-B14F-4D97-AF65-F5344CB8AC3E}">
        <p14:creationId xmlns:p14="http://schemas.microsoft.com/office/powerpoint/2010/main" val="3307186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3AAE7-30E7-F992-85E0-43FB1DFF13AE}"/>
              </a:ext>
            </a:extLst>
          </p:cNvPr>
          <p:cNvSpPr>
            <a:spLocks noGrp="1"/>
          </p:cNvSpPr>
          <p:nvPr>
            <p:ph type="title"/>
          </p:nvPr>
        </p:nvSpPr>
        <p:spPr>
          <a:xfrm>
            <a:off x="5297762" y="329184"/>
            <a:ext cx="6251110" cy="1783080"/>
          </a:xfrm>
        </p:spPr>
        <p:txBody>
          <a:bodyPr anchor="b">
            <a:normAutofit/>
          </a:bodyPr>
          <a:lstStyle/>
          <a:p>
            <a:r>
              <a:rPr lang="en-US" sz="5400"/>
              <a:t>1. NAT Port Preservation</a:t>
            </a:r>
          </a:p>
        </p:txBody>
      </p:sp>
      <p:pic>
        <p:nvPicPr>
          <p:cNvPr id="5" name="Picture 4" descr="Top view of cubes connected with black lines">
            <a:extLst>
              <a:ext uri="{FF2B5EF4-FFF2-40B4-BE49-F238E27FC236}">
                <a16:creationId xmlns:a16="http://schemas.microsoft.com/office/drawing/2014/main" id="{6FA318C9-EB1B-3073-A331-6E1887C5265C}"/>
              </a:ext>
            </a:extLst>
          </p:cNvPr>
          <p:cNvPicPr>
            <a:picLocks noChangeAspect="1"/>
          </p:cNvPicPr>
          <p:nvPr/>
        </p:nvPicPr>
        <p:blipFill>
          <a:blip r:embed="rId2"/>
          <a:srcRect l="29494" r="1957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AE6ABA-EAC7-98EF-9FE9-3FD7C3997E9D}"/>
              </a:ext>
            </a:extLst>
          </p:cNvPr>
          <p:cNvSpPr>
            <a:spLocks noGrp="1"/>
          </p:cNvSpPr>
          <p:nvPr>
            <p:ph idx="1"/>
          </p:nvPr>
        </p:nvSpPr>
        <p:spPr>
          <a:xfrm>
            <a:off x="5297762" y="2706624"/>
            <a:ext cx="6251110" cy="3483864"/>
          </a:xfrm>
        </p:spPr>
        <p:txBody>
          <a:bodyPr vert="horz" lIns="91440" tIns="45720" rIns="91440" bIns="45720" rtlCol="0">
            <a:normAutofit/>
          </a:bodyPr>
          <a:lstStyle/>
          <a:p>
            <a:pPr marL="0" indent="0">
              <a:buNone/>
            </a:pPr>
            <a:r>
              <a:rPr lang="en-US" sz="2000"/>
              <a:t>Port preservation describes the practice of many routers to keep the source port of packets rather than switching them</a:t>
            </a:r>
          </a:p>
          <a:p>
            <a:pPr marL="0" indent="0">
              <a:buNone/>
            </a:pPr>
            <a:endParaRPr lang="en-US" sz="1500"/>
          </a:p>
          <a:p>
            <a:pPr marL="0" indent="0">
              <a:buNone/>
            </a:pPr>
            <a:r>
              <a:rPr lang="en-US" sz="1800"/>
              <a:t>Example:</a:t>
            </a:r>
          </a:p>
          <a:p>
            <a:pPr marL="0" indent="0">
              <a:buNone/>
            </a:pPr>
            <a:r>
              <a:rPr lang="en-US" sz="1800">
                <a:latin typeface="Source Sans Pro" panose="020B0503030403020204" pitchFamily="34" charset="0"/>
              </a:rPr>
              <a:t>10.0.2.15:14532 </a:t>
            </a:r>
            <a:r>
              <a:rPr lang="en-US" sz="1800">
                <a:latin typeface="Source Sans Pro" panose="020B0503030403020204" pitchFamily="34" charset="0"/>
                <a:sym typeface="Wingdings" panose="05000000000000000000" pitchFamily="2" charset="2"/>
              </a:rPr>
              <a:t> 128.205.36.18:80 (public IP, direct connection)</a:t>
            </a:r>
            <a:endParaRPr lang="en-US" sz="1800">
              <a:latin typeface="Source Sans Pro" panose="020B0503030403020204" pitchFamily="34" charset="0"/>
            </a:endParaRPr>
          </a:p>
          <a:p>
            <a:pPr marL="0" indent="0">
              <a:buNone/>
            </a:pPr>
            <a:r>
              <a:rPr lang="en-US" sz="1800">
                <a:latin typeface="Source Sans Pro" panose="020B0503030403020204" pitchFamily="34" charset="0"/>
              </a:rPr>
              <a:t>10.0.2.15:14532 </a:t>
            </a:r>
            <a:r>
              <a:rPr lang="en-US" sz="1800">
                <a:latin typeface="Source Sans Pro" panose="020B0503030403020204" pitchFamily="34" charset="0"/>
                <a:sym typeface="Wingdings" panose="05000000000000000000" pitchFamily="2" charset="2"/>
              </a:rPr>
              <a:t> (router NAT) 69.12.22.78:14532  128.205.36.18:80 </a:t>
            </a:r>
            <a:r>
              <a:rPr lang="en-US" sz="1800" b="1">
                <a:latin typeface="Source Sans Pro" panose="020B0503030403020204" pitchFamily="34" charset="0"/>
                <a:sym typeface="Wingdings" panose="05000000000000000000" pitchFamily="2" charset="2"/>
              </a:rPr>
              <a:t>[port preserved]</a:t>
            </a:r>
            <a:endParaRPr lang="en-US" sz="1800">
              <a:latin typeface="Source Sans Pro" panose="020B0503030403020204" pitchFamily="34" charset="0"/>
              <a:sym typeface="Wingdings" panose="05000000000000000000" pitchFamily="2" charset="2"/>
            </a:endParaRPr>
          </a:p>
          <a:p>
            <a:pPr marL="0" indent="0">
              <a:buNone/>
            </a:pPr>
            <a:r>
              <a:rPr lang="en-US" sz="1800">
                <a:latin typeface="Source Sans Pro" panose="020B0503030403020204" pitchFamily="34" charset="0"/>
                <a:sym typeface="Wingdings" panose="05000000000000000000" pitchFamily="2" charset="2"/>
              </a:rPr>
              <a:t>10.0.2.15:14532  (router NAT) 69.12.22.78:35468  128.205.36.18:80 </a:t>
            </a:r>
            <a:r>
              <a:rPr lang="en-US" sz="1800" b="1">
                <a:latin typeface="Source Sans Pro" panose="020B0503030403020204" pitchFamily="34" charset="0"/>
                <a:sym typeface="Wingdings" panose="05000000000000000000" pitchFamily="2" charset="2"/>
              </a:rPr>
              <a:t>[random port allocation]</a:t>
            </a:r>
          </a:p>
        </p:txBody>
      </p:sp>
    </p:spTree>
    <p:extLst>
      <p:ext uri="{BB962C8B-B14F-4D97-AF65-F5344CB8AC3E}">
        <p14:creationId xmlns:p14="http://schemas.microsoft.com/office/powerpoint/2010/main" val="3310777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3AAE7-30E7-F992-85E0-43FB1DFF13AE}"/>
              </a:ext>
            </a:extLst>
          </p:cNvPr>
          <p:cNvSpPr>
            <a:spLocks noGrp="1"/>
          </p:cNvSpPr>
          <p:nvPr>
            <p:ph type="title"/>
          </p:nvPr>
        </p:nvSpPr>
        <p:spPr>
          <a:xfrm>
            <a:off x="838200" y="365125"/>
            <a:ext cx="10515600" cy="1325563"/>
          </a:xfrm>
        </p:spPr>
        <p:txBody>
          <a:bodyPr>
            <a:normAutofit/>
          </a:bodyPr>
          <a:lstStyle/>
          <a:p>
            <a:r>
              <a:rPr lang="en-US" sz="5400"/>
              <a:t>2. Disabled reverse-path validation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AE6ABA-EAC7-98EF-9FE9-3FD7C3997E9D}"/>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a:t>As of RFC 2827 (May 2000), routers should enable reverse path validation with strict mode</a:t>
            </a:r>
          </a:p>
          <a:p>
            <a:pPr marL="0" indent="0">
              <a:buNone/>
            </a:pPr>
            <a:endParaRPr lang="en-US" sz="2200"/>
          </a:p>
          <a:p>
            <a:pPr marL="0" indent="0">
              <a:buNone/>
            </a:pPr>
            <a:r>
              <a:rPr lang="en-US" sz="2200"/>
              <a:t>This enables to router to detect IP-spoofing based attacks, in turn detecting the forged SYN/ACK packet and dropping it</a:t>
            </a:r>
          </a:p>
          <a:p>
            <a:pPr marL="0" indent="0">
              <a:buNone/>
            </a:pPr>
            <a:endParaRPr lang="en-US" sz="2200"/>
          </a:p>
          <a:p>
            <a:pPr marL="0" indent="0">
              <a:buNone/>
            </a:pPr>
            <a:r>
              <a:rPr lang="en-US" sz="2200"/>
              <a:t>Most of the routers tested did</a:t>
            </a:r>
            <a:r>
              <a:rPr lang="en-US" sz="2200" b="1"/>
              <a:t> not</a:t>
            </a:r>
            <a:r>
              <a:rPr lang="en-US" sz="2200"/>
              <a:t> follow this recommendation</a:t>
            </a:r>
          </a:p>
          <a:p>
            <a:pPr marL="0" indent="0">
              <a:buNone/>
            </a:pPr>
            <a:endParaRPr lang="en-US" sz="2200"/>
          </a:p>
        </p:txBody>
      </p:sp>
    </p:spTree>
    <p:extLst>
      <p:ext uri="{BB962C8B-B14F-4D97-AF65-F5344CB8AC3E}">
        <p14:creationId xmlns:p14="http://schemas.microsoft.com/office/powerpoint/2010/main" val="1476381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AAE7-30E7-F992-85E0-43FB1DFF13AE}"/>
              </a:ext>
            </a:extLst>
          </p:cNvPr>
          <p:cNvSpPr>
            <a:spLocks noGrp="1"/>
          </p:cNvSpPr>
          <p:nvPr>
            <p:ph type="title"/>
          </p:nvPr>
        </p:nvSpPr>
        <p:spPr>
          <a:xfrm>
            <a:off x="643465" y="3505199"/>
            <a:ext cx="4809068" cy="2608143"/>
          </a:xfrm>
        </p:spPr>
        <p:txBody>
          <a:bodyPr anchor="t">
            <a:normAutofit/>
          </a:bodyPr>
          <a:lstStyle/>
          <a:p>
            <a:pPr algn="ctr"/>
            <a:r>
              <a:rPr lang="en-US" sz="4000"/>
              <a:t>What is reverse-path validation</a:t>
            </a:r>
          </a:p>
        </p:txBody>
      </p:sp>
      <p:pic>
        <p:nvPicPr>
          <p:cNvPr id="7" name="Graphic 6" descr="Disconnected">
            <a:extLst>
              <a:ext uri="{FF2B5EF4-FFF2-40B4-BE49-F238E27FC236}">
                <a16:creationId xmlns:a16="http://schemas.microsoft.com/office/drawing/2014/main" id="{E3A5B6D4-6A88-33B6-3427-2BD20AF34B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2519363"/>
            <a:ext cx="914400" cy="914400"/>
          </a:xfrm>
          <a:prstGeom prst="rect">
            <a:avLst/>
          </a:prstGeom>
        </p:spPr>
      </p:pic>
      <p:sp>
        <p:nvSpPr>
          <p:cNvPr id="25" name="Content Placeholder 2">
            <a:extLst>
              <a:ext uri="{FF2B5EF4-FFF2-40B4-BE49-F238E27FC236}">
                <a16:creationId xmlns:a16="http://schemas.microsoft.com/office/drawing/2014/main" id="{E5AE6ABA-EAC7-98EF-9FE9-3FD7C3997E9D}"/>
              </a:ext>
            </a:extLst>
          </p:cNvPr>
          <p:cNvSpPr>
            <a:spLocks noGrp="1"/>
          </p:cNvSpPr>
          <p:nvPr>
            <p:ph idx="1"/>
          </p:nvPr>
        </p:nvSpPr>
        <p:spPr>
          <a:xfrm>
            <a:off x="6007100" y="643467"/>
            <a:ext cx="5668433" cy="5401733"/>
          </a:xfrm>
        </p:spPr>
        <p:txBody>
          <a:bodyPr vert="horz" lIns="91440" tIns="45720" rIns="91440" bIns="45720" rtlCol="0" anchor="ctr">
            <a:normAutofit/>
          </a:bodyPr>
          <a:lstStyle/>
          <a:p>
            <a:pPr marL="0" indent="0">
              <a:buNone/>
            </a:pPr>
            <a:r>
              <a:rPr lang="en-US" sz="1800"/>
              <a:t>Reverse path validation, also known as reverse path forwarding (RPF), is a security feature that protects networks from IP spoofing and some types of denial-of-service (DoS) and distributed denial-of-service (DDoS) attacks: </a:t>
            </a:r>
          </a:p>
          <a:p>
            <a:pPr marL="0" indent="0">
              <a:buNone/>
            </a:pPr>
            <a:endParaRPr lang="en-US" sz="1800"/>
          </a:p>
          <a:p>
            <a:pPr marL="0" indent="0">
              <a:buNone/>
            </a:pPr>
            <a:r>
              <a:rPr lang="en-US" sz="1800"/>
              <a:t>RPF verifies that packets are arriving from a legitimate path by comparing the source address of each packet to the forwarding-table entry for its source address. </a:t>
            </a:r>
          </a:p>
          <a:p>
            <a:pPr marL="0" indent="0">
              <a:buNone/>
            </a:pPr>
            <a:endParaRPr lang="en-US" sz="1800"/>
          </a:p>
        </p:txBody>
      </p:sp>
    </p:spTree>
    <p:extLst>
      <p:ext uri="{BB962C8B-B14F-4D97-AF65-F5344CB8AC3E}">
        <p14:creationId xmlns:p14="http://schemas.microsoft.com/office/powerpoint/2010/main" val="3613057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3AAE7-30E7-F992-85E0-43FB1DFF13AE}"/>
              </a:ext>
            </a:extLst>
          </p:cNvPr>
          <p:cNvSpPr>
            <a:spLocks noGrp="1"/>
          </p:cNvSpPr>
          <p:nvPr>
            <p:ph type="title"/>
          </p:nvPr>
        </p:nvSpPr>
        <p:spPr>
          <a:xfrm>
            <a:off x="838200" y="365125"/>
            <a:ext cx="10515600" cy="1325563"/>
          </a:xfrm>
        </p:spPr>
        <p:txBody>
          <a:bodyPr>
            <a:normAutofit/>
          </a:bodyPr>
          <a:lstStyle/>
          <a:p>
            <a:r>
              <a:rPr lang="en-US" sz="5400"/>
              <a:t>3. Disabled TCP Window Tracking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AE6ABA-EAC7-98EF-9FE9-3FD7C3997E9D}"/>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a:t>In order to improve performance, some sessions don’t SYN/ACK after every packet and instead establish an amount of data that can be transmitted before an ACK is needed.</a:t>
            </a:r>
          </a:p>
          <a:p>
            <a:pPr marL="0" indent="0">
              <a:buNone/>
            </a:pPr>
            <a:endParaRPr lang="en-US" sz="2200"/>
          </a:p>
          <a:p>
            <a:pPr marL="0" indent="0">
              <a:buNone/>
            </a:pPr>
            <a:r>
              <a:rPr lang="en-US" sz="2200">
                <a:latin typeface="Aptos"/>
                <a:cs typeface="Arial"/>
              </a:rPr>
              <a:t>Therefore, routers will not track the TCP window of the connection and will not check the sequence and acknowledgement numbers of TCP packets strictly.</a:t>
            </a:r>
            <a:endParaRPr lang="en-US" sz="2200">
              <a:latin typeface="Aptos"/>
            </a:endParaRPr>
          </a:p>
          <a:p>
            <a:pPr marL="0" indent="0">
              <a:buNone/>
            </a:pPr>
            <a:endParaRPr lang="en-US" sz="2200">
              <a:latin typeface="Aptos"/>
              <a:cs typeface="Arial"/>
            </a:endParaRPr>
          </a:p>
          <a:p>
            <a:pPr marL="0" indent="0">
              <a:buNone/>
            </a:pPr>
            <a:r>
              <a:rPr lang="en-US" sz="2200">
                <a:latin typeface="Aptos"/>
                <a:cs typeface="Arial"/>
              </a:rPr>
              <a:t>This is due to the TCP protocol being originally designed for end-to-end communication and does not take the middle devices in consideration.</a:t>
            </a:r>
            <a:endParaRPr lang="en-US" sz="2200">
              <a:latin typeface="Aptos"/>
            </a:endParaRPr>
          </a:p>
          <a:p>
            <a:pPr marL="0" indent="0">
              <a:buNone/>
            </a:pPr>
            <a:endParaRPr lang="en-US" sz="2200"/>
          </a:p>
        </p:txBody>
      </p:sp>
    </p:spTree>
    <p:extLst>
      <p:ext uri="{BB962C8B-B14F-4D97-AF65-F5344CB8AC3E}">
        <p14:creationId xmlns:p14="http://schemas.microsoft.com/office/powerpoint/2010/main" val="1418351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C60E-87C6-0792-1DF6-11903EA5243E}"/>
              </a:ext>
            </a:extLst>
          </p:cNvPr>
          <p:cNvSpPr>
            <a:spLocks noGrp="1"/>
          </p:cNvSpPr>
          <p:nvPr>
            <p:ph type="title"/>
          </p:nvPr>
        </p:nvSpPr>
        <p:spPr/>
        <p:txBody>
          <a:bodyPr/>
          <a:lstStyle/>
          <a:p>
            <a:r>
              <a:rPr lang="en-US"/>
              <a:t>Time to Attack (for Various Connection Types)</a:t>
            </a:r>
          </a:p>
        </p:txBody>
      </p:sp>
      <p:graphicFrame>
        <p:nvGraphicFramePr>
          <p:cNvPr id="4" name="Content Placeholder 3">
            <a:extLst>
              <a:ext uri="{FF2B5EF4-FFF2-40B4-BE49-F238E27FC236}">
                <a16:creationId xmlns:a16="http://schemas.microsoft.com/office/drawing/2014/main" id="{A31242DD-526E-5662-86FE-8C10C7813445}"/>
              </a:ext>
            </a:extLst>
          </p:cNvPr>
          <p:cNvGraphicFramePr>
            <a:graphicFrameLocks noGrp="1"/>
          </p:cNvGraphicFramePr>
          <p:nvPr>
            <p:ph idx="1"/>
            <p:extLst>
              <p:ext uri="{D42A27DB-BD31-4B8C-83A1-F6EECF244321}">
                <p14:modId xmlns:p14="http://schemas.microsoft.com/office/powerpoint/2010/main" val="3751258651"/>
              </p:ext>
            </p:extLst>
          </p:nvPr>
        </p:nvGraphicFramePr>
        <p:xfrm>
          <a:off x="838200" y="1825625"/>
          <a:ext cx="10515600" cy="148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08981134"/>
                    </a:ext>
                  </a:extLst>
                </a:gridCol>
                <a:gridCol w="2628900">
                  <a:extLst>
                    <a:ext uri="{9D8B030D-6E8A-4147-A177-3AD203B41FA5}">
                      <a16:colId xmlns:a16="http://schemas.microsoft.com/office/drawing/2014/main" val="1703252042"/>
                    </a:ext>
                  </a:extLst>
                </a:gridCol>
                <a:gridCol w="2628900">
                  <a:extLst>
                    <a:ext uri="{9D8B030D-6E8A-4147-A177-3AD203B41FA5}">
                      <a16:colId xmlns:a16="http://schemas.microsoft.com/office/drawing/2014/main" val="1333036536"/>
                    </a:ext>
                  </a:extLst>
                </a:gridCol>
              </a:tblGrid>
              <a:tr h="370840">
                <a:tc>
                  <a:txBody>
                    <a:bodyPr/>
                    <a:lstStyle/>
                    <a:p>
                      <a:pPr algn="ctr"/>
                      <a:r>
                        <a:rPr lang="en-US"/>
                        <a:t>Attack</a:t>
                      </a:r>
                    </a:p>
                  </a:txBody>
                  <a:tcPr/>
                </a:tc>
                <a:tc>
                  <a:txBody>
                    <a:bodyPr/>
                    <a:lstStyle/>
                    <a:p>
                      <a:pPr algn="ctr"/>
                      <a:r>
                        <a:rPr lang="en-US"/>
                        <a:t>Time (s)</a:t>
                      </a:r>
                    </a:p>
                  </a:txBody>
                  <a:tcPr/>
                </a:tc>
                <a:tc>
                  <a:txBody>
                    <a:bodyPr/>
                    <a:lstStyle/>
                    <a:p>
                      <a:pPr algn="ctr"/>
                      <a:r>
                        <a:rPr lang="en-US"/>
                        <a:t>Success Rate (%)</a:t>
                      </a:r>
                    </a:p>
                  </a:txBody>
                  <a:tcPr/>
                </a:tc>
                <a:extLst>
                  <a:ext uri="{0D108BD9-81ED-4DB2-BD59-A6C34878D82A}">
                    <a16:rowId xmlns:a16="http://schemas.microsoft.com/office/drawing/2014/main" val="2592254944"/>
                  </a:ext>
                </a:extLst>
              </a:tr>
              <a:tr h="370840">
                <a:tc>
                  <a:txBody>
                    <a:bodyPr/>
                    <a:lstStyle/>
                    <a:p>
                      <a:r>
                        <a:rPr lang="en-US"/>
                        <a:t>Terminate SSH Connection</a:t>
                      </a:r>
                    </a:p>
                  </a:txBody>
                  <a:tcPr/>
                </a:tc>
                <a:tc>
                  <a:txBody>
                    <a:bodyPr/>
                    <a:lstStyle/>
                    <a:p>
                      <a:pPr algn="ctr"/>
                      <a:r>
                        <a:rPr lang="en-US"/>
                        <a:t>17.5</a:t>
                      </a:r>
                    </a:p>
                  </a:txBody>
                  <a:tcPr/>
                </a:tc>
                <a:tc>
                  <a:txBody>
                    <a:bodyPr/>
                    <a:lstStyle/>
                    <a:p>
                      <a:pPr algn="ctr"/>
                      <a:r>
                        <a:rPr lang="en-US"/>
                        <a:t>87.4</a:t>
                      </a:r>
                    </a:p>
                  </a:txBody>
                  <a:tcPr/>
                </a:tc>
                <a:extLst>
                  <a:ext uri="{0D108BD9-81ED-4DB2-BD59-A6C34878D82A}">
                    <a16:rowId xmlns:a16="http://schemas.microsoft.com/office/drawing/2014/main" val="2544375621"/>
                  </a:ext>
                </a:extLst>
              </a:tr>
              <a:tr h="370840">
                <a:tc>
                  <a:txBody>
                    <a:bodyPr/>
                    <a:lstStyle/>
                    <a:p>
                      <a:r>
                        <a:rPr lang="en-US"/>
                        <a:t>Download private FTP files</a:t>
                      </a:r>
                    </a:p>
                  </a:txBody>
                  <a:tcPr/>
                </a:tc>
                <a:tc>
                  <a:txBody>
                    <a:bodyPr/>
                    <a:lstStyle/>
                    <a:p>
                      <a:pPr algn="ctr"/>
                      <a:r>
                        <a:rPr lang="en-US"/>
                        <a:t>19.4</a:t>
                      </a:r>
                    </a:p>
                  </a:txBody>
                  <a:tcPr/>
                </a:tc>
                <a:tc>
                  <a:txBody>
                    <a:bodyPr/>
                    <a:lstStyle/>
                    <a:p>
                      <a:pPr algn="ctr"/>
                      <a:r>
                        <a:rPr lang="en-US"/>
                        <a:t>82.6</a:t>
                      </a:r>
                    </a:p>
                  </a:txBody>
                  <a:tcPr/>
                </a:tc>
                <a:extLst>
                  <a:ext uri="{0D108BD9-81ED-4DB2-BD59-A6C34878D82A}">
                    <a16:rowId xmlns:a16="http://schemas.microsoft.com/office/drawing/2014/main" val="1191250860"/>
                  </a:ext>
                </a:extLst>
              </a:tr>
              <a:tr h="370840">
                <a:tc>
                  <a:txBody>
                    <a:bodyPr/>
                    <a:lstStyle/>
                    <a:p>
                      <a:r>
                        <a:rPr lang="en-US"/>
                        <a:t>Inject fake HTTP response packets</a:t>
                      </a:r>
                    </a:p>
                  </a:txBody>
                  <a:tcPr/>
                </a:tc>
                <a:tc>
                  <a:txBody>
                    <a:bodyPr/>
                    <a:lstStyle/>
                    <a:p>
                      <a:pPr algn="ctr"/>
                      <a:r>
                        <a:rPr lang="en-US"/>
                        <a:t>54.5</a:t>
                      </a:r>
                    </a:p>
                  </a:txBody>
                  <a:tcPr/>
                </a:tc>
                <a:tc>
                  <a:txBody>
                    <a:bodyPr/>
                    <a:lstStyle/>
                    <a:p>
                      <a:pPr algn="ctr"/>
                      <a:r>
                        <a:rPr lang="en-US"/>
                        <a:t>76.1</a:t>
                      </a:r>
                    </a:p>
                  </a:txBody>
                  <a:tcPr/>
                </a:tc>
                <a:extLst>
                  <a:ext uri="{0D108BD9-81ED-4DB2-BD59-A6C34878D82A}">
                    <a16:rowId xmlns:a16="http://schemas.microsoft.com/office/drawing/2014/main" val="2755357606"/>
                  </a:ext>
                </a:extLst>
              </a:tr>
            </a:tbl>
          </a:graphicData>
        </a:graphic>
      </p:graphicFrame>
    </p:spTree>
    <p:extLst>
      <p:ext uri="{BB962C8B-B14F-4D97-AF65-F5344CB8AC3E}">
        <p14:creationId xmlns:p14="http://schemas.microsoft.com/office/powerpoint/2010/main" val="333795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C87-2EF7-27FB-77F8-BC9A1ADB3829}"/>
              </a:ext>
            </a:extLst>
          </p:cNvPr>
          <p:cNvSpPr>
            <a:spLocks noGrp="1"/>
          </p:cNvSpPr>
          <p:nvPr>
            <p:ph type="title"/>
          </p:nvPr>
        </p:nvSpPr>
        <p:spPr/>
        <p:txBody>
          <a:bodyPr/>
          <a:lstStyle/>
          <a:p>
            <a:r>
              <a:rPr lang="en-US"/>
              <a:t>Abstract</a:t>
            </a:r>
          </a:p>
        </p:txBody>
      </p:sp>
      <p:sp>
        <p:nvSpPr>
          <p:cNvPr id="3" name="Content Placeholder 2">
            <a:extLst>
              <a:ext uri="{FF2B5EF4-FFF2-40B4-BE49-F238E27FC236}">
                <a16:creationId xmlns:a16="http://schemas.microsoft.com/office/drawing/2014/main" id="{B6FF06E6-42D0-0458-562E-CA4302B79D7A}"/>
              </a:ext>
            </a:extLst>
          </p:cNvPr>
          <p:cNvSpPr>
            <a:spLocks noGrp="1"/>
          </p:cNvSpPr>
          <p:nvPr>
            <p:ph idx="1"/>
          </p:nvPr>
        </p:nvSpPr>
        <p:spPr/>
        <p:txBody>
          <a:bodyPr vert="horz" lIns="91440" tIns="45720" rIns="91440" bIns="45720" rtlCol="0" anchor="t">
            <a:normAutofit fontScale="92500"/>
          </a:bodyPr>
          <a:lstStyle/>
          <a:p>
            <a:r>
              <a:rPr lang="en-US" sz="2400"/>
              <a:t>A new side-channel vulnerability is uncovered using the </a:t>
            </a:r>
            <a:r>
              <a:rPr lang="en-US" sz="2400" b="1"/>
              <a:t>NAT port preservation strategy </a:t>
            </a:r>
            <a:r>
              <a:rPr lang="en-US" sz="2400">
                <a:latin typeface="Aptos"/>
                <a:cs typeface="Times New Roman"/>
              </a:rPr>
              <a:t>and an insufficient </a:t>
            </a:r>
            <a:r>
              <a:rPr lang="en-US" sz="2400" b="1">
                <a:latin typeface="Aptos"/>
                <a:cs typeface="Times New Roman"/>
              </a:rPr>
              <a:t>reverse path validation</a:t>
            </a:r>
            <a:r>
              <a:rPr lang="en-US" sz="2400">
                <a:latin typeface="Aptos"/>
                <a:cs typeface="Times New Roman"/>
              </a:rPr>
              <a:t> strategy of Wi-Fi routers</a:t>
            </a:r>
          </a:p>
          <a:p>
            <a:r>
              <a:rPr lang="en-US" sz="2400">
                <a:latin typeface="Aptos"/>
                <a:cs typeface="Times New Roman"/>
              </a:rPr>
              <a:t>This allows an off-path attacker to infer if there is a victim client on the same network communicating with another host (server) on the Internet using TCP (Transmission Control Protocol)</a:t>
            </a:r>
          </a:p>
          <a:p>
            <a:r>
              <a:rPr lang="en-US" sz="2400">
                <a:latin typeface="Aptos"/>
                <a:cs typeface="Times New Roman"/>
              </a:rPr>
              <a:t>After detecting TCP connections, the attacker can modify existing NAT mapping values and reconstruct a new mapping at the router by sending fake TCP packets due to the routers' </a:t>
            </a:r>
            <a:r>
              <a:rPr lang="en-US" sz="2400" err="1">
                <a:latin typeface="Aptos"/>
                <a:cs typeface="Times New Roman"/>
              </a:rPr>
              <a:t>vulnearbility</a:t>
            </a:r>
            <a:r>
              <a:rPr lang="en-US" sz="2400">
                <a:latin typeface="Aptos"/>
                <a:cs typeface="Times New Roman"/>
              </a:rPr>
              <a:t> of disabled </a:t>
            </a:r>
            <a:r>
              <a:rPr lang="en-US" sz="2400" b="1">
                <a:latin typeface="Aptos"/>
                <a:cs typeface="Times New Roman"/>
              </a:rPr>
              <a:t>TCP window tracking</a:t>
            </a:r>
          </a:p>
          <a:p>
            <a:r>
              <a:rPr lang="en-US" sz="2400">
                <a:latin typeface="Aptos"/>
                <a:cs typeface="Times New Roman"/>
              </a:rPr>
              <a:t>The attacker can intercept TCP packets from the server and obtain the current </a:t>
            </a:r>
            <a:r>
              <a:rPr lang="en-US" sz="2400" b="1">
                <a:latin typeface="Aptos"/>
                <a:cs typeface="Times New Roman"/>
              </a:rPr>
              <a:t>sequence</a:t>
            </a:r>
            <a:r>
              <a:rPr lang="en-US" sz="2400">
                <a:latin typeface="Aptos"/>
                <a:cs typeface="Times New Roman"/>
              </a:rPr>
              <a:t> and </a:t>
            </a:r>
            <a:r>
              <a:rPr lang="en-US" sz="2400" b="1">
                <a:latin typeface="Aptos"/>
                <a:cs typeface="Times New Roman"/>
              </a:rPr>
              <a:t>acknowledgment numbers</a:t>
            </a:r>
            <a:r>
              <a:rPr lang="en-US" sz="2400">
                <a:latin typeface="Aptos"/>
                <a:cs typeface="Times New Roman"/>
              </a:rPr>
              <a:t>, which in turn allows the attacker to forcibly close the connection, poison the traffic in plain text, or reroute the server's incoming packets to the attacker.</a:t>
            </a:r>
          </a:p>
          <a:p>
            <a:endParaRPr lang="en-US" sz="2400" b="1">
              <a:latin typeface="Aptos"/>
              <a:cs typeface="Times New Roman"/>
            </a:endParaRPr>
          </a:p>
          <a:p>
            <a:endParaRPr lang="en-US" sz="2600">
              <a:latin typeface="Times New Roman"/>
              <a:cs typeface="Times New Roman"/>
            </a:endParaRPr>
          </a:p>
        </p:txBody>
      </p:sp>
    </p:spTree>
    <p:extLst>
      <p:ext uri="{BB962C8B-B14F-4D97-AF65-F5344CB8AC3E}">
        <p14:creationId xmlns:p14="http://schemas.microsoft.com/office/powerpoint/2010/main" val="1386815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AAE7-30E7-F992-85E0-43FB1DFF13AE}"/>
              </a:ext>
            </a:extLst>
          </p:cNvPr>
          <p:cNvSpPr>
            <a:spLocks noGrp="1"/>
          </p:cNvSpPr>
          <p:nvPr>
            <p:ph type="title"/>
          </p:nvPr>
        </p:nvSpPr>
        <p:spPr>
          <a:xfrm>
            <a:off x="643465" y="3505199"/>
            <a:ext cx="4809068" cy="2608143"/>
          </a:xfrm>
        </p:spPr>
        <p:txBody>
          <a:bodyPr anchor="t">
            <a:normAutofit/>
          </a:bodyPr>
          <a:lstStyle/>
          <a:p>
            <a:pPr algn="ctr"/>
            <a:r>
              <a:rPr lang="en-US" sz="4000"/>
              <a:t>What is reverse-path validation</a:t>
            </a:r>
          </a:p>
        </p:txBody>
      </p:sp>
      <p:pic>
        <p:nvPicPr>
          <p:cNvPr id="7" name="Graphic 6" descr="Disconnected">
            <a:extLst>
              <a:ext uri="{FF2B5EF4-FFF2-40B4-BE49-F238E27FC236}">
                <a16:creationId xmlns:a16="http://schemas.microsoft.com/office/drawing/2014/main" id="{E3A5B6D4-6A88-33B6-3427-2BD20AF34B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2519363"/>
            <a:ext cx="914400" cy="914400"/>
          </a:xfrm>
          <a:prstGeom prst="rect">
            <a:avLst/>
          </a:prstGeom>
        </p:spPr>
      </p:pic>
      <p:sp>
        <p:nvSpPr>
          <p:cNvPr id="25" name="Content Placeholder 2">
            <a:extLst>
              <a:ext uri="{FF2B5EF4-FFF2-40B4-BE49-F238E27FC236}">
                <a16:creationId xmlns:a16="http://schemas.microsoft.com/office/drawing/2014/main" id="{E5AE6ABA-EAC7-98EF-9FE9-3FD7C3997E9D}"/>
              </a:ext>
            </a:extLst>
          </p:cNvPr>
          <p:cNvSpPr>
            <a:spLocks noGrp="1"/>
          </p:cNvSpPr>
          <p:nvPr>
            <p:ph idx="1"/>
          </p:nvPr>
        </p:nvSpPr>
        <p:spPr>
          <a:xfrm>
            <a:off x="6007100" y="643467"/>
            <a:ext cx="5668433" cy="5401733"/>
          </a:xfrm>
        </p:spPr>
        <p:txBody>
          <a:bodyPr vert="horz" lIns="91440" tIns="45720" rIns="91440" bIns="45720" rtlCol="0" anchor="ctr">
            <a:normAutofit/>
          </a:bodyPr>
          <a:lstStyle/>
          <a:p>
            <a:pPr marL="0" indent="0">
              <a:buNone/>
            </a:pPr>
            <a:r>
              <a:rPr lang="en-US" sz="1800"/>
              <a:t>Reverse path validation, also known as reverse path forwarding (RPF), is a security feature that protects networks from IP spoofing and some types of denial-of-service (DoS) and distributed denial-of-service (DDoS) attacks: </a:t>
            </a:r>
          </a:p>
          <a:p>
            <a:pPr marL="0" indent="0">
              <a:buNone/>
            </a:pPr>
            <a:endParaRPr lang="en-US" sz="1800"/>
          </a:p>
          <a:p>
            <a:pPr marL="0" indent="0">
              <a:buNone/>
            </a:pPr>
            <a:r>
              <a:rPr lang="en-US" sz="1800"/>
              <a:t>RPF verifies that packets are arriving from a legitimate path by comparing the source address of each packet to the forwarding-table entry for its source address. </a:t>
            </a:r>
          </a:p>
          <a:p>
            <a:pPr marL="0" indent="0">
              <a:buNone/>
            </a:pPr>
            <a:endParaRPr lang="en-US" sz="1800"/>
          </a:p>
        </p:txBody>
      </p:sp>
    </p:spTree>
    <p:extLst>
      <p:ext uri="{BB962C8B-B14F-4D97-AF65-F5344CB8AC3E}">
        <p14:creationId xmlns:p14="http://schemas.microsoft.com/office/powerpoint/2010/main" val="4218112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ooks">
            <a:extLst>
              <a:ext uri="{FF2B5EF4-FFF2-40B4-BE49-F238E27FC236}">
                <a16:creationId xmlns:a16="http://schemas.microsoft.com/office/drawing/2014/main" id="{AEA349BD-C81C-758A-2F1A-D3ECF40E9A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3">
            <a:extLst>
              <a:ext uri="{FF2B5EF4-FFF2-40B4-BE49-F238E27FC236}">
                <a16:creationId xmlns:a16="http://schemas.microsoft.com/office/drawing/2014/main" id="{C2C332AD-34BB-A2C0-A56F-D2FB01C55EC9}"/>
              </a:ext>
            </a:extLst>
          </p:cNvPr>
          <p:cNvSpPr txBox="1">
            <a:spLocks/>
          </p:cNvSpPr>
          <p:nvPr/>
        </p:nvSpPr>
        <p:spPr>
          <a:xfrm>
            <a:off x="6736501" y="3237642"/>
            <a:ext cx="4805996" cy="1297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700">
                <a:solidFill>
                  <a:schemeClr val="tx2"/>
                </a:solidFill>
              </a:rPr>
              <a:t>Impact and Effectiveness</a:t>
            </a:r>
            <a:endParaRPr lang="en-US">
              <a:solidFill>
                <a:schemeClr val="tx2"/>
              </a:solidFill>
            </a:endParaRPr>
          </a:p>
        </p:txBody>
      </p:sp>
    </p:spTree>
    <p:extLst>
      <p:ext uri="{BB962C8B-B14F-4D97-AF65-F5344CB8AC3E}">
        <p14:creationId xmlns:p14="http://schemas.microsoft.com/office/powerpoint/2010/main" val="232144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91AAA-1435-ECA2-ABC6-328CA214149B}"/>
              </a:ext>
            </a:extLst>
          </p:cNvPr>
          <p:cNvSpPr>
            <a:spLocks noGrp="1"/>
          </p:cNvSpPr>
          <p:nvPr>
            <p:ph type="title"/>
          </p:nvPr>
        </p:nvSpPr>
        <p:spPr>
          <a:xfrm>
            <a:off x="630936" y="502920"/>
            <a:ext cx="3419856" cy="1463040"/>
          </a:xfrm>
        </p:spPr>
        <p:txBody>
          <a:bodyPr anchor="ctr">
            <a:normAutofit/>
          </a:bodyPr>
          <a:lstStyle/>
          <a:p>
            <a:r>
              <a:rPr lang="en-US" sz="4800"/>
              <a:t>Is the attack effective?</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E19D5F-2172-A0CE-26B8-4A7E803239F0}"/>
              </a:ext>
            </a:extLst>
          </p:cNvPr>
          <p:cNvSpPr>
            <a:spLocks noGrp="1"/>
          </p:cNvSpPr>
          <p:nvPr>
            <p:ph idx="1"/>
          </p:nvPr>
        </p:nvSpPr>
        <p:spPr>
          <a:xfrm>
            <a:off x="4654295" y="502920"/>
            <a:ext cx="6894576" cy="1463040"/>
          </a:xfrm>
        </p:spPr>
        <p:txBody>
          <a:bodyPr anchor="ctr">
            <a:normAutofit/>
          </a:bodyPr>
          <a:lstStyle/>
          <a:p>
            <a:pPr marL="0" indent="0">
              <a:buNone/>
            </a:pPr>
            <a:r>
              <a:rPr lang="en-US" sz="2200"/>
              <a:t>93 networks tested</a:t>
            </a:r>
          </a:p>
          <a:p>
            <a:pPr marL="0" indent="0">
              <a:buNone/>
            </a:pPr>
            <a:r>
              <a:rPr lang="en-US" sz="2200"/>
              <a:t>81% fully vulnerable</a:t>
            </a:r>
          </a:p>
        </p:txBody>
      </p:sp>
      <p:pic>
        <p:nvPicPr>
          <p:cNvPr id="5" name="Picture 4" descr="A table with numbers and text&#10;&#10;Description automatically generated">
            <a:extLst>
              <a:ext uri="{FF2B5EF4-FFF2-40B4-BE49-F238E27FC236}">
                <a16:creationId xmlns:a16="http://schemas.microsoft.com/office/drawing/2014/main" id="{E07D20B8-31FD-4877-63BF-BD0AED6F765C}"/>
              </a:ext>
            </a:extLst>
          </p:cNvPr>
          <p:cNvPicPr>
            <a:picLocks noChangeAspect="1"/>
          </p:cNvPicPr>
          <p:nvPr/>
        </p:nvPicPr>
        <p:blipFill>
          <a:blip r:embed="rId2"/>
          <a:stretch>
            <a:fillRect/>
          </a:stretch>
        </p:blipFill>
        <p:spPr>
          <a:xfrm>
            <a:off x="630936" y="2423158"/>
            <a:ext cx="10917936" cy="3493738"/>
          </a:xfrm>
          <a:prstGeom prst="rect">
            <a:avLst/>
          </a:prstGeom>
        </p:spPr>
      </p:pic>
    </p:spTree>
    <p:extLst>
      <p:ext uri="{BB962C8B-B14F-4D97-AF65-F5344CB8AC3E}">
        <p14:creationId xmlns:p14="http://schemas.microsoft.com/office/powerpoint/2010/main" val="637743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C572B-4A06-B89E-7389-FE9125A55DF6}"/>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Impacted Routers</a:t>
            </a:r>
          </a:p>
        </p:txBody>
      </p:sp>
      <p:pic>
        <p:nvPicPr>
          <p:cNvPr id="5" name="Content Placeholder 4" descr="A screenshot of a computer&#10;&#10;Description automatically generated">
            <a:extLst>
              <a:ext uri="{FF2B5EF4-FFF2-40B4-BE49-F238E27FC236}">
                <a16:creationId xmlns:a16="http://schemas.microsoft.com/office/drawing/2014/main" id="{858AF81B-2468-C61E-090C-7C9A4E11FBC1}"/>
              </a:ext>
            </a:extLst>
          </p:cNvPr>
          <p:cNvPicPr>
            <a:picLocks noGrp="1" noChangeAspect="1"/>
          </p:cNvPicPr>
          <p:nvPr>
            <p:ph idx="1"/>
          </p:nvPr>
        </p:nvPicPr>
        <p:blipFill>
          <a:blip r:embed="rId2"/>
          <a:stretch>
            <a:fillRect/>
          </a:stretch>
        </p:blipFill>
        <p:spPr>
          <a:xfrm>
            <a:off x="319689" y="893872"/>
            <a:ext cx="5614416" cy="3045819"/>
          </a:xfrm>
          <a:prstGeom prst="rect">
            <a:avLst/>
          </a:prstGeom>
        </p:spPr>
      </p:pic>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5EF7920-C59B-FA96-E4D8-B23C0C8438EB}"/>
              </a:ext>
            </a:extLst>
          </p:cNvPr>
          <p:cNvPicPr>
            <a:picLocks noChangeAspect="1"/>
          </p:cNvPicPr>
          <p:nvPr/>
        </p:nvPicPr>
        <p:blipFill>
          <a:blip r:embed="rId3"/>
          <a:stretch>
            <a:fillRect/>
          </a:stretch>
        </p:blipFill>
        <p:spPr>
          <a:xfrm>
            <a:off x="6257895" y="472791"/>
            <a:ext cx="5614416" cy="3887982"/>
          </a:xfrm>
          <a:prstGeom prst="rect">
            <a:avLst/>
          </a:prstGeom>
        </p:spPr>
      </p:pic>
    </p:spTree>
    <p:extLst>
      <p:ext uri="{BB962C8B-B14F-4D97-AF65-F5344CB8AC3E}">
        <p14:creationId xmlns:p14="http://schemas.microsoft.com/office/powerpoint/2010/main" val="3826074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C572B-4A06-B89E-7389-FE9125A55DF6}"/>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Impacted Networks</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table with text on it&#10;&#10;Description automatically generated">
            <a:extLst>
              <a:ext uri="{FF2B5EF4-FFF2-40B4-BE49-F238E27FC236}">
                <a16:creationId xmlns:a16="http://schemas.microsoft.com/office/drawing/2014/main" id="{5AA3366A-66E4-33FA-C8B8-8C9432334745}"/>
              </a:ext>
            </a:extLst>
          </p:cNvPr>
          <p:cNvPicPr>
            <a:picLocks noGrp="1" noChangeAspect="1"/>
          </p:cNvPicPr>
          <p:nvPr>
            <p:ph idx="1"/>
          </p:nvPr>
        </p:nvPicPr>
        <p:blipFill>
          <a:blip r:embed="rId2"/>
          <a:stretch>
            <a:fillRect/>
          </a:stretch>
        </p:blipFill>
        <p:spPr>
          <a:xfrm>
            <a:off x="2974521" y="144727"/>
            <a:ext cx="6234036" cy="4351338"/>
          </a:xfrm>
        </p:spPr>
      </p:pic>
    </p:spTree>
    <p:extLst>
      <p:ext uri="{BB962C8B-B14F-4D97-AF65-F5344CB8AC3E}">
        <p14:creationId xmlns:p14="http://schemas.microsoft.com/office/powerpoint/2010/main" val="3509899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96D4-9554-F9A7-008F-E87FE4E32A83}"/>
              </a:ext>
            </a:extLst>
          </p:cNvPr>
          <p:cNvSpPr>
            <a:spLocks noGrp="1"/>
          </p:cNvSpPr>
          <p:nvPr>
            <p:ph type="title"/>
          </p:nvPr>
        </p:nvSpPr>
        <p:spPr/>
        <p:txBody>
          <a:bodyPr/>
          <a:lstStyle/>
          <a:p>
            <a:r>
              <a:rPr lang="en-US"/>
              <a:t>Limitations of the Attack</a:t>
            </a:r>
          </a:p>
        </p:txBody>
      </p:sp>
      <p:sp>
        <p:nvSpPr>
          <p:cNvPr id="3" name="Content Placeholder 2">
            <a:extLst>
              <a:ext uri="{FF2B5EF4-FFF2-40B4-BE49-F238E27FC236}">
                <a16:creationId xmlns:a16="http://schemas.microsoft.com/office/drawing/2014/main" id="{8D9EAB05-141D-9453-D9CA-D8D336F52714}"/>
              </a:ext>
            </a:extLst>
          </p:cNvPr>
          <p:cNvSpPr>
            <a:spLocks noGrp="1"/>
          </p:cNvSpPr>
          <p:nvPr>
            <p:ph idx="1"/>
          </p:nvPr>
        </p:nvSpPr>
        <p:spPr/>
        <p:txBody>
          <a:bodyPr/>
          <a:lstStyle/>
          <a:p>
            <a:r>
              <a:rPr lang="en-US"/>
              <a:t>Unable to hijack encrypted connections</a:t>
            </a:r>
          </a:p>
          <a:p>
            <a:endParaRPr lang="en-US"/>
          </a:p>
        </p:txBody>
      </p:sp>
    </p:spTree>
    <p:extLst>
      <p:ext uri="{BB962C8B-B14F-4D97-AF65-F5344CB8AC3E}">
        <p14:creationId xmlns:p14="http://schemas.microsoft.com/office/powerpoint/2010/main" val="554888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A2B7-472E-1665-58AF-1CC5879CDB25}"/>
              </a:ext>
            </a:extLst>
          </p:cNvPr>
          <p:cNvSpPr>
            <a:spLocks noGrp="1"/>
          </p:cNvSpPr>
          <p:nvPr>
            <p:ph type="title"/>
          </p:nvPr>
        </p:nvSpPr>
        <p:spPr/>
        <p:txBody>
          <a:bodyPr/>
          <a:lstStyle/>
          <a:p>
            <a:r>
              <a:rPr lang="en-US"/>
              <a:t>Impact</a:t>
            </a:r>
          </a:p>
        </p:txBody>
      </p:sp>
      <p:sp>
        <p:nvSpPr>
          <p:cNvPr id="3" name="Content Placeholder 2">
            <a:extLst>
              <a:ext uri="{FF2B5EF4-FFF2-40B4-BE49-F238E27FC236}">
                <a16:creationId xmlns:a16="http://schemas.microsoft.com/office/drawing/2014/main" id="{90DF0E21-DC44-D236-B438-B4CAE90A1D32}"/>
              </a:ext>
            </a:extLst>
          </p:cNvPr>
          <p:cNvSpPr>
            <a:spLocks noGrp="1"/>
          </p:cNvSpPr>
          <p:nvPr>
            <p:ph idx="1"/>
          </p:nvPr>
        </p:nvSpPr>
        <p:spPr/>
        <p:txBody>
          <a:bodyPr/>
          <a:lstStyle/>
          <a:p>
            <a:pPr marL="0" indent="0">
              <a:buNone/>
            </a:pPr>
            <a:r>
              <a:rPr lang="en-US"/>
              <a:t>With Wi-Fi being more prevalent than ever, this attack introduces several critical issues:</a:t>
            </a:r>
          </a:p>
          <a:p>
            <a:r>
              <a:rPr lang="en-US"/>
              <a:t>Compromised Confidentiality</a:t>
            </a:r>
          </a:p>
          <a:p>
            <a:r>
              <a:rPr lang="en-US"/>
              <a:t>Data Manipulation and Integrity Violations</a:t>
            </a:r>
          </a:p>
          <a:p>
            <a:r>
              <a:rPr lang="en-US"/>
              <a:t>Potential for Large-Scale Attacks</a:t>
            </a:r>
          </a:p>
        </p:txBody>
      </p:sp>
    </p:spTree>
    <p:extLst>
      <p:ext uri="{BB962C8B-B14F-4D97-AF65-F5344CB8AC3E}">
        <p14:creationId xmlns:p14="http://schemas.microsoft.com/office/powerpoint/2010/main" val="876163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3220-20B8-9BF7-81E0-BC65D0C6EEA0}"/>
              </a:ext>
            </a:extLst>
          </p:cNvPr>
          <p:cNvSpPr>
            <a:spLocks noGrp="1"/>
          </p:cNvSpPr>
          <p:nvPr>
            <p:ph type="title"/>
          </p:nvPr>
        </p:nvSpPr>
        <p:spPr/>
        <p:txBody>
          <a:bodyPr/>
          <a:lstStyle/>
          <a:p>
            <a:r>
              <a:rPr lang="en-US"/>
              <a:t>Countermeasures</a:t>
            </a:r>
          </a:p>
        </p:txBody>
      </p:sp>
      <p:sp>
        <p:nvSpPr>
          <p:cNvPr id="3" name="Content Placeholder 2">
            <a:extLst>
              <a:ext uri="{FF2B5EF4-FFF2-40B4-BE49-F238E27FC236}">
                <a16:creationId xmlns:a16="http://schemas.microsoft.com/office/drawing/2014/main" id="{060C8217-EB1B-6679-C2D3-6A8E38CA2E65}"/>
              </a:ext>
            </a:extLst>
          </p:cNvPr>
          <p:cNvSpPr>
            <a:spLocks noGrp="1"/>
          </p:cNvSpPr>
          <p:nvPr>
            <p:ph idx="1"/>
          </p:nvPr>
        </p:nvSpPr>
        <p:spPr/>
        <p:txBody>
          <a:bodyPr vert="horz" lIns="91440" tIns="45720" rIns="91440" bIns="45720" rtlCol="0" anchor="t">
            <a:normAutofit/>
          </a:bodyPr>
          <a:lstStyle/>
          <a:p>
            <a:r>
              <a:rPr lang="en-US"/>
              <a:t>Take random port allocation method</a:t>
            </a:r>
          </a:p>
          <a:p>
            <a:r>
              <a:rPr lang="en-US"/>
              <a:t>Enable reverse path validation</a:t>
            </a:r>
          </a:p>
          <a:p>
            <a:r>
              <a:rPr lang="en-US"/>
              <a:t>Enable TCP window tracking</a:t>
            </a:r>
          </a:p>
        </p:txBody>
      </p:sp>
    </p:spTree>
    <p:extLst>
      <p:ext uri="{BB962C8B-B14F-4D97-AF65-F5344CB8AC3E}">
        <p14:creationId xmlns:p14="http://schemas.microsoft.com/office/powerpoint/2010/main" val="1852945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AA0F-D436-05F4-AB01-228B5C7E19C5}"/>
              </a:ext>
            </a:extLst>
          </p:cNvPr>
          <p:cNvSpPr>
            <a:spLocks noGrp="1"/>
          </p:cNvSpPr>
          <p:nvPr>
            <p:ph type="title"/>
          </p:nvPr>
        </p:nvSpPr>
        <p:spPr/>
        <p:txBody>
          <a:bodyPr/>
          <a:lstStyle/>
          <a:p>
            <a:r>
              <a:rPr lang="en-US"/>
              <a:t>Paper Conclusion</a:t>
            </a:r>
          </a:p>
        </p:txBody>
      </p:sp>
      <p:sp>
        <p:nvSpPr>
          <p:cNvPr id="3" name="Content Placeholder 2">
            <a:extLst>
              <a:ext uri="{FF2B5EF4-FFF2-40B4-BE49-F238E27FC236}">
                <a16:creationId xmlns:a16="http://schemas.microsoft.com/office/drawing/2014/main" id="{AEB88BCC-0CEC-4BD7-B94E-00C57E89BF83}"/>
              </a:ext>
            </a:extLst>
          </p:cNvPr>
          <p:cNvSpPr>
            <a:spLocks noGrp="1"/>
          </p:cNvSpPr>
          <p:nvPr>
            <p:ph idx="1"/>
          </p:nvPr>
        </p:nvSpPr>
        <p:spPr/>
        <p:txBody>
          <a:bodyPr>
            <a:normAutofit fontScale="92500" lnSpcReduction="10000"/>
          </a:bodyPr>
          <a:lstStyle/>
          <a:p>
            <a:pPr marL="0" indent="0">
              <a:buNone/>
            </a:pPr>
            <a:r>
              <a:rPr lang="en-US"/>
              <a:t>In this paper, we uncover a new </a:t>
            </a:r>
            <a:r>
              <a:rPr lang="en-US" b="1"/>
              <a:t>off-path TCP hijacking </a:t>
            </a:r>
            <a:r>
              <a:rPr lang="en-US"/>
              <a:t>attack in the Wi-Fi networks that leverages </a:t>
            </a:r>
            <a:r>
              <a:rPr lang="en-US" b="1"/>
              <a:t>vulnerable routers</a:t>
            </a:r>
            <a:r>
              <a:rPr lang="en-US"/>
              <a:t>. We find that a malicious insider can abuse the </a:t>
            </a:r>
            <a:r>
              <a:rPr lang="en-US" b="1"/>
              <a:t>NAT port preservation </a:t>
            </a:r>
            <a:r>
              <a:rPr lang="en-US"/>
              <a:t>strategy and insufficient </a:t>
            </a:r>
            <a:r>
              <a:rPr lang="en-US" b="1"/>
              <a:t>reverse path validation strategy </a:t>
            </a:r>
            <a:r>
              <a:rPr lang="en-US"/>
              <a:t>of the router to infer the existence of </a:t>
            </a:r>
            <a:r>
              <a:rPr lang="en-US" b="1"/>
              <a:t>TCP connections from the LAN to a remote server </a:t>
            </a:r>
            <a:r>
              <a:rPr lang="en-US"/>
              <a:t>and then obtain the sequence and acknowledgment numbers by </a:t>
            </a:r>
            <a:r>
              <a:rPr lang="en-US" b="1"/>
              <a:t>manipulating the state of NAT mappings with forged reset packets due to the vulnerable routers disabling TCP window tracking strategy</a:t>
            </a:r>
            <a:r>
              <a:rPr lang="en-US"/>
              <a:t>. We confirm the vulnerability in a wide range of routers from different manufacturers and evaluate the new attack in different scenarios, su</a:t>
            </a:r>
            <a:r>
              <a:rPr lang="en-US" b="1"/>
              <a:t>ch as SSH DoS, FTP hijacking, and HTTP injection in various Wi-Fi networks</a:t>
            </a:r>
            <a:r>
              <a:rPr lang="en-US"/>
              <a:t>. Finally, we suggest countermeasures, report the vulnerabilities to the affected manufacturers, and have received positive acknowledgments. </a:t>
            </a:r>
          </a:p>
        </p:txBody>
      </p:sp>
    </p:spTree>
    <p:extLst>
      <p:ext uri="{BB962C8B-B14F-4D97-AF65-F5344CB8AC3E}">
        <p14:creationId xmlns:p14="http://schemas.microsoft.com/office/powerpoint/2010/main" val="384096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FC59-3A35-3721-DF03-9CBD01EA0C20}"/>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22D254F4-8910-FC28-F4B1-2CB1ED05362C}"/>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[1] Yuxiang Yang, </a:t>
            </a:r>
            <a:r>
              <a:rPr lang="en-US" err="1">
                <a:ea typeface="+mn-lt"/>
                <a:cs typeface="+mn-lt"/>
              </a:rPr>
              <a:t>Xuewei</a:t>
            </a:r>
            <a:r>
              <a:rPr lang="en-US">
                <a:ea typeface="+mn-lt"/>
                <a:cs typeface="+mn-lt"/>
              </a:rPr>
              <a:t> Feng, Qi Li, Kun Sun, Ziqiang Wang, Ke Xu, “Exploiting Sequence Number Leakage: TCP Hijacking in NAT-Enabled Wi-Fi Networks”, Network and Distributed System Security (NDSS) Symposium, 2024.</a:t>
            </a:r>
          </a:p>
          <a:p>
            <a:pPr marL="0" indent="0">
              <a:buNone/>
            </a:pPr>
            <a:r>
              <a:rPr lang="en-US"/>
              <a:t>[2]</a:t>
            </a:r>
            <a:r>
              <a:rPr lang="en-US">
                <a:ea typeface="+mn-lt"/>
                <a:cs typeface="+mn-lt"/>
              </a:rPr>
              <a:t> Wikipedia. “Man-on-the-Side Attack.” </a:t>
            </a:r>
            <a:r>
              <a:rPr lang="en-US" i="1">
                <a:ea typeface="+mn-lt"/>
                <a:cs typeface="+mn-lt"/>
              </a:rPr>
              <a:t>Wikipedia</a:t>
            </a:r>
            <a:r>
              <a:rPr lang="en-US">
                <a:ea typeface="+mn-lt"/>
                <a:cs typeface="+mn-lt"/>
              </a:rPr>
              <a:t>, Wikimedia Foundation, 21 Aug. 2024, en.wikipedia.org/wiki/Man-on-the-</a:t>
            </a:r>
            <a:r>
              <a:rPr lang="en-US" err="1">
                <a:ea typeface="+mn-lt"/>
                <a:cs typeface="+mn-lt"/>
              </a:rPr>
              <a:t>side_attack</a:t>
            </a:r>
            <a:r>
              <a:rPr lang="en-US">
                <a:ea typeface="+mn-lt"/>
                <a:cs typeface="+mn-lt"/>
              </a:rPr>
              <a:t>. </a:t>
            </a:r>
            <a:endParaRPr lang="en-US"/>
          </a:p>
          <a:p>
            <a:pPr marL="0" indent="0">
              <a:buNone/>
            </a:pPr>
            <a:endParaRPr lang="en-US"/>
          </a:p>
        </p:txBody>
      </p:sp>
    </p:spTree>
    <p:extLst>
      <p:ext uri="{BB962C8B-B14F-4D97-AF65-F5344CB8AC3E}">
        <p14:creationId xmlns:p14="http://schemas.microsoft.com/office/powerpoint/2010/main" val="1884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9A8E-5765-73D5-42A2-66CA181BF0F1}"/>
              </a:ext>
            </a:extLst>
          </p:cNvPr>
          <p:cNvSpPr>
            <a:spLocks noGrp="1"/>
          </p:cNvSpPr>
          <p:nvPr>
            <p:ph type="title"/>
          </p:nvPr>
        </p:nvSpPr>
        <p:spPr/>
        <p:txBody>
          <a:bodyPr/>
          <a:lstStyle/>
          <a:p>
            <a:r>
              <a:rPr lang="en-US"/>
              <a:t>Steps to Understanding</a:t>
            </a:r>
          </a:p>
        </p:txBody>
      </p:sp>
      <p:sp>
        <p:nvSpPr>
          <p:cNvPr id="3" name="Content Placeholder 2">
            <a:extLst>
              <a:ext uri="{FF2B5EF4-FFF2-40B4-BE49-F238E27FC236}">
                <a16:creationId xmlns:a16="http://schemas.microsoft.com/office/drawing/2014/main" id="{12D9E7CA-D0E6-4ED8-3C0B-3A2360A4838E}"/>
              </a:ext>
            </a:extLst>
          </p:cNvPr>
          <p:cNvSpPr>
            <a:spLocks noGrp="1"/>
          </p:cNvSpPr>
          <p:nvPr>
            <p:ph idx="1"/>
          </p:nvPr>
        </p:nvSpPr>
        <p:spPr/>
        <p:txBody>
          <a:bodyPr/>
          <a:lstStyle/>
          <a:p>
            <a:pPr marL="514350" indent="-514350">
              <a:buFont typeface="+mj-lt"/>
              <a:buAutoNum type="arabicPeriod"/>
            </a:pPr>
            <a:r>
              <a:rPr lang="en-US"/>
              <a:t>Review of Background Information and Terminology</a:t>
            </a:r>
          </a:p>
          <a:p>
            <a:pPr marL="514350" indent="-514350">
              <a:buFont typeface="+mj-lt"/>
              <a:buAutoNum type="arabicPeriod"/>
            </a:pPr>
            <a:r>
              <a:rPr lang="en-US"/>
              <a:t>Brief Attack Overview</a:t>
            </a:r>
          </a:p>
          <a:p>
            <a:pPr marL="514350" indent="-514350">
              <a:buFont typeface="+mj-lt"/>
              <a:buAutoNum type="arabicPeriod"/>
            </a:pPr>
            <a:r>
              <a:rPr lang="en-US"/>
              <a:t>Step-by-Step Attack</a:t>
            </a:r>
          </a:p>
          <a:p>
            <a:pPr marL="514350" indent="-514350">
              <a:buFont typeface="+mj-lt"/>
              <a:buAutoNum type="arabicPeriod"/>
            </a:pPr>
            <a:r>
              <a:rPr lang="en-US"/>
              <a:t>Impact of Attack</a:t>
            </a:r>
          </a:p>
          <a:p>
            <a:pPr marL="514350" indent="-514350">
              <a:buFont typeface="+mj-lt"/>
              <a:buAutoNum type="arabicPeriod"/>
            </a:pPr>
            <a:r>
              <a:rPr lang="en-US"/>
              <a:t>Consequences</a:t>
            </a:r>
          </a:p>
          <a:p>
            <a:pPr marL="514350" indent="-514350">
              <a:buFont typeface="+mj-lt"/>
              <a:buAutoNum type="arabicPeriod"/>
            </a:pPr>
            <a:r>
              <a:rPr lang="en-US"/>
              <a:t>How to protect your network</a:t>
            </a:r>
          </a:p>
        </p:txBody>
      </p:sp>
    </p:spTree>
    <p:extLst>
      <p:ext uri="{BB962C8B-B14F-4D97-AF65-F5344CB8AC3E}">
        <p14:creationId xmlns:p14="http://schemas.microsoft.com/office/powerpoint/2010/main" val="118101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360A2D-227C-5C89-5B5B-42D79B8E1498}"/>
              </a:ext>
            </a:extLst>
          </p:cNvPr>
          <p:cNvSpPr>
            <a:spLocks noGrp="1"/>
          </p:cNvSpPr>
          <p:nvPr>
            <p:ph type="title"/>
          </p:nvPr>
        </p:nvSpPr>
        <p:spPr>
          <a:xfrm>
            <a:off x="6736501" y="3237642"/>
            <a:ext cx="4805996" cy="1297115"/>
          </a:xfrm>
        </p:spPr>
        <p:txBody>
          <a:bodyPr vert="horz" lIns="91440" tIns="45720" rIns="91440" bIns="45720" rtlCol="0" anchor="t">
            <a:normAutofit/>
          </a:bodyPr>
          <a:lstStyle/>
          <a:p>
            <a:pPr algn="r"/>
            <a:r>
              <a:rPr lang="en-US" sz="3700" kern="1200">
                <a:solidFill>
                  <a:schemeClr val="tx2"/>
                </a:solidFill>
                <a:latin typeface="+mj-lt"/>
                <a:ea typeface="+mj-ea"/>
                <a:cs typeface="+mj-cs"/>
              </a:rPr>
              <a:t>Background Information</a:t>
            </a:r>
            <a:br>
              <a:rPr lang="en-US" sz="3700" kern="1200">
                <a:solidFill>
                  <a:schemeClr val="tx2"/>
                </a:solidFill>
                <a:latin typeface="+mj-lt"/>
                <a:ea typeface="+mj-ea"/>
                <a:cs typeface="+mj-cs"/>
              </a:rPr>
            </a:br>
            <a:r>
              <a:rPr lang="en-US" sz="3700" kern="1200">
                <a:solidFill>
                  <a:schemeClr val="tx2"/>
                </a:solidFill>
                <a:latin typeface="+mj-lt"/>
                <a:ea typeface="+mj-ea"/>
                <a:cs typeface="+mj-cs"/>
              </a:rPr>
              <a:t>and Terminology</a:t>
            </a:r>
          </a:p>
        </p:txBody>
      </p:sp>
      <p:pic>
        <p:nvPicPr>
          <p:cNvPr id="8" name="Graphic 7" descr="Books">
            <a:extLst>
              <a:ext uri="{FF2B5EF4-FFF2-40B4-BE49-F238E27FC236}">
                <a16:creationId xmlns:a16="http://schemas.microsoft.com/office/drawing/2014/main" id="{AEA349BD-C81C-758A-2F1A-D3ECF40E9A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835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9E0CFCC0-75C1-BC54-A9B3-24DEE0228DF5}"/>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kern="1200">
                <a:solidFill>
                  <a:schemeClr val="tx1"/>
                </a:solidFill>
                <a:latin typeface="+mj-lt"/>
                <a:ea typeface="+mj-ea"/>
                <a:cs typeface="+mj-cs"/>
              </a:rPr>
              <a:t>OSI Model</a:t>
            </a:r>
          </a:p>
        </p:txBody>
      </p:sp>
      <p:sp>
        <p:nvSpPr>
          <p:cNvPr id="6" name="Text Placeholder 5">
            <a:extLst>
              <a:ext uri="{FF2B5EF4-FFF2-40B4-BE49-F238E27FC236}">
                <a16:creationId xmlns:a16="http://schemas.microsoft.com/office/drawing/2014/main" id="{26F997AC-A203-3508-E887-1683CBA4102A}"/>
              </a:ext>
            </a:extLst>
          </p:cNvPr>
          <p:cNvSpPr>
            <a:spLocks noGrp="1"/>
          </p:cNvSpPr>
          <p:nvPr>
            <p:ph type="body" sz="half" idx="2"/>
          </p:nvPr>
        </p:nvSpPr>
        <p:spPr>
          <a:xfrm>
            <a:off x="838202" y="1939637"/>
            <a:ext cx="4233984" cy="4237326"/>
          </a:xfrm>
        </p:spPr>
        <p:txBody>
          <a:bodyPr vert="horz" lIns="91440" tIns="45720" rIns="91440" bIns="45720" rtlCol="0">
            <a:normAutofit lnSpcReduction="10000"/>
          </a:bodyPr>
          <a:lstStyle/>
          <a:p>
            <a:r>
              <a:rPr lang="en-US" sz="2400"/>
              <a:t>Communication is constructed in a top-down manner</a:t>
            </a:r>
          </a:p>
          <a:p>
            <a:endParaRPr lang="en-US" sz="1800"/>
          </a:p>
          <a:p>
            <a:r>
              <a:rPr lang="en-US" sz="1800"/>
              <a:t>7) A local application wants to access a URL and an HTTP request is generated</a:t>
            </a:r>
          </a:p>
          <a:p>
            <a:r>
              <a:rPr lang="en-US" sz="1800"/>
              <a:t>6) It is encrypted (to HTTPS) in the presentation layer</a:t>
            </a:r>
          </a:p>
          <a:p>
            <a:r>
              <a:rPr lang="en-US" sz="1800"/>
              <a:t>5) This layer will be responsible for negotiation the TLS/SSL connection for HTTPS</a:t>
            </a:r>
          </a:p>
          <a:p>
            <a:r>
              <a:rPr lang="en-US" sz="1800"/>
              <a:t>4) This is where </a:t>
            </a:r>
            <a:r>
              <a:rPr lang="en-US" sz="1800" b="1"/>
              <a:t>TCP</a:t>
            </a:r>
            <a:r>
              <a:rPr lang="en-US" sz="1800"/>
              <a:t> is used to store information about the source port and destination port</a:t>
            </a:r>
          </a:p>
        </p:txBody>
      </p:sp>
      <p:pic>
        <p:nvPicPr>
          <p:cNvPr id="1026" name="Picture 2" descr="OSI Model 7 layers - physical, data link, network, transport, session, presentation, application">
            <a:extLst>
              <a:ext uri="{FF2B5EF4-FFF2-40B4-BE49-F238E27FC236}">
                <a16:creationId xmlns:a16="http://schemas.microsoft.com/office/drawing/2014/main" id="{D0714E7F-F03C-6004-B624-F4FBBEC159E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333" r="18333"/>
          <a:stretch/>
        </p:blipFill>
        <p:spPr bwMode="auto">
          <a:xfrm>
            <a:off x="6800986" y="1568829"/>
            <a:ext cx="4747547" cy="3748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2EA325-6ED3-2974-121B-87295C05A38C}"/>
              </a:ext>
            </a:extLst>
          </p:cNvPr>
          <p:cNvSpPr txBox="1"/>
          <p:nvPr/>
        </p:nvSpPr>
        <p:spPr>
          <a:xfrm>
            <a:off x="7075529" y="5165970"/>
            <a:ext cx="5116471" cy="553998"/>
          </a:xfrm>
          <a:prstGeom prst="rect">
            <a:avLst/>
          </a:prstGeom>
          <a:noFill/>
        </p:spPr>
        <p:txBody>
          <a:bodyPr wrap="square" rtlCol="0">
            <a:spAutoFit/>
          </a:bodyPr>
          <a:lstStyle/>
          <a:p>
            <a:r>
              <a:rPr lang="en-US" sz="1000"/>
              <a:t>Cloudflare. (2024). What is the OSI Model? Retrieved from https://www.cloudflare.com/learning/ddos/glossary/open-systems-interconnection-model-osi/.</a:t>
            </a:r>
          </a:p>
        </p:txBody>
      </p:sp>
    </p:spTree>
    <p:extLst>
      <p:ext uri="{BB962C8B-B14F-4D97-AF65-F5344CB8AC3E}">
        <p14:creationId xmlns:p14="http://schemas.microsoft.com/office/powerpoint/2010/main" val="140094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CFCC0-75C1-BC54-A9B3-24DEE0228DF5}"/>
              </a:ext>
            </a:extLst>
          </p:cNvPr>
          <p:cNvSpPr>
            <a:spLocks noGrp="1"/>
          </p:cNvSpPr>
          <p:nvPr>
            <p:ph type="title"/>
          </p:nvPr>
        </p:nvSpPr>
        <p:spPr>
          <a:xfrm>
            <a:off x="838200" y="643467"/>
            <a:ext cx="4952999" cy="1800526"/>
          </a:xfrm>
        </p:spPr>
        <p:txBody>
          <a:bodyPr vert="horz" lIns="91440" tIns="45720" rIns="91440" bIns="45720" rtlCol="0" anchor="ctr">
            <a:normAutofit/>
          </a:bodyPr>
          <a:lstStyle/>
          <a:p>
            <a:r>
              <a:rPr lang="en-US" sz="4400" kern="1200">
                <a:solidFill>
                  <a:schemeClr val="tx1"/>
                </a:solidFill>
                <a:latin typeface="+mj-lt"/>
                <a:ea typeface="+mj-ea"/>
                <a:cs typeface="+mj-cs"/>
              </a:rPr>
              <a:t>OSI Model </a:t>
            </a:r>
            <a:r>
              <a:rPr lang="en-US" sz="4400" kern="1200" err="1">
                <a:solidFill>
                  <a:schemeClr val="tx1"/>
                </a:solidFill>
                <a:latin typeface="+mj-lt"/>
                <a:ea typeface="+mj-ea"/>
                <a:cs typeface="+mj-cs"/>
              </a:rPr>
              <a:t>Cont</a:t>
            </a:r>
            <a:r>
              <a:rPr lang="en-US" sz="4400" kern="1200">
                <a:solidFill>
                  <a:schemeClr val="tx1"/>
                </a:solidFill>
                <a:latin typeface="+mj-lt"/>
                <a:ea typeface="+mj-ea"/>
                <a:cs typeface="+mj-cs"/>
              </a:rPr>
              <a:t>…</a:t>
            </a:r>
          </a:p>
        </p:txBody>
      </p:sp>
      <p:sp>
        <p:nvSpPr>
          <p:cNvPr id="6" name="Text Placeholder 5">
            <a:extLst>
              <a:ext uri="{FF2B5EF4-FFF2-40B4-BE49-F238E27FC236}">
                <a16:creationId xmlns:a16="http://schemas.microsoft.com/office/drawing/2014/main" id="{26F997AC-A203-3508-E887-1683CBA4102A}"/>
              </a:ext>
            </a:extLst>
          </p:cNvPr>
          <p:cNvSpPr>
            <a:spLocks noGrp="1"/>
          </p:cNvSpPr>
          <p:nvPr>
            <p:ph type="body" sz="half" idx="2"/>
          </p:nvPr>
        </p:nvSpPr>
        <p:spPr>
          <a:xfrm>
            <a:off x="838202" y="1939637"/>
            <a:ext cx="4233984" cy="4237326"/>
          </a:xfrm>
        </p:spPr>
        <p:txBody>
          <a:bodyPr vert="horz" lIns="91440" tIns="45720" rIns="91440" bIns="45720" rtlCol="0">
            <a:normAutofit/>
          </a:bodyPr>
          <a:lstStyle/>
          <a:p>
            <a:r>
              <a:rPr lang="en-US" sz="1800"/>
              <a:t>7) HTTP Request</a:t>
            </a:r>
          </a:p>
          <a:p>
            <a:r>
              <a:rPr lang="en-US" sz="1800"/>
              <a:t>6) HTTP </a:t>
            </a:r>
            <a:r>
              <a:rPr lang="en-US" sz="1800">
                <a:sym typeface="Wingdings" panose="05000000000000000000" pitchFamily="2" charset="2"/>
              </a:rPr>
              <a:t> HTTPS</a:t>
            </a:r>
            <a:endParaRPr lang="en-US" sz="1800"/>
          </a:p>
          <a:p>
            <a:r>
              <a:rPr lang="en-US" sz="1800"/>
              <a:t>5) TLS/SSL negotiation</a:t>
            </a:r>
          </a:p>
          <a:p>
            <a:r>
              <a:rPr lang="en-US" sz="1800"/>
              <a:t>4) </a:t>
            </a:r>
            <a:r>
              <a:rPr lang="en-US" sz="1800" b="1"/>
              <a:t>TCP</a:t>
            </a:r>
            <a:endParaRPr lang="en-US" sz="1800"/>
          </a:p>
          <a:p>
            <a:r>
              <a:rPr lang="en-US" sz="1800"/>
              <a:t>3) This is where an IP pack is generated which stores the source and destination address, packet length, and some metadata about the packet</a:t>
            </a:r>
          </a:p>
          <a:p>
            <a:r>
              <a:rPr lang="en-US" sz="1800"/>
              <a:t>2) This is where a frame is generated to send data over ethernet or Wi-Fi</a:t>
            </a:r>
          </a:p>
          <a:p>
            <a:r>
              <a:rPr lang="en-US" sz="1800"/>
              <a:t>1) This is when the actual bits travel across wires/radio waves</a:t>
            </a:r>
          </a:p>
        </p:txBody>
      </p:sp>
      <p:pic>
        <p:nvPicPr>
          <p:cNvPr id="1026" name="Picture 2" descr="OSI Model 7 layers - physical, data link, network, transport, session, presentation, application">
            <a:extLst>
              <a:ext uri="{FF2B5EF4-FFF2-40B4-BE49-F238E27FC236}">
                <a16:creationId xmlns:a16="http://schemas.microsoft.com/office/drawing/2014/main" id="{D0714E7F-F03C-6004-B624-F4FBBEC159E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333" r="18333"/>
          <a:stretch/>
        </p:blipFill>
        <p:spPr bwMode="auto">
          <a:xfrm>
            <a:off x="6800986" y="1568829"/>
            <a:ext cx="4747547" cy="3748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2EA325-6ED3-2974-121B-87295C05A38C}"/>
              </a:ext>
            </a:extLst>
          </p:cNvPr>
          <p:cNvSpPr txBox="1"/>
          <p:nvPr/>
        </p:nvSpPr>
        <p:spPr>
          <a:xfrm>
            <a:off x="7075529" y="5165970"/>
            <a:ext cx="5116471" cy="553998"/>
          </a:xfrm>
          <a:prstGeom prst="rect">
            <a:avLst/>
          </a:prstGeom>
          <a:noFill/>
        </p:spPr>
        <p:txBody>
          <a:bodyPr wrap="square" rtlCol="0">
            <a:spAutoFit/>
          </a:bodyPr>
          <a:lstStyle/>
          <a:p>
            <a:r>
              <a:rPr lang="en-US" sz="1000"/>
              <a:t>Cloudflare. (2024). What is the OSI Model? Retrieved from https://www.cloudflare.com/learning/ddos/glossary/open-systems-interconnection-model-osi/.</a:t>
            </a:r>
          </a:p>
        </p:txBody>
      </p:sp>
    </p:spTree>
    <p:extLst>
      <p:ext uri="{BB962C8B-B14F-4D97-AF65-F5344CB8AC3E}">
        <p14:creationId xmlns:p14="http://schemas.microsoft.com/office/powerpoint/2010/main" val="2377558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59</Slides>
  <Notes>0</Notes>
  <HiddenSlides>3</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Exploiting Sequence Number Leakage: TCP Hijacking in NAT-Enabled Wi-Fi Networks - Yuxiang Yang, Xuewei Feng, Qi Li, Kun Sun, Ziqiang Wang, Ke Xu</vt:lpstr>
      <vt:lpstr>PowerPoint Presentation</vt:lpstr>
      <vt:lpstr>SLIDES THAT NEED WORK</vt:lpstr>
      <vt:lpstr>PowerPoint Presentation</vt:lpstr>
      <vt:lpstr>Abstract</vt:lpstr>
      <vt:lpstr>Steps to Understanding</vt:lpstr>
      <vt:lpstr>Background Information and Terminology</vt:lpstr>
      <vt:lpstr>OSI Model</vt:lpstr>
      <vt:lpstr>OSI Model Cont…</vt:lpstr>
      <vt:lpstr>OSI Model Summary</vt:lpstr>
      <vt:lpstr>What is TCP?</vt:lpstr>
      <vt:lpstr>TCP Packet Info</vt:lpstr>
      <vt:lpstr>What is NAT?</vt:lpstr>
      <vt:lpstr>What is NAT? Cont…</vt:lpstr>
      <vt:lpstr>NAT Example Translation</vt:lpstr>
      <vt:lpstr>On-path vs Off-path attackers</vt:lpstr>
      <vt:lpstr>On-path vs Off-path attackers</vt:lpstr>
      <vt:lpstr>PowerPoint Presentation</vt:lpstr>
      <vt:lpstr>Attack Overview</vt:lpstr>
      <vt:lpstr>Threat Model of the Off-Path Attacker</vt:lpstr>
      <vt:lpstr>What Does The Attacker Want?</vt:lpstr>
      <vt:lpstr>Phase 1: Probing the Network</vt:lpstr>
      <vt:lpstr>Phase 2: Making Inferences about Active Connections</vt:lpstr>
      <vt:lpstr>PowerPoint Presentation</vt:lpstr>
      <vt:lpstr>PowerPoint Presentation</vt:lpstr>
      <vt:lpstr>Phase 3: Hijacking Active Connections</vt:lpstr>
      <vt:lpstr>PowerPoint Presentation</vt:lpstr>
      <vt:lpstr>Phase 3.1: What now?</vt:lpstr>
      <vt:lpstr>PowerPoint Presentation</vt:lpstr>
      <vt:lpstr>Phase 3.2: Where is the data being sent?</vt:lpstr>
      <vt:lpstr>PowerPoint Presentation</vt:lpstr>
      <vt:lpstr>PowerPoint Presentation</vt:lpstr>
      <vt:lpstr>Phase 3.3: Success!</vt:lpstr>
      <vt:lpstr>PowerPoint Presentation</vt:lpstr>
      <vt:lpstr>PowerPoint Presentation</vt:lpstr>
      <vt:lpstr>Phase 3.4: Now attack the Client.</vt:lpstr>
      <vt:lpstr>PowerPoint Presentation</vt:lpstr>
      <vt:lpstr>So, What Now?</vt:lpstr>
      <vt:lpstr>TCP DoS Attack (SYN Flood)</vt:lpstr>
      <vt:lpstr>TCP Hijacking Attack</vt:lpstr>
      <vt:lpstr>TCP Injection Attack</vt:lpstr>
      <vt:lpstr>Example of Web Poisoning via TCP Injection Attack</vt:lpstr>
      <vt:lpstr>PowerPoint Presentation</vt:lpstr>
      <vt:lpstr>Why does this work?</vt:lpstr>
      <vt:lpstr>1. NAT Port Preservation</vt:lpstr>
      <vt:lpstr>2. Disabled reverse-path validation</vt:lpstr>
      <vt:lpstr>What is reverse-path validation</vt:lpstr>
      <vt:lpstr>3. Disabled TCP Window Tracking</vt:lpstr>
      <vt:lpstr>Time to Attack (for Various Connection Types)</vt:lpstr>
      <vt:lpstr>What is reverse-path validation</vt:lpstr>
      <vt:lpstr>PowerPoint Presentation</vt:lpstr>
      <vt:lpstr>Is the attack effective?</vt:lpstr>
      <vt:lpstr>Impacted Routers</vt:lpstr>
      <vt:lpstr>Impacted Networks</vt:lpstr>
      <vt:lpstr>Limitations of the Attack</vt:lpstr>
      <vt:lpstr>Impact</vt:lpstr>
      <vt:lpstr>Countermeasures</vt:lpstr>
      <vt:lpstr>Paper 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2024-09-27T18:20:28Z</dcterms:created>
  <dcterms:modified xsi:type="dcterms:W3CDTF">2024-10-02T13:41:49Z</dcterms:modified>
</cp:coreProperties>
</file>