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4"/>
  </p:sldMasterIdLst>
  <p:notesMasterIdLst>
    <p:notesMasterId r:id="rId51"/>
  </p:notesMasterIdLst>
  <p:sldIdLst>
    <p:sldId id="256" r:id="rId5"/>
    <p:sldId id="257" r:id="rId6"/>
    <p:sldId id="258" r:id="rId7"/>
    <p:sldId id="259" r:id="rId8"/>
    <p:sldId id="260" r:id="rId9"/>
    <p:sldId id="262" r:id="rId10"/>
    <p:sldId id="264" r:id="rId11"/>
    <p:sldId id="265" r:id="rId12"/>
    <p:sldId id="263" r:id="rId13"/>
    <p:sldId id="267" r:id="rId14"/>
    <p:sldId id="266" r:id="rId15"/>
    <p:sldId id="269" r:id="rId16"/>
    <p:sldId id="273"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9" r:id="rId30"/>
    <p:sldId id="290" r:id="rId31"/>
    <p:sldId id="291" r:id="rId32"/>
    <p:sldId id="292" r:id="rId33"/>
    <p:sldId id="293" r:id="rId34"/>
    <p:sldId id="294" r:id="rId35"/>
    <p:sldId id="295" r:id="rId36"/>
    <p:sldId id="297" r:id="rId37"/>
    <p:sldId id="298" r:id="rId38"/>
    <p:sldId id="299" r:id="rId39"/>
    <p:sldId id="300" r:id="rId40"/>
    <p:sldId id="301" r:id="rId41"/>
    <p:sldId id="302" r:id="rId42"/>
    <p:sldId id="303" r:id="rId43"/>
    <p:sldId id="304" r:id="rId44"/>
    <p:sldId id="305" r:id="rId45"/>
    <p:sldId id="307" r:id="rId46"/>
    <p:sldId id="270" r:id="rId47"/>
    <p:sldId id="271" r:id="rId48"/>
    <p:sldId id="272" r:id="rId49"/>
    <p:sldId id="306"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ABFAC-9384-7EC2-EB1F-1C11F94B2B1A}" v="5" dt="2024-11-05T04:01:07.959"/>
    <p1510:client id="{5A7F4AA8-C410-4B8B-B3C5-64DBFC72007B}" v="16" dt="2024-11-05T20:03:22.836"/>
    <p1510:client id="{98571557-5294-9DF7-EA7D-3948DBCF9436}" v="1" dt="2024-11-05T01:12:26.615"/>
    <p1510:client id="{CDA7B383-2185-F486-E4BD-B20033509A13}" v="4195" dt="2024-11-06T04:57:16.894"/>
    <p1510:client id="{F993702F-4F07-0410-79AA-B75255C11B50}" v="91" dt="2024-11-06T14:15:15.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82480-DC32-4ABB-B4B7-78FE8705CE59}" type="datetimeFigureOut">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22062-C6AD-467D-86C0-F77BA13C8641}" type="slidenum">
              <a:t>‹#›</a:t>
            </a:fld>
            <a:endParaRPr lang="en-US"/>
          </a:p>
        </p:txBody>
      </p:sp>
    </p:spTree>
    <p:extLst>
      <p:ext uri="{BB962C8B-B14F-4D97-AF65-F5344CB8AC3E}">
        <p14:creationId xmlns:p14="http://schemas.microsoft.com/office/powerpoint/2010/main" val="307070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Assumed to have access to the network </a:t>
            </a:r>
          </a:p>
          <a:p>
            <a:pPr marL="285750" indent="-285750">
              <a:buFont typeface="Arial"/>
              <a:buChar char="•"/>
            </a:pPr>
            <a:r>
              <a:rPr lang="en-US"/>
              <a:t>Does not have elevated privileges and does </a:t>
            </a:r>
            <a:r>
              <a:rPr lang="en-US" err="1"/>
              <a:t>ot</a:t>
            </a:r>
            <a:r>
              <a:rPr lang="en-US"/>
              <a:t> have access to any of the printers or client devices on the network </a:t>
            </a:r>
            <a:endParaRPr lang="en-US">
              <a:cs typeface="Calibri"/>
            </a:endParaRPr>
          </a:p>
          <a:p>
            <a:pPr marL="285750" indent="-285750">
              <a:buFont typeface="Arial"/>
              <a:buChar char="•"/>
            </a:pPr>
            <a:r>
              <a:rPr lang="en-US"/>
              <a:t>Comparable to a client device </a:t>
            </a:r>
            <a:endParaRPr lang="en-US">
              <a:cs typeface="Calibri"/>
            </a:endParaRPr>
          </a:p>
          <a:p>
            <a:pPr marL="285750" indent="-285750">
              <a:buFont typeface="Arial"/>
              <a:buChar char="•"/>
            </a:pPr>
            <a:r>
              <a:rPr lang="en-US"/>
              <a:t>The goal is to obtain a legitimate authentication code to allow for the adversary to generate multiple access tokens for a single printer</a:t>
            </a:r>
            <a:endParaRPr lang="en-US">
              <a:cs typeface="Calibri"/>
            </a:endParaRPr>
          </a:p>
          <a:p>
            <a:pPr marL="285750" indent="-285750">
              <a:buFont typeface="Arial"/>
              <a:buChar char="•"/>
            </a:pPr>
            <a:r>
              <a:rPr lang="en-US"/>
              <a:t>Two ways to get an authentication code </a:t>
            </a:r>
            <a:endParaRPr lang="en-US">
              <a:cs typeface="Calibri"/>
            </a:endParaRPr>
          </a:p>
          <a:p>
            <a:pPr marL="285750" lvl="1" indent="-285750">
              <a:buFont typeface="Arial"/>
              <a:buChar char="•"/>
            </a:pPr>
            <a:r>
              <a:rPr lang="en-US"/>
              <a:t>Adversary must communicate directly with the printer</a:t>
            </a:r>
            <a:endParaRPr lang="en-US">
              <a:cs typeface="Calibri"/>
            </a:endParaRPr>
          </a:p>
          <a:p>
            <a:pPr marL="285750" lvl="1" indent="-285750">
              <a:buFont typeface="Arial"/>
              <a:buChar char="•"/>
            </a:pPr>
            <a:r>
              <a:rPr lang="en-US"/>
              <a:t>Steal an authentication code from a client who has already authenticated with the printer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13</a:t>
            </a:fld>
            <a:endParaRPr lang="en-US"/>
          </a:p>
        </p:txBody>
      </p:sp>
    </p:spTree>
    <p:extLst>
      <p:ext uri="{BB962C8B-B14F-4D97-AF65-F5344CB8AC3E}">
        <p14:creationId xmlns:p14="http://schemas.microsoft.com/office/powerpoint/2010/main" val="300733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24</a:t>
            </a:fld>
            <a:endParaRPr lang="en-US"/>
          </a:p>
        </p:txBody>
      </p:sp>
    </p:spTree>
    <p:extLst>
      <p:ext uri="{BB962C8B-B14F-4D97-AF65-F5344CB8AC3E}">
        <p14:creationId xmlns:p14="http://schemas.microsoft.com/office/powerpoint/2010/main" val="107156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25</a:t>
            </a:fld>
            <a:endParaRPr lang="en-US"/>
          </a:p>
        </p:txBody>
      </p:sp>
    </p:spTree>
    <p:extLst>
      <p:ext uri="{BB962C8B-B14F-4D97-AF65-F5344CB8AC3E}">
        <p14:creationId xmlns:p14="http://schemas.microsoft.com/office/powerpoint/2010/main" val="3142555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confidentiality </a:t>
            </a:r>
            <a:r>
              <a:rPr lang="en-US"/>
              <a:t>is now breached since the adversary now has sensitive data that was stored on the 3d printer </a:t>
            </a:r>
          </a:p>
        </p:txBody>
      </p:sp>
      <p:sp>
        <p:nvSpPr>
          <p:cNvPr id="4" name="Slide Number Placeholder 3"/>
          <p:cNvSpPr>
            <a:spLocks noGrp="1"/>
          </p:cNvSpPr>
          <p:nvPr>
            <p:ph type="sldNum" sz="quarter" idx="5"/>
          </p:nvPr>
        </p:nvSpPr>
        <p:spPr/>
        <p:txBody>
          <a:bodyPr/>
          <a:lstStyle/>
          <a:p>
            <a:fld id="{7CC22062-C6AD-467D-86C0-F77BA13C8641}" type="slidenum">
              <a:t>26</a:t>
            </a:fld>
            <a:endParaRPr lang="en-US"/>
          </a:p>
        </p:txBody>
      </p:sp>
    </p:spTree>
    <p:extLst>
      <p:ext uri="{BB962C8B-B14F-4D97-AF65-F5344CB8AC3E}">
        <p14:creationId xmlns:p14="http://schemas.microsoft.com/office/powerpoint/2010/main" val="1929755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confidentiality </a:t>
            </a:r>
            <a:r>
              <a:rPr lang="en-US"/>
              <a:t>is now breached since the adversary now has sensitive data that was stored on the 3d printer </a:t>
            </a:r>
          </a:p>
        </p:txBody>
      </p:sp>
      <p:sp>
        <p:nvSpPr>
          <p:cNvPr id="4" name="Slide Number Placeholder 3"/>
          <p:cNvSpPr>
            <a:spLocks noGrp="1"/>
          </p:cNvSpPr>
          <p:nvPr>
            <p:ph type="sldNum" sz="quarter" idx="5"/>
          </p:nvPr>
        </p:nvSpPr>
        <p:spPr/>
        <p:txBody>
          <a:bodyPr/>
          <a:lstStyle/>
          <a:p>
            <a:fld id="{7CC22062-C6AD-467D-86C0-F77BA13C8641}" type="slidenum">
              <a:t>27</a:t>
            </a:fld>
            <a:endParaRPr lang="en-US"/>
          </a:p>
        </p:txBody>
      </p:sp>
    </p:spTree>
    <p:extLst>
      <p:ext uri="{BB962C8B-B14F-4D97-AF65-F5344CB8AC3E}">
        <p14:creationId xmlns:p14="http://schemas.microsoft.com/office/powerpoint/2010/main" val="291305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28</a:t>
            </a:fld>
            <a:endParaRPr lang="en-US"/>
          </a:p>
        </p:txBody>
      </p:sp>
    </p:spTree>
    <p:extLst>
      <p:ext uri="{BB962C8B-B14F-4D97-AF65-F5344CB8AC3E}">
        <p14:creationId xmlns:p14="http://schemas.microsoft.com/office/powerpoint/2010/main" val="2338267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a:t>Where h is the client’s handshake commencement JSON-RPC string consisting of a null “username” and “</a:t>
            </a:r>
            <a:r>
              <a:rPr lang="en-US" err="1"/>
              <a:t>host_version</a:t>
            </a:r>
            <a:r>
              <a:rPr lang="en-US"/>
              <a:t>” and method “handshake”</a:t>
            </a:r>
            <a:endParaRPr lang="en-US">
              <a:cs typeface="Calibri"/>
            </a:endParaRPr>
          </a:p>
          <a:p>
            <a:pPr>
              <a:buFont typeface="Arial"/>
              <a:buChar char="•"/>
            </a:pPr>
            <a:r>
              <a:rPr lang="en-US"/>
              <a:t>The adversary can either hard code this request or listen to the network for instances of this handshake on port 9999 </a:t>
            </a:r>
            <a:endParaRPr lang="en-US">
              <a:cs typeface="Calibri"/>
            </a:endParaRPr>
          </a:p>
          <a:p>
            <a:pPr lvl="1">
              <a:buFont typeface="Arial"/>
              <a:buChar char="•"/>
            </a:pPr>
            <a:r>
              <a:rPr lang="en-US"/>
              <a:t>All communication on this port is unencrypted </a:t>
            </a:r>
            <a:endParaRPr lang="en-US">
              <a:cs typeface="Calibri"/>
            </a:endParaRPr>
          </a:p>
          <a:p>
            <a:pPr lvl="1">
              <a:buFont typeface="Arial"/>
              <a:buChar char="•"/>
            </a:pPr>
            <a:r>
              <a:rPr lang="en-US"/>
              <a:t>All clients and printers must perform a handshake prior to any other operation so this would not be a difficult task </a:t>
            </a:r>
            <a:endParaRPr lang="en-US">
              <a:cs typeface="Calibri"/>
            </a:endParaRPr>
          </a:p>
          <a:p>
            <a:pPr lvl="1">
              <a:buFont typeface="Arial"/>
              <a:buChar char="•"/>
            </a:pPr>
            <a:r>
              <a:rPr lang="en-US"/>
              <a:t>Handshake reply string is unique to each 3D printer </a:t>
            </a:r>
            <a:endParaRPr lang="en-US">
              <a:cs typeface="Calibri"/>
            </a:endParaRPr>
          </a:p>
          <a:p>
            <a:pPr>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29</a:t>
            </a:fld>
            <a:endParaRPr lang="en-US"/>
          </a:p>
        </p:txBody>
      </p:sp>
    </p:spTree>
    <p:extLst>
      <p:ext uri="{BB962C8B-B14F-4D97-AF65-F5344CB8AC3E}">
        <p14:creationId xmlns:p14="http://schemas.microsoft.com/office/powerpoint/2010/main" val="1373463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30</a:t>
            </a:fld>
            <a:endParaRPr lang="en-US"/>
          </a:p>
        </p:txBody>
      </p:sp>
    </p:spTree>
    <p:extLst>
      <p:ext uri="{BB962C8B-B14F-4D97-AF65-F5344CB8AC3E}">
        <p14:creationId xmlns:p14="http://schemas.microsoft.com/office/powerpoint/2010/main" val="2800093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a:t>Craft the ARP packet to perform the spoofing attack and the </a:t>
            </a:r>
            <a:r>
              <a:rPr lang="en-US" err="1"/>
              <a:t>unspoof</a:t>
            </a:r>
            <a:r>
              <a:rPr lang="en-US"/>
              <a:t> packet needed to restore the target’s ARP tables after an attack. Packets should be constructed using the details of the targeted client and printer pair</a:t>
            </a:r>
          </a:p>
          <a:p>
            <a:pPr>
              <a:buFont typeface="Arial"/>
              <a:buChar char="•"/>
            </a:pPr>
            <a:r>
              <a:rPr lang="en-US">
                <a:cs typeface="Calibri"/>
              </a:rPr>
              <a:t>Target's MAC address is switched with the Adversary's MAC address </a:t>
            </a:r>
          </a:p>
        </p:txBody>
      </p:sp>
      <p:sp>
        <p:nvSpPr>
          <p:cNvPr id="4" name="Slide Number Placeholder 3"/>
          <p:cNvSpPr>
            <a:spLocks noGrp="1"/>
          </p:cNvSpPr>
          <p:nvPr>
            <p:ph type="sldNum" sz="quarter" idx="5"/>
          </p:nvPr>
        </p:nvSpPr>
        <p:spPr/>
        <p:txBody>
          <a:bodyPr/>
          <a:lstStyle/>
          <a:p>
            <a:fld id="{7CC22062-C6AD-467D-86C0-F77BA13C8641}" type="slidenum">
              <a:t>31</a:t>
            </a:fld>
            <a:endParaRPr lang="en-US"/>
          </a:p>
        </p:txBody>
      </p:sp>
    </p:spTree>
    <p:extLst>
      <p:ext uri="{BB962C8B-B14F-4D97-AF65-F5344CB8AC3E}">
        <p14:creationId xmlns:p14="http://schemas.microsoft.com/office/powerpoint/2010/main" val="4035171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32</a:t>
            </a:fld>
            <a:endParaRPr lang="en-US"/>
          </a:p>
        </p:txBody>
      </p:sp>
    </p:spTree>
    <p:extLst>
      <p:ext uri="{BB962C8B-B14F-4D97-AF65-F5344CB8AC3E}">
        <p14:creationId xmlns:p14="http://schemas.microsoft.com/office/powerpoint/2010/main" val="2077192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33</a:t>
            </a:fld>
            <a:endParaRPr lang="en-US"/>
          </a:p>
        </p:txBody>
      </p:sp>
    </p:spTree>
    <p:extLst>
      <p:ext uri="{BB962C8B-B14F-4D97-AF65-F5344CB8AC3E}">
        <p14:creationId xmlns:p14="http://schemas.microsoft.com/office/powerpoint/2010/main" val="413161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This capabilities allows the adversary to listen to unencrypted traffic on the network from a target device with its protocol, IP address, and the optional port number</a:t>
            </a:r>
          </a:p>
          <a:p>
            <a:pPr marL="285750" indent="-285750">
              <a:buFont typeface="Arial"/>
              <a:buChar char="•"/>
            </a:pPr>
            <a:r>
              <a:rPr lang="en-US"/>
              <a:t>If no port is provided, then this will return all traffic involving the target IP address </a:t>
            </a:r>
            <a:endParaRPr lang="en-US">
              <a:cs typeface="Calibri"/>
            </a:endParaRPr>
          </a:p>
          <a:p>
            <a:pPr marL="285750" indent="-285750">
              <a:buFont typeface="Arial"/>
              <a:buChar char="•"/>
            </a:pPr>
            <a:r>
              <a:rPr lang="en-US"/>
              <a:t>This does not allow the adversary to prevent traffic from reaching a device on the network</a:t>
            </a:r>
            <a:endParaRPr lang="en-US">
              <a:cs typeface="Calibri"/>
            </a:endParaRPr>
          </a:p>
          <a:p>
            <a:pPr marL="285750" indent="-285750">
              <a:buFont typeface="Arial"/>
              <a:buChar char="•"/>
            </a:pPr>
            <a:r>
              <a:rPr lang="en-US"/>
              <a:t>An empty set will be returned if no data is received from the device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15</a:t>
            </a:fld>
            <a:endParaRPr lang="en-US"/>
          </a:p>
        </p:txBody>
      </p:sp>
    </p:spTree>
    <p:extLst>
      <p:ext uri="{BB962C8B-B14F-4D97-AF65-F5344CB8AC3E}">
        <p14:creationId xmlns:p14="http://schemas.microsoft.com/office/powerpoint/2010/main" val="1286007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cs typeface="Calibri"/>
              </a:rPr>
              <a:t>The adversary has knowledge of the IP address, the MAC address, the broadcast reply, and the handshake reply that uniquely identifies the printer</a:t>
            </a:r>
            <a:endParaRPr lang="en-US"/>
          </a:p>
          <a:p>
            <a:pPr marL="171450" indent="-171450">
              <a:buFont typeface="Calibri"/>
              <a:buChar char="-"/>
            </a:pPr>
            <a:r>
              <a:rPr lang="en-US">
                <a:cs typeface="Calibri"/>
              </a:rPr>
              <a:t>It has convinced the client that they are the legitimate printer </a:t>
            </a:r>
          </a:p>
          <a:p>
            <a:pPr marL="171450" indent="-171450">
              <a:buFont typeface="Calibri"/>
              <a:buChar char="-"/>
            </a:pPr>
            <a:r>
              <a:rPr lang="en-US">
                <a:cs typeface="Calibri"/>
              </a:rPr>
              <a:t>This means that the principle of </a:t>
            </a:r>
            <a:r>
              <a:rPr lang="en-US" err="1">
                <a:cs typeface="Calibri"/>
              </a:rPr>
              <a:t>entitiy</a:t>
            </a:r>
            <a:r>
              <a:rPr lang="en-US">
                <a:cs typeface="Calibri"/>
              </a:rPr>
              <a:t> authentication has now been violated</a:t>
            </a:r>
          </a:p>
        </p:txBody>
      </p:sp>
      <p:sp>
        <p:nvSpPr>
          <p:cNvPr id="4" name="Slide Number Placeholder 3"/>
          <p:cNvSpPr>
            <a:spLocks noGrp="1"/>
          </p:cNvSpPr>
          <p:nvPr>
            <p:ph type="sldNum" sz="quarter" idx="5"/>
          </p:nvPr>
        </p:nvSpPr>
        <p:spPr/>
        <p:txBody>
          <a:bodyPr/>
          <a:lstStyle/>
          <a:p>
            <a:fld id="{7CC22062-C6AD-467D-86C0-F77BA13C8641}" type="slidenum">
              <a:t>34</a:t>
            </a:fld>
            <a:endParaRPr lang="en-US"/>
          </a:p>
        </p:txBody>
      </p:sp>
    </p:spTree>
    <p:extLst>
      <p:ext uri="{BB962C8B-B14F-4D97-AF65-F5344CB8AC3E}">
        <p14:creationId xmlns:p14="http://schemas.microsoft.com/office/powerpoint/2010/main" val="830778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cs typeface="Calibri"/>
              </a:rPr>
              <a:t>The adversary has knowledge of the IP address, the MAC address, the broadcast reply, and the handshake reply that uniquely identifies the printer</a:t>
            </a:r>
            <a:endParaRPr lang="en-US"/>
          </a:p>
          <a:p>
            <a:pPr marL="171450" indent="-171450">
              <a:buFont typeface="Calibri"/>
              <a:buChar char="-"/>
            </a:pPr>
            <a:r>
              <a:rPr lang="en-US">
                <a:cs typeface="Calibri"/>
              </a:rPr>
              <a:t>It has convinced the client that they are the legitimate printer </a:t>
            </a:r>
          </a:p>
          <a:p>
            <a:pPr marL="171450" indent="-171450">
              <a:buFont typeface="Calibri"/>
              <a:buChar char="-"/>
            </a:pPr>
            <a:r>
              <a:rPr lang="en-US">
                <a:cs typeface="Calibri"/>
              </a:rPr>
              <a:t>This means that the principle of entity authentication has now been violated</a:t>
            </a:r>
          </a:p>
        </p:txBody>
      </p:sp>
      <p:sp>
        <p:nvSpPr>
          <p:cNvPr id="4" name="Slide Number Placeholder 3"/>
          <p:cNvSpPr>
            <a:spLocks noGrp="1"/>
          </p:cNvSpPr>
          <p:nvPr>
            <p:ph type="sldNum" sz="quarter" idx="5"/>
          </p:nvPr>
        </p:nvSpPr>
        <p:spPr/>
        <p:txBody>
          <a:bodyPr/>
          <a:lstStyle/>
          <a:p>
            <a:fld id="{7CC22062-C6AD-467D-86C0-F77BA13C8641}" type="slidenum">
              <a:t>35</a:t>
            </a:fld>
            <a:endParaRPr lang="en-US"/>
          </a:p>
        </p:txBody>
      </p:sp>
    </p:spTree>
    <p:extLst>
      <p:ext uri="{BB962C8B-B14F-4D97-AF65-F5344CB8AC3E}">
        <p14:creationId xmlns:p14="http://schemas.microsoft.com/office/powerpoint/2010/main" val="2465043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36</a:t>
            </a:fld>
            <a:endParaRPr lang="en-US"/>
          </a:p>
        </p:txBody>
      </p:sp>
    </p:spTree>
    <p:extLst>
      <p:ext uri="{BB962C8B-B14F-4D97-AF65-F5344CB8AC3E}">
        <p14:creationId xmlns:p14="http://schemas.microsoft.com/office/powerpoint/2010/main" val="3239139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37</a:t>
            </a:fld>
            <a:endParaRPr lang="en-US"/>
          </a:p>
        </p:txBody>
      </p:sp>
    </p:spTree>
    <p:extLst>
      <p:ext uri="{BB962C8B-B14F-4D97-AF65-F5344CB8AC3E}">
        <p14:creationId xmlns:p14="http://schemas.microsoft.com/office/powerpoint/2010/main" val="2450521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38</a:t>
            </a:fld>
            <a:endParaRPr lang="en-US"/>
          </a:p>
        </p:txBody>
      </p:sp>
    </p:spTree>
    <p:extLst>
      <p:ext uri="{BB962C8B-B14F-4D97-AF65-F5344CB8AC3E}">
        <p14:creationId xmlns:p14="http://schemas.microsoft.com/office/powerpoint/2010/main" val="2048276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39</a:t>
            </a:fld>
            <a:endParaRPr lang="en-US"/>
          </a:p>
        </p:txBody>
      </p:sp>
    </p:spTree>
    <p:extLst>
      <p:ext uri="{BB962C8B-B14F-4D97-AF65-F5344CB8AC3E}">
        <p14:creationId xmlns:p14="http://schemas.microsoft.com/office/powerpoint/2010/main" val="2415493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40</a:t>
            </a:fld>
            <a:endParaRPr lang="en-US"/>
          </a:p>
        </p:txBody>
      </p:sp>
    </p:spTree>
    <p:extLst>
      <p:ext uri="{BB962C8B-B14F-4D97-AF65-F5344CB8AC3E}">
        <p14:creationId xmlns:p14="http://schemas.microsoft.com/office/powerpoint/2010/main" val="2681050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cs typeface="Calibri"/>
              </a:rPr>
              <a:t>Since the adversary can send and delete files on the printer</a:t>
            </a:r>
          </a:p>
          <a:p>
            <a:pPr marL="171450" indent="-171450">
              <a:buFont typeface="Calibri"/>
              <a:buChar char="-"/>
            </a:pPr>
            <a:r>
              <a:rPr lang="en-US">
                <a:cs typeface="Calibri"/>
              </a:rPr>
              <a:t>This violates the </a:t>
            </a:r>
            <a:r>
              <a:rPr lang="en-US" b="1">
                <a:cs typeface="Calibri"/>
              </a:rPr>
              <a:t>integrity </a:t>
            </a:r>
            <a:r>
              <a:rPr lang="en-US">
                <a:cs typeface="Calibri"/>
              </a:rPr>
              <a:t>of the printer</a:t>
            </a:r>
            <a:endParaRPr lang="en-US" err="1">
              <a:cs typeface="Calibri"/>
            </a:endParaRPr>
          </a:p>
        </p:txBody>
      </p:sp>
      <p:sp>
        <p:nvSpPr>
          <p:cNvPr id="4" name="Slide Number Placeholder 3"/>
          <p:cNvSpPr>
            <a:spLocks noGrp="1"/>
          </p:cNvSpPr>
          <p:nvPr>
            <p:ph type="sldNum" sz="quarter" idx="5"/>
          </p:nvPr>
        </p:nvSpPr>
        <p:spPr/>
        <p:txBody>
          <a:bodyPr/>
          <a:lstStyle/>
          <a:p>
            <a:fld id="{7CC22062-C6AD-467D-86C0-F77BA13C8641}" type="slidenum">
              <a:t>41</a:t>
            </a:fld>
            <a:endParaRPr lang="en-US"/>
          </a:p>
        </p:txBody>
      </p:sp>
    </p:spTree>
    <p:extLst>
      <p:ext uri="{BB962C8B-B14F-4D97-AF65-F5344CB8AC3E}">
        <p14:creationId xmlns:p14="http://schemas.microsoft.com/office/powerpoint/2010/main" val="2784632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cs typeface="Calibri"/>
              </a:rPr>
              <a:t>Since the adversary can send and delete files on the printer</a:t>
            </a:r>
          </a:p>
          <a:p>
            <a:pPr marL="171450" indent="-171450">
              <a:buFont typeface="Calibri"/>
              <a:buChar char="-"/>
            </a:pPr>
            <a:r>
              <a:rPr lang="en-US">
                <a:cs typeface="Calibri"/>
              </a:rPr>
              <a:t>This violates the </a:t>
            </a:r>
            <a:r>
              <a:rPr lang="en-US" b="1">
                <a:cs typeface="Calibri"/>
              </a:rPr>
              <a:t>integrity </a:t>
            </a:r>
            <a:r>
              <a:rPr lang="en-US">
                <a:cs typeface="Calibri"/>
              </a:rPr>
              <a:t>of the printer</a:t>
            </a:r>
            <a:endParaRPr lang="en-US" err="1">
              <a:cs typeface="Calibri"/>
            </a:endParaRPr>
          </a:p>
        </p:txBody>
      </p:sp>
      <p:sp>
        <p:nvSpPr>
          <p:cNvPr id="4" name="Slide Number Placeholder 3"/>
          <p:cNvSpPr>
            <a:spLocks noGrp="1"/>
          </p:cNvSpPr>
          <p:nvPr>
            <p:ph type="sldNum" sz="quarter" idx="5"/>
          </p:nvPr>
        </p:nvSpPr>
        <p:spPr/>
        <p:txBody>
          <a:bodyPr/>
          <a:lstStyle/>
          <a:p>
            <a:fld id="{7CC22062-C6AD-467D-86C0-F77BA13C8641}" type="slidenum">
              <a:t>42</a:t>
            </a:fld>
            <a:endParaRPr lang="en-US"/>
          </a:p>
        </p:txBody>
      </p:sp>
    </p:spTree>
    <p:extLst>
      <p:ext uri="{BB962C8B-B14F-4D97-AF65-F5344CB8AC3E}">
        <p14:creationId xmlns:p14="http://schemas.microsoft.com/office/powerpoint/2010/main" val="6843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This allows the adversary to send any message to any individual or all devices on the network using a protocol </a:t>
            </a:r>
          </a:p>
          <a:p>
            <a:pPr marL="285750" indent="-285750">
              <a:buFont typeface="Arial"/>
              <a:buChar char="•"/>
            </a:pPr>
            <a:r>
              <a:rPr lang="en-US"/>
              <a:t>Messages may be a set or tuple with results in transmission of the concatenation of the contents of the set or tuple </a:t>
            </a:r>
            <a:endParaRPr lang="en-US">
              <a:cs typeface="Calibri"/>
            </a:endParaRPr>
          </a:p>
          <a:p>
            <a:pPr marL="285750" indent="-285750">
              <a:buFont typeface="Arial"/>
              <a:buChar char="•"/>
            </a:pPr>
            <a:r>
              <a:rPr lang="en-US"/>
              <a:t>An </a:t>
            </a:r>
            <a:r>
              <a:rPr lang="en-US" err="1"/>
              <a:t>ip</a:t>
            </a:r>
            <a:r>
              <a:rPr lang="en-US"/>
              <a:t> address and a port number(optional) can be provided </a:t>
            </a:r>
            <a:endParaRPr lang="en-US">
              <a:cs typeface="Calibri"/>
            </a:endParaRPr>
          </a:p>
          <a:p>
            <a:pPr marL="285750" indent="-285750">
              <a:buFont typeface="Arial"/>
              <a:buChar char="•"/>
            </a:pPr>
            <a:r>
              <a:rPr lang="en-US"/>
              <a:t>This allows adversary to send a message to the whole network </a:t>
            </a:r>
            <a:endParaRPr lang="en-US">
              <a:cs typeface="Calibri"/>
            </a:endParaRPr>
          </a:p>
          <a:p>
            <a:pPr marL="285750" lvl="1" indent="-285750">
              <a:buFont typeface="Arial"/>
              <a:buChar char="•"/>
            </a:pPr>
            <a:r>
              <a:rPr lang="en-US"/>
              <a:t>TCP is stateful and the use of this is a response from the device or network </a:t>
            </a:r>
            <a:endParaRPr lang="en-US">
              <a:cs typeface="Calibri"/>
            </a:endParaRPr>
          </a:p>
          <a:p>
            <a:pPr marL="285750" lvl="1" indent="-285750">
              <a:buFont typeface="Arial"/>
              <a:buChar char="•"/>
            </a:pPr>
            <a:r>
              <a:rPr lang="en-US"/>
              <a:t>ARP and UDP is stateless so the message is transmitted and a response is not expected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16</a:t>
            </a:fld>
            <a:endParaRPr lang="en-US"/>
          </a:p>
        </p:txBody>
      </p:sp>
    </p:spTree>
    <p:extLst>
      <p:ext uri="{BB962C8B-B14F-4D97-AF65-F5344CB8AC3E}">
        <p14:creationId xmlns:p14="http://schemas.microsoft.com/office/powerpoint/2010/main" val="212482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Allows the adversary to redirect traffic to a victim host on the network to a target host </a:t>
            </a:r>
          </a:p>
          <a:p>
            <a:pPr marL="285750" indent="-285750">
              <a:buFont typeface="Arial"/>
              <a:buChar char="•"/>
            </a:pPr>
            <a:r>
              <a:rPr lang="en-US"/>
              <a:t>Achieved using ARP spoofing </a:t>
            </a:r>
            <a:endParaRPr lang="en-US">
              <a:cs typeface="Calibri"/>
            </a:endParaRPr>
          </a:p>
          <a:p>
            <a:pPr marL="285750" indent="-285750">
              <a:buFont typeface="Arial"/>
              <a:buChar char="•"/>
            </a:pPr>
            <a:r>
              <a:rPr lang="en-US"/>
              <a:t>Directs traffic meant for the victims IP to the adversary’s physical MAC address </a:t>
            </a:r>
            <a:endParaRPr lang="en-US">
              <a:cs typeface="Calibri"/>
            </a:endParaRPr>
          </a:p>
          <a:p>
            <a:pPr marL="285750" indent="-285750">
              <a:buFont typeface="Arial"/>
              <a:buChar char="•"/>
            </a:pPr>
            <a:r>
              <a:rPr lang="en-US"/>
              <a:t>Assumed that the adversary has a statically set IP Address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18</a:t>
            </a:fld>
            <a:endParaRPr lang="en-US"/>
          </a:p>
        </p:txBody>
      </p:sp>
    </p:spTree>
    <p:extLst>
      <p:ext uri="{BB962C8B-B14F-4D97-AF65-F5344CB8AC3E}">
        <p14:creationId xmlns:p14="http://schemas.microsoft.com/office/powerpoint/2010/main" val="357670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A system is considered insecure if it violates confidentiality, integrity and/or entity authentication</a:t>
            </a:r>
          </a:p>
          <a:p>
            <a:pPr marL="285750" indent="-285750">
              <a:buFont typeface="Arial"/>
              <a:buChar char="•"/>
            </a:pPr>
            <a:r>
              <a:rPr lang="en-US"/>
              <a:t>Confidentiality is defined as a system that is used to protect data or information such that only authorized parties have access to it</a:t>
            </a:r>
            <a:endParaRPr lang="en-US">
              <a:cs typeface="Calibri"/>
            </a:endParaRPr>
          </a:p>
          <a:p>
            <a:pPr marL="742950" lvl="1" indent="-285750">
              <a:buFont typeface="Courier New"/>
              <a:buChar char="o"/>
            </a:pPr>
            <a:r>
              <a:rPr lang="en-US">
                <a:cs typeface="Calibri"/>
              </a:rPr>
              <a:t>Violation occurs when the adversary obtains any sensitive data from the client or device </a:t>
            </a:r>
          </a:p>
          <a:p>
            <a:pPr marL="285750" indent="-285750">
              <a:buFont typeface="Arial"/>
              <a:buChar char="•"/>
            </a:pPr>
            <a:r>
              <a:rPr lang="en-US"/>
              <a:t>Data integrity deals with the modification of data or information by unauthorized parties </a:t>
            </a:r>
            <a:endParaRPr lang="en-US">
              <a:cs typeface="Calibri"/>
            </a:endParaRPr>
          </a:p>
          <a:p>
            <a:pPr marL="742950" lvl="1" indent="-285750">
              <a:buFont typeface="Courier New"/>
              <a:buChar char="o"/>
            </a:pPr>
            <a:r>
              <a:rPr lang="en-US">
                <a:cs typeface="Calibri"/>
              </a:rPr>
              <a:t>Violation occurs when the adversary's data is present in the printer or client </a:t>
            </a:r>
          </a:p>
          <a:p>
            <a:pPr marL="285750" indent="-285750">
              <a:buFont typeface="Arial"/>
              <a:buChar char="•"/>
            </a:pPr>
            <a:r>
              <a:rPr lang="en-US"/>
              <a:t>Entity authentication ensures that two devices are able to mutually identify themselves</a:t>
            </a:r>
            <a:endParaRPr lang="en-US">
              <a:cs typeface="Calibri"/>
            </a:endParaRPr>
          </a:p>
          <a:p>
            <a:pPr marL="742950" lvl="1" indent="-285750">
              <a:buFont typeface="Courier New"/>
              <a:buChar char="o"/>
            </a:pPr>
            <a:r>
              <a:rPr lang="en-US">
                <a:cs typeface="Calibri"/>
              </a:rPr>
              <a:t>Violation occurs adversary has the ability to impersonate another entity on the network</a:t>
            </a:r>
          </a:p>
          <a:p>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19</a:t>
            </a:fld>
            <a:endParaRPr lang="en-US"/>
          </a:p>
        </p:txBody>
      </p:sp>
    </p:spTree>
    <p:extLst>
      <p:ext uri="{BB962C8B-B14F-4D97-AF65-F5344CB8AC3E}">
        <p14:creationId xmlns:p14="http://schemas.microsoft.com/office/powerpoint/2010/main" val="117022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20</a:t>
            </a:fld>
            <a:endParaRPr lang="en-US"/>
          </a:p>
        </p:txBody>
      </p:sp>
    </p:spTree>
    <p:extLst>
      <p:ext uri="{BB962C8B-B14F-4D97-AF65-F5344CB8AC3E}">
        <p14:creationId xmlns:p14="http://schemas.microsoft.com/office/powerpoint/2010/main" val="2430813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21</a:t>
            </a:fld>
            <a:endParaRPr lang="en-US"/>
          </a:p>
        </p:txBody>
      </p:sp>
    </p:spTree>
    <p:extLst>
      <p:ext uri="{BB962C8B-B14F-4D97-AF65-F5344CB8AC3E}">
        <p14:creationId xmlns:p14="http://schemas.microsoft.com/office/powerpoint/2010/main" val="1119028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a:t> Listening on this port will return a set of broadcast packets directed at </a:t>
            </a:r>
            <a:r>
              <a:rPr lang="en-US" err="1"/>
              <a:t>makerbot</a:t>
            </a:r>
            <a:r>
              <a:rPr lang="en-US"/>
              <a:t> printing services </a:t>
            </a:r>
          </a:p>
          <a:p>
            <a:pPr>
              <a:buFont typeface="Arial"/>
              <a:buChar char="•"/>
            </a:pPr>
            <a:r>
              <a:rPr lang="en-US"/>
              <a:t> Each packet in this set that contains the message”{command: broadcast}” identifies a client and includes the clients IP address and MAC address</a:t>
            </a:r>
            <a:endParaRPr lang="en-US">
              <a:cs typeface="Calibri"/>
            </a:endParaRPr>
          </a:p>
          <a:p>
            <a:pPr>
              <a:buFont typeface="Arial"/>
              <a:buChar char="•"/>
            </a:pPr>
            <a:r>
              <a:rPr lang="en-US"/>
              <a:t> Iterates through every packet extracting each client’s IP and MAC address </a:t>
            </a:r>
            <a:endParaRPr lang="en-US">
              <a:cs typeface="Calibri"/>
            </a:endParaRPr>
          </a:p>
          <a:p>
            <a:pPr>
              <a:buFont typeface="Arial"/>
              <a:buChar char="•"/>
            </a:pPr>
            <a:r>
              <a:rPr lang="en-US"/>
              <a:t> Adversary now has knowledge of the IP and MAC address of every client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22</a:t>
            </a:fld>
            <a:endParaRPr lang="en-US"/>
          </a:p>
        </p:txBody>
      </p:sp>
    </p:spTree>
    <p:extLst>
      <p:ext uri="{BB962C8B-B14F-4D97-AF65-F5344CB8AC3E}">
        <p14:creationId xmlns:p14="http://schemas.microsoft.com/office/powerpoint/2010/main" val="57791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7CC22062-C6AD-467D-86C0-F77BA13C8641}" type="slidenum">
              <a:t>23</a:t>
            </a:fld>
            <a:endParaRPr lang="en-US"/>
          </a:p>
        </p:txBody>
      </p:sp>
    </p:spTree>
    <p:extLst>
      <p:ext uri="{BB962C8B-B14F-4D97-AF65-F5344CB8AC3E}">
        <p14:creationId xmlns:p14="http://schemas.microsoft.com/office/powerpoint/2010/main" val="162570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8989F9-BFB8-4CFF-9CA7-C03AD179E44B}" type="datetimeFigureOut">
              <a:rPr lang="en-IN" smtClean="0"/>
              <a:t>08-11-2024</a:t>
            </a:fld>
            <a:endParaRPr lang="en-IN"/>
          </a:p>
        </p:txBody>
      </p:sp>
      <p:sp>
        <p:nvSpPr>
          <p:cNvPr id="5" name="Footer Placeholder 4"/>
          <p:cNvSpPr>
            <a:spLocks noGrp="1"/>
          </p:cNvSpPr>
          <p:nvPr>
            <p:ph type="ftr" sz="quarter" idx="11"/>
          </p:nvPr>
        </p:nvSpPr>
        <p:spPr>
          <a:xfrm>
            <a:off x="5332412" y="5883275"/>
            <a:ext cx="4324044" cy="365125"/>
          </a:xfrm>
        </p:spPr>
        <p:txBody>
          <a:bodyPr/>
          <a:lstStyle/>
          <a:p>
            <a:endParaRPr lang="en-IN"/>
          </a:p>
        </p:txBody>
      </p:sp>
      <p:sp>
        <p:nvSpPr>
          <p:cNvPr id="6" name="Slide Number Placeholder 5"/>
          <p:cNvSpPr>
            <a:spLocks noGrp="1"/>
          </p:cNvSpPr>
          <p:nvPr>
            <p:ph type="sldNum" sz="quarter" idx="12"/>
          </p:nvPr>
        </p:nvSpPr>
        <p:spPr/>
        <p:txBody>
          <a:bodyPr/>
          <a:lstStyle/>
          <a:p>
            <a:fld id="{BBC53D37-08C6-4092-AB3F-D325989D1325}" type="slidenum">
              <a:rPr lang="en-IN" smtClean="0"/>
              <a:t>‹#›</a:t>
            </a:fld>
            <a:endParaRPr lang="en-IN"/>
          </a:p>
        </p:txBody>
      </p:sp>
    </p:spTree>
    <p:extLst>
      <p:ext uri="{BB962C8B-B14F-4D97-AF65-F5344CB8AC3E}">
        <p14:creationId xmlns:p14="http://schemas.microsoft.com/office/powerpoint/2010/main" val="315917433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8989F9-BFB8-4CFF-9CA7-C03AD179E44B}" type="datetimeFigureOut">
              <a:rPr lang="en-IN" smtClean="0"/>
              <a:t>08-11-2024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C53D37-08C6-4092-AB3F-D325989D1325}" type="slidenum">
              <a:rPr lang="en-IN" smtClean="0"/>
              <a:t>‹#›</a:t>
            </a:fld>
            <a:endParaRPr lang="en-IN"/>
          </a:p>
        </p:txBody>
      </p:sp>
    </p:spTree>
    <p:extLst>
      <p:ext uri="{BB962C8B-B14F-4D97-AF65-F5344CB8AC3E}">
        <p14:creationId xmlns:p14="http://schemas.microsoft.com/office/powerpoint/2010/main" val="6726465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8989F9-BFB8-4CFF-9CA7-C03AD179E44B}" type="datetimeFigureOut">
              <a:rPr lang="en-IN" smtClean="0"/>
              <a:t>08-11-2024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53D37-08C6-4092-AB3F-D325989D1325}" type="slidenum">
              <a:rPr lang="en-IN" smtClean="0"/>
              <a:t>‹#›</a:t>
            </a:fld>
            <a:endParaRPr lang="en-IN"/>
          </a:p>
        </p:txBody>
      </p:sp>
    </p:spTree>
    <p:extLst>
      <p:ext uri="{BB962C8B-B14F-4D97-AF65-F5344CB8AC3E}">
        <p14:creationId xmlns:p14="http://schemas.microsoft.com/office/powerpoint/2010/main" val="264132974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8989F9-BFB8-4CFF-9CA7-C03AD179E44B}" type="datetimeFigureOut">
              <a:rPr lang="en-IN" smtClean="0"/>
              <a:t>08-11-2024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53D37-08C6-4092-AB3F-D325989D1325}" type="slidenum">
              <a:rPr lang="en-IN" smtClean="0"/>
              <a:t>‹#›</a:t>
            </a:fld>
            <a:endParaRPr lang="en-IN"/>
          </a:p>
        </p:txBody>
      </p:sp>
    </p:spTree>
    <p:extLst>
      <p:ext uri="{BB962C8B-B14F-4D97-AF65-F5344CB8AC3E}">
        <p14:creationId xmlns:p14="http://schemas.microsoft.com/office/powerpoint/2010/main" val="227440052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8989F9-BFB8-4CFF-9CA7-C03AD179E44B}" type="datetimeFigureOut">
              <a:rPr lang="en-IN" smtClean="0"/>
              <a:t>08-11-2024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53D37-08C6-4092-AB3F-D325989D1325}" type="slidenum">
              <a:rPr lang="en-IN" smtClean="0"/>
              <a:t>‹#›</a:t>
            </a:fld>
            <a:endParaRPr lang="en-IN"/>
          </a:p>
        </p:txBody>
      </p:sp>
    </p:spTree>
    <p:extLst>
      <p:ext uri="{BB962C8B-B14F-4D97-AF65-F5344CB8AC3E}">
        <p14:creationId xmlns:p14="http://schemas.microsoft.com/office/powerpoint/2010/main" val="37248548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8989F9-BFB8-4CFF-9CA7-C03AD179E44B}" type="datetimeFigureOut">
              <a:rPr lang="en-IN" smtClean="0"/>
              <a:t>08-11-2024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53D37-08C6-4092-AB3F-D325989D1325}" type="slidenum">
              <a:rPr lang="en-IN" smtClean="0"/>
              <a:t>‹#›</a:t>
            </a:fld>
            <a:endParaRPr lang="en-IN"/>
          </a:p>
        </p:txBody>
      </p:sp>
    </p:spTree>
    <p:extLst>
      <p:ext uri="{BB962C8B-B14F-4D97-AF65-F5344CB8AC3E}">
        <p14:creationId xmlns:p14="http://schemas.microsoft.com/office/powerpoint/2010/main" val="276549909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8989F9-BFB8-4CFF-9CA7-C03AD179E44B}" type="datetimeFigureOut">
              <a:rPr lang="en-IN" smtClean="0"/>
              <a:t>08-11-2024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53D37-08C6-4092-AB3F-D325989D1325}" type="slidenum">
              <a:rPr lang="en-IN" smtClean="0"/>
              <a:t>‹#›</a:t>
            </a:fld>
            <a:endParaRPr lang="en-IN"/>
          </a:p>
        </p:txBody>
      </p:sp>
    </p:spTree>
    <p:extLst>
      <p:ext uri="{BB962C8B-B14F-4D97-AF65-F5344CB8AC3E}">
        <p14:creationId xmlns:p14="http://schemas.microsoft.com/office/powerpoint/2010/main" val="3842457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8989F9-BFB8-4CFF-9CA7-C03AD179E44B}" type="datetimeFigureOut">
              <a:rPr lang="en-IN" smtClean="0"/>
              <a:t>08-11-2024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53D37-08C6-4092-AB3F-D325989D1325}" type="slidenum">
              <a:rPr lang="en-IN" smtClean="0"/>
              <a:t>‹#›</a:t>
            </a:fld>
            <a:endParaRPr lang="en-IN"/>
          </a:p>
        </p:txBody>
      </p:sp>
    </p:spTree>
    <p:extLst>
      <p:ext uri="{BB962C8B-B14F-4D97-AF65-F5344CB8AC3E}">
        <p14:creationId xmlns:p14="http://schemas.microsoft.com/office/powerpoint/2010/main" val="48691179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8989F9-BFB8-4CFF-9CA7-C03AD179E44B}" type="datetimeFigureOut">
              <a:rPr lang="en-IN" smtClean="0"/>
              <a:t>08-11-2024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53D37-08C6-4092-AB3F-D325989D1325}" type="slidenum">
              <a:rPr lang="en-IN" smtClean="0"/>
              <a:t>‹#›</a:t>
            </a:fld>
            <a:endParaRPr lang="en-IN"/>
          </a:p>
        </p:txBody>
      </p:sp>
    </p:spTree>
    <p:extLst>
      <p:ext uri="{BB962C8B-B14F-4D97-AF65-F5344CB8AC3E}">
        <p14:creationId xmlns:p14="http://schemas.microsoft.com/office/powerpoint/2010/main" val="172915824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8989F9-BFB8-4CFF-9CA7-C03AD179E44B}" type="datetimeFigureOut">
              <a:rPr lang="en-IN" smtClean="0"/>
              <a:t>08-11-2024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951856" y="5867131"/>
            <a:ext cx="551167" cy="365125"/>
          </a:xfrm>
        </p:spPr>
        <p:txBody>
          <a:bodyPr/>
          <a:lstStyle/>
          <a:p>
            <a:fld id="{BBC53D37-08C6-4092-AB3F-D325989D1325}" type="slidenum">
              <a:rPr lang="en-IN" smtClean="0"/>
              <a:t>‹#›</a:t>
            </a:fld>
            <a:endParaRPr lang="en-IN"/>
          </a:p>
        </p:txBody>
      </p:sp>
    </p:spTree>
    <p:extLst>
      <p:ext uri="{BB962C8B-B14F-4D97-AF65-F5344CB8AC3E}">
        <p14:creationId xmlns:p14="http://schemas.microsoft.com/office/powerpoint/2010/main" val="19644101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8989F9-BFB8-4CFF-9CA7-C03AD179E44B}" type="datetimeFigureOut">
              <a:rPr lang="en-IN" smtClean="0"/>
              <a:t>08-11-2024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53D37-08C6-4092-AB3F-D325989D1325}" type="slidenum">
              <a:rPr lang="en-IN" smtClean="0"/>
              <a:t>‹#›</a:t>
            </a:fld>
            <a:endParaRPr lang="en-IN"/>
          </a:p>
        </p:txBody>
      </p:sp>
    </p:spTree>
    <p:extLst>
      <p:ext uri="{BB962C8B-B14F-4D97-AF65-F5344CB8AC3E}">
        <p14:creationId xmlns:p14="http://schemas.microsoft.com/office/powerpoint/2010/main" val="206030511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8989F9-BFB8-4CFF-9CA7-C03AD179E44B}" type="datetimeFigureOut">
              <a:rPr lang="en-IN" smtClean="0"/>
              <a:t>08-11-2024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C53D37-08C6-4092-AB3F-D325989D1325}" type="slidenum">
              <a:rPr lang="en-IN" smtClean="0"/>
              <a:t>‹#›</a:t>
            </a:fld>
            <a:endParaRPr lang="en-IN"/>
          </a:p>
        </p:txBody>
      </p:sp>
    </p:spTree>
    <p:extLst>
      <p:ext uri="{BB962C8B-B14F-4D97-AF65-F5344CB8AC3E}">
        <p14:creationId xmlns:p14="http://schemas.microsoft.com/office/powerpoint/2010/main" val="25806523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8989F9-BFB8-4CFF-9CA7-C03AD179E44B}" type="datetimeFigureOut">
              <a:rPr lang="en-IN" smtClean="0"/>
              <a:t>08-11-2024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BC53D37-08C6-4092-AB3F-D325989D1325}" type="slidenum">
              <a:rPr lang="en-IN" smtClean="0"/>
              <a:t>‹#›</a:t>
            </a:fld>
            <a:endParaRPr lang="en-IN"/>
          </a:p>
        </p:txBody>
      </p:sp>
    </p:spTree>
    <p:extLst>
      <p:ext uri="{BB962C8B-B14F-4D97-AF65-F5344CB8AC3E}">
        <p14:creationId xmlns:p14="http://schemas.microsoft.com/office/powerpoint/2010/main" val="174904191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8989F9-BFB8-4CFF-9CA7-C03AD179E44B}" type="datetimeFigureOut">
              <a:rPr lang="en-IN" smtClean="0"/>
              <a:t>08-11-2024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BC53D37-08C6-4092-AB3F-D325989D1325}" type="slidenum">
              <a:rPr lang="en-IN" smtClean="0"/>
              <a:t>‹#›</a:t>
            </a:fld>
            <a:endParaRPr lang="en-IN"/>
          </a:p>
        </p:txBody>
      </p:sp>
    </p:spTree>
    <p:extLst>
      <p:ext uri="{BB962C8B-B14F-4D97-AF65-F5344CB8AC3E}">
        <p14:creationId xmlns:p14="http://schemas.microsoft.com/office/powerpoint/2010/main" val="11552779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989F9-BFB8-4CFF-9CA7-C03AD179E44B}" type="datetimeFigureOut">
              <a:rPr lang="en-IN" smtClean="0"/>
              <a:t>08-11-2024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BC53D37-08C6-4092-AB3F-D325989D1325}" type="slidenum">
              <a:rPr lang="en-IN" smtClean="0"/>
              <a:t>‹#›</a:t>
            </a:fld>
            <a:endParaRPr lang="en-IN"/>
          </a:p>
        </p:txBody>
      </p:sp>
    </p:spTree>
    <p:extLst>
      <p:ext uri="{BB962C8B-B14F-4D97-AF65-F5344CB8AC3E}">
        <p14:creationId xmlns:p14="http://schemas.microsoft.com/office/powerpoint/2010/main" val="366781870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8989F9-BFB8-4CFF-9CA7-C03AD179E44B}" type="datetimeFigureOut">
              <a:rPr lang="en-IN" smtClean="0"/>
              <a:t>08-11-2024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C53D37-08C6-4092-AB3F-D325989D1325}" type="slidenum">
              <a:rPr lang="en-IN" smtClean="0"/>
              <a:t>‹#›</a:t>
            </a:fld>
            <a:endParaRPr lang="en-IN"/>
          </a:p>
        </p:txBody>
      </p:sp>
    </p:spTree>
    <p:extLst>
      <p:ext uri="{BB962C8B-B14F-4D97-AF65-F5344CB8AC3E}">
        <p14:creationId xmlns:p14="http://schemas.microsoft.com/office/powerpoint/2010/main" val="3732383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8989F9-BFB8-4CFF-9CA7-C03AD179E44B}" type="datetimeFigureOut">
              <a:rPr lang="en-IN" smtClean="0"/>
              <a:t>08-11-2024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C53D37-08C6-4092-AB3F-D325989D1325}" type="slidenum">
              <a:rPr lang="en-IN" smtClean="0"/>
              <a:t>‹#›</a:t>
            </a:fld>
            <a:endParaRPr lang="en-IN"/>
          </a:p>
        </p:txBody>
      </p:sp>
    </p:spTree>
    <p:extLst>
      <p:ext uri="{BB962C8B-B14F-4D97-AF65-F5344CB8AC3E}">
        <p14:creationId xmlns:p14="http://schemas.microsoft.com/office/powerpoint/2010/main" val="99767217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8989F9-BFB8-4CFF-9CA7-C03AD179E44B}" type="datetimeFigureOut">
              <a:rPr lang="en-IN" smtClean="0"/>
              <a:t>08-11-2024</a:t>
            </a:fld>
            <a:endParaRPr lang="en-IN"/>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C53D37-08C6-4092-AB3F-D325989D1325}" type="slidenum">
              <a:rPr lang="en-IN" smtClean="0"/>
              <a:t>‹#›</a:t>
            </a:fld>
            <a:endParaRPr lang="en-IN"/>
          </a:p>
        </p:txBody>
      </p:sp>
    </p:spTree>
    <p:extLst>
      <p:ext uri="{BB962C8B-B14F-4D97-AF65-F5344CB8AC3E}">
        <p14:creationId xmlns:p14="http://schemas.microsoft.com/office/powerpoint/2010/main" val="283649667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84E03DA-B800-46E1-AF36-59DF74A4B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D7A9900B-CB87-464C-884A-B15D70B64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C2E3671B-5EF9-199D-1CD0-3176D78AD229}"/>
              </a:ext>
            </a:extLst>
          </p:cNvPr>
          <p:cNvSpPr>
            <a:spLocks noGrp="1"/>
          </p:cNvSpPr>
          <p:nvPr>
            <p:ph type="ctrTitle"/>
          </p:nvPr>
        </p:nvSpPr>
        <p:spPr>
          <a:xfrm>
            <a:off x="507062" y="1076904"/>
            <a:ext cx="7433533" cy="5222117"/>
          </a:xfrm>
        </p:spPr>
        <p:txBody>
          <a:bodyPr anchor="ctr">
            <a:normAutofit/>
          </a:bodyPr>
          <a:lstStyle/>
          <a:p>
            <a:pPr algn="ctr">
              <a:lnSpc>
                <a:spcPct val="90000"/>
              </a:lnSpc>
            </a:pPr>
            <a:r>
              <a:rPr lang="en-US" sz="3600" b="1">
                <a:latin typeface="Times New Roman" panose="02020603050405020304" pitchFamily="18" charset="0"/>
                <a:cs typeface="Times New Roman" panose="02020603050405020304" pitchFamily="18" charset="0"/>
              </a:rPr>
              <a:t>A Data Exfiltration and </a:t>
            </a:r>
            <a:br>
              <a:rPr lang="en-US" sz="3600" b="1">
                <a:latin typeface="Times New Roman" panose="02020603050405020304" pitchFamily="18" charset="0"/>
                <a:cs typeface="Times New Roman" panose="02020603050405020304" pitchFamily="18" charset="0"/>
              </a:rPr>
            </a:br>
            <a:r>
              <a:rPr lang="en-US" sz="3600" b="1">
                <a:latin typeface="Times New Roman" panose="02020603050405020304" pitchFamily="18" charset="0"/>
                <a:cs typeface="Times New Roman" panose="02020603050405020304" pitchFamily="18" charset="0"/>
              </a:rPr>
              <a:t>Remote Exploitation Attack on Consumer 3D Printers</a:t>
            </a:r>
            <a:br>
              <a:rPr lang="en-US" sz="3600">
                <a:latin typeface="Times New Roman" panose="02020603050405020304" pitchFamily="18" charset="0"/>
                <a:cs typeface="Times New Roman" panose="02020603050405020304" pitchFamily="18" charset="0"/>
              </a:rPr>
            </a:br>
            <a:br>
              <a:rPr lang="en-US" sz="36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Quang Do, Ben Martini, </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Kim-Kwang Raymond Choo</a:t>
            </a:r>
            <a:br>
              <a:rPr lang="en-US" sz="2800"/>
            </a:br>
            <a:endParaRPr lang="en-IN" sz="2800"/>
          </a:p>
        </p:txBody>
      </p:sp>
      <p:sp>
        <p:nvSpPr>
          <p:cNvPr id="3" name="Subtitle 2">
            <a:extLst>
              <a:ext uri="{FF2B5EF4-FFF2-40B4-BE49-F238E27FC236}">
                <a16:creationId xmlns:a16="http://schemas.microsoft.com/office/drawing/2014/main" id="{44B4949D-06FF-C9CF-F71F-0DA85F1AFA0B}"/>
              </a:ext>
            </a:extLst>
          </p:cNvPr>
          <p:cNvSpPr>
            <a:spLocks noGrp="1"/>
          </p:cNvSpPr>
          <p:nvPr>
            <p:ph type="subTitle" idx="1"/>
          </p:nvPr>
        </p:nvSpPr>
        <p:spPr>
          <a:xfrm>
            <a:off x="8392884" y="821265"/>
            <a:ext cx="3346827" cy="5222117"/>
          </a:xfrm>
        </p:spPr>
        <p:txBody>
          <a:bodyPr anchor="ctr">
            <a:normAutofit/>
          </a:bodyPr>
          <a:lstStyle/>
          <a:p>
            <a:pPr algn="l"/>
            <a:r>
              <a:rPr lang="en-US" b="1">
                <a:latin typeface="Times New Roman" panose="02020603050405020304" pitchFamily="18" charset="0"/>
                <a:cs typeface="Times New Roman" panose="02020603050405020304" pitchFamily="18" charset="0"/>
              </a:rPr>
              <a:t>CSE 707 SEM</a:t>
            </a:r>
          </a:p>
          <a:p>
            <a:pPr algn="l"/>
            <a:r>
              <a:rPr lang="en-US" b="1">
                <a:latin typeface="Times New Roman" panose="02020603050405020304" pitchFamily="18" charset="0"/>
                <a:cs typeface="Times New Roman" panose="02020603050405020304" pitchFamily="18" charset="0"/>
              </a:rPr>
              <a:t>BY ANDREW BALOTIN AND RAGHAVI</a:t>
            </a:r>
            <a:endParaRPr lang="en-IN" b="1">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2095369B-D528-438E-80C9-A093047670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1624"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9A4DBB3-34D0-C265-7C96-80A70CBD383E}"/>
              </a:ext>
            </a:extLst>
          </p:cNvPr>
          <p:cNvSpPr>
            <a:spLocks noGrp="1"/>
          </p:cNvSpPr>
          <p:nvPr>
            <p:ph type="sldNum" sz="quarter" idx="12"/>
          </p:nvPr>
        </p:nvSpPr>
        <p:spPr/>
        <p:txBody>
          <a:bodyPr/>
          <a:lstStyle/>
          <a:p>
            <a:fld id="{BBC53D37-08C6-4092-AB3F-D325989D1325}" type="slidenum">
              <a:rPr lang="en-IN" smtClean="0"/>
              <a:t>1</a:t>
            </a:fld>
            <a:endParaRPr lang="en-US"/>
          </a:p>
        </p:txBody>
      </p:sp>
    </p:spTree>
    <p:extLst>
      <p:ext uri="{BB962C8B-B14F-4D97-AF65-F5344CB8AC3E}">
        <p14:creationId xmlns:p14="http://schemas.microsoft.com/office/powerpoint/2010/main" val="3880848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2112-A982-448D-8B09-721EDC0A1D06}"/>
              </a:ext>
            </a:extLst>
          </p:cNvPr>
          <p:cNvSpPr>
            <a:spLocks noGrp="1"/>
          </p:cNvSpPr>
          <p:nvPr>
            <p:ph type="title"/>
          </p:nvPr>
        </p:nvSpPr>
        <p:spPr>
          <a:xfrm>
            <a:off x="1488377" y="2903282"/>
            <a:ext cx="3781713" cy="1051436"/>
          </a:xfrm>
        </p:spPr>
        <p:txBody>
          <a:bodyPr>
            <a:normAutofit/>
          </a:bodyPr>
          <a:lstStyle/>
          <a:p>
            <a:r>
              <a:rPr lang="en-US" sz="2000" b="1">
                <a:latin typeface="Times New Roman" panose="02020603050405020304" pitchFamily="18" charset="0"/>
                <a:cs typeface="Times New Roman" panose="02020603050405020304" pitchFamily="18" charset="0"/>
              </a:rPr>
              <a:t>AUTHENTICATION PROCESS FOR </a:t>
            </a:r>
            <a:br>
              <a:rPr lang="en-US" sz="2000" b="1">
                <a:latin typeface="Times New Roman" panose="02020603050405020304" pitchFamily="18" charset="0"/>
                <a:cs typeface="Times New Roman" panose="02020603050405020304" pitchFamily="18" charset="0"/>
              </a:rPr>
            </a:br>
            <a:r>
              <a:rPr lang="en-US" sz="2000" b="1">
                <a:latin typeface="Times New Roman" panose="02020603050405020304" pitchFamily="18" charset="0"/>
                <a:cs typeface="Times New Roman" panose="02020603050405020304" pitchFamily="18" charset="0"/>
              </a:rPr>
              <a:t>NEW CLIENTS</a:t>
            </a:r>
            <a:endParaRPr lang="en-IN" sz="2000" b="1">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09318EA-84F5-1FC9-AE7F-3E166181348F}"/>
              </a:ext>
            </a:extLst>
          </p:cNvPr>
          <p:cNvPicPr>
            <a:picLocks noChangeAspect="1"/>
          </p:cNvPicPr>
          <p:nvPr/>
        </p:nvPicPr>
        <p:blipFill>
          <a:blip r:embed="rId2"/>
          <a:stretch>
            <a:fillRect/>
          </a:stretch>
        </p:blipFill>
        <p:spPr>
          <a:xfrm>
            <a:off x="6017341" y="0"/>
            <a:ext cx="5338917" cy="6834646"/>
          </a:xfrm>
          <a:prstGeom prst="rect">
            <a:avLst/>
          </a:prstGeom>
        </p:spPr>
      </p:pic>
      <p:sp>
        <p:nvSpPr>
          <p:cNvPr id="3" name="Slide Number Placeholder 2">
            <a:extLst>
              <a:ext uri="{FF2B5EF4-FFF2-40B4-BE49-F238E27FC236}">
                <a16:creationId xmlns:a16="http://schemas.microsoft.com/office/drawing/2014/main" id="{93181C3D-9E09-C4E6-3DEF-87E7AE559080}"/>
              </a:ext>
            </a:extLst>
          </p:cNvPr>
          <p:cNvSpPr>
            <a:spLocks noGrp="1"/>
          </p:cNvSpPr>
          <p:nvPr>
            <p:ph type="sldNum" sz="quarter" idx="12"/>
          </p:nvPr>
        </p:nvSpPr>
        <p:spPr/>
        <p:txBody>
          <a:bodyPr/>
          <a:lstStyle/>
          <a:p>
            <a:fld id="{BBC53D37-08C6-4092-AB3F-D325989D1325}" type="slidenum">
              <a:rPr lang="en-IN" smtClean="0"/>
              <a:t>10</a:t>
            </a:fld>
            <a:endParaRPr lang="en-US"/>
          </a:p>
        </p:txBody>
      </p:sp>
    </p:spTree>
    <p:extLst>
      <p:ext uri="{BB962C8B-B14F-4D97-AF65-F5344CB8AC3E}">
        <p14:creationId xmlns:p14="http://schemas.microsoft.com/office/powerpoint/2010/main" val="2438347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BFD5AD-11B8-30EE-5EB1-D108AA65FC10}"/>
              </a:ext>
            </a:extLst>
          </p:cNvPr>
          <p:cNvSpPr>
            <a:spLocks noGrp="1"/>
          </p:cNvSpPr>
          <p:nvPr>
            <p:ph idx="1"/>
          </p:nvPr>
        </p:nvSpPr>
        <p:spPr>
          <a:xfrm>
            <a:off x="481782" y="629265"/>
            <a:ext cx="11021242" cy="5161935"/>
          </a:xfrm>
        </p:spPr>
        <p:txBody>
          <a:bodyPr>
            <a:normAutofit/>
          </a:bodyPr>
          <a:lstStyle/>
          <a:p>
            <a:pPr algn="just">
              <a:buClr>
                <a:schemeClr val="tx1"/>
              </a:buClr>
              <a:buSzPct val="100000"/>
              <a:buFont typeface="Wingdings" panose="05000000000000000000" pitchFamily="2" charset="2"/>
              <a:buChar char="§"/>
            </a:pPr>
            <a:r>
              <a:rPr lang="en-US" sz="1800">
                <a:latin typeface="Times New Roman" panose="02020603050405020304" pitchFamily="18" charset="0"/>
                <a:cs typeface="Times New Roman" panose="02020603050405020304" pitchFamily="18" charset="0"/>
              </a:rPr>
              <a:t>When a client tries to connect to a MakerBot 3D printer for the first time, the device requires an authentication code to establish a secure connection.</a:t>
            </a:r>
          </a:p>
          <a:p>
            <a:pPr algn="just">
              <a:buClr>
                <a:schemeClr val="tx1"/>
              </a:buClr>
              <a:buSzPct val="100000"/>
              <a:buFont typeface="Wingdings" panose="05000000000000000000" pitchFamily="2" charset="2"/>
              <a:buChar char="§"/>
            </a:pPr>
            <a:r>
              <a:rPr lang="en-US" sz="1800">
                <a:latin typeface="Times New Roman" panose="02020603050405020304" pitchFamily="18" charset="0"/>
                <a:cs typeface="Times New Roman" panose="02020603050405020304" pitchFamily="18" charset="0"/>
              </a:rPr>
              <a:t>Since the client has no prior history with the printer, it needs to undergo an authentication process to obtain this code. This helps ensure that only authorized clients can control or interact with the printer.</a:t>
            </a:r>
          </a:p>
          <a:p>
            <a:pPr algn="just">
              <a:buClr>
                <a:schemeClr val="tx1"/>
              </a:buClr>
              <a:buSzPct val="100000"/>
              <a:buFont typeface="Wingdings" panose="05000000000000000000" pitchFamily="2" charset="2"/>
              <a:buChar char="§"/>
            </a:pPr>
            <a:r>
              <a:rPr lang="en-US" sz="1800">
                <a:latin typeface="Times New Roman" panose="02020603050405020304" pitchFamily="18" charset="0"/>
                <a:cs typeface="Times New Roman" panose="02020603050405020304" pitchFamily="18" charset="0"/>
              </a:rPr>
              <a:t>The authentication begins with the client sending a request to the printer for an answer code. This answer code is a temporary code that initiates the process of establishing trust between the client and printer.</a:t>
            </a:r>
          </a:p>
          <a:p>
            <a:pPr algn="just">
              <a:buClr>
                <a:schemeClr val="tx1"/>
              </a:buClr>
              <a:buSzPct val="100000"/>
              <a:buFont typeface="Wingdings" panose="05000000000000000000" pitchFamily="2" charset="2"/>
              <a:buChar char="§"/>
            </a:pPr>
            <a:r>
              <a:rPr lang="en-US" sz="1800">
                <a:latin typeface="Times New Roman" panose="02020603050405020304" pitchFamily="18" charset="0"/>
                <a:cs typeface="Times New Roman" panose="02020603050405020304" pitchFamily="18" charset="0"/>
              </a:rPr>
              <a:t>To proceed, the printer requires physical confirmation from the user. The printer will wait until the user physically presses its answer button to confirm that a legitimate user is present and authorizes the connection.</a:t>
            </a:r>
          </a:p>
          <a:p>
            <a:pPr algn="just">
              <a:buClr>
                <a:schemeClr val="tx1"/>
              </a:buClr>
              <a:buSzPct val="100000"/>
              <a:buFont typeface="Wingdings" panose="05000000000000000000" pitchFamily="2" charset="2"/>
              <a:buChar char="§"/>
            </a:pPr>
            <a:r>
              <a:rPr lang="en-US" sz="1800">
                <a:latin typeface="Times New Roman" panose="02020603050405020304" pitchFamily="18" charset="0"/>
                <a:cs typeface="Times New Roman" panose="02020603050405020304" pitchFamily="18" charset="0"/>
              </a:rPr>
              <a:t>Once the answer button is pressed, the printer generates and sends the answer code back to the client. This step ensures that only someone with physical access to the printer can authorize a new client, enhancing security.</a:t>
            </a:r>
          </a:p>
          <a:p>
            <a:pPr algn="just">
              <a:buClr>
                <a:schemeClr val="tx1"/>
              </a:buClr>
              <a:buSzPct val="100000"/>
              <a:buFont typeface="Wingdings" panose="05000000000000000000" pitchFamily="2" charset="2"/>
              <a:buChar char="§"/>
            </a:pPr>
            <a:r>
              <a:rPr lang="en-US" sz="1800">
                <a:latin typeface="Times New Roman" panose="02020603050405020304" pitchFamily="18" charset="0"/>
                <a:cs typeface="Times New Roman" panose="02020603050405020304" pitchFamily="18" charset="0"/>
              </a:rPr>
              <a:t>The client uses the answer code it received to request an authentication code from the printer.</a:t>
            </a:r>
          </a:p>
          <a:p>
            <a:pPr algn="just">
              <a:buClr>
                <a:schemeClr val="tx1"/>
              </a:buClr>
              <a:buSzPct val="100000"/>
              <a:buFont typeface="Wingdings" panose="05000000000000000000" pitchFamily="2" charset="2"/>
              <a:buChar char="§"/>
            </a:pPr>
            <a:r>
              <a:rPr lang="en-US" sz="1800">
                <a:latin typeface="Times New Roman" panose="02020603050405020304" pitchFamily="18" charset="0"/>
                <a:cs typeface="Times New Roman" panose="02020603050405020304" pitchFamily="18" charset="0"/>
              </a:rPr>
              <a:t>Upon receiving this request, the printer generates the authentication code, which the client can store for future use. This code acts as a long-term credential, allowing the client to reconnect with the printer in future sessions without repeating the physical authentication steps.</a:t>
            </a:r>
            <a:endParaRPr lang="en-IN" sz="180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1433866-2002-F44A-739C-B73A6C1A20EF}"/>
              </a:ext>
            </a:extLst>
          </p:cNvPr>
          <p:cNvSpPr>
            <a:spLocks noGrp="1"/>
          </p:cNvSpPr>
          <p:nvPr>
            <p:ph type="sldNum" sz="quarter" idx="12"/>
          </p:nvPr>
        </p:nvSpPr>
        <p:spPr/>
        <p:txBody>
          <a:bodyPr/>
          <a:lstStyle/>
          <a:p>
            <a:fld id="{BBC53D37-08C6-4092-AB3F-D325989D1325}" type="slidenum">
              <a:rPr lang="en-IN" smtClean="0"/>
              <a:t>11</a:t>
            </a:fld>
            <a:endParaRPr lang="en-US"/>
          </a:p>
        </p:txBody>
      </p:sp>
    </p:spTree>
    <p:extLst>
      <p:ext uri="{BB962C8B-B14F-4D97-AF65-F5344CB8AC3E}">
        <p14:creationId xmlns:p14="http://schemas.microsoft.com/office/powerpoint/2010/main" val="1067042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5364-07B0-7A57-E20A-B1BCD311898F}"/>
              </a:ext>
            </a:extLst>
          </p:cNvPr>
          <p:cNvSpPr>
            <a:spLocks noGrp="1"/>
          </p:cNvSpPr>
          <p:nvPr>
            <p:ph type="title"/>
          </p:nvPr>
        </p:nvSpPr>
        <p:spPr>
          <a:xfrm>
            <a:off x="1061884" y="1946786"/>
            <a:ext cx="11061289" cy="1482214"/>
          </a:xfrm>
        </p:spPr>
        <p:txBody>
          <a:bodyPr>
            <a:normAutofit/>
          </a:bodyPr>
          <a:lstStyle/>
          <a:p>
            <a:pPr algn="ctr"/>
            <a:r>
              <a:rPr lang="en-IN" sz="3200" b="1">
                <a:latin typeface="Times New Roman"/>
                <a:cs typeface="Times New Roman"/>
              </a:rPr>
              <a:t>Threat Model</a:t>
            </a:r>
            <a:endParaRPr lang="en-IN" sz="3200" b="1">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C38ABC45-725F-DB8A-5A52-FE068E0FE924}"/>
              </a:ext>
            </a:extLst>
          </p:cNvPr>
          <p:cNvSpPr>
            <a:spLocks noGrp="1"/>
          </p:cNvSpPr>
          <p:nvPr>
            <p:ph type="sldNum" sz="quarter" idx="12"/>
          </p:nvPr>
        </p:nvSpPr>
        <p:spPr/>
        <p:txBody>
          <a:bodyPr/>
          <a:lstStyle/>
          <a:p>
            <a:fld id="{BBC53D37-08C6-4092-AB3F-D325989D1325}" type="slidenum">
              <a:rPr lang="en-IN" smtClean="0"/>
              <a:t>12</a:t>
            </a:fld>
            <a:endParaRPr lang="en-US"/>
          </a:p>
        </p:txBody>
      </p:sp>
    </p:spTree>
    <p:extLst>
      <p:ext uri="{BB962C8B-B14F-4D97-AF65-F5344CB8AC3E}">
        <p14:creationId xmlns:p14="http://schemas.microsoft.com/office/powerpoint/2010/main" val="3196712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a:normAutofit fontScale="90000"/>
          </a:bodyPr>
          <a:lstStyle/>
          <a:p>
            <a:br>
              <a:rPr lang="en-US"/>
            </a:br>
            <a:r>
              <a:rPr lang="en-US" sz="2200" b="1">
                <a:latin typeface="Times New Roman"/>
                <a:cs typeface="Times New Roman"/>
              </a:rPr>
              <a:t>Threat Model</a:t>
            </a:r>
            <a:br>
              <a:rPr lang="en-US"/>
            </a:br>
            <a:endParaRPr lang="en-IN"/>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883994"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Adversary assumed to have access to the network </a:t>
            </a:r>
            <a:endParaRPr lang="en-US"/>
          </a:p>
          <a:p>
            <a:pPr>
              <a:buClrTx/>
              <a:buSzPct val="80000"/>
              <a:buFont typeface="Wingdings"/>
              <a:buChar char="Ø"/>
            </a:pPr>
            <a:r>
              <a:rPr lang="en-US" sz="1800">
                <a:latin typeface="Times New Roman"/>
                <a:cs typeface="Times New Roman"/>
              </a:rPr>
              <a:t>No elevated privileges or access to any printer on the network</a:t>
            </a: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r>
              <a:rPr lang="en-US" sz="1800">
                <a:latin typeface="Times New Roman"/>
                <a:cs typeface="Times New Roman"/>
              </a:rPr>
              <a:t>Goal is to obtain a legitimate authentication code which allows for access code generation </a:t>
            </a:r>
            <a:endParaRPr lang="en-US" sz="1800">
              <a:latin typeface="Times New Roman" panose="02020603050405020304" pitchFamily="18" charset="0"/>
              <a:cs typeface="Times New Roman" panose="02020603050405020304" pitchFamily="18" charset="0"/>
            </a:endParaRPr>
          </a:p>
          <a:p>
            <a:pPr>
              <a:buClrTx/>
              <a:buSzPct val="80000"/>
              <a:buFont typeface="Wingdings" panose="05000000000000000000" pitchFamily="2" charset="2"/>
              <a:buChar char="Ø"/>
            </a:pPr>
            <a:r>
              <a:rPr lang="en-US" sz="1800">
                <a:latin typeface="Times New Roman"/>
                <a:cs typeface="Times New Roman"/>
              </a:rPr>
              <a:t>Two ways to complete this: </a:t>
            </a:r>
          </a:p>
          <a:p>
            <a:pPr marL="800100" lvl="1" indent="-342900">
              <a:buClrTx/>
              <a:buAutoNum type="arabicPeriod"/>
            </a:pPr>
            <a:r>
              <a:rPr lang="en-US" sz="1400">
                <a:latin typeface="Times New Roman"/>
                <a:cs typeface="Times New Roman"/>
              </a:rPr>
              <a:t>Adversary must communicate directly with printer </a:t>
            </a:r>
            <a:endParaRPr lang="en-US" sz="1400">
              <a:latin typeface="Times New Roman" panose="02020603050405020304" pitchFamily="18" charset="0"/>
              <a:cs typeface="Times New Roman" panose="02020603050405020304" pitchFamily="18" charset="0"/>
            </a:endParaRPr>
          </a:p>
          <a:p>
            <a:pPr marL="800100" lvl="1" indent="-342900">
              <a:buClrTx/>
              <a:buAutoNum type="arabicPeriod"/>
            </a:pPr>
            <a:r>
              <a:rPr lang="en-US" sz="1400">
                <a:latin typeface="Times New Roman"/>
                <a:cs typeface="Times New Roman"/>
              </a:rPr>
              <a:t>Steal an authentication code from a client which has already authenticated with the printer</a:t>
            </a:r>
            <a:endParaRPr lang="en-US" sz="14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pic>
        <p:nvPicPr>
          <p:cNvPr id="6" name="Picture 5" descr="A person using a computer&#10;&#10;Description automatically generated">
            <a:extLst>
              <a:ext uri="{FF2B5EF4-FFF2-40B4-BE49-F238E27FC236}">
                <a16:creationId xmlns:a16="http://schemas.microsoft.com/office/drawing/2014/main" id="{A1F78641-8A15-B212-192D-32696C790815}"/>
              </a:ext>
            </a:extLst>
          </p:cNvPr>
          <p:cNvPicPr>
            <a:picLocks noChangeAspect="1"/>
          </p:cNvPicPr>
          <p:nvPr/>
        </p:nvPicPr>
        <p:blipFill>
          <a:blip r:embed="rId3"/>
          <a:stretch>
            <a:fillRect/>
          </a:stretch>
        </p:blipFill>
        <p:spPr>
          <a:xfrm>
            <a:off x="4062956" y="3815273"/>
            <a:ext cx="4068656" cy="2257577"/>
          </a:xfrm>
          <a:prstGeom prst="rect">
            <a:avLst/>
          </a:prstGeom>
        </p:spPr>
      </p:pic>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13</a:t>
            </a:fld>
            <a:endParaRPr lang="en-US"/>
          </a:p>
        </p:txBody>
      </p:sp>
    </p:spTree>
    <p:extLst>
      <p:ext uri="{BB962C8B-B14F-4D97-AF65-F5344CB8AC3E}">
        <p14:creationId xmlns:p14="http://schemas.microsoft.com/office/powerpoint/2010/main" val="212239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66785-29C1-621C-9CD2-385613C8F08C}"/>
              </a:ext>
            </a:extLst>
          </p:cNvPr>
          <p:cNvSpPr>
            <a:spLocks noGrp="1"/>
          </p:cNvSpPr>
          <p:nvPr>
            <p:ph type="title"/>
          </p:nvPr>
        </p:nvSpPr>
        <p:spPr>
          <a:xfrm>
            <a:off x="1484311" y="685800"/>
            <a:ext cx="10018713" cy="745921"/>
          </a:xfrm>
        </p:spPr>
        <p:txBody>
          <a:bodyPr>
            <a:normAutofit/>
          </a:bodyPr>
          <a:lstStyle/>
          <a:p>
            <a:r>
              <a:rPr lang="en-US" sz="2000" b="1">
                <a:latin typeface="Times New Roman"/>
                <a:cs typeface="Times New Roman"/>
              </a:rPr>
              <a:t>Adversary Capabilities </a:t>
            </a:r>
          </a:p>
        </p:txBody>
      </p:sp>
      <p:sp>
        <p:nvSpPr>
          <p:cNvPr id="3" name="Content Placeholder 2">
            <a:extLst>
              <a:ext uri="{FF2B5EF4-FFF2-40B4-BE49-F238E27FC236}">
                <a16:creationId xmlns:a16="http://schemas.microsoft.com/office/drawing/2014/main" id="{3411D98B-D388-9DD0-47F7-B8DA8FD1B531}"/>
              </a:ext>
            </a:extLst>
          </p:cNvPr>
          <p:cNvSpPr>
            <a:spLocks noGrp="1"/>
          </p:cNvSpPr>
          <p:nvPr>
            <p:ph idx="1"/>
          </p:nvPr>
        </p:nvSpPr>
        <p:spPr>
          <a:xfrm>
            <a:off x="2384533" y="1709344"/>
            <a:ext cx="9118490" cy="4149374"/>
          </a:xfrm>
        </p:spPr>
        <p:txBody>
          <a:bodyPr vert="horz" lIns="91440" tIns="45720" rIns="91440" bIns="45720" rtlCol="0" anchor="t">
            <a:normAutofit/>
          </a:bodyPr>
          <a:lstStyle/>
          <a:p>
            <a:pPr>
              <a:buFont typeface="Wingdings"/>
              <a:buChar char="Ø"/>
            </a:pPr>
            <a:r>
              <a:rPr lang="en-US" sz="2000">
                <a:latin typeface="Times New Roman"/>
                <a:cs typeface="Times New Roman"/>
              </a:rPr>
              <a:t>Four different capabilities:</a:t>
            </a:r>
            <a:endParaRPr lang="en-US" sz="2000">
              <a:latin typeface="Corbel"/>
              <a:cs typeface="Times New Roman"/>
            </a:endParaRPr>
          </a:p>
          <a:p>
            <a:pPr lvl="1" indent="-342900">
              <a:buClr>
                <a:srgbClr val="1287C3"/>
              </a:buClr>
              <a:buFont typeface="Courier New"/>
              <a:buChar char="o"/>
            </a:pPr>
            <a:r>
              <a:rPr lang="en-US">
                <a:latin typeface="Times New Roman"/>
                <a:cs typeface="Times New Roman"/>
              </a:rPr>
              <a:t>Listen</a:t>
            </a:r>
          </a:p>
          <a:p>
            <a:pPr lvl="1" indent="-342900">
              <a:buClr>
                <a:srgbClr val="1287C3"/>
              </a:buClr>
              <a:buFont typeface="Courier New"/>
              <a:buChar char="o"/>
            </a:pPr>
            <a:r>
              <a:rPr lang="en-US">
                <a:latin typeface="Times New Roman"/>
                <a:cs typeface="Times New Roman"/>
              </a:rPr>
              <a:t>Transmit </a:t>
            </a:r>
          </a:p>
          <a:p>
            <a:pPr lvl="1" indent="-342900">
              <a:buClr>
                <a:srgbClr val="1287C3"/>
              </a:buClr>
              <a:buFont typeface="Courier New"/>
              <a:buChar char="o"/>
            </a:pPr>
            <a:r>
              <a:rPr lang="en-US" err="1">
                <a:latin typeface="Times New Roman"/>
                <a:cs typeface="Times New Roman"/>
              </a:rPr>
              <a:t>ResolveMac</a:t>
            </a:r>
            <a:r>
              <a:rPr lang="en-US">
                <a:latin typeface="Times New Roman"/>
                <a:cs typeface="Times New Roman"/>
              </a:rPr>
              <a:t> </a:t>
            </a:r>
          </a:p>
          <a:p>
            <a:pPr lvl="1" indent="-342900">
              <a:buClr>
                <a:srgbClr val="1287C3"/>
              </a:buClr>
              <a:buFont typeface="Courier New"/>
              <a:buChar char="o"/>
            </a:pPr>
            <a:r>
              <a:rPr lang="en-US">
                <a:latin typeface="Times New Roman"/>
                <a:cs typeface="Times New Roman"/>
              </a:rPr>
              <a:t>Intercept </a:t>
            </a:r>
            <a:endParaRPr lang="en-US"/>
          </a:p>
        </p:txBody>
      </p:sp>
      <p:sp>
        <p:nvSpPr>
          <p:cNvPr id="4" name="Slide Number Placeholder 3">
            <a:extLst>
              <a:ext uri="{FF2B5EF4-FFF2-40B4-BE49-F238E27FC236}">
                <a16:creationId xmlns:a16="http://schemas.microsoft.com/office/drawing/2014/main" id="{5C3076B4-4655-C833-6CDE-71474F366C96}"/>
              </a:ext>
            </a:extLst>
          </p:cNvPr>
          <p:cNvSpPr>
            <a:spLocks noGrp="1"/>
          </p:cNvSpPr>
          <p:nvPr>
            <p:ph type="sldNum" sz="quarter" idx="12"/>
          </p:nvPr>
        </p:nvSpPr>
        <p:spPr/>
        <p:txBody>
          <a:bodyPr/>
          <a:lstStyle/>
          <a:p>
            <a:fld id="{BBC53D37-08C6-4092-AB3F-D325989D1325}" type="slidenum">
              <a:rPr lang="en-IN" smtClean="0"/>
              <a:t>14</a:t>
            </a:fld>
            <a:endParaRPr lang="en-IN"/>
          </a:p>
        </p:txBody>
      </p:sp>
      <p:pic>
        <p:nvPicPr>
          <p:cNvPr id="6" name="Picture 5" descr="A screenshot of a computer program&#10;&#10;Description automatically generated">
            <a:extLst>
              <a:ext uri="{FF2B5EF4-FFF2-40B4-BE49-F238E27FC236}">
                <a16:creationId xmlns:a16="http://schemas.microsoft.com/office/drawing/2014/main" id="{75BA15F3-0B50-6432-757D-6E98FFBFEAC3}"/>
              </a:ext>
            </a:extLst>
          </p:cNvPr>
          <p:cNvPicPr>
            <a:picLocks noChangeAspect="1"/>
          </p:cNvPicPr>
          <p:nvPr/>
        </p:nvPicPr>
        <p:blipFill>
          <a:blip r:embed="rId2"/>
          <a:stretch>
            <a:fillRect/>
          </a:stretch>
        </p:blipFill>
        <p:spPr>
          <a:xfrm>
            <a:off x="7712477" y="1355141"/>
            <a:ext cx="2795528" cy="4842197"/>
          </a:xfrm>
          <a:prstGeom prst="rect">
            <a:avLst/>
          </a:prstGeom>
        </p:spPr>
      </p:pic>
    </p:spTree>
    <p:extLst>
      <p:ext uri="{BB962C8B-B14F-4D97-AF65-F5344CB8AC3E}">
        <p14:creationId xmlns:p14="http://schemas.microsoft.com/office/powerpoint/2010/main" val="275855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a:normAutofit fontScale="90000"/>
          </a:bodyPr>
          <a:lstStyle/>
          <a:p>
            <a:br>
              <a:rPr lang="en-US"/>
            </a:br>
            <a:r>
              <a:rPr lang="en-US" sz="2200" b="1">
                <a:latin typeface="Times New Roman"/>
                <a:cs typeface="Times New Roman"/>
              </a:rPr>
              <a:t>Adversary Capability: Listen</a:t>
            </a:r>
            <a:br>
              <a:rPr lang="en-US"/>
            </a:br>
            <a:endParaRPr lang="en-IN"/>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Allows the adversary to listen to unencrypted traffic on the network </a:t>
            </a:r>
            <a:endParaRPr lang="en-US">
              <a:latin typeface="Corbel" panose="020B0503020204020204"/>
              <a:cs typeface="Times New Roman" panose="02020603050405020304" pitchFamily="18" charset="0"/>
            </a:endParaRPr>
          </a:p>
          <a:p>
            <a:pPr>
              <a:buClrTx/>
              <a:buSzPct val="80000"/>
              <a:buFont typeface="Wingdings"/>
              <a:buChar char="Ø"/>
            </a:pPr>
            <a:r>
              <a:rPr lang="en-US" sz="1800">
                <a:latin typeface="Times New Roman"/>
                <a:cs typeface="Times New Roman"/>
              </a:rPr>
              <a:t>If no port is provided then this will return all traffic with the target IP address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An empty set will be returned if no data is received</a:t>
            </a: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15</a:t>
            </a:fld>
            <a:endParaRPr lang="en-US"/>
          </a:p>
        </p:txBody>
      </p:sp>
      <p:pic>
        <p:nvPicPr>
          <p:cNvPr id="4" name="Picture 3" descr="A close-up of a computer code&#10;&#10;Description automatically generated">
            <a:extLst>
              <a:ext uri="{FF2B5EF4-FFF2-40B4-BE49-F238E27FC236}">
                <a16:creationId xmlns:a16="http://schemas.microsoft.com/office/drawing/2014/main" id="{D95B04DD-C7A3-460D-4B32-BBC37971758F}"/>
              </a:ext>
            </a:extLst>
          </p:cNvPr>
          <p:cNvPicPr>
            <a:picLocks noChangeAspect="1"/>
          </p:cNvPicPr>
          <p:nvPr/>
        </p:nvPicPr>
        <p:blipFill>
          <a:blip r:embed="rId3"/>
          <a:stretch>
            <a:fillRect/>
          </a:stretch>
        </p:blipFill>
        <p:spPr>
          <a:xfrm>
            <a:off x="2569137" y="3019130"/>
            <a:ext cx="7060469" cy="2141439"/>
          </a:xfrm>
          <a:prstGeom prst="rect">
            <a:avLst/>
          </a:prstGeom>
        </p:spPr>
      </p:pic>
    </p:spTree>
    <p:extLst>
      <p:ext uri="{BB962C8B-B14F-4D97-AF65-F5344CB8AC3E}">
        <p14:creationId xmlns:p14="http://schemas.microsoft.com/office/powerpoint/2010/main" val="1479706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a:normAutofit fontScale="90000"/>
          </a:bodyPr>
          <a:lstStyle/>
          <a:p>
            <a:br>
              <a:rPr lang="en-US"/>
            </a:br>
            <a:r>
              <a:rPr lang="en-US" sz="2200" b="1">
                <a:latin typeface="Times New Roman"/>
                <a:cs typeface="Times New Roman"/>
              </a:rPr>
              <a:t>Adversary Capability: Transmit</a:t>
            </a:r>
            <a:br>
              <a:rPr lang="en-US"/>
            </a:br>
            <a:endParaRPr lang="en-IN"/>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Allows the adversary to send a message to an individual device or all devices on the network using specified protocol </a:t>
            </a:r>
            <a:endParaRPr lang="en-US">
              <a:latin typeface="Corbel" panose="020B0503020204020204"/>
              <a:cs typeface="Times New Roman" panose="02020603050405020304" pitchFamily="18" charset="0"/>
            </a:endParaRPr>
          </a:p>
          <a:p>
            <a:pPr>
              <a:buClrTx/>
              <a:buSzPct val="80000"/>
              <a:buFont typeface="Wingdings"/>
              <a:buChar char="Ø"/>
            </a:pPr>
            <a:r>
              <a:rPr lang="en-US" sz="1800">
                <a:latin typeface="Times New Roman"/>
                <a:cs typeface="Times New Roman"/>
              </a:rPr>
              <a:t>An IP address and a port number can be provided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If TCP protocol is used to transmit then a response is expected from the device or network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If ARP or UDP protocol is used then a response is not expected</a:t>
            </a: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16</a:t>
            </a:fld>
            <a:endParaRPr lang="en-US"/>
          </a:p>
        </p:txBody>
      </p:sp>
      <p:pic>
        <p:nvPicPr>
          <p:cNvPr id="5" name="Picture 4" descr="A black and white text&#10;&#10;Description automatically generated">
            <a:extLst>
              <a:ext uri="{FF2B5EF4-FFF2-40B4-BE49-F238E27FC236}">
                <a16:creationId xmlns:a16="http://schemas.microsoft.com/office/drawing/2014/main" id="{1B0AAAC0-3EC4-1CA7-9A83-3F62FDFECA1A}"/>
              </a:ext>
            </a:extLst>
          </p:cNvPr>
          <p:cNvPicPr>
            <a:picLocks noChangeAspect="1"/>
          </p:cNvPicPr>
          <p:nvPr/>
        </p:nvPicPr>
        <p:blipFill>
          <a:blip r:embed="rId3"/>
          <a:stretch>
            <a:fillRect/>
          </a:stretch>
        </p:blipFill>
        <p:spPr>
          <a:xfrm>
            <a:off x="3653385" y="3151090"/>
            <a:ext cx="4891974" cy="3340832"/>
          </a:xfrm>
          <a:prstGeom prst="rect">
            <a:avLst/>
          </a:prstGeom>
        </p:spPr>
      </p:pic>
    </p:spTree>
    <p:extLst>
      <p:ext uri="{BB962C8B-B14F-4D97-AF65-F5344CB8AC3E}">
        <p14:creationId xmlns:p14="http://schemas.microsoft.com/office/powerpoint/2010/main" val="677067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a:normAutofit fontScale="90000"/>
          </a:bodyPr>
          <a:lstStyle/>
          <a:p>
            <a:br>
              <a:rPr lang="en-US"/>
            </a:br>
            <a:r>
              <a:rPr lang="en-US" sz="2200" b="1">
                <a:latin typeface="Times New Roman"/>
                <a:cs typeface="Times New Roman"/>
              </a:rPr>
              <a:t>Adversary Capability: </a:t>
            </a:r>
            <a:r>
              <a:rPr lang="en-US" sz="2200" b="1" err="1">
                <a:latin typeface="Times New Roman"/>
                <a:cs typeface="Times New Roman"/>
              </a:rPr>
              <a:t>ResolveMAC</a:t>
            </a:r>
            <a:br>
              <a:rPr lang="en-US"/>
            </a:br>
            <a:endParaRPr lang="en-IN"/>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Adversary returns the MAC address associated with the specified IP address on the network</a:t>
            </a: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17</a:t>
            </a:fld>
            <a:endParaRPr lang="en-US"/>
          </a:p>
        </p:txBody>
      </p:sp>
      <p:pic>
        <p:nvPicPr>
          <p:cNvPr id="4" name="Picture 3" descr="A close-up of a computer code&#10;&#10;Description automatically generated">
            <a:extLst>
              <a:ext uri="{FF2B5EF4-FFF2-40B4-BE49-F238E27FC236}">
                <a16:creationId xmlns:a16="http://schemas.microsoft.com/office/drawing/2014/main" id="{86E9A1F6-8062-B044-0135-A2B3FCAE59DC}"/>
              </a:ext>
            </a:extLst>
          </p:cNvPr>
          <p:cNvPicPr>
            <a:picLocks noChangeAspect="1"/>
          </p:cNvPicPr>
          <p:nvPr/>
        </p:nvPicPr>
        <p:blipFill>
          <a:blip r:embed="rId2"/>
          <a:stretch>
            <a:fillRect/>
          </a:stretch>
        </p:blipFill>
        <p:spPr>
          <a:xfrm>
            <a:off x="2210937" y="2205543"/>
            <a:ext cx="7770124" cy="2446913"/>
          </a:xfrm>
          <a:prstGeom prst="rect">
            <a:avLst/>
          </a:prstGeom>
        </p:spPr>
      </p:pic>
    </p:spTree>
    <p:extLst>
      <p:ext uri="{BB962C8B-B14F-4D97-AF65-F5344CB8AC3E}">
        <p14:creationId xmlns:p14="http://schemas.microsoft.com/office/powerpoint/2010/main" val="84776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a:normAutofit fontScale="90000"/>
          </a:bodyPr>
          <a:lstStyle/>
          <a:p>
            <a:br>
              <a:rPr lang="en-US"/>
            </a:br>
            <a:r>
              <a:rPr lang="en-US" sz="2200" b="1">
                <a:latin typeface="Times New Roman"/>
                <a:cs typeface="Times New Roman"/>
              </a:rPr>
              <a:t>Adversary Capability: Intercept</a:t>
            </a:r>
            <a:br>
              <a:rPr lang="en-US"/>
            </a:br>
            <a:endParaRPr lang="en-IN"/>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Allows adversary to redirect traffic directed to a victim host on the network to a specified target host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This is achieved using ARP spoofing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Technique to direct traffic from a victim's IP to the adversary's physical MAC address </a:t>
            </a: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18</a:t>
            </a:fld>
            <a:endParaRPr lang="en-US"/>
          </a:p>
        </p:txBody>
      </p:sp>
      <p:pic>
        <p:nvPicPr>
          <p:cNvPr id="5" name="Picture 4" descr="A black text on a white background&#10;&#10;Description automatically generated">
            <a:extLst>
              <a:ext uri="{FF2B5EF4-FFF2-40B4-BE49-F238E27FC236}">
                <a16:creationId xmlns:a16="http://schemas.microsoft.com/office/drawing/2014/main" id="{DAB1EDEF-3C8E-B680-D30F-B75469092688}"/>
              </a:ext>
            </a:extLst>
          </p:cNvPr>
          <p:cNvPicPr>
            <a:picLocks noChangeAspect="1"/>
          </p:cNvPicPr>
          <p:nvPr/>
        </p:nvPicPr>
        <p:blipFill>
          <a:blip r:embed="rId3"/>
          <a:stretch>
            <a:fillRect/>
          </a:stretch>
        </p:blipFill>
        <p:spPr>
          <a:xfrm>
            <a:off x="3364558" y="2665946"/>
            <a:ext cx="5462881" cy="3056850"/>
          </a:xfrm>
          <a:prstGeom prst="rect">
            <a:avLst/>
          </a:prstGeom>
        </p:spPr>
      </p:pic>
    </p:spTree>
    <p:extLst>
      <p:ext uri="{BB962C8B-B14F-4D97-AF65-F5344CB8AC3E}">
        <p14:creationId xmlns:p14="http://schemas.microsoft.com/office/powerpoint/2010/main" val="3822554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80D9-7D1E-AFE0-F0A7-9F7145B79A5B}"/>
              </a:ext>
            </a:extLst>
          </p:cNvPr>
          <p:cNvSpPr>
            <a:spLocks noGrp="1"/>
          </p:cNvSpPr>
          <p:nvPr>
            <p:ph type="title"/>
          </p:nvPr>
        </p:nvSpPr>
        <p:spPr>
          <a:xfrm>
            <a:off x="1484310" y="302341"/>
            <a:ext cx="10018713" cy="631723"/>
          </a:xfrm>
        </p:spPr>
        <p:txBody>
          <a:bodyPr>
            <a:normAutofit/>
          </a:bodyPr>
          <a:lstStyle/>
          <a:p>
            <a:r>
              <a:rPr lang="en-US" sz="2000" b="1">
                <a:latin typeface="Times New Roman"/>
                <a:cs typeface="Times New Roman"/>
              </a:rPr>
              <a:t>Insecurity</a:t>
            </a:r>
            <a:endParaRPr lang="en-IN" sz="20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DE2D8B-8EF6-A237-1AEF-E8E0C749AD27}"/>
              </a:ext>
            </a:extLst>
          </p:cNvPr>
          <p:cNvSpPr>
            <a:spLocks noGrp="1"/>
          </p:cNvSpPr>
          <p:nvPr>
            <p:ph idx="1"/>
          </p:nvPr>
        </p:nvSpPr>
        <p:spPr>
          <a:xfrm>
            <a:off x="1572801" y="1162664"/>
            <a:ext cx="10018713" cy="3027357"/>
          </a:xfrm>
        </p:spPr>
        <p:txBody>
          <a:bodyPr vert="horz" lIns="91440" tIns="45720" rIns="91440" bIns="45720" rtlCol="0" anchor="t">
            <a:normAutofit/>
          </a:bodyPr>
          <a:lstStyle/>
          <a:p>
            <a:pPr>
              <a:buClrTx/>
              <a:buSzPct val="80000"/>
              <a:buFont typeface="Wingdings"/>
              <a:buChar char="Ø"/>
            </a:pPr>
            <a:r>
              <a:rPr lang="en-US" sz="2000">
                <a:latin typeface="Times New Roman"/>
                <a:cs typeface="Times New Roman"/>
              </a:rPr>
              <a:t>A system is considered insecure if it violates the following: </a:t>
            </a:r>
            <a:endParaRPr lang="en-US" sz="2000">
              <a:cs typeface="Times New Roman"/>
            </a:endParaRPr>
          </a:p>
          <a:p>
            <a:pPr lvl="1" indent="-342900">
              <a:buClrTx/>
              <a:buSzPct val="80000"/>
              <a:buFont typeface="Courier New"/>
              <a:buChar char="o"/>
            </a:pPr>
            <a:r>
              <a:rPr lang="en-US" u="sng">
                <a:latin typeface="Times New Roman"/>
                <a:cs typeface="Times New Roman"/>
              </a:rPr>
              <a:t>Confidentiality:</a:t>
            </a:r>
            <a:r>
              <a:rPr lang="en-US">
                <a:latin typeface="Times New Roman"/>
                <a:cs typeface="Times New Roman"/>
              </a:rPr>
              <a:t> A system used to protect data or information such that only authorized parties have access to it </a:t>
            </a:r>
          </a:p>
          <a:p>
            <a:pPr lvl="1" indent="-342900">
              <a:buClrTx/>
              <a:buSzPct val="80000"/>
              <a:buFont typeface="Courier New"/>
              <a:buChar char="o"/>
            </a:pPr>
            <a:r>
              <a:rPr lang="en-US" u="sng">
                <a:latin typeface="Times New Roman"/>
                <a:cs typeface="Times New Roman"/>
              </a:rPr>
              <a:t>Data Integrity:</a:t>
            </a:r>
            <a:r>
              <a:rPr lang="en-US">
                <a:latin typeface="Times New Roman"/>
                <a:cs typeface="Times New Roman"/>
              </a:rPr>
              <a:t> No Modification of data or information by unauthorized parties </a:t>
            </a:r>
          </a:p>
          <a:p>
            <a:pPr lvl="1" indent="-342900">
              <a:buClrTx/>
              <a:buSzPct val="80000"/>
              <a:buFont typeface="Courier New"/>
              <a:buChar char="o"/>
            </a:pPr>
            <a:r>
              <a:rPr lang="en-US" u="sng">
                <a:latin typeface="Times New Roman"/>
                <a:cs typeface="Times New Roman"/>
              </a:rPr>
              <a:t>Entity Authentication:</a:t>
            </a:r>
            <a:r>
              <a:rPr lang="en-US">
                <a:latin typeface="Times New Roman"/>
                <a:cs typeface="Times New Roman"/>
              </a:rPr>
              <a:t> Ability to ensure that two devices can mutually identify themselves </a:t>
            </a:r>
          </a:p>
        </p:txBody>
      </p:sp>
      <p:sp>
        <p:nvSpPr>
          <p:cNvPr id="4" name="Slide Number Placeholder 3">
            <a:extLst>
              <a:ext uri="{FF2B5EF4-FFF2-40B4-BE49-F238E27FC236}">
                <a16:creationId xmlns:a16="http://schemas.microsoft.com/office/drawing/2014/main" id="{30254998-7AD9-EFA8-53D5-E86E00094E15}"/>
              </a:ext>
            </a:extLst>
          </p:cNvPr>
          <p:cNvSpPr>
            <a:spLocks noGrp="1"/>
          </p:cNvSpPr>
          <p:nvPr>
            <p:ph type="sldNum" sz="quarter" idx="12"/>
          </p:nvPr>
        </p:nvSpPr>
        <p:spPr/>
        <p:txBody>
          <a:bodyPr/>
          <a:lstStyle/>
          <a:p>
            <a:fld id="{BBC53D37-08C6-4092-AB3F-D325989D1325}" type="slidenum">
              <a:rPr lang="en-IN" smtClean="0"/>
              <a:t>19</a:t>
            </a:fld>
            <a:endParaRPr lang="en-US"/>
          </a:p>
        </p:txBody>
      </p:sp>
    </p:spTree>
    <p:extLst>
      <p:ext uri="{BB962C8B-B14F-4D97-AF65-F5344CB8AC3E}">
        <p14:creationId xmlns:p14="http://schemas.microsoft.com/office/powerpoint/2010/main" val="348941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33FC3-DBC7-3285-6C57-364E2BD43B2F}"/>
              </a:ext>
            </a:extLst>
          </p:cNvPr>
          <p:cNvSpPr>
            <a:spLocks noGrp="1"/>
          </p:cNvSpPr>
          <p:nvPr>
            <p:ph type="title"/>
          </p:nvPr>
        </p:nvSpPr>
        <p:spPr>
          <a:xfrm>
            <a:off x="442451" y="306269"/>
            <a:ext cx="11346426" cy="440984"/>
          </a:xfrm>
        </p:spPr>
        <p:txBody>
          <a:bodyPr>
            <a:normAutofit/>
          </a:bodyPr>
          <a:lstStyle/>
          <a:p>
            <a:r>
              <a:rPr lang="en-US" sz="1800" b="1">
                <a:latin typeface="Times New Roman" panose="02020603050405020304" pitchFamily="18" charset="0"/>
                <a:cs typeface="Times New Roman" panose="02020603050405020304" pitchFamily="18" charset="0"/>
              </a:rPr>
              <a:t>3D PRINTING AND ITS ADVANTAGES</a:t>
            </a:r>
            <a:endParaRPr lang="en-IN" sz="18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6A6087C-CDDF-7151-C6E9-6CD49FE3804A}"/>
              </a:ext>
            </a:extLst>
          </p:cNvPr>
          <p:cNvSpPr>
            <a:spLocks noGrp="1"/>
          </p:cNvSpPr>
          <p:nvPr>
            <p:ph idx="1"/>
          </p:nvPr>
        </p:nvSpPr>
        <p:spPr>
          <a:xfrm>
            <a:off x="521109" y="747253"/>
            <a:ext cx="11149781" cy="5889521"/>
          </a:xfrm>
          <a:ln>
            <a:noFill/>
          </a:ln>
        </p:spPr>
        <p:txBody>
          <a:bodyPr>
            <a:normAutofit fontScale="62500" lnSpcReduction="20000"/>
          </a:bodyPr>
          <a:lstStyle/>
          <a:p>
            <a:pPr marL="0" indent="0">
              <a:lnSpc>
                <a:spcPct val="107000"/>
              </a:lnSpc>
              <a:spcAft>
                <a:spcPts val="800"/>
              </a:spcAft>
              <a:buNone/>
            </a:pPr>
            <a:r>
              <a:rPr lang="en-US" sz="2900" b="1" kern="100">
                <a:effectLst/>
                <a:latin typeface="Times New Roman" panose="02020603050405020304" pitchFamily="18" charset="0"/>
                <a:ea typeface="Aptos" panose="020B0004020202020204" pitchFamily="34" charset="0"/>
                <a:cs typeface="Times New Roman" panose="02020603050405020304" pitchFamily="18" charset="0"/>
              </a:rPr>
              <a:t>3D Printing: </a:t>
            </a:r>
          </a:p>
          <a:p>
            <a:pPr>
              <a:lnSpc>
                <a:spcPct val="107000"/>
              </a:lnSpc>
              <a:spcAft>
                <a:spcPts val="800"/>
              </a:spcAft>
              <a:buClr>
                <a:schemeClr val="tx1"/>
              </a:buClr>
              <a:buSzPct val="80000"/>
              <a:buFont typeface="Wingdings" panose="05000000000000000000" pitchFamily="2" charset="2"/>
              <a:buChar char="Ø"/>
            </a:pPr>
            <a:r>
              <a:rPr lang="en-US" sz="2900" kern="100">
                <a:effectLst/>
                <a:latin typeface="Times New Roman" panose="02020603050405020304" pitchFamily="18" charset="0"/>
                <a:ea typeface="Aptos" panose="020B0004020202020204" pitchFamily="34" charset="0"/>
                <a:cs typeface="Times New Roman" panose="02020603050405020304" pitchFamily="18" charset="0"/>
              </a:rPr>
              <a:t>3D printing, also known as additive manufacturing, is a process that builds three-dimensional objects by layering materials according to a digital model. It is a revolutionary technology that enables the precise creation of complex shapes and objects. </a:t>
            </a:r>
          </a:p>
          <a:p>
            <a:pPr>
              <a:lnSpc>
                <a:spcPct val="107000"/>
              </a:lnSpc>
              <a:spcAft>
                <a:spcPts val="800"/>
              </a:spcAft>
              <a:buClr>
                <a:schemeClr val="tx1"/>
              </a:buClr>
              <a:buSzPct val="80000"/>
              <a:buFont typeface="Wingdings" panose="05000000000000000000" pitchFamily="2" charset="2"/>
              <a:buChar char="Ø"/>
            </a:pPr>
            <a:r>
              <a:rPr lang="en-US" sz="2900" kern="100">
                <a:effectLst/>
                <a:latin typeface="Times New Roman" panose="02020603050405020304" pitchFamily="18" charset="0"/>
                <a:ea typeface="Aptos" panose="020B0004020202020204" pitchFamily="34" charset="0"/>
                <a:cs typeface="Times New Roman" panose="02020603050405020304" pitchFamily="18" charset="0"/>
              </a:rPr>
              <a:t>The 3D printing process begins with a digital 3D model, typically created using CAD (Computer-Aided Design) software. This model is then converted into a format, such as STL or G-code, which the printer software reads to guide the printing process. </a:t>
            </a:r>
          </a:p>
          <a:p>
            <a:pPr>
              <a:lnSpc>
                <a:spcPct val="107000"/>
              </a:lnSpc>
              <a:spcAft>
                <a:spcPts val="800"/>
              </a:spcAft>
              <a:buClr>
                <a:schemeClr val="tx1"/>
              </a:buClr>
              <a:buSzPct val="80000"/>
              <a:buFont typeface="Wingdings" panose="05000000000000000000" pitchFamily="2" charset="2"/>
              <a:buChar char="Ø"/>
            </a:pPr>
            <a:r>
              <a:rPr lang="en-US" sz="2900" kern="100">
                <a:effectLst/>
                <a:latin typeface="Times New Roman" panose="02020603050405020304" pitchFamily="18" charset="0"/>
                <a:ea typeface="Aptos" panose="020B0004020202020204" pitchFamily="34" charset="0"/>
                <a:cs typeface="Times New Roman" panose="02020603050405020304" pitchFamily="18" charset="0"/>
              </a:rPr>
              <a:t>Most consumer 3D printers use the extrusion process, in which materials like plastic are melted and deposited in layers to form the designed object.</a:t>
            </a:r>
          </a:p>
          <a:p>
            <a:pPr marL="0" lvl="0" indent="0">
              <a:lnSpc>
                <a:spcPct val="107000"/>
              </a:lnSpc>
              <a:spcAft>
                <a:spcPts val="800"/>
              </a:spcAft>
              <a:buClr>
                <a:schemeClr val="tx1"/>
              </a:buClr>
              <a:buNone/>
            </a:pPr>
            <a:r>
              <a:rPr lang="en-US" sz="2900" b="1" kern="100">
                <a:effectLst/>
                <a:latin typeface="Times New Roman" panose="02020603050405020304" pitchFamily="18" charset="0"/>
                <a:ea typeface="Aptos" panose="020B0004020202020204" pitchFamily="34" charset="0"/>
                <a:cs typeface="Times New Roman" panose="02020603050405020304" pitchFamily="18" charset="0"/>
              </a:rPr>
              <a:t>Advantages of 3D Printing:</a:t>
            </a:r>
          </a:p>
          <a:p>
            <a:pPr lvl="0">
              <a:lnSpc>
                <a:spcPct val="107000"/>
              </a:lnSpc>
              <a:spcAft>
                <a:spcPts val="800"/>
              </a:spcAft>
              <a:buClr>
                <a:schemeClr val="tx1"/>
              </a:buClr>
              <a:buSzPct val="80000"/>
              <a:buFont typeface="Wingdings" panose="05000000000000000000" pitchFamily="2" charset="2"/>
              <a:buChar char="Ø"/>
            </a:pPr>
            <a:r>
              <a:rPr lang="en-US" sz="2900" b="1" kern="100">
                <a:effectLst/>
                <a:latin typeface="Times New Roman" panose="02020603050405020304" pitchFamily="18" charset="0"/>
                <a:ea typeface="Aptos" panose="020B0004020202020204" pitchFamily="34" charset="0"/>
                <a:cs typeface="Times New Roman" panose="02020603050405020304" pitchFamily="18" charset="0"/>
              </a:rPr>
              <a:t>Rapid Prototyping: </a:t>
            </a:r>
            <a:r>
              <a:rPr lang="en-US" sz="2900" kern="100">
                <a:effectLst/>
                <a:latin typeface="Times New Roman" panose="02020603050405020304" pitchFamily="18" charset="0"/>
                <a:ea typeface="Aptos" panose="020B0004020202020204" pitchFamily="34" charset="0"/>
                <a:cs typeface="Times New Roman" panose="02020603050405020304" pitchFamily="18" charset="0"/>
              </a:rPr>
              <a:t>Allows companies to quickly design, test, and modify prototypes. This rapid iteration shortens development cycles and accelerates time to market.</a:t>
            </a:r>
          </a:p>
          <a:p>
            <a:pPr lvl="0">
              <a:lnSpc>
                <a:spcPct val="107000"/>
              </a:lnSpc>
              <a:spcAft>
                <a:spcPts val="800"/>
              </a:spcAft>
              <a:buClr>
                <a:schemeClr val="tx1"/>
              </a:buClr>
              <a:buSzPct val="80000"/>
              <a:buFont typeface="Wingdings" panose="05000000000000000000" pitchFamily="2" charset="2"/>
              <a:buChar char="Ø"/>
            </a:pPr>
            <a:r>
              <a:rPr lang="en-US" sz="2900" b="1" kern="100">
                <a:effectLst/>
                <a:latin typeface="Times New Roman" panose="02020603050405020304" pitchFamily="18" charset="0"/>
                <a:ea typeface="Aptos" panose="020B0004020202020204" pitchFamily="34" charset="0"/>
                <a:cs typeface="Times New Roman" panose="02020603050405020304" pitchFamily="18" charset="0"/>
              </a:rPr>
              <a:t>Customization:</a:t>
            </a:r>
            <a:r>
              <a:rPr lang="en-US" sz="2900" kern="100">
                <a:effectLst/>
                <a:latin typeface="Times New Roman" panose="02020603050405020304" pitchFamily="18" charset="0"/>
                <a:ea typeface="Aptos" panose="020B0004020202020204" pitchFamily="34" charset="0"/>
                <a:cs typeface="Times New Roman" panose="02020603050405020304" pitchFamily="18" charset="0"/>
              </a:rPr>
              <a:t> 3D printing supports the creation of highly customized items, tailored to individual needs. This is particularly valuable in fields like medicine, where custom prosthetics or implants are often required.</a:t>
            </a:r>
          </a:p>
          <a:p>
            <a:pPr lvl="0">
              <a:lnSpc>
                <a:spcPct val="107000"/>
              </a:lnSpc>
              <a:spcAft>
                <a:spcPts val="800"/>
              </a:spcAft>
              <a:buClr>
                <a:schemeClr val="tx1"/>
              </a:buClr>
              <a:buSzPct val="80000"/>
              <a:buFont typeface="Wingdings" panose="05000000000000000000" pitchFamily="2" charset="2"/>
              <a:buChar char="Ø"/>
            </a:pPr>
            <a:r>
              <a:rPr lang="en-US" sz="2900" b="1" kern="100">
                <a:effectLst/>
                <a:latin typeface="Times New Roman" panose="02020603050405020304" pitchFamily="18" charset="0"/>
                <a:ea typeface="Aptos" panose="020B0004020202020204" pitchFamily="34" charset="0"/>
                <a:cs typeface="Times New Roman" panose="02020603050405020304" pitchFamily="18" charset="0"/>
              </a:rPr>
              <a:t>Cost Efficiency: </a:t>
            </a:r>
            <a:r>
              <a:rPr lang="en-US" sz="2900" kern="100">
                <a:effectLst/>
                <a:latin typeface="Times New Roman" panose="02020603050405020304" pitchFamily="18" charset="0"/>
                <a:ea typeface="Aptos" panose="020B0004020202020204" pitchFamily="34" charset="0"/>
                <a:cs typeface="Times New Roman" panose="02020603050405020304" pitchFamily="18" charset="0"/>
              </a:rPr>
              <a:t>For small production runs or prototypes, 3D printing is often more affordable than traditional manufacturing due to the elimination of molds and setup costs.</a:t>
            </a:r>
          </a:p>
          <a:p>
            <a:pPr marL="0" lvl="0" indent="0">
              <a:lnSpc>
                <a:spcPct val="107000"/>
              </a:lnSpc>
              <a:spcAft>
                <a:spcPts val="800"/>
              </a:spcAft>
              <a:buClr>
                <a:schemeClr val="tx1"/>
              </a:buClr>
              <a:buNone/>
            </a:pPr>
            <a:r>
              <a:rPr lang="en-US" sz="1600" kern="100">
                <a:latin typeface="Times New Roman" panose="02020603050405020304" pitchFamily="18" charset="0"/>
                <a:ea typeface="Aptos" panose="020B0004020202020204" pitchFamily="34" charset="0"/>
                <a:cs typeface="Times New Roman" panose="02020603050405020304" pitchFamily="18" charset="0"/>
              </a:rPr>
              <a:t> </a:t>
            </a:r>
            <a:endParaRPr lang="en-IN" sz="1600" kern="100">
              <a:effectLst/>
              <a:latin typeface="Aptos" panose="020B0004020202020204" pitchFamily="34" charset="0"/>
              <a:ea typeface="Aptos" panose="020B0004020202020204" pitchFamily="34" charset="0"/>
              <a:cs typeface="Times New Roman" panose="02020603050405020304" pitchFamily="18" charset="0"/>
            </a:endParaRPr>
          </a:p>
          <a:p>
            <a:pPr>
              <a:buClr>
                <a:schemeClr val="tx1"/>
              </a:buClr>
            </a:pPr>
            <a:endParaRPr lang="en-IN" sz="160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53CFB7B-CCB6-91F6-98B8-9682CC4510AC}"/>
              </a:ext>
            </a:extLst>
          </p:cNvPr>
          <p:cNvSpPr>
            <a:spLocks noGrp="1"/>
          </p:cNvSpPr>
          <p:nvPr>
            <p:ph type="sldNum" sz="quarter" idx="12"/>
          </p:nvPr>
        </p:nvSpPr>
        <p:spPr/>
        <p:txBody>
          <a:bodyPr/>
          <a:lstStyle/>
          <a:p>
            <a:fld id="{BBC53D37-08C6-4092-AB3F-D325989D1325}" type="slidenum">
              <a:rPr lang="en-IN" smtClean="0"/>
              <a:t>2</a:t>
            </a:fld>
            <a:endParaRPr lang="en-US"/>
          </a:p>
        </p:txBody>
      </p:sp>
    </p:spTree>
    <p:extLst>
      <p:ext uri="{BB962C8B-B14F-4D97-AF65-F5344CB8AC3E}">
        <p14:creationId xmlns:p14="http://schemas.microsoft.com/office/powerpoint/2010/main" val="1222494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80D9-7D1E-AFE0-F0A7-9F7145B79A5B}"/>
              </a:ext>
            </a:extLst>
          </p:cNvPr>
          <p:cNvSpPr>
            <a:spLocks noGrp="1"/>
          </p:cNvSpPr>
          <p:nvPr>
            <p:ph type="title"/>
          </p:nvPr>
        </p:nvSpPr>
        <p:spPr>
          <a:xfrm>
            <a:off x="1484310" y="302341"/>
            <a:ext cx="10018713" cy="631723"/>
          </a:xfrm>
        </p:spPr>
        <p:txBody>
          <a:bodyPr>
            <a:normAutofit/>
          </a:bodyPr>
          <a:lstStyle/>
          <a:p>
            <a:r>
              <a:rPr lang="en-US" sz="2000" b="1">
                <a:latin typeface="Times New Roman"/>
                <a:cs typeface="Times New Roman"/>
              </a:rPr>
              <a:t>Attack Technique</a:t>
            </a:r>
            <a:endParaRPr lang="en-US"/>
          </a:p>
        </p:txBody>
      </p:sp>
      <p:sp>
        <p:nvSpPr>
          <p:cNvPr id="3" name="Content Placeholder 2">
            <a:extLst>
              <a:ext uri="{FF2B5EF4-FFF2-40B4-BE49-F238E27FC236}">
                <a16:creationId xmlns:a16="http://schemas.microsoft.com/office/drawing/2014/main" id="{B9DE2D8B-8EF6-A237-1AEF-E8E0C749AD27}"/>
              </a:ext>
            </a:extLst>
          </p:cNvPr>
          <p:cNvSpPr>
            <a:spLocks noGrp="1"/>
          </p:cNvSpPr>
          <p:nvPr>
            <p:ph idx="1"/>
          </p:nvPr>
        </p:nvSpPr>
        <p:spPr>
          <a:xfrm>
            <a:off x="1572801" y="1162664"/>
            <a:ext cx="10018713" cy="4504153"/>
          </a:xfrm>
        </p:spPr>
        <p:txBody>
          <a:bodyPr vert="horz" lIns="91440" tIns="45720" rIns="91440" bIns="45720" rtlCol="0" anchor="t">
            <a:normAutofit/>
          </a:bodyPr>
          <a:lstStyle/>
          <a:p>
            <a:pPr>
              <a:buClrTx/>
              <a:buSzPct val="80000"/>
              <a:buFont typeface="Wingdings"/>
              <a:buChar char="Ø"/>
            </a:pPr>
            <a:r>
              <a:rPr lang="en-US" sz="2000">
                <a:latin typeface="Times New Roman"/>
                <a:cs typeface="Times New Roman"/>
              </a:rPr>
              <a:t>The attack technique consists of a 16-step process</a:t>
            </a:r>
          </a:p>
          <a:p>
            <a:pPr>
              <a:buClrTx/>
              <a:buSzPct val="80000"/>
              <a:buFont typeface="Wingdings"/>
              <a:buChar char="Ø"/>
            </a:pPr>
            <a:r>
              <a:rPr lang="en-US" sz="2000">
                <a:latin typeface="Times New Roman"/>
                <a:cs typeface="Times New Roman"/>
              </a:rPr>
              <a:t>Steps 1-7 are the information gathering stage </a:t>
            </a:r>
          </a:p>
          <a:p>
            <a:pPr>
              <a:buClrTx/>
              <a:buSzPct val="80000"/>
              <a:buFont typeface="Wingdings"/>
              <a:buChar char="Ø"/>
            </a:pPr>
            <a:r>
              <a:rPr lang="en-US" sz="2000">
                <a:latin typeface="Times New Roman"/>
                <a:cs typeface="Times New Roman"/>
              </a:rPr>
              <a:t>Step 8 determines the adversary's targets </a:t>
            </a:r>
          </a:p>
          <a:p>
            <a:pPr>
              <a:buClrTx/>
              <a:buSzPct val="80000"/>
              <a:buFont typeface="Wingdings"/>
              <a:buChar char="Ø"/>
            </a:pPr>
            <a:r>
              <a:rPr lang="en-US" sz="2000">
                <a:latin typeface="Times New Roman"/>
                <a:cs typeface="Times New Roman"/>
              </a:rPr>
              <a:t>Steps 9-10 are the ARP spoofing attacks </a:t>
            </a:r>
          </a:p>
          <a:p>
            <a:pPr>
              <a:buClrTx/>
              <a:buSzPct val="80000"/>
              <a:buFont typeface="Wingdings"/>
              <a:buChar char="Ø"/>
            </a:pPr>
            <a:r>
              <a:rPr lang="en-US" sz="2000">
                <a:latin typeface="Times New Roman"/>
                <a:cs typeface="Times New Roman"/>
              </a:rPr>
              <a:t>Steps 11-12 are where the adversary obtains the victims authentication code </a:t>
            </a:r>
          </a:p>
          <a:p>
            <a:pPr>
              <a:buClrTx/>
              <a:buSzPct val="80000"/>
              <a:buFont typeface="Wingdings"/>
              <a:buChar char="Ø"/>
            </a:pPr>
            <a:r>
              <a:rPr lang="en-US" sz="2000">
                <a:latin typeface="Times New Roman"/>
                <a:cs typeface="Times New Roman"/>
              </a:rPr>
              <a:t>Step 13 is where the client is </a:t>
            </a:r>
            <a:r>
              <a:rPr lang="en-US" sz="2000" err="1">
                <a:latin typeface="Times New Roman"/>
                <a:cs typeface="Times New Roman"/>
              </a:rPr>
              <a:t>unspoofed</a:t>
            </a:r>
            <a:r>
              <a:rPr lang="en-US" sz="2000">
                <a:latin typeface="Times New Roman"/>
                <a:cs typeface="Times New Roman"/>
              </a:rPr>
              <a:t> </a:t>
            </a:r>
          </a:p>
          <a:p>
            <a:pPr>
              <a:buClrTx/>
              <a:buSzPct val="80000"/>
              <a:buFont typeface="Wingdings"/>
              <a:buChar char="Ø"/>
            </a:pPr>
            <a:r>
              <a:rPr lang="en-US" sz="2000">
                <a:latin typeface="Times New Roman"/>
                <a:cs typeface="Times New Roman"/>
              </a:rPr>
              <a:t>Steps 14-15 generate and authenticate a new access token from the stolen code </a:t>
            </a:r>
          </a:p>
          <a:p>
            <a:pPr>
              <a:buClrTx/>
              <a:buSzPct val="80000"/>
              <a:buFont typeface="Wingdings"/>
              <a:buChar char="Ø"/>
            </a:pPr>
            <a:r>
              <a:rPr lang="en-US" sz="2000">
                <a:latin typeface="Times New Roman"/>
                <a:cs typeface="Times New Roman"/>
              </a:rPr>
              <a:t>Step 16 grants privilege to the printer</a:t>
            </a:r>
          </a:p>
          <a:p>
            <a:pPr>
              <a:buClrTx/>
              <a:buSzPct val="80000"/>
              <a:buFont typeface="Wingdings"/>
              <a:buChar char="Ø"/>
            </a:pPr>
            <a:r>
              <a:rPr lang="en-US" sz="2000">
                <a:latin typeface="Times New Roman"/>
                <a:cs typeface="Times New Roman"/>
              </a:rPr>
              <a:t>Attack is performed using a Raspberry Pi 2 running the Raspbian OS </a:t>
            </a:r>
          </a:p>
          <a:p>
            <a:pPr>
              <a:buClrTx/>
              <a:buSzPct val="80000"/>
              <a:buFont typeface="Wingdings"/>
              <a:buChar char="Ø"/>
            </a:pPr>
            <a:r>
              <a:rPr lang="en-US" sz="2000">
                <a:latin typeface="Times New Roman"/>
                <a:cs typeface="Times New Roman"/>
              </a:rPr>
              <a:t>Adversary is only assumed to have their IP and MAC address</a:t>
            </a:r>
            <a:endParaRPr lang="en-US"/>
          </a:p>
        </p:txBody>
      </p:sp>
      <p:sp>
        <p:nvSpPr>
          <p:cNvPr id="4" name="Slide Number Placeholder 3">
            <a:extLst>
              <a:ext uri="{FF2B5EF4-FFF2-40B4-BE49-F238E27FC236}">
                <a16:creationId xmlns:a16="http://schemas.microsoft.com/office/drawing/2014/main" id="{30254998-7AD9-EFA8-53D5-E86E00094E15}"/>
              </a:ext>
            </a:extLst>
          </p:cNvPr>
          <p:cNvSpPr>
            <a:spLocks noGrp="1"/>
          </p:cNvSpPr>
          <p:nvPr>
            <p:ph type="sldNum" sz="quarter" idx="12"/>
          </p:nvPr>
        </p:nvSpPr>
        <p:spPr/>
        <p:txBody>
          <a:bodyPr/>
          <a:lstStyle/>
          <a:p>
            <a:fld id="{BBC53D37-08C6-4092-AB3F-D325989D1325}" type="slidenum">
              <a:rPr lang="en-IN" smtClean="0"/>
              <a:t>20</a:t>
            </a:fld>
            <a:endParaRPr lang="en-US"/>
          </a:p>
        </p:txBody>
      </p:sp>
    </p:spTree>
    <p:extLst>
      <p:ext uri="{BB962C8B-B14F-4D97-AF65-F5344CB8AC3E}">
        <p14:creationId xmlns:p14="http://schemas.microsoft.com/office/powerpoint/2010/main" val="3462451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vert="horz" lIns="91440" tIns="45720" rIns="91440" bIns="45720" rtlCol="0" anchor="ctr">
            <a:noAutofit/>
          </a:bodyPr>
          <a:lstStyle/>
          <a:p>
            <a:br>
              <a:rPr lang="en-US"/>
            </a:br>
            <a:r>
              <a:rPr lang="en-US" sz="2200" b="1">
                <a:latin typeface="Times New Roman"/>
                <a:cs typeface="Times New Roman"/>
              </a:rPr>
              <a:t>Step 1</a:t>
            </a:r>
            <a:br>
              <a:rPr lang="en-US"/>
            </a:br>
            <a:endParaRPr lang="en-IN">
              <a:latin typeface="Corbel"/>
              <a:cs typeface="Times New Roman"/>
            </a:endParaRPr>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Derive the broadcast address for the subnet</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Used to distribute packets to devices on the network</a:t>
            </a: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21</a:t>
            </a:fld>
            <a:endParaRPr lang="en-US"/>
          </a:p>
        </p:txBody>
      </p:sp>
      <p:pic>
        <p:nvPicPr>
          <p:cNvPr id="8" name="Picture 7" descr="A close-up of a sign&#10;&#10;Description automatically generated">
            <a:extLst>
              <a:ext uri="{FF2B5EF4-FFF2-40B4-BE49-F238E27FC236}">
                <a16:creationId xmlns:a16="http://schemas.microsoft.com/office/drawing/2014/main" id="{548E8633-B96E-9549-D7D6-F1A0883B2F60}"/>
              </a:ext>
            </a:extLst>
          </p:cNvPr>
          <p:cNvPicPr>
            <a:picLocks noChangeAspect="1"/>
          </p:cNvPicPr>
          <p:nvPr/>
        </p:nvPicPr>
        <p:blipFill>
          <a:blip r:embed="rId3"/>
          <a:stretch>
            <a:fillRect/>
          </a:stretch>
        </p:blipFill>
        <p:spPr>
          <a:xfrm>
            <a:off x="1636783" y="2914355"/>
            <a:ext cx="8918434" cy="1022546"/>
          </a:xfrm>
          <a:prstGeom prst="rect">
            <a:avLst/>
          </a:prstGeom>
        </p:spPr>
      </p:pic>
    </p:spTree>
    <p:extLst>
      <p:ext uri="{BB962C8B-B14F-4D97-AF65-F5344CB8AC3E}">
        <p14:creationId xmlns:p14="http://schemas.microsoft.com/office/powerpoint/2010/main" val="2484695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vert="horz" lIns="91440" tIns="45720" rIns="91440" bIns="45720" rtlCol="0" anchor="ctr">
            <a:noAutofit/>
          </a:bodyPr>
          <a:lstStyle/>
          <a:p>
            <a:br>
              <a:rPr lang="en-US"/>
            </a:br>
            <a:r>
              <a:rPr lang="en-US" sz="2200" b="1">
                <a:latin typeface="Times New Roman"/>
                <a:cs typeface="Times New Roman"/>
              </a:rPr>
              <a:t>Step 2</a:t>
            </a:r>
            <a:br>
              <a:rPr lang="en-US"/>
            </a:br>
            <a:endParaRPr lang="en-IN">
              <a:latin typeface="Corbel"/>
              <a:cs typeface="Times New Roman"/>
            </a:endParaRPr>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Obtain the set of all client devices C on the network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Listening on this port will return a set of broadcast packets directed at MakerBot printing services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Each packet in this set that contains the message "{command: broadcast}" includes the clients IP and MAC address</a:t>
            </a: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22</a:t>
            </a:fld>
            <a:endParaRPr lang="en-US"/>
          </a:p>
        </p:txBody>
      </p:sp>
      <p:pic>
        <p:nvPicPr>
          <p:cNvPr id="5" name="Picture 4" descr="A close-up of a white background&#10;&#10;Description automatically generated">
            <a:extLst>
              <a:ext uri="{FF2B5EF4-FFF2-40B4-BE49-F238E27FC236}">
                <a16:creationId xmlns:a16="http://schemas.microsoft.com/office/drawing/2014/main" id="{58AB78ED-6716-8E10-344B-2BD126D7FE35}"/>
              </a:ext>
            </a:extLst>
          </p:cNvPr>
          <p:cNvPicPr>
            <a:picLocks noChangeAspect="1"/>
          </p:cNvPicPr>
          <p:nvPr/>
        </p:nvPicPr>
        <p:blipFill>
          <a:blip r:embed="rId3"/>
          <a:stretch>
            <a:fillRect/>
          </a:stretch>
        </p:blipFill>
        <p:spPr>
          <a:xfrm>
            <a:off x="2606647" y="3425080"/>
            <a:ext cx="6978706" cy="1686936"/>
          </a:xfrm>
          <a:prstGeom prst="rect">
            <a:avLst/>
          </a:prstGeom>
        </p:spPr>
      </p:pic>
    </p:spTree>
    <p:extLst>
      <p:ext uri="{BB962C8B-B14F-4D97-AF65-F5344CB8AC3E}">
        <p14:creationId xmlns:p14="http://schemas.microsoft.com/office/powerpoint/2010/main" val="2528001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vert="horz" lIns="91440" tIns="45720" rIns="91440" bIns="45720" rtlCol="0" anchor="ctr">
            <a:noAutofit/>
          </a:bodyPr>
          <a:lstStyle/>
          <a:p>
            <a:br>
              <a:rPr lang="en-US"/>
            </a:br>
            <a:r>
              <a:rPr lang="en-US" sz="2200" b="1">
                <a:latin typeface="Times New Roman"/>
                <a:cs typeface="Times New Roman"/>
              </a:rPr>
              <a:t>Step 3</a:t>
            </a:r>
            <a:br>
              <a:rPr lang="en-US"/>
            </a:br>
            <a:endParaRPr lang="en-IN">
              <a:latin typeface="Corbel"/>
              <a:cs typeface="Times New Roman"/>
            </a:endParaRPr>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Broadcast packet to the network to obtain the set of all printer replies</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BA denotes the broadcast address which was found in step 1</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b is the broadcast message </a:t>
            </a:r>
          </a:p>
          <a:p>
            <a:pPr>
              <a:buClrTx/>
              <a:buSzPct val="80000"/>
              <a:buFont typeface="Wingdings"/>
              <a:buChar char="Ø"/>
            </a:pPr>
            <a:r>
              <a:rPr lang="en-US" sz="1800">
                <a:latin typeface="Times New Roman"/>
                <a:cs typeface="Times New Roman"/>
              </a:rPr>
              <a:t>Transmitted on UDP port 12308 and broadcast reply is received on UDP port 12307</a:t>
            </a: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23</a:t>
            </a:fld>
            <a:endParaRPr lang="en-US"/>
          </a:p>
        </p:txBody>
      </p:sp>
      <p:pic>
        <p:nvPicPr>
          <p:cNvPr id="4" name="Picture 3" descr="A close-up of a sign&#10;&#10;Description automatically generated">
            <a:extLst>
              <a:ext uri="{FF2B5EF4-FFF2-40B4-BE49-F238E27FC236}">
                <a16:creationId xmlns:a16="http://schemas.microsoft.com/office/drawing/2014/main" id="{AC5E5444-6977-7113-7964-29915FB377AB}"/>
              </a:ext>
            </a:extLst>
          </p:cNvPr>
          <p:cNvPicPr>
            <a:picLocks noChangeAspect="1"/>
          </p:cNvPicPr>
          <p:nvPr/>
        </p:nvPicPr>
        <p:blipFill>
          <a:blip r:embed="rId3"/>
          <a:stretch>
            <a:fillRect/>
          </a:stretch>
        </p:blipFill>
        <p:spPr>
          <a:xfrm>
            <a:off x="2463055" y="3431992"/>
            <a:ext cx="7259145" cy="911111"/>
          </a:xfrm>
          <a:prstGeom prst="rect">
            <a:avLst/>
          </a:prstGeom>
        </p:spPr>
      </p:pic>
    </p:spTree>
    <p:extLst>
      <p:ext uri="{BB962C8B-B14F-4D97-AF65-F5344CB8AC3E}">
        <p14:creationId xmlns:p14="http://schemas.microsoft.com/office/powerpoint/2010/main" val="25763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vert="horz" lIns="91440" tIns="45720" rIns="91440" bIns="45720" rtlCol="0" anchor="ctr">
            <a:noAutofit/>
          </a:bodyPr>
          <a:lstStyle/>
          <a:p>
            <a:br>
              <a:rPr lang="en-US"/>
            </a:br>
            <a:r>
              <a:rPr lang="en-US" sz="2200" b="1">
                <a:latin typeface="Times New Roman"/>
                <a:cs typeface="Times New Roman"/>
              </a:rPr>
              <a:t>Step 4</a:t>
            </a:r>
            <a:br>
              <a:rPr lang="en-US"/>
            </a:br>
            <a:endParaRPr lang="en-IN">
              <a:latin typeface="Corbel"/>
              <a:cs typeface="Times New Roman"/>
            </a:endParaRPr>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Obtain a set of printers from the broadcast replies in step 2</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Each broadcast reply contains the printer's configuration information </a:t>
            </a:r>
          </a:p>
          <a:p>
            <a:pPr>
              <a:buClrTx/>
              <a:buSzPct val="80000"/>
              <a:buFont typeface="Wingdings"/>
              <a:buChar char="Ø"/>
            </a:pPr>
            <a:r>
              <a:rPr lang="en-US" sz="1800">
                <a:latin typeface="Times New Roman"/>
                <a:cs typeface="Times New Roman"/>
              </a:rPr>
              <a:t>The adversary gets a reply from each printer on the network and the set of all printers is populated</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The adversary then gets the corresponding IP from each printer </a:t>
            </a: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24</a:t>
            </a:fld>
            <a:endParaRPr lang="en-US"/>
          </a:p>
        </p:txBody>
      </p:sp>
      <p:pic>
        <p:nvPicPr>
          <p:cNvPr id="6" name="Picture 5" descr="A white rectangular object with black text&#10;&#10;Description automatically generated">
            <a:extLst>
              <a:ext uri="{FF2B5EF4-FFF2-40B4-BE49-F238E27FC236}">
                <a16:creationId xmlns:a16="http://schemas.microsoft.com/office/drawing/2014/main" id="{C6D9D8E6-FC95-C1A0-AEB6-0B4C77CAE5F1}"/>
              </a:ext>
            </a:extLst>
          </p:cNvPr>
          <p:cNvPicPr>
            <a:picLocks noChangeAspect="1"/>
          </p:cNvPicPr>
          <p:nvPr/>
        </p:nvPicPr>
        <p:blipFill>
          <a:blip r:embed="rId3"/>
          <a:stretch>
            <a:fillRect/>
          </a:stretch>
        </p:blipFill>
        <p:spPr>
          <a:xfrm>
            <a:off x="3215951" y="2914233"/>
            <a:ext cx="5476875" cy="1085850"/>
          </a:xfrm>
          <a:prstGeom prst="rect">
            <a:avLst/>
          </a:prstGeom>
        </p:spPr>
      </p:pic>
      <p:pic>
        <p:nvPicPr>
          <p:cNvPr id="8" name="Picture 7" descr="A close-up of a white rectangular frame&#10;&#10;Description automatically generated">
            <a:extLst>
              <a:ext uri="{FF2B5EF4-FFF2-40B4-BE49-F238E27FC236}">
                <a16:creationId xmlns:a16="http://schemas.microsoft.com/office/drawing/2014/main" id="{557C5A66-D71C-2A66-4794-BED5C1005776}"/>
              </a:ext>
            </a:extLst>
          </p:cNvPr>
          <p:cNvPicPr>
            <a:picLocks noChangeAspect="1"/>
          </p:cNvPicPr>
          <p:nvPr/>
        </p:nvPicPr>
        <p:blipFill>
          <a:blip r:embed="rId4"/>
          <a:stretch>
            <a:fillRect/>
          </a:stretch>
        </p:blipFill>
        <p:spPr>
          <a:xfrm>
            <a:off x="3149276" y="4189993"/>
            <a:ext cx="5610225" cy="800100"/>
          </a:xfrm>
          <a:prstGeom prst="rect">
            <a:avLst/>
          </a:prstGeom>
        </p:spPr>
      </p:pic>
    </p:spTree>
    <p:extLst>
      <p:ext uri="{BB962C8B-B14F-4D97-AF65-F5344CB8AC3E}">
        <p14:creationId xmlns:p14="http://schemas.microsoft.com/office/powerpoint/2010/main" val="1108643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vert="horz" lIns="91440" tIns="45720" rIns="91440" bIns="45720" rtlCol="0" anchor="ctr">
            <a:noAutofit/>
          </a:bodyPr>
          <a:lstStyle/>
          <a:p>
            <a:br>
              <a:rPr lang="en-US"/>
            </a:br>
            <a:r>
              <a:rPr lang="en-US" sz="2200" b="1">
                <a:latin typeface="Times New Roman"/>
                <a:cs typeface="Times New Roman"/>
              </a:rPr>
              <a:t>Step 5</a:t>
            </a:r>
            <a:br>
              <a:rPr lang="en-US"/>
            </a:br>
            <a:endParaRPr lang="en-IN">
              <a:latin typeface="Corbel"/>
              <a:cs typeface="Times New Roman"/>
            </a:endParaRPr>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Retrieve the current and previously printed 3D models from each printer</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m1 and m2 are HTTP GET commands for the current and last print file path</a:t>
            </a:r>
          </a:p>
          <a:p>
            <a:pPr>
              <a:buClrTx/>
              <a:buSzPct val="80000"/>
              <a:buFont typeface="Wingdings"/>
              <a:buChar char="Ø"/>
            </a:pPr>
            <a:r>
              <a:rPr lang="en-US" sz="1800">
                <a:latin typeface="Times New Roman"/>
                <a:cs typeface="Times New Roman"/>
              </a:rPr>
              <a:t>m3 and m4 are HTTP GET commands are strings requesting the current and previous print files</a:t>
            </a:r>
          </a:p>
          <a:p>
            <a:pPr>
              <a:buClrTx/>
              <a:buSzPct val="80000"/>
              <a:buFont typeface="Wingdings"/>
              <a:buChar char="Ø"/>
            </a:pPr>
            <a:r>
              <a:rPr lang="en-US" sz="1800">
                <a:latin typeface="Times New Roman"/>
                <a:cs typeface="Times New Roman"/>
              </a:rPr>
              <a:t>This action does not require any authentication and only requires the adversary has knowledge of the printers IP</a:t>
            </a: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25</a:t>
            </a:fld>
            <a:endParaRPr lang="en-US"/>
          </a:p>
        </p:txBody>
      </p:sp>
      <p:pic>
        <p:nvPicPr>
          <p:cNvPr id="4" name="Picture 3" descr="A close-up of a computer code&#10;&#10;Description automatically generated">
            <a:extLst>
              <a:ext uri="{FF2B5EF4-FFF2-40B4-BE49-F238E27FC236}">
                <a16:creationId xmlns:a16="http://schemas.microsoft.com/office/drawing/2014/main" id="{F0631E0B-09CC-4B34-1DEE-5DBF76DB89EF}"/>
              </a:ext>
            </a:extLst>
          </p:cNvPr>
          <p:cNvPicPr>
            <a:picLocks noChangeAspect="1"/>
          </p:cNvPicPr>
          <p:nvPr/>
        </p:nvPicPr>
        <p:blipFill>
          <a:blip r:embed="rId3"/>
          <a:stretch>
            <a:fillRect/>
          </a:stretch>
        </p:blipFill>
        <p:spPr>
          <a:xfrm>
            <a:off x="3476625" y="3074930"/>
            <a:ext cx="5238750" cy="2447925"/>
          </a:xfrm>
          <a:prstGeom prst="rect">
            <a:avLst/>
          </a:prstGeom>
        </p:spPr>
      </p:pic>
    </p:spTree>
    <p:extLst>
      <p:ext uri="{BB962C8B-B14F-4D97-AF65-F5344CB8AC3E}">
        <p14:creationId xmlns:p14="http://schemas.microsoft.com/office/powerpoint/2010/main" val="2480145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80D9-7D1E-AFE0-F0A7-9F7145B79A5B}"/>
              </a:ext>
            </a:extLst>
          </p:cNvPr>
          <p:cNvSpPr>
            <a:spLocks noGrp="1"/>
          </p:cNvSpPr>
          <p:nvPr>
            <p:ph type="title"/>
          </p:nvPr>
        </p:nvSpPr>
        <p:spPr>
          <a:xfrm>
            <a:off x="1484310" y="302341"/>
            <a:ext cx="10018713" cy="631723"/>
          </a:xfrm>
        </p:spPr>
        <p:txBody>
          <a:bodyPr>
            <a:normAutofit/>
          </a:bodyPr>
          <a:lstStyle/>
          <a:p>
            <a:r>
              <a:rPr lang="en-US" sz="2000" b="1">
                <a:latin typeface="Times New Roman"/>
                <a:cs typeface="Times New Roman"/>
              </a:rPr>
              <a:t>Insecurity</a:t>
            </a:r>
            <a:endParaRPr lang="en-IN" sz="20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DE2D8B-8EF6-A237-1AEF-E8E0C749AD27}"/>
              </a:ext>
            </a:extLst>
          </p:cNvPr>
          <p:cNvSpPr>
            <a:spLocks noGrp="1"/>
          </p:cNvSpPr>
          <p:nvPr>
            <p:ph idx="1"/>
          </p:nvPr>
        </p:nvSpPr>
        <p:spPr>
          <a:xfrm>
            <a:off x="1572801" y="1162664"/>
            <a:ext cx="10018713" cy="3027357"/>
          </a:xfrm>
        </p:spPr>
        <p:txBody>
          <a:bodyPr vert="horz" lIns="91440" tIns="45720" rIns="91440" bIns="45720" rtlCol="0" anchor="t">
            <a:normAutofit/>
          </a:bodyPr>
          <a:lstStyle/>
          <a:p>
            <a:pPr>
              <a:buClrTx/>
              <a:buSzPct val="80000"/>
              <a:buFont typeface="Wingdings"/>
              <a:buChar char="Ø"/>
            </a:pPr>
            <a:r>
              <a:rPr lang="en-US" sz="2000">
                <a:latin typeface="Times New Roman"/>
                <a:cs typeface="Times New Roman"/>
              </a:rPr>
              <a:t>A system is considered insecure if it violates the following: </a:t>
            </a:r>
            <a:endParaRPr lang="en-US" sz="2000">
              <a:cs typeface="Times New Roman"/>
            </a:endParaRPr>
          </a:p>
          <a:p>
            <a:pPr lvl="1" indent="-342900">
              <a:buClrTx/>
              <a:buSzPct val="80000"/>
              <a:buFont typeface="Courier New"/>
              <a:buChar char="o"/>
            </a:pPr>
            <a:r>
              <a:rPr lang="en-US" b="1" u="sng">
                <a:latin typeface="Times New Roman"/>
                <a:cs typeface="Times New Roman"/>
              </a:rPr>
              <a:t>Confidentiality:</a:t>
            </a:r>
            <a:r>
              <a:rPr lang="en-US" b="1">
                <a:latin typeface="Times New Roman"/>
                <a:cs typeface="Times New Roman"/>
              </a:rPr>
              <a:t> A system used to protect data or information such that only authorized parties have access to it </a:t>
            </a:r>
          </a:p>
          <a:p>
            <a:pPr lvl="1" indent="-342900">
              <a:buClrTx/>
              <a:buSzPct val="80000"/>
              <a:buFont typeface="Courier New"/>
              <a:buChar char="o"/>
            </a:pPr>
            <a:r>
              <a:rPr lang="en-US" u="sng">
                <a:latin typeface="Times New Roman"/>
                <a:cs typeface="Times New Roman"/>
              </a:rPr>
              <a:t>Data Integrity:</a:t>
            </a:r>
            <a:r>
              <a:rPr lang="en-US">
                <a:latin typeface="Times New Roman"/>
                <a:cs typeface="Times New Roman"/>
              </a:rPr>
              <a:t> No Modification of data or information by unauthorized parties </a:t>
            </a:r>
          </a:p>
          <a:p>
            <a:pPr lvl="1" indent="-342900">
              <a:buClrTx/>
              <a:buSzPct val="80000"/>
              <a:buFont typeface="Courier New"/>
              <a:buChar char="o"/>
            </a:pPr>
            <a:r>
              <a:rPr lang="en-US" u="sng">
                <a:latin typeface="Times New Roman"/>
                <a:cs typeface="Times New Roman"/>
              </a:rPr>
              <a:t>Entity Authentication:</a:t>
            </a:r>
            <a:r>
              <a:rPr lang="en-US">
                <a:latin typeface="Times New Roman"/>
                <a:cs typeface="Times New Roman"/>
              </a:rPr>
              <a:t> Ability to ensure that two devices can mutually identify themselves </a:t>
            </a:r>
          </a:p>
        </p:txBody>
      </p:sp>
      <p:sp>
        <p:nvSpPr>
          <p:cNvPr id="4" name="Slide Number Placeholder 3">
            <a:extLst>
              <a:ext uri="{FF2B5EF4-FFF2-40B4-BE49-F238E27FC236}">
                <a16:creationId xmlns:a16="http://schemas.microsoft.com/office/drawing/2014/main" id="{30254998-7AD9-EFA8-53D5-E86E00094E15}"/>
              </a:ext>
            </a:extLst>
          </p:cNvPr>
          <p:cNvSpPr>
            <a:spLocks noGrp="1"/>
          </p:cNvSpPr>
          <p:nvPr>
            <p:ph type="sldNum" sz="quarter" idx="12"/>
          </p:nvPr>
        </p:nvSpPr>
        <p:spPr/>
        <p:txBody>
          <a:bodyPr/>
          <a:lstStyle/>
          <a:p>
            <a:fld id="{BBC53D37-08C6-4092-AB3F-D325989D1325}" type="slidenum">
              <a:rPr lang="en-IN" smtClean="0"/>
              <a:t>26</a:t>
            </a:fld>
            <a:endParaRPr lang="en-US"/>
          </a:p>
        </p:txBody>
      </p:sp>
    </p:spTree>
    <p:extLst>
      <p:ext uri="{BB962C8B-B14F-4D97-AF65-F5344CB8AC3E}">
        <p14:creationId xmlns:p14="http://schemas.microsoft.com/office/powerpoint/2010/main" val="532780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80D9-7D1E-AFE0-F0A7-9F7145B79A5B}"/>
              </a:ext>
            </a:extLst>
          </p:cNvPr>
          <p:cNvSpPr>
            <a:spLocks noGrp="1"/>
          </p:cNvSpPr>
          <p:nvPr>
            <p:ph type="title"/>
          </p:nvPr>
        </p:nvSpPr>
        <p:spPr>
          <a:xfrm>
            <a:off x="1484310" y="302341"/>
            <a:ext cx="10018713" cy="631723"/>
          </a:xfrm>
        </p:spPr>
        <p:txBody>
          <a:bodyPr>
            <a:normAutofit/>
          </a:bodyPr>
          <a:lstStyle/>
          <a:p>
            <a:r>
              <a:rPr lang="en-US" sz="2000" b="1">
                <a:latin typeface="Times New Roman"/>
                <a:cs typeface="Times New Roman"/>
              </a:rPr>
              <a:t>Insecurity</a:t>
            </a:r>
            <a:endParaRPr lang="en-IN" sz="20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DE2D8B-8EF6-A237-1AEF-E8E0C749AD27}"/>
              </a:ext>
            </a:extLst>
          </p:cNvPr>
          <p:cNvSpPr>
            <a:spLocks noGrp="1"/>
          </p:cNvSpPr>
          <p:nvPr>
            <p:ph idx="1"/>
          </p:nvPr>
        </p:nvSpPr>
        <p:spPr>
          <a:xfrm>
            <a:off x="1572801" y="1162664"/>
            <a:ext cx="10018713" cy="3027357"/>
          </a:xfrm>
        </p:spPr>
        <p:txBody>
          <a:bodyPr vert="horz" lIns="91440" tIns="45720" rIns="91440" bIns="45720" rtlCol="0" anchor="t">
            <a:normAutofit/>
          </a:bodyPr>
          <a:lstStyle/>
          <a:p>
            <a:pPr>
              <a:buClrTx/>
              <a:buSzPct val="80000"/>
              <a:buFont typeface="Wingdings"/>
              <a:buChar char="Ø"/>
            </a:pPr>
            <a:r>
              <a:rPr lang="en-US" sz="2000">
                <a:latin typeface="Times New Roman"/>
                <a:cs typeface="Times New Roman"/>
              </a:rPr>
              <a:t>A system is considered insecure if it violates the following: </a:t>
            </a:r>
            <a:endParaRPr lang="en-US" sz="2000">
              <a:cs typeface="Times New Roman"/>
            </a:endParaRPr>
          </a:p>
          <a:p>
            <a:pPr lvl="1" indent="-342900">
              <a:buClrTx/>
              <a:buSzPct val="80000"/>
              <a:buFont typeface="Courier New"/>
              <a:buChar char="o"/>
            </a:pPr>
            <a:r>
              <a:rPr lang="en-US" b="1" u="sng" strike="sngStrike">
                <a:latin typeface="Times New Roman"/>
                <a:cs typeface="Times New Roman"/>
              </a:rPr>
              <a:t>Confidentiality:</a:t>
            </a:r>
            <a:r>
              <a:rPr lang="en-US" b="1" strike="sngStrike">
                <a:latin typeface="Times New Roman"/>
                <a:cs typeface="Times New Roman"/>
              </a:rPr>
              <a:t> A system used to protect data or information such that only authorized parties have access to it </a:t>
            </a:r>
          </a:p>
          <a:p>
            <a:pPr lvl="1" indent="-342900">
              <a:buClrTx/>
              <a:buSzPct val="80000"/>
              <a:buFont typeface="Courier New"/>
              <a:buChar char="o"/>
            </a:pPr>
            <a:r>
              <a:rPr lang="en-US" u="sng">
                <a:latin typeface="Times New Roman"/>
                <a:cs typeface="Times New Roman"/>
              </a:rPr>
              <a:t>Data Integrity:</a:t>
            </a:r>
            <a:r>
              <a:rPr lang="en-US">
                <a:latin typeface="Times New Roman"/>
                <a:cs typeface="Times New Roman"/>
              </a:rPr>
              <a:t> No Modification of data or information by unauthorized parties </a:t>
            </a:r>
          </a:p>
          <a:p>
            <a:pPr lvl="1" indent="-342900">
              <a:buClrTx/>
              <a:buSzPct val="80000"/>
              <a:buFont typeface="Courier New"/>
              <a:buChar char="o"/>
            </a:pPr>
            <a:r>
              <a:rPr lang="en-US" u="sng">
                <a:latin typeface="Times New Roman"/>
                <a:cs typeface="Times New Roman"/>
              </a:rPr>
              <a:t>Entity Authentication:</a:t>
            </a:r>
            <a:r>
              <a:rPr lang="en-US">
                <a:latin typeface="Times New Roman"/>
                <a:cs typeface="Times New Roman"/>
              </a:rPr>
              <a:t> Ability to ensure that two devices can mutually identify themselves </a:t>
            </a:r>
          </a:p>
        </p:txBody>
      </p:sp>
      <p:sp>
        <p:nvSpPr>
          <p:cNvPr id="4" name="Slide Number Placeholder 3">
            <a:extLst>
              <a:ext uri="{FF2B5EF4-FFF2-40B4-BE49-F238E27FC236}">
                <a16:creationId xmlns:a16="http://schemas.microsoft.com/office/drawing/2014/main" id="{30254998-7AD9-EFA8-53D5-E86E00094E15}"/>
              </a:ext>
            </a:extLst>
          </p:cNvPr>
          <p:cNvSpPr>
            <a:spLocks noGrp="1"/>
          </p:cNvSpPr>
          <p:nvPr>
            <p:ph type="sldNum" sz="quarter" idx="12"/>
          </p:nvPr>
        </p:nvSpPr>
        <p:spPr/>
        <p:txBody>
          <a:bodyPr/>
          <a:lstStyle/>
          <a:p>
            <a:fld id="{BBC53D37-08C6-4092-AB3F-D325989D1325}" type="slidenum">
              <a:rPr lang="en-IN" smtClean="0"/>
              <a:t>27</a:t>
            </a:fld>
            <a:endParaRPr lang="en-US"/>
          </a:p>
        </p:txBody>
      </p:sp>
    </p:spTree>
    <p:extLst>
      <p:ext uri="{BB962C8B-B14F-4D97-AF65-F5344CB8AC3E}">
        <p14:creationId xmlns:p14="http://schemas.microsoft.com/office/powerpoint/2010/main" val="4096744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vert="horz" lIns="91440" tIns="45720" rIns="91440" bIns="45720" rtlCol="0" anchor="ctr">
            <a:noAutofit/>
          </a:bodyPr>
          <a:lstStyle/>
          <a:p>
            <a:br>
              <a:rPr lang="en-US"/>
            </a:br>
            <a:r>
              <a:rPr lang="en-US" sz="2200" b="1">
                <a:latin typeface="Times New Roman"/>
                <a:cs typeface="Times New Roman"/>
              </a:rPr>
              <a:t>Step 6</a:t>
            </a:r>
            <a:br>
              <a:rPr lang="en-US"/>
            </a:br>
            <a:endParaRPr lang="en-IN">
              <a:latin typeface="Corbel"/>
              <a:cs typeface="Times New Roman"/>
            </a:endParaRPr>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Obtain the MAC address for each printer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Use </a:t>
            </a:r>
            <a:r>
              <a:rPr lang="en-US" sz="1800" err="1">
                <a:latin typeface="Times New Roman"/>
                <a:cs typeface="Times New Roman"/>
              </a:rPr>
              <a:t>ResolveMAC</a:t>
            </a:r>
            <a:r>
              <a:rPr lang="en-US" sz="1800">
                <a:latin typeface="Times New Roman"/>
                <a:cs typeface="Times New Roman"/>
              </a:rPr>
              <a:t> to obtain the MAC address</a:t>
            </a: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28</a:t>
            </a:fld>
            <a:endParaRPr lang="en-US"/>
          </a:p>
        </p:txBody>
      </p:sp>
      <p:pic>
        <p:nvPicPr>
          <p:cNvPr id="5" name="Picture 4" descr="A white background with black text&#10;&#10;Description automatically generated">
            <a:extLst>
              <a:ext uri="{FF2B5EF4-FFF2-40B4-BE49-F238E27FC236}">
                <a16:creationId xmlns:a16="http://schemas.microsoft.com/office/drawing/2014/main" id="{E1B5DEEC-963E-0928-92B6-AAEFDF579308}"/>
              </a:ext>
            </a:extLst>
          </p:cNvPr>
          <p:cNvPicPr>
            <a:picLocks noChangeAspect="1"/>
          </p:cNvPicPr>
          <p:nvPr/>
        </p:nvPicPr>
        <p:blipFill>
          <a:blip r:embed="rId3"/>
          <a:stretch>
            <a:fillRect/>
          </a:stretch>
        </p:blipFill>
        <p:spPr>
          <a:xfrm>
            <a:off x="2341380" y="2572719"/>
            <a:ext cx="7502496" cy="1496772"/>
          </a:xfrm>
          <a:prstGeom prst="rect">
            <a:avLst/>
          </a:prstGeom>
        </p:spPr>
      </p:pic>
    </p:spTree>
    <p:extLst>
      <p:ext uri="{BB962C8B-B14F-4D97-AF65-F5344CB8AC3E}">
        <p14:creationId xmlns:p14="http://schemas.microsoft.com/office/powerpoint/2010/main" val="539318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vert="horz" lIns="91440" tIns="45720" rIns="91440" bIns="45720" rtlCol="0" anchor="ctr">
            <a:noAutofit/>
          </a:bodyPr>
          <a:lstStyle/>
          <a:p>
            <a:br>
              <a:rPr lang="en-US"/>
            </a:br>
            <a:r>
              <a:rPr lang="en-US" sz="2200" b="1">
                <a:latin typeface="Times New Roman"/>
                <a:cs typeface="Times New Roman"/>
              </a:rPr>
              <a:t>Step 7</a:t>
            </a:r>
            <a:br>
              <a:rPr lang="en-US"/>
            </a:br>
            <a:endParaRPr lang="en-IN">
              <a:latin typeface="Corbel"/>
              <a:cs typeface="Times New Roman"/>
            </a:endParaRPr>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Commence a "handshake" with each printer and obtain the responses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h is the client's handshake commencement JSON-RPC string consisting of a null username, </a:t>
            </a:r>
            <a:r>
              <a:rPr lang="en-US" sz="1800" err="1">
                <a:latin typeface="Times New Roman"/>
                <a:cs typeface="Times New Roman"/>
              </a:rPr>
              <a:t>host_version</a:t>
            </a:r>
            <a:r>
              <a:rPr lang="en-US" sz="1800">
                <a:latin typeface="Times New Roman"/>
                <a:cs typeface="Times New Roman"/>
              </a:rPr>
              <a:t>, and method handshake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This request can be hardcoded or the adversary can listen to the network for handshake instances on port 9999</a:t>
            </a:r>
            <a:endParaRPr lang="en-US" sz="1800">
              <a:latin typeface="Times New Roman"/>
              <a:cs typeface="Times New Roman" panose="02020603050405020304" pitchFamily="18" charset="0"/>
            </a:endParaRPr>
          </a:p>
          <a:p>
            <a:pPr lvl="1" indent="-342900">
              <a:buClrTx/>
              <a:buSzPct val="80000"/>
              <a:buFont typeface="Courier New"/>
              <a:buChar char="o"/>
            </a:pPr>
            <a:r>
              <a:rPr lang="en-US" sz="1400">
                <a:latin typeface="Times New Roman"/>
                <a:cs typeface="Times New Roman"/>
              </a:rPr>
              <a:t>Communication on this port is unencrypted </a:t>
            </a:r>
            <a:endParaRPr lang="en-US" sz="14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29</a:t>
            </a:fld>
            <a:endParaRPr lang="en-US"/>
          </a:p>
        </p:txBody>
      </p:sp>
      <p:pic>
        <p:nvPicPr>
          <p:cNvPr id="6" name="Picture 5" descr="A white background with black text&#10;&#10;Description automatically generated">
            <a:extLst>
              <a:ext uri="{FF2B5EF4-FFF2-40B4-BE49-F238E27FC236}">
                <a16:creationId xmlns:a16="http://schemas.microsoft.com/office/drawing/2014/main" id="{C41A4016-3A13-71C7-5479-FE06DA538152}"/>
              </a:ext>
            </a:extLst>
          </p:cNvPr>
          <p:cNvPicPr>
            <a:picLocks noChangeAspect="1"/>
          </p:cNvPicPr>
          <p:nvPr/>
        </p:nvPicPr>
        <p:blipFill>
          <a:blip r:embed="rId3"/>
          <a:stretch>
            <a:fillRect/>
          </a:stretch>
        </p:blipFill>
        <p:spPr>
          <a:xfrm>
            <a:off x="2283850" y="3819778"/>
            <a:ext cx="7631042" cy="1902302"/>
          </a:xfrm>
          <a:prstGeom prst="rect">
            <a:avLst/>
          </a:prstGeom>
        </p:spPr>
      </p:pic>
    </p:spTree>
    <p:extLst>
      <p:ext uri="{BB962C8B-B14F-4D97-AF65-F5344CB8AC3E}">
        <p14:creationId xmlns:p14="http://schemas.microsoft.com/office/powerpoint/2010/main" val="629440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C990EEC-F50B-4210-909B-C6749B647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E9C3F85D-435C-45BF-9CFC-7ACE930FAE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35" name="Freeform 6">
              <a:extLst>
                <a:ext uri="{FF2B5EF4-FFF2-40B4-BE49-F238E27FC236}">
                  <a16:creationId xmlns:a16="http://schemas.microsoft.com/office/drawing/2014/main" id="{C0DB1233-B9FA-48CC-A8F7-ECF1C5E943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IN"/>
            </a:p>
          </p:txBody>
        </p:sp>
        <p:sp>
          <p:nvSpPr>
            <p:cNvPr id="36" name="Freeform 7">
              <a:extLst>
                <a:ext uri="{FF2B5EF4-FFF2-40B4-BE49-F238E27FC236}">
                  <a16:creationId xmlns:a16="http://schemas.microsoft.com/office/drawing/2014/main" id="{CC41E8BA-D332-434C-8935-990796DE7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IN"/>
            </a:p>
          </p:txBody>
        </p:sp>
        <p:sp>
          <p:nvSpPr>
            <p:cNvPr id="37" name="Freeform 8">
              <a:extLst>
                <a:ext uri="{FF2B5EF4-FFF2-40B4-BE49-F238E27FC236}">
                  <a16:creationId xmlns:a16="http://schemas.microsoft.com/office/drawing/2014/main" id="{F154EBF1-9FA5-411E-8F8A-6AFF90C64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IN"/>
            </a:p>
          </p:txBody>
        </p:sp>
        <p:sp>
          <p:nvSpPr>
            <p:cNvPr id="38" name="Freeform 9">
              <a:extLst>
                <a:ext uri="{FF2B5EF4-FFF2-40B4-BE49-F238E27FC236}">
                  <a16:creationId xmlns:a16="http://schemas.microsoft.com/office/drawing/2014/main" id="{7894F796-53FB-4E54-8A32-85097594C5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IN"/>
            </a:p>
          </p:txBody>
        </p:sp>
        <p:sp>
          <p:nvSpPr>
            <p:cNvPr id="39" name="Freeform 10">
              <a:extLst>
                <a:ext uri="{FF2B5EF4-FFF2-40B4-BE49-F238E27FC236}">
                  <a16:creationId xmlns:a16="http://schemas.microsoft.com/office/drawing/2014/main" id="{E9AFBF9B-D14F-4860-93DD-65B0347DE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IN"/>
            </a:p>
          </p:txBody>
        </p:sp>
        <p:sp>
          <p:nvSpPr>
            <p:cNvPr id="40" name="Freeform 11">
              <a:extLst>
                <a:ext uri="{FF2B5EF4-FFF2-40B4-BE49-F238E27FC236}">
                  <a16:creationId xmlns:a16="http://schemas.microsoft.com/office/drawing/2014/main" id="{EFBB9C89-4D5E-4197-9CF1-E4F1A5DBD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IN"/>
            </a:p>
          </p:txBody>
        </p:sp>
      </p:grpSp>
      <p:sp>
        <p:nvSpPr>
          <p:cNvPr id="2" name="Title 1">
            <a:extLst>
              <a:ext uri="{FF2B5EF4-FFF2-40B4-BE49-F238E27FC236}">
                <a16:creationId xmlns:a16="http://schemas.microsoft.com/office/drawing/2014/main" id="{00CCB980-F7F7-D32A-5306-972F5C6DF0DD}"/>
              </a:ext>
            </a:extLst>
          </p:cNvPr>
          <p:cNvSpPr>
            <a:spLocks noGrp="1"/>
          </p:cNvSpPr>
          <p:nvPr>
            <p:ph type="title"/>
          </p:nvPr>
        </p:nvSpPr>
        <p:spPr>
          <a:xfrm>
            <a:off x="4056061" y="164692"/>
            <a:ext cx="7446961" cy="690716"/>
          </a:xfrm>
        </p:spPr>
        <p:txBody>
          <a:bodyPr>
            <a:normAutofit/>
          </a:bodyPr>
          <a:lstStyle/>
          <a:p>
            <a:r>
              <a:rPr lang="en-US" sz="1800" b="1">
                <a:latin typeface="Times New Roman" panose="02020603050405020304" pitchFamily="18" charset="0"/>
                <a:cs typeface="Times New Roman" panose="02020603050405020304" pitchFamily="18" charset="0"/>
              </a:rPr>
              <a:t>A</a:t>
            </a:r>
            <a:r>
              <a:rPr lang="en-IN" sz="1800" b="1">
                <a:latin typeface="Times New Roman" panose="02020603050405020304" pitchFamily="18" charset="0"/>
                <a:cs typeface="Times New Roman" panose="02020603050405020304" pitchFamily="18" charset="0"/>
              </a:rPr>
              <a:t>PPLICATIONS OF 3D PRINTING</a:t>
            </a:r>
          </a:p>
        </p:txBody>
      </p:sp>
      <p:pic>
        <p:nvPicPr>
          <p:cNvPr id="8" name="Picture 7" descr="A close-up of a metal object&#10;&#10;Description automatically generated">
            <a:extLst>
              <a:ext uri="{FF2B5EF4-FFF2-40B4-BE49-F238E27FC236}">
                <a16:creationId xmlns:a16="http://schemas.microsoft.com/office/drawing/2014/main" id="{01BB57E0-5889-6949-4B30-F82B267D15C1}"/>
              </a:ext>
            </a:extLst>
          </p:cNvPr>
          <p:cNvPicPr>
            <a:picLocks noChangeAspect="1"/>
          </p:cNvPicPr>
          <p:nvPr/>
        </p:nvPicPr>
        <p:blipFill>
          <a:blip r:embed="rId2">
            <a:extLst>
              <a:ext uri="{28A0092B-C50C-407E-A947-70E740481C1C}">
                <a14:useLocalDpi xmlns:a14="http://schemas.microsoft.com/office/drawing/2010/main" val="0"/>
              </a:ext>
            </a:extLst>
          </a:blip>
          <a:srcRect l="15166" r="4248"/>
          <a:stretch/>
        </p:blipFill>
        <p:spPr>
          <a:xfrm>
            <a:off x="20" y="1"/>
            <a:ext cx="3175466" cy="2622205"/>
          </a:xfrm>
          <a:custGeom>
            <a:avLst/>
            <a:gdLst/>
            <a:ahLst/>
            <a:cxnLst/>
            <a:rect l="l" t="t" r="r" b="b"/>
            <a:pathLst>
              <a:path w="3175486" h="2622205">
                <a:moveTo>
                  <a:pt x="0" y="0"/>
                </a:moveTo>
                <a:lnTo>
                  <a:pt x="3175486" y="0"/>
                </a:lnTo>
                <a:lnTo>
                  <a:pt x="2733426" y="2622205"/>
                </a:lnTo>
                <a:lnTo>
                  <a:pt x="0" y="2160761"/>
                </a:lnTo>
                <a:close/>
              </a:path>
            </a:pathLst>
          </a:custGeom>
          <a:ln w="38100">
            <a:noFill/>
          </a:ln>
          <a:effectLst/>
        </p:spPr>
      </p:pic>
      <p:pic>
        <p:nvPicPr>
          <p:cNvPr id="6" name="Picture 5" descr="A white horse sculpture on a black background&#10;&#10;Description automatically generated">
            <a:extLst>
              <a:ext uri="{FF2B5EF4-FFF2-40B4-BE49-F238E27FC236}">
                <a16:creationId xmlns:a16="http://schemas.microsoft.com/office/drawing/2014/main" id="{EE532334-798C-390F-20C2-2321C89A9187}"/>
              </a:ext>
            </a:extLst>
          </p:cNvPr>
          <p:cNvPicPr>
            <a:picLocks noChangeAspect="1"/>
          </p:cNvPicPr>
          <p:nvPr/>
        </p:nvPicPr>
        <p:blipFill>
          <a:blip r:embed="rId3">
            <a:extLst>
              <a:ext uri="{28A0092B-C50C-407E-A947-70E740481C1C}">
                <a14:useLocalDpi xmlns:a14="http://schemas.microsoft.com/office/drawing/2010/main" val="0"/>
              </a:ext>
            </a:extLst>
          </a:blip>
          <a:srcRect l="8476" r="2926" b="1"/>
          <a:stretch/>
        </p:blipFill>
        <p:spPr>
          <a:xfrm>
            <a:off x="1" y="2160794"/>
            <a:ext cx="2733421" cy="3085156"/>
          </a:xfrm>
          <a:custGeom>
            <a:avLst/>
            <a:gdLst/>
            <a:ahLst/>
            <a:cxnLst/>
            <a:rect l="l" t="t" r="r" b="b"/>
            <a:pathLst>
              <a:path w="2733421" h="3085156">
                <a:moveTo>
                  <a:pt x="0" y="0"/>
                </a:moveTo>
                <a:lnTo>
                  <a:pt x="2733421" y="461444"/>
                </a:lnTo>
                <a:lnTo>
                  <a:pt x="2294818" y="3063138"/>
                </a:lnTo>
                <a:lnTo>
                  <a:pt x="2310547" y="3085156"/>
                </a:lnTo>
                <a:lnTo>
                  <a:pt x="0" y="2741169"/>
                </a:lnTo>
                <a:close/>
              </a:path>
            </a:pathLst>
          </a:custGeom>
          <a:ln w="38100">
            <a:noFill/>
          </a:ln>
          <a:effectLst/>
        </p:spPr>
      </p:pic>
      <p:cxnSp>
        <p:nvCxnSpPr>
          <p:cNvPr id="42" name="Straight Connector 41">
            <a:extLst>
              <a:ext uri="{FF2B5EF4-FFF2-40B4-BE49-F238E27FC236}">
                <a16:creationId xmlns:a16="http://schemas.microsoft.com/office/drawing/2014/main" id="{B47B22C7-CEF9-4F21-850C-A61E0D8767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2160794"/>
            <a:ext cx="2733421" cy="461412"/>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A white prosthetic hand&#10;&#10;Description automatically generated">
            <a:extLst>
              <a:ext uri="{FF2B5EF4-FFF2-40B4-BE49-F238E27FC236}">
                <a16:creationId xmlns:a16="http://schemas.microsoft.com/office/drawing/2014/main" id="{38BCE926-6FEB-4D78-7CA0-6C779F68A1D7}"/>
              </a:ext>
            </a:extLst>
          </p:cNvPr>
          <p:cNvPicPr>
            <a:picLocks noChangeAspect="1"/>
          </p:cNvPicPr>
          <p:nvPr/>
        </p:nvPicPr>
        <p:blipFill>
          <a:blip r:embed="rId4">
            <a:extLst>
              <a:ext uri="{28A0092B-C50C-407E-A947-70E740481C1C}">
                <a14:useLocalDpi xmlns:a14="http://schemas.microsoft.com/office/drawing/2010/main" val="0"/>
              </a:ext>
            </a:extLst>
          </a:blip>
          <a:srcRect t="2239" r="2" b="13048"/>
          <a:stretch/>
        </p:blipFill>
        <p:spPr>
          <a:xfrm>
            <a:off x="20" y="4901964"/>
            <a:ext cx="3459143" cy="1956037"/>
          </a:xfrm>
          <a:custGeom>
            <a:avLst/>
            <a:gdLst/>
            <a:ahLst/>
            <a:cxnLst/>
            <a:rect l="l" t="t" r="r" b="b"/>
            <a:pathLst>
              <a:path w="3459163" h="1956037">
                <a:moveTo>
                  <a:pt x="0" y="0"/>
                </a:moveTo>
                <a:lnTo>
                  <a:pt x="2310547" y="343987"/>
                </a:lnTo>
                <a:lnTo>
                  <a:pt x="3459163" y="1951804"/>
                </a:lnTo>
                <a:lnTo>
                  <a:pt x="0" y="1956037"/>
                </a:lnTo>
                <a:close/>
              </a:path>
            </a:pathLst>
          </a:custGeom>
          <a:ln w="38100">
            <a:noFill/>
          </a:ln>
          <a:effectLst/>
        </p:spPr>
      </p:pic>
      <p:cxnSp>
        <p:nvCxnSpPr>
          <p:cNvPr id="44" name="Straight Connector 43">
            <a:extLst>
              <a:ext uri="{FF2B5EF4-FFF2-40B4-BE49-F238E27FC236}">
                <a16:creationId xmlns:a16="http://schemas.microsoft.com/office/drawing/2014/main" id="{7FADFBC3-A288-41FA-9445-B6847F6AD7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892132"/>
            <a:ext cx="2360612" cy="34398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0FD8341-F4DA-40E1-A010-DAD03E48AD6B}"/>
              </a:ext>
            </a:extLst>
          </p:cNvPr>
          <p:cNvSpPr>
            <a:spLocks noGrp="1"/>
          </p:cNvSpPr>
          <p:nvPr>
            <p:ph idx="1"/>
          </p:nvPr>
        </p:nvSpPr>
        <p:spPr>
          <a:xfrm>
            <a:off x="4056062" y="903033"/>
            <a:ext cx="7446961" cy="4888167"/>
          </a:xfrm>
        </p:spPr>
        <p:txBody>
          <a:bodyPr>
            <a:normAutofit/>
          </a:bodyPr>
          <a:lstStyle/>
          <a:p>
            <a:pPr marL="0" indent="0">
              <a:lnSpc>
                <a:spcPct val="90000"/>
              </a:lnSpc>
              <a:buNone/>
            </a:pPr>
            <a:r>
              <a:rPr lang="en-US" sz="1800" b="1">
                <a:latin typeface="Times New Roman" panose="02020603050405020304" pitchFamily="18" charset="0"/>
                <a:cs typeface="Times New Roman" panose="02020603050405020304" pitchFamily="18" charset="0"/>
              </a:rPr>
              <a:t>Healthcare:</a:t>
            </a:r>
          </a:p>
          <a:p>
            <a:pPr marL="0" indent="0">
              <a:lnSpc>
                <a:spcPct val="90000"/>
              </a:lnSpc>
              <a:buNone/>
            </a:pPr>
            <a:r>
              <a:rPr lang="en-US" sz="1800">
                <a:latin typeface="Times New Roman" panose="02020603050405020304" pitchFamily="18" charset="0"/>
                <a:cs typeface="Times New Roman" panose="02020603050405020304" pitchFamily="18" charset="0"/>
              </a:rPr>
              <a:t>3D printing enables the creation of customized prosthetics, dental implants, and even hearing aids, tailored precisely to individual patients for comfort and fit.</a:t>
            </a:r>
          </a:p>
          <a:p>
            <a:pPr marL="0" indent="0">
              <a:lnSpc>
                <a:spcPct val="90000"/>
              </a:lnSpc>
              <a:buNone/>
            </a:pPr>
            <a:r>
              <a:rPr lang="en-US" sz="1800" b="1">
                <a:latin typeface="Times New Roman" panose="02020603050405020304" pitchFamily="18" charset="0"/>
                <a:cs typeface="Times New Roman" panose="02020603050405020304" pitchFamily="18" charset="0"/>
              </a:rPr>
              <a:t>Aerospace and Automotive:</a:t>
            </a:r>
          </a:p>
          <a:p>
            <a:pPr marL="0" indent="0">
              <a:lnSpc>
                <a:spcPct val="90000"/>
              </a:lnSpc>
              <a:buNone/>
            </a:pPr>
            <a:r>
              <a:rPr lang="en-US" sz="1800">
                <a:latin typeface="Times New Roman" panose="02020603050405020304" pitchFamily="18" charset="0"/>
                <a:cs typeface="Times New Roman" panose="02020603050405020304" pitchFamily="18" charset="0"/>
              </a:rPr>
              <a:t>Engineers use 3D printing to develop and test prototypes of parts, reducing the time and cost associated with traditional manufacturing methods. </a:t>
            </a:r>
          </a:p>
          <a:p>
            <a:pPr marL="0" indent="0">
              <a:lnSpc>
                <a:spcPct val="90000"/>
              </a:lnSpc>
              <a:buNone/>
            </a:pPr>
            <a:r>
              <a:rPr lang="en-US" sz="1800">
                <a:latin typeface="Times New Roman" panose="02020603050405020304" pitchFamily="18" charset="0"/>
                <a:cs typeface="Times New Roman" panose="02020603050405020304" pitchFamily="18" charset="0"/>
              </a:rPr>
              <a:t>3D printing allows for the creation of complex, lightweight structures, which is essential for fuel efficiency in aircraft and vehicles.</a:t>
            </a:r>
          </a:p>
          <a:p>
            <a:pPr marL="0" indent="0">
              <a:lnSpc>
                <a:spcPct val="90000"/>
              </a:lnSpc>
              <a:buNone/>
            </a:pPr>
            <a:r>
              <a:rPr lang="en-US" sz="1800" b="1">
                <a:latin typeface="Times New Roman" panose="02020603050405020304" pitchFamily="18" charset="0"/>
                <a:cs typeface="Times New Roman" panose="02020603050405020304" pitchFamily="18" charset="0"/>
              </a:rPr>
              <a:t>Consumer Products and Art:</a:t>
            </a:r>
          </a:p>
          <a:p>
            <a:pPr marL="0" indent="0">
              <a:lnSpc>
                <a:spcPct val="90000"/>
              </a:lnSpc>
              <a:buNone/>
            </a:pPr>
            <a:r>
              <a:rPr lang="en-US" sz="1800">
                <a:latin typeface="Times New Roman" panose="02020603050405020304" pitchFamily="18" charset="0"/>
                <a:cs typeface="Times New Roman" panose="02020603050405020304" pitchFamily="18" charset="0"/>
              </a:rPr>
              <a:t>3D printing allows individuals to create custom items. Artists and designers use 3D printing to produce intricate and innovative sculptures, jewelry, and installations that would be challenging to create with traditional methods.</a:t>
            </a:r>
          </a:p>
          <a:p>
            <a:pPr marL="0" indent="0">
              <a:lnSpc>
                <a:spcPct val="90000"/>
              </a:lnSpc>
              <a:buNone/>
            </a:pPr>
            <a:endParaRPr lang="en-IN" sz="1300"/>
          </a:p>
        </p:txBody>
      </p:sp>
      <p:sp>
        <p:nvSpPr>
          <p:cNvPr id="4" name="Slide Number Placeholder 3">
            <a:extLst>
              <a:ext uri="{FF2B5EF4-FFF2-40B4-BE49-F238E27FC236}">
                <a16:creationId xmlns:a16="http://schemas.microsoft.com/office/drawing/2014/main" id="{50290F20-4D0C-1FB5-F28F-FA7998175964}"/>
              </a:ext>
            </a:extLst>
          </p:cNvPr>
          <p:cNvSpPr>
            <a:spLocks noGrp="1"/>
          </p:cNvSpPr>
          <p:nvPr>
            <p:ph type="sldNum" sz="quarter" idx="12"/>
          </p:nvPr>
        </p:nvSpPr>
        <p:spPr/>
        <p:txBody>
          <a:bodyPr/>
          <a:lstStyle/>
          <a:p>
            <a:fld id="{BBC53D37-08C6-4092-AB3F-D325989D1325}" type="slidenum">
              <a:rPr lang="en-IN" smtClean="0"/>
              <a:t>3</a:t>
            </a:fld>
            <a:endParaRPr lang="en-US"/>
          </a:p>
        </p:txBody>
      </p:sp>
    </p:spTree>
    <p:extLst>
      <p:ext uri="{BB962C8B-B14F-4D97-AF65-F5344CB8AC3E}">
        <p14:creationId xmlns:p14="http://schemas.microsoft.com/office/powerpoint/2010/main" val="2375784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vert="horz" lIns="91440" tIns="45720" rIns="91440" bIns="45720" rtlCol="0" anchor="ctr">
            <a:noAutofit/>
          </a:bodyPr>
          <a:lstStyle/>
          <a:p>
            <a:br>
              <a:rPr lang="en-US"/>
            </a:br>
            <a:r>
              <a:rPr lang="en-US" sz="2200" b="1">
                <a:latin typeface="Times New Roman"/>
                <a:cs typeface="Times New Roman"/>
              </a:rPr>
              <a:t>Step 8</a:t>
            </a:r>
            <a:br>
              <a:rPr lang="en-US"/>
            </a:br>
            <a:endParaRPr lang="en-IN">
              <a:latin typeface="Corbel"/>
              <a:cs typeface="Times New Roman"/>
            </a:endParaRPr>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Determine the attack targets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At this point the adversary has each printer's IP, MAC address, broadcast reply, and handshake reply </a:t>
            </a:r>
          </a:p>
          <a:p>
            <a:pPr>
              <a:buClrTx/>
              <a:buSzPct val="80000"/>
              <a:buFont typeface="Wingdings"/>
              <a:buChar char="Ø"/>
            </a:pPr>
            <a:r>
              <a:rPr lang="en-US" sz="1800">
                <a:latin typeface="Times New Roman"/>
                <a:cs typeface="Times New Roman"/>
              </a:rPr>
              <a:t>Also has the client's IP and MAC address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This is everything needed for the spoofing attack</a:t>
            </a: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30</a:t>
            </a:fld>
            <a:endParaRPr lang="en-US"/>
          </a:p>
        </p:txBody>
      </p:sp>
      <p:pic>
        <p:nvPicPr>
          <p:cNvPr id="4" name="Picture 3" descr="A person in a hoodie looking at a computer screen&#10;&#10;Description automatically generated">
            <a:extLst>
              <a:ext uri="{FF2B5EF4-FFF2-40B4-BE49-F238E27FC236}">
                <a16:creationId xmlns:a16="http://schemas.microsoft.com/office/drawing/2014/main" id="{35B1734D-1CBD-857D-C832-75622CBD9350}"/>
              </a:ext>
            </a:extLst>
          </p:cNvPr>
          <p:cNvPicPr>
            <a:picLocks noChangeAspect="1"/>
          </p:cNvPicPr>
          <p:nvPr/>
        </p:nvPicPr>
        <p:blipFill>
          <a:blip r:embed="rId3"/>
          <a:stretch>
            <a:fillRect/>
          </a:stretch>
        </p:blipFill>
        <p:spPr>
          <a:xfrm>
            <a:off x="3200443" y="3089640"/>
            <a:ext cx="5797860" cy="3052384"/>
          </a:xfrm>
          <a:prstGeom prst="rect">
            <a:avLst/>
          </a:prstGeom>
        </p:spPr>
      </p:pic>
    </p:spTree>
    <p:extLst>
      <p:ext uri="{BB962C8B-B14F-4D97-AF65-F5344CB8AC3E}">
        <p14:creationId xmlns:p14="http://schemas.microsoft.com/office/powerpoint/2010/main" val="3932654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vert="horz" lIns="91440" tIns="45720" rIns="91440" bIns="45720" rtlCol="0" anchor="ctr">
            <a:noAutofit/>
          </a:bodyPr>
          <a:lstStyle/>
          <a:p>
            <a:br>
              <a:rPr lang="en-US"/>
            </a:br>
            <a:r>
              <a:rPr lang="en-US" sz="2200" b="1">
                <a:latin typeface="Times New Roman"/>
                <a:cs typeface="Times New Roman"/>
              </a:rPr>
              <a:t>Step 9</a:t>
            </a:r>
            <a:br>
              <a:rPr lang="en-US"/>
            </a:br>
            <a:endParaRPr lang="en-IN">
              <a:latin typeface="Corbel"/>
              <a:cs typeface="Times New Roman"/>
            </a:endParaRPr>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Craft the ARP spoofing and </a:t>
            </a:r>
            <a:r>
              <a:rPr lang="en-US" sz="1800" err="1">
                <a:latin typeface="Times New Roman"/>
                <a:cs typeface="Times New Roman"/>
              </a:rPr>
              <a:t>unspoofing</a:t>
            </a:r>
            <a:r>
              <a:rPr lang="en-US" sz="1800">
                <a:latin typeface="Times New Roman"/>
                <a:cs typeface="Times New Roman"/>
              </a:rPr>
              <a:t> packets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ARP packets are crafted to directly target client devices to allow for easy reversal of the attack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Allows the network to be reverted back to its prior state</a:t>
            </a: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31</a:t>
            </a:fld>
            <a:endParaRPr lang="en-US"/>
          </a:p>
        </p:txBody>
      </p:sp>
      <p:pic>
        <p:nvPicPr>
          <p:cNvPr id="5" name="Picture 4" descr="A white background with black text&#10;&#10;Description automatically generated">
            <a:extLst>
              <a:ext uri="{FF2B5EF4-FFF2-40B4-BE49-F238E27FC236}">
                <a16:creationId xmlns:a16="http://schemas.microsoft.com/office/drawing/2014/main" id="{0F7AB301-1A37-2FD5-D8C1-DC6A5762C916}"/>
              </a:ext>
            </a:extLst>
          </p:cNvPr>
          <p:cNvPicPr>
            <a:picLocks noChangeAspect="1"/>
          </p:cNvPicPr>
          <p:nvPr/>
        </p:nvPicPr>
        <p:blipFill>
          <a:blip r:embed="rId3"/>
          <a:stretch>
            <a:fillRect/>
          </a:stretch>
        </p:blipFill>
        <p:spPr>
          <a:xfrm>
            <a:off x="2617436" y="3347278"/>
            <a:ext cx="6950384" cy="2058326"/>
          </a:xfrm>
          <a:prstGeom prst="rect">
            <a:avLst/>
          </a:prstGeom>
        </p:spPr>
      </p:pic>
    </p:spTree>
    <p:extLst>
      <p:ext uri="{BB962C8B-B14F-4D97-AF65-F5344CB8AC3E}">
        <p14:creationId xmlns:p14="http://schemas.microsoft.com/office/powerpoint/2010/main" val="3429647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vert="horz" lIns="91440" tIns="45720" rIns="91440" bIns="45720" rtlCol="0" anchor="ctr">
            <a:noAutofit/>
          </a:bodyPr>
          <a:lstStyle/>
          <a:p>
            <a:br>
              <a:rPr lang="en-US"/>
            </a:br>
            <a:r>
              <a:rPr lang="en-US" sz="2200" b="1">
                <a:latin typeface="Times New Roman"/>
                <a:cs typeface="Times New Roman"/>
              </a:rPr>
              <a:t>Step 10</a:t>
            </a:r>
            <a:br>
              <a:rPr lang="en-US"/>
            </a:br>
            <a:endParaRPr lang="en-IN">
              <a:latin typeface="Corbel"/>
              <a:cs typeface="Times New Roman"/>
            </a:endParaRPr>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Transmit each spoof and </a:t>
            </a:r>
            <a:r>
              <a:rPr lang="en-US" sz="1800" err="1">
                <a:latin typeface="Times New Roman"/>
                <a:cs typeface="Times New Roman"/>
              </a:rPr>
              <a:t>unspoof</a:t>
            </a:r>
            <a:r>
              <a:rPr lang="en-US" sz="1800">
                <a:latin typeface="Times New Roman"/>
                <a:cs typeface="Times New Roman"/>
              </a:rPr>
              <a:t> packet to each Client/Printer pair</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If the reply from the client on port 12307 is the same as a MakerBot command broadcast message ("{</a:t>
            </a:r>
            <a:r>
              <a:rPr lang="en-US" sz="1800" err="1">
                <a:latin typeface="Times New Roman"/>
                <a:cs typeface="Times New Roman"/>
              </a:rPr>
              <a:t>command:broadcast</a:t>
            </a:r>
            <a:r>
              <a:rPr lang="en-US" sz="1800">
                <a:latin typeface="Times New Roman"/>
                <a:cs typeface="Times New Roman"/>
              </a:rPr>
              <a:t>}") then the attacker has correctly targeted a client who was connected to the chosen printer</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Once a client has been identified the spoofed ARP packet should be sent continuously during the attack </a:t>
            </a: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32</a:t>
            </a:fld>
            <a:endParaRPr lang="en-US"/>
          </a:p>
        </p:txBody>
      </p:sp>
      <p:pic>
        <p:nvPicPr>
          <p:cNvPr id="4" name="Picture 3" descr="A white background with black text&#10;&#10;Description automatically generated">
            <a:extLst>
              <a:ext uri="{FF2B5EF4-FFF2-40B4-BE49-F238E27FC236}">
                <a16:creationId xmlns:a16="http://schemas.microsoft.com/office/drawing/2014/main" id="{0BAE9100-BCE0-A24F-DDBA-7955BABC07B7}"/>
              </a:ext>
            </a:extLst>
          </p:cNvPr>
          <p:cNvPicPr>
            <a:picLocks noChangeAspect="1"/>
          </p:cNvPicPr>
          <p:nvPr/>
        </p:nvPicPr>
        <p:blipFill>
          <a:blip r:embed="rId3"/>
          <a:stretch>
            <a:fillRect/>
          </a:stretch>
        </p:blipFill>
        <p:spPr>
          <a:xfrm>
            <a:off x="3367087" y="2958693"/>
            <a:ext cx="5457825" cy="2505075"/>
          </a:xfrm>
          <a:prstGeom prst="rect">
            <a:avLst/>
          </a:prstGeom>
        </p:spPr>
      </p:pic>
      <p:pic>
        <p:nvPicPr>
          <p:cNvPr id="6" name="Picture 5" descr="A white rectangular sign with black text&#10;&#10;Description automatically generated">
            <a:extLst>
              <a:ext uri="{FF2B5EF4-FFF2-40B4-BE49-F238E27FC236}">
                <a16:creationId xmlns:a16="http://schemas.microsoft.com/office/drawing/2014/main" id="{9235D866-4718-12D4-A8E4-C88632B7603F}"/>
              </a:ext>
            </a:extLst>
          </p:cNvPr>
          <p:cNvPicPr>
            <a:picLocks noChangeAspect="1"/>
          </p:cNvPicPr>
          <p:nvPr/>
        </p:nvPicPr>
        <p:blipFill>
          <a:blip r:embed="rId4"/>
          <a:stretch>
            <a:fillRect/>
          </a:stretch>
        </p:blipFill>
        <p:spPr>
          <a:xfrm>
            <a:off x="3302815" y="5623543"/>
            <a:ext cx="5505450" cy="857250"/>
          </a:xfrm>
          <a:prstGeom prst="rect">
            <a:avLst/>
          </a:prstGeom>
        </p:spPr>
      </p:pic>
    </p:spTree>
    <p:extLst>
      <p:ext uri="{BB962C8B-B14F-4D97-AF65-F5344CB8AC3E}">
        <p14:creationId xmlns:p14="http://schemas.microsoft.com/office/powerpoint/2010/main" val="4157066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vert="horz" lIns="91440" tIns="45720" rIns="91440" bIns="45720" rtlCol="0" anchor="ctr">
            <a:noAutofit/>
          </a:bodyPr>
          <a:lstStyle/>
          <a:p>
            <a:br>
              <a:rPr lang="en-US"/>
            </a:br>
            <a:r>
              <a:rPr lang="en-US" sz="2200" b="1">
                <a:latin typeface="Times New Roman"/>
                <a:cs typeface="Times New Roman"/>
              </a:rPr>
              <a:t>Step 11</a:t>
            </a:r>
            <a:br>
              <a:rPr lang="en-US"/>
            </a:br>
            <a:endParaRPr lang="en-IN">
              <a:latin typeface="Corbel"/>
              <a:cs typeface="Times New Roman"/>
            </a:endParaRPr>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Open a connection with the client device </a:t>
            </a:r>
            <a:endParaRPr lang="en-US" sz="1800">
              <a:latin typeface="Times New Roman"/>
              <a:cs typeface="Times New Roman" panose="02020603050405020304" pitchFamily="18" charset="0"/>
            </a:endParaRPr>
          </a:p>
          <a:p>
            <a:pPr>
              <a:buClrTx/>
              <a:buSzPct val="80000"/>
              <a:buFont typeface="Wingdings"/>
              <a:buChar char="Ø"/>
            </a:pPr>
            <a:r>
              <a:rPr lang="en-US" sz="1800" u="sng">
                <a:latin typeface="Times New Roman"/>
                <a:cs typeface="Times New Roman"/>
              </a:rPr>
              <a:t>Transmit:</a:t>
            </a:r>
            <a:r>
              <a:rPr lang="en-US" sz="1800">
                <a:latin typeface="Times New Roman"/>
                <a:cs typeface="Times New Roman"/>
              </a:rPr>
              <a:t> Sends a broadcast reply containing the printer's configuration information to the client's IP address. The configuration information was found in step 4</a:t>
            </a:r>
            <a:endParaRPr lang="en-US" sz="1800">
              <a:latin typeface="Times New Roman"/>
              <a:cs typeface="Times New Roman" panose="02020603050405020304" pitchFamily="18" charset="0"/>
            </a:endParaRPr>
          </a:p>
          <a:p>
            <a:pPr>
              <a:buClrTx/>
              <a:buSzPct val="80000"/>
              <a:buFont typeface="Wingdings"/>
              <a:buChar char="Ø"/>
            </a:pPr>
            <a:r>
              <a:rPr lang="en-US" sz="1800" u="sng">
                <a:latin typeface="Times New Roman"/>
                <a:cs typeface="Times New Roman"/>
              </a:rPr>
              <a:t>Listen:</a:t>
            </a:r>
            <a:r>
              <a:rPr lang="en-US" sz="1800">
                <a:latin typeface="Times New Roman"/>
                <a:cs typeface="Times New Roman"/>
              </a:rPr>
              <a:t> Handshake command indicating to the printer that the client device has chosen to open a connection. The printer must then reply with a handshake acknowledgement </a:t>
            </a:r>
            <a:endParaRPr lang="en-US" sz="1800">
              <a:latin typeface="Times New Roman"/>
              <a:cs typeface="Times New Roman" panose="02020603050405020304" pitchFamily="18" charset="0"/>
            </a:endParaRPr>
          </a:p>
          <a:p>
            <a:pPr>
              <a:buClrTx/>
              <a:buSzPct val="80000"/>
              <a:buFont typeface="Wingdings"/>
              <a:buChar char="Ø"/>
            </a:pPr>
            <a:r>
              <a:rPr lang="en-US" sz="1800" u="sng">
                <a:latin typeface="Times New Roman"/>
                <a:cs typeface="Times New Roman"/>
              </a:rPr>
              <a:t>Transmit:</a:t>
            </a:r>
            <a:r>
              <a:rPr lang="en-US" sz="1800">
                <a:latin typeface="Times New Roman"/>
                <a:cs typeface="Times New Roman"/>
              </a:rPr>
              <a:t> Used to send the printer's handshake to the client which was found in step 7</a:t>
            </a: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33</a:t>
            </a:fld>
            <a:endParaRPr lang="en-US"/>
          </a:p>
        </p:txBody>
      </p:sp>
      <p:pic>
        <p:nvPicPr>
          <p:cNvPr id="5" name="Picture 4" descr="A white sign with black text&#10;&#10;Description automatically generated">
            <a:extLst>
              <a:ext uri="{FF2B5EF4-FFF2-40B4-BE49-F238E27FC236}">
                <a16:creationId xmlns:a16="http://schemas.microsoft.com/office/drawing/2014/main" id="{F4E44239-B250-41A4-32B3-F6D4E7B75D89}"/>
              </a:ext>
            </a:extLst>
          </p:cNvPr>
          <p:cNvPicPr>
            <a:picLocks noChangeAspect="1"/>
          </p:cNvPicPr>
          <p:nvPr/>
        </p:nvPicPr>
        <p:blipFill>
          <a:blip r:embed="rId3"/>
          <a:stretch>
            <a:fillRect/>
          </a:stretch>
        </p:blipFill>
        <p:spPr>
          <a:xfrm>
            <a:off x="3010490" y="3919452"/>
            <a:ext cx="6164276" cy="981412"/>
          </a:xfrm>
          <a:prstGeom prst="rect">
            <a:avLst/>
          </a:prstGeom>
        </p:spPr>
      </p:pic>
    </p:spTree>
    <p:extLst>
      <p:ext uri="{BB962C8B-B14F-4D97-AF65-F5344CB8AC3E}">
        <p14:creationId xmlns:p14="http://schemas.microsoft.com/office/powerpoint/2010/main" val="3763074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80D9-7D1E-AFE0-F0A7-9F7145B79A5B}"/>
              </a:ext>
            </a:extLst>
          </p:cNvPr>
          <p:cNvSpPr>
            <a:spLocks noGrp="1"/>
          </p:cNvSpPr>
          <p:nvPr>
            <p:ph type="title"/>
          </p:nvPr>
        </p:nvSpPr>
        <p:spPr>
          <a:xfrm>
            <a:off x="1484310" y="302341"/>
            <a:ext cx="10018713" cy="631723"/>
          </a:xfrm>
        </p:spPr>
        <p:txBody>
          <a:bodyPr>
            <a:normAutofit/>
          </a:bodyPr>
          <a:lstStyle/>
          <a:p>
            <a:r>
              <a:rPr lang="en-US" sz="2000" b="1">
                <a:latin typeface="Times New Roman"/>
                <a:cs typeface="Times New Roman"/>
              </a:rPr>
              <a:t>Insecurity</a:t>
            </a:r>
            <a:endParaRPr lang="en-IN" sz="20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DE2D8B-8EF6-A237-1AEF-E8E0C749AD27}"/>
              </a:ext>
            </a:extLst>
          </p:cNvPr>
          <p:cNvSpPr>
            <a:spLocks noGrp="1"/>
          </p:cNvSpPr>
          <p:nvPr>
            <p:ph idx="1"/>
          </p:nvPr>
        </p:nvSpPr>
        <p:spPr>
          <a:xfrm>
            <a:off x="1572801" y="1162664"/>
            <a:ext cx="10018713" cy="3027357"/>
          </a:xfrm>
        </p:spPr>
        <p:txBody>
          <a:bodyPr vert="horz" lIns="91440" tIns="45720" rIns="91440" bIns="45720" rtlCol="0" anchor="t">
            <a:normAutofit/>
          </a:bodyPr>
          <a:lstStyle/>
          <a:p>
            <a:pPr>
              <a:buClrTx/>
              <a:buSzPct val="80000"/>
              <a:buFont typeface="Wingdings"/>
              <a:buChar char="Ø"/>
            </a:pPr>
            <a:r>
              <a:rPr lang="en-US" sz="2000">
                <a:latin typeface="Times New Roman"/>
                <a:cs typeface="Times New Roman"/>
              </a:rPr>
              <a:t>A system is considered insecure if it violates the following: </a:t>
            </a:r>
            <a:endParaRPr lang="en-US" sz="2000">
              <a:cs typeface="Times New Roman"/>
            </a:endParaRPr>
          </a:p>
          <a:p>
            <a:pPr lvl="1" indent="-342900">
              <a:buClrTx/>
              <a:buSzPct val="80000"/>
              <a:buFont typeface="Courier New"/>
              <a:buChar char="o"/>
            </a:pPr>
            <a:r>
              <a:rPr lang="en-US" u="sng" strike="sngStrike">
                <a:latin typeface="Times New Roman"/>
                <a:cs typeface="Times New Roman"/>
              </a:rPr>
              <a:t>Confidentiality:</a:t>
            </a:r>
            <a:r>
              <a:rPr lang="en-US" strike="sngStrike">
                <a:latin typeface="Times New Roman"/>
                <a:cs typeface="Times New Roman"/>
              </a:rPr>
              <a:t> A system used to protect data or information such that only authorized parties have access to it </a:t>
            </a:r>
          </a:p>
          <a:p>
            <a:pPr lvl="1" indent="-342900">
              <a:buClrTx/>
              <a:buSzPct val="80000"/>
              <a:buFont typeface="Courier New"/>
              <a:buChar char="o"/>
            </a:pPr>
            <a:r>
              <a:rPr lang="en-US" u="sng">
                <a:latin typeface="Times New Roman"/>
                <a:cs typeface="Times New Roman"/>
              </a:rPr>
              <a:t>Data Integrity:</a:t>
            </a:r>
            <a:r>
              <a:rPr lang="en-US">
                <a:latin typeface="Times New Roman"/>
                <a:cs typeface="Times New Roman"/>
              </a:rPr>
              <a:t> No Modification of data or information by unauthorized parties </a:t>
            </a:r>
          </a:p>
          <a:p>
            <a:pPr lvl="1" indent="-342900">
              <a:buClrTx/>
              <a:buSzPct val="80000"/>
              <a:buFont typeface="Courier New"/>
              <a:buChar char="o"/>
            </a:pPr>
            <a:r>
              <a:rPr lang="en-US" b="1" u="sng">
                <a:latin typeface="Times New Roman"/>
                <a:cs typeface="Times New Roman"/>
              </a:rPr>
              <a:t>Entity Authentication:</a:t>
            </a:r>
            <a:r>
              <a:rPr lang="en-US" b="1">
                <a:latin typeface="Times New Roman"/>
                <a:cs typeface="Times New Roman"/>
              </a:rPr>
              <a:t> Ability to ensure that two devices can mutually identify themselves </a:t>
            </a:r>
          </a:p>
        </p:txBody>
      </p:sp>
      <p:sp>
        <p:nvSpPr>
          <p:cNvPr id="4" name="Slide Number Placeholder 3">
            <a:extLst>
              <a:ext uri="{FF2B5EF4-FFF2-40B4-BE49-F238E27FC236}">
                <a16:creationId xmlns:a16="http://schemas.microsoft.com/office/drawing/2014/main" id="{30254998-7AD9-EFA8-53D5-E86E00094E15}"/>
              </a:ext>
            </a:extLst>
          </p:cNvPr>
          <p:cNvSpPr>
            <a:spLocks noGrp="1"/>
          </p:cNvSpPr>
          <p:nvPr>
            <p:ph type="sldNum" sz="quarter" idx="12"/>
          </p:nvPr>
        </p:nvSpPr>
        <p:spPr/>
        <p:txBody>
          <a:bodyPr/>
          <a:lstStyle/>
          <a:p>
            <a:fld id="{BBC53D37-08C6-4092-AB3F-D325989D1325}" type="slidenum">
              <a:rPr lang="en-IN" smtClean="0"/>
              <a:t>34</a:t>
            </a:fld>
            <a:endParaRPr lang="en-US"/>
          </a:p>
        </p:txBody>
      </p:sp>
    </p:spTree>
    <p:extLst>
      <p:ext uri="{BB962C8B-B14F-4D97-AF65-F5344CB8AC3E}">
        <p14:creationId xmlns:p14="http://schemas.microsoft.com/office/powerpoint/2010/main" val="1692546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80D9-7D1E-AFE0-F0A7-9F7145B79A5B}"/>
              </a:ext>
            </a:extLst>
          </p:cNvPr>
          <p:cNvSpPr>
            <a:spLocks noGrp="1"/>
          </p:cNvSpPr>
          <p:nvPr>
            <p:ph type="title"/>
          </p:nvPr>
        </p:nvSpPr>
        <p:spPr>
          <a:xfrm>
            <a:off x="1484310" y="302341"/>
            <a:ext cx="10018713" cy="631723"/>
          </a:xfrm>
        </p:spPr>
        <p:txBody>
          <a:bodyPr>
            <a:normAutofit/>
          </a:bodyPr>
          <a:lstStyle/>
          <a:p>
            <a:r>
              <a:rPr lang="en-US" sz="2000" b="1">
                <a:latin typeface="Times New Roman"/>
                <a:cs typeface="Times New Roman"/>
              </a:rPr>
              <a:t>Insecurity</a:t>
            </a:r>
            <a:endParaRPr lang="en-IN" sz="20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DE2D8B-8EF6-A237-1AEF-E8E0C749AD27}"/>
              </a:ext>
            </a:extLst>
          </p:cNvPr>
          <p:cNvSpPr>
            <a:spLocks noGrp="1"/>
          </p:cNvSpPr>
          <p:nvPr>
            <p:ph idx="1"/>
          </p:nvPr>
        </p:nvSpPr>
        <p:spPr>
          <a:xfrm>
            <a:off x="1572801" y="1162664"/>
            <a:ext cx="10018713" cy="3027357"/>
          </a:xfrm>
        </p:spPr>
        <p:txBody>
          <a:bodyPr vert="horz" lIns="91440" tIns="45720" rIns="91440" bIns="45720" rtlCol="0" anchor="t">
            <a:normAutofit/>
          </a:bodyPr>
          <a:lstStyle/>
          <a:p>
            <a:pPr>
              <a:buClrTx/>
              <a:buSzPct val="80000"/>
              <a:buFont typeface="Wingdings"/>
              <a:buChar char="Ø"/>
            </a:pPr>
            <a:r>
              <a:rPr lang="en-US" sz="2000">
                <a:latin typeface="Times New Roman"/>
                <a:cs typeface="Times New Roman"/>
              </a:rPr>
              <a:t>A system is considered insecure if it violates the following: </a:t>
            </a:r>
            <a:endParaRPr lang="en-US" sz="2000">
              <a:cs typeface="Times New Roman"/>
            </a:endParaRPr>
          </a:p>
          <a:p>
            <a:pPr lvl="1" indent="-342900">
              <a:buClrTx/>
              <a:buSzPct val="80000"/>
              <a:buFont typeface="Courier New"/>
              <a:buChar char="o"/>
            </a:pPr>
            <a:r>
              <a:rPr lang="en-US" u="sng" strike="sngStrike">
                <a:latin typeface="Times New Roman"/>
                <a:cs typeface="Times New Roman"/>
              </a:rPr>
              <a:t>Confidentiality:</a:t>
            </a:r>
            <a:r>
              <a:rPr lang="en-US" strike="sngStrike">
                <a:latin typeface="Times New Roman"/>
                <a:cs typeface="Times New Roman"/>
              </a:rPr>
              <a:t> A system used to protect data or information such that only authorized parties have access to it </a:t>
            </a:r>
          </a:p>
          <a:p>
            <a:pPr lvl="1" indent="-342900">
              <a:buClrTx/>
              <a:buSzPct val="80000"/>
              <a:buFont typeface="Courier New"/>
              <a:buChar char="o"/>
            </a:pPr>
            <a:r>
              <a:rPr lang="en-US" u="sng">
                <a:latin typeface="Times New Roman"/>
                <a:cs typeface="Times New Roman"/>
              </a:rPr>
              <a:t>Data Integrity:</a:t>
            </a:r>
            <a:r>
              <a:rPr lang="en-US">
                <a:latin typeface="Times New Roman"/>
                <a:cs typeface="Times New Roman"/>
              </a:rPr>
              <a:t> No Modification of data or information by unauthorized parties </a:t>
            </a:r>
          </a:p>
          <a:p>
            <a:pPr lvl="1" indent="-342900">
              <a:buClrTx/>
              <a:buSzPct val="80000"/>
              <a:buFont typeface="Courier New"/>
              <a:buChar char="o"/>
            </a:pPr>
            <a:r>
              <a:rPr lang="en-US" b="1" u="sng" strike="sngStrike">
                <a:latin typeface="Times New Roman"/>
                <a:cs typeface="Times New Roman"/>
              </a:rPr>
              <a:t>Entity Authentication:</a:t>
            </a:r>
            <a:r>
              <a:rPr lang="en-US" b="1" strike="sngStrike">
                <a:latin typeface="Times New Roman"/>
                <a:cs typeface="Times New Roman"/>
              </a:rPr>
              <a:t> Ability to ensure that two devices can mutually identify themselves </a:t>
            </a:r>
          </a:p>
        </p:txBody>
      </p:sp>
      <p:sp>
        <p:nvSpPr>
          <p:cNvPr id="4" name="Slide Number Placeholder 3">
            <a:extLst>
              <a:ext uri="{FF2B5EF4-FFF2-40B4-BE49-F238E27FC236}">
                <a16:creationId xmlns:a16="http://schemas.microsoft.com/office/drawing/2014/main" id="{30254998-7AD9-EFA8-53D5-E86E00094E15}"/>
              </a:ext>
            </a:extLst>
          </p:cNvPr>
          <p:cNvSpPr>
            <a:spLocks noGrp="1"/>
          </p:cNvSpPr>
          <p:nvPr>
            <p:ph type="sldNum" sz="quarter" idx="12"/>
          </p:nvPr>
        </p:nvSpPr>
        <p:spPr/>
        <p:txBody>
          <a:bodyPr/>
          <a:lstStyle/>
          <a:p>
            <a:fld id="{BBC53D37-08C6-4092-AB3F-D325989D1325}" type="slidenum">
              <a:rPr lang="en-IN" smtClean="0"/>
              <a:t>35</a:t>
            </a:fld>
            <a:endParaRPr lang="en-US"/>
          </a:p>
        </p:txBody>
      </p:sp>
    </p:spTree>
    <p:extLst>
      <p:ext uri="{BB962C8B-B14F-4D97-AF65-F5344CB8AC3E}">
        <p14:creationId xmlns:p14="http://schemas.microsoft.com/office/powerpoint/2010/main" val="1592622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vert="horz" lIns="91440" tIns="45720" rIns="91440" bIns="45720" rtlCol="0" anchor="ctr">
            <a:noAutofit/>
          </a:bodyPr>
          <a:lstStyle/>
          <a:p>
            <a:br>
              <a:rPr lang="en-US"/>
            </a:br>
            <a:r>
              <a:rPr lang="en-US" sz="2200" b="1">
                <a:latin typeface="Times New Roman"/>
                <a:cs typeface="Times New Roman"/>
              </a:rPr>
              <a:t>Step 12</a:t>
            </a:r>
            <a:br>
              <a:rPr lang="en-US"/>
            </a:br>
            <a:endParaRPr lang="en-IN">
              <a:latin typeface="Corbel"/>
              <a:cs typeface="Times New Roman"/>
            </a:endParaRPr>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Open the client's authentication code and client secret</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As a result of the handshake in step 11, the client will attempt to communicate with the adversary on port 443 (HTTPS)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A number of parameters are sent including the </a:t>
            </a:r>
            <a:r>
              <a:rPr lang="en-US" sz="1800" u="sng">
                <a:latin typeface="Times New Roman"/>
                <a:cs typeface="Times New Roman"/>
              </a:rPr>
              <a:t>authentication code</a:t>
            </a:r>
            <a:r>
              <a:rPr lang="en-US" sz="1800">
                <a:latin typeface="Times New Roman"/>
                <a:cs typeface="Times New Roman"/>
              </a:rPr>
              <a:t> and the </a:t>
            </a:r>
            <a:r>
              <a:rPr lang="en-US" sz="1800" u="sng">
                <a:latin typeface="Times New Roman"/>
                <a:cs typeface="Times New Roman"/>
              </a:rPr>
              <a:t>client secret</a:t>
            </a:r>
            <a:r>
              <a:rPr lang="en-US" sz="1800">
                <a:latin typeface="Times New Roman"/>
                <a:cs typeface="Times New Roman"/>
              </a:rPr>
              <a:t> </a:t>
            </a: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36</a:t>
            </a:fld>
            <a:endParaRPr lang="en-US"/>
          </a:p>
        </p:txBody>
      </p:sp>
    </p:spTree>
    <p:extLst>
      <p:ext uri="{BB962C8B-B14F-4D97-AF65-F5344CB8AC3E}">
        <p14:creationId xmlns:p14="http://schemas.microsoft.com/office/powerpoint/2010/main" val="3769057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vert="horz" lIns="91440" tIns="45720" rIns="91440" bIns="45720" rtlCol="0" anchor="ctr">
            <a:noAutofit/>
          </a:bodyPr>
          <a:lstStyle/>
          <a:p>
            <a:br>
              <a:rPr lang="en-US"/>
            </a:br>
            <a:r>
              <a:rPr lang="en-US" sz="2200" b="1">
                <a:latin typeface="Times New Roman"/>
                <a:cs typeface="Times New Roman"/>
              </a:rPr>
              <a:t>Step 13</a:t>
            </a:r>
            <a:br>
              <a:rPr lang="en-US"/>
            </a:br>
            <a:endParaRPr lang="en-IN">
              <a:latin typeface="Corbel"/>
              <a:cs typeface="Times New Roman"/>
            </a:endParaRPr>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err="1">
                <a:latin typeface="Times New Roman"/>
                <a:cs typeface="Times New Roman"/>
              </a:rPr>
              <a:t>Unspoof</a:t>
            </a:r>
            <a:r>
              <a:rPr lang="en-US" sz="1800">
                <a:latin typeface="Times New Roman"/>
                <a:cs typeface="Times New Roman"/>
              </a:rPr>
              <a:t> the client</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At this point the adversary has everything to manipulate the targeted 3D printer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Adversary needs to restore the network to its former state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Done by sending the </a:t>
            </a:r>
            <a:r>
              <a:rPr lang="en-US" sz="1800" err="1">
                <a:latin typeface="Times New Roman"/>
                <a:cs typeface="Times New Roman"/>
              </a:rPr>
              <a:t>unspoofed</a:t>
            </a:r>
            <a:r>
              <a:rPr lang="en-US" sz="1800">
                <a:latin typeface="Times New Roman"/>
                <a:cs typeface="Times New Roman"/>
              </a:rPr>
              <a:t> packet directly to the client </a:t>
            </a:r>
          </a:p>
          <a:p>
            <a:pPr>
              <a:buClrTx/>
              <a:buSzPct val="80000"/>
              <a:buFont typeface="Wingdings"/>
              <a:buChar char="Ø"/>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37</a:t>
            </a:fld>
            <a:endParaRPr lang="en-US"/>
          </a:p>
        </p:txBody>
      </p:sp>
      <p:pic>
        <p:nvPicPr>
          <p:cNvPr id="4" name="Picture 3" descr="A white sign with black text&#10;&#10;Description automatically generated">
            <a:extLst>
              <a:ext uri="{FF2B5EF4-FFF2-40B4-BE49-F238E27FC236}">
                <a16:creationId xmlns:a16="http://schemas.microsoft.com/office/drawing/2014/main" id="{2BCE16C8-5E48-5DC4-0DD2-F4F0921783B6}"/>
              </a:ext>
            </a:extLst>
          </p:cNvPr>
          <p:cNvPicPr>
            <a:picLocks noChangeAspect="1"/>
          </p:cNvPicPr>
          <p:nvPr/>
        </p:nvPicPr>
        <p:blipFill>
          <a:blip r:embed="rId3"/>
          <a:stretch>
            <a:fillRect/>
          </a:stretch>
        </p:blipFill>
        <p:spPr>
          <a:xfrm>
            <a:off x="2358364" y="3912331"/>
            <a:ext cx="7482014" cy="1103552"/>
          </a:xfrm>
          <a:prstGeom prst="rect">
            <a:avLst/>
          </a:prstGeom>
        </p:spPr>
      </p:pic>
    </p:spTree>
    <p:extLst>
      <p:ext uri="{BB962C8B-B14F-4D97-AF65-F5344CB8AC3E}">
        <p14:creationId xmlns:p14="http://schemas.microsoft.com/office/powerpoint/2010/main" val="2018777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vert="horz" lIns="91440" tIns="45720" rIns="91440" bIns="45720" rtlCol="0" anchor="ctr">
            <a:noAutofit/>
          </a:bodyPr>
          <a:lstStyle/>
          <a:p>
            <a:br>
              <a:rPr lang="en-US"/>
            </a:br>
            <a:r>
              <a:rPr lang="en-US" sz="2200" b="1">
                <a:latin typeface="Times New Roman"/>
                <a:cs typeface="Times New Roman"/>
              </a:rPr>
              <a:t>Step 14</a:t>
            </a:r>
            <a:br>
              <a:rPr lang="en-US"/>
            </a:br>
            <a:endParaRPr lang="en-IN">
              <a:latin typeface="Corbel"/>
              <a:cs typeface="Times New Roman"/>
            </a:endParaRPr>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Generate a new access token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The adversary must use the stolen long term authentication code and client secret to generate a new short term access token</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Transmits an HTTP request to </a:t>
            </a:r>
            <a:r>
              <a:rPr lang="en-US" sz="1800" err="1">
                <a:latin typeface="Times New Roman"/>
                <a:cs typeface="Times New Roman"/>
              </a:rPr>
              <a:t>MakerBots</a:t>
            </a:r>
            <a:r>
              <a:rPr lang="en-US" sz="1800">
                <a:latin typeface="Times New Roman"/>
                <a:cs typeface="Times New Roman"/>
              </a:rPr>
              <a:t> web server at "/auth" with these credentials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Receives a response as a JSON string with the new access token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Adversary can now impersonate the client</a:t>
            </a: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a:buClrTx/>
              <a:buSzPct val="80000"/>
              <a:buFont typeface="Wingdings"/>
              <a:buChar char="Ø"/>
            </a:pPr>
            <a:endParaRPr lang="en-US" sz="1800">
              <a:latin typeface="Times New Roman"/>
              <a:cs typeface="Times New Roman" panose="02020603050405020304" pitchFamily="18" charset="0"/>
            </a:endParaRPr>
          </a:p>
          <a:p>
            <a:pPr marL="0" indent="0">
              <a:buClrTx/>
              <a:buSzPct val="80000"/>
              <a:buNone/>
            </a:pPr>
            <a:endParaRPr lang="en-US" sz="1800">
              <a:latin typeface="Times New Roman"/>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38</a:t>
            </a:fld>
            <a:endParaRPr lang="en-US"/>
          </a:p>
        </p:txBody>
      </p:sp>
    </p:spTree>
    <p:extLst>
      <p:ext uri="{BB962C8B-B14F-4D97-AF65-F5344CB8AC3E}">
        <p14:creationId xmlns:p14="http://schemas.microsoft.com/office/powerpoint/2010/main" val="1063557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vert="horz" lIns="91440" tIns="45720" rIns="91440" bIns="45720" rtlCol="0" anchor="ctr">
            <a:noAutofit/>
          </a:bodyPr>
          <a:lstStyle/>
          <a:p>
            <a:br>
              <a:rPr lang="en-US"/>
            </a:br>
            <a:r>
              <a:rPr lang="en-US" sz="2200" b="1">
                <a:latin typeface="Times New Roman"/>
                <a:cs typeface="Times New Roman"/>
              </a:rPr>
              <a:t>Step 15</a:t>
            </a:r>
            <a:br>
              <a:rPr lang="en-US"/>
            </a:br>
            <a:endParaRPr lang="en-IN">
              <a:latin typeface="Corbel"/>
              <a:cs typeface="Times New Roman"/>
            </a:endParaRPr>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Authenticate to the 3D printer with the access token</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Adversary can now generate access tokens whenever they require privilege</a:t>
            </a:r>
            <a:endParaRPr lang="en-US" sz="1800" u="sng">
              <a:latin typeface="Times New Roman"/>
              <a:cs typeface="Times New Roman"/>
            </a:endParaRPr>
          </a:p>
          <a:p>
            <a:pPr>
              <a:buClrTx/>
              <a:buSzPct val="80000"/>
              <a:buFont typeface="Wingdings"/>
              <a:buChar char="Ø"/>
            </a:pPr>
            <a:r>
              <a:rPr lang="en-US" sz="1800">
                <a:latin typeface="Times New Roman"/>
                <a:cs typeface="Times New Roman"/>
              </a:rPr>
              <a:t>The first transmit is the same client handshake used in step 7 </a:t>
            </a:r>
            <a:endParaRPr lang="en-US" sz="1800">
              <a:latin typeface="Times New Roman"/>
              <a:cs typeface="Times New Roman" panose="02020603050405020304" pitchFamily="18" charset="0"/>
            </a:endParaRPr>
          </a:p>
          <a:p>
            <a:pPr lvl="1" indent="-342900">
              <a:buClrTx/>
              <a:buSzPct val="80000"/>
              <a:buFont typeface="Courier New"/>
              <a:buChar char="o"/>
            </a:pPr>
            <a:r>
              <a:rPr lang="en-US" sz="1400">
                <a:latin typeface="Times New Roman"/>
                <a:cs typeface="Times New Roman"/>
              </a:rPr>
              <a:t>The output is the printer's handshake but the adversary no longer requires this information </a:t>
            </a:r>
            <a:endParaRPr lang="en-US" sz="14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The second transmit is the authentication JSON with the generated access token </a:t>
            </a:r>
            <a:endParaRPr lang="en-US" sz="1800">
              <a:latin typeface="Times New Roman"/>
              <a:cs typeface="Times New Roman" panose="02020603050405020304" pitchFamily="18" charset="0"/>
            </a:endParaRPr>
          </a:p>
          <a:p>
            <a:pPr lvl="1" indent="-342900">
              <a:buClrTx/>
              <a:buSzPct val="80000"/>
              <a:buFont typeface="Courier New"/>
              <a:buChar char="o"/>
            </a:pPr>
            <a:r>
              <a:rPr lang="en-US" sz="1400">
                <a:latin typeface="Times New Roman"/>
                <a:cs typeface="Times New Roman"/>
              </a:rPr>
              <a:t>The printer will return a null JSON string informing the adversary that they are now authenticated </a:t>
            </a:r>
            <a:endParaRPr lang="en-US" sz="1400">
              <a:latin typeface="Times New Roman"/>
              <a:cs typeface="Times New Roman" panose="02020603050405020304" pitchFamily="18" charset="0"/>
            </a:endParaRPr>
          </a:p>
          <a:p>
            <a:pPr marL="400050" lvl="1" indent="0">
              <a:buClrTx/>
              <a:buSzPct val="80000"/>
              <a:buNone/>
            </a:pPr>
            <a:endParaRPr lang="en-US" sz="1400">
              <a:latin typeface="Times New Roman" panose="02020603050405020304" pitchFamily="18" charset="0"/>
              <a:cs typeface="Times New Roman" panose="02020603050405020304" pitchFamily="18" charset="0"/>
            </a:endParaRPr>
          </a:p>
          <a:p>
            <a:pPr marL="400050" lvl="1" indent="0">
              <a:buClrTx/>
              <a:buSzPct val="80000"/>
              <a:buNone/>
            </a:pPr>
            <a:endParaRPr lang="en-US" sz="14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marL="0" indent="0">
              <a:buClrTx/>
              <a:buSzPct val="80000"/>
              <a:buNone/>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marL="0" indent="0">
              <a:buClrTx/>
              <a:buSzPct val="80000"/>
              <a:buNone/>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39</a:t>
            </a:fld>
            <a:endParaRPr lang="en-US"/>
          </a:p>
        </p:txBody>
      </p:sp>
      <p:pic>
        <p:nvPicPr>
          <p:cNvPr id="4" name="Picture 3" descr="A close-up of a sign&#10;&#10;Description automatically generated">
            <a:extLst>
              <a:ext uri="{FF2B5EF4-FFF2-40B4-BE49-F238E27FC236}">
                <a16:creationId xmlns:a16="http://schemas.microsoft.com/office/drawing/2014/main" id="{A72EFE38-2AE5-5922-A16F-C35CF9575BDD}"/>
              </a:ext>
            </a:extLst>
          </p:cNvPr>
          <p:cNvPicPr>
            <a:picLocks noChangeAspect="1"/>
          </p:cNvPicPr>
          <p:nvPr/>
        </p:nvPicPr>
        <p:blipFill>
          <a:blip r:embed="rId3"/>
          <a:stretch>
            <a:fillRect/>
          </a:stretch>
        </p:blipFill>
        <p:spPr>
          <a:xfrm>
            <a:off x="1943058" y="4341166"/>
            <a:ext cx="8299141" cy="1001136"/>
          </a:xfrm>
          <a:prstGeom prst="rect">
            <a:avLst/>
          </a:prstGeom>
        </p:spPr>
      </p:pic>
    </p:spTree>
    <p:extLst>
      <p:ext uri="{BB962C8B-B14F-4D97-AF65-F5344CB8AC3E}">
        <p14:creationId xmlns:p14="http://schemas.microsoft.com/office/powerpoint/2010/main" val="280267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5698-FC66-EE41-1EE8-359547E3CDD7}"/>
              </a:ext>
            </a:extLst>
          </p:cNvPr>
          <p:cNvSpPr>
            <a:spLocks noGrp="1"/>
          </p:cNvSpPr>
          <p:nvPr>
            <p:ph type="title"/>
          </p:nvPr>
        </p:nvSpPr>
        <p:spPr>
          <a:xfrm>
            <a:off x="1086643" y="548149"/>
            <a:ext cx="10018713" cy="818535"/>
          </a:xfrm>
        </p:spPr>
        <p:txBody>
          <a:bodyPr>
            <a:normAutofit fontScale="90000"/>
          </a:bodyPr>
          <a:lstStyle/>
          <a:p>
            <a:br>
              <a:rPr lang="en-US" sz="2000" b="1">
                <a:latin typeface="Times New Roman" panose="02020603050405020304" pitchFamily="18" charset="0"/>
                <a:cs typeface="Times New Roman" panose="02020603050405020304" pitchFamily="18" charset="0"/>
              </a:rPr>
            </a:br>
            <a:r>
              <a:rPr lang="en-US" sz="2000" b="1">
                <a:latin typeface="Times New Roman" panose="02020603050405020304" pitchFamily="18" charset="0"/>
                <a:cs typeface="Times New Roman" panose="02020603050405020304" pitchFamily="18" charset="0"/>
              </a:rPr>
              <a:t>SECURITY CONCERNS IN 3D PRINTERS</a:t>
            </a:r>
            <a:br>
              <a:rPr lang="en-US"/>
            </a:br>
            <a:endParaRPr lang="en-IN"/>
          </a:p>
        </p:txBody>
      </p:sp>
      <p:sp>
        <p:nvSpPr>
          <p:cNvPr id="3" name="Content Placeholder 2">
            <a:extLst>
              <a:ext uri="{FF2B5EF4-FFF2-40B4-BE49-F238E27FC236}">
                <a16:creationId xmlns:a16="http://schemas.microsoft.com/office/drawing/2014/main" id="{2DFFC418-2E07-16A2-DCC3-2F17F2F43541}"/>
              </a:ext>
            </a:extLst>
          </p:cNvPr>
          <p:cNvSpPr>
            <a:spLocks noGrp="1"/>
          </p:cNvSpPr>
          <p:nvPr>
            <p:ph idx="1"/>
          </p:nvPr>
        </p:nvSpPr>
        <p:spPr>
          <a:xfrm>
            <a:off x="865240" y="1366684"/>
            <a:ext cx="10637784" cy="3519948"/>
          </a:xfrm>
        </p:spPr>
        <p:txBody>
          <a:bodyPr>
            <a:normAutofit/>
          </a:bodyPr>
          <a:lstStyle/>
          <a:p>
            <a:pPr>
              <a:buClrTx/>
              <a:buSzPct val="80000"/>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Consumer-grade 3D printers often prioritize cost-effectiveness and ease of use over robust security features. This trade-off results in devices with minimal security, increasing vulnerability to unauthorized access. </a:t>
            </a:r>
          </a:p>
          <a:p>
            <a:pPr>
              <a:buClrTx/>
              <a:buSzPct val="80000"/>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3D printers are frequently connected to the internet or local networks for remote access and monitoring. However, without adequate security protocols, they can be easily discovered and accessed by attackers, posing risks to both home and business networks. </a:t>
            </a:r>
          </a:p>
          <a:p>
            <a:pPr>
              <a:buClrTx/>
              <a:buSzPct val="80000"/>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Many 3D printers store valuable design files, including proprietary prototypes and unique designs. If these files are accessed by unauthorized users, it could lead to intellectual property theft, resulting in financial loss and competitive disadvantages for businesses relying on sensitive designs.</a:t>
            </a:r>
            <a:endParaRPr lang="en-IN" sz="180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F1A0031-B50A-0D4A-A8E8-F9964FA7B45A}"/>
              </a:ext>
            </a:extLst>
          </p:cNvPr>
          <p:cNvSpPr>
            <a:spLocks noGrp="1"/>
          </p:cNvSpPr>
          <p:nvPr>
            <p:ph type="sldNum" sz="quarter" idx="12"/>
          </p:nvPr>
        </p:nvSpPr>
        <p:spPr/>
        <p:txBody>
          <a:bodyPr/>
          <a:lstStyle/>
          <a:p>
            <a:fld id="{BBC53D37-08C6-4092-AB3F-D325989D1325}" type="slidenum">
              <a:rPr lang="en-IN" smtClean="0"/>
              <a:t>4</a:t>
            </a:fld>
            <a:endParaRPr lang="en-US"/>
          </a:p>
        </p:txBody>
      </p:sp>
    </p:spTree>
    <p:extLst>
      <p:ext uri="{BB962C8B-B14F-4D97-AF65-F5344CB8AC3E}">
        <p14:creationId xmlns:p14="http://schemas.microsoft.com/office/powerpoint/2010/main" val="1321154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vert="horz" lIns="91440" tIns="45720" rIns="91440" bIns="45720" rtlCol="0" anchor="ctr">
            <a:noAutofit/>
          </a:bodyPr>
          <a:lstStyle/>
          <a:p>
            <a:br>
              <a:rPr lang="en-US"/>
            </a:br>
            <a:r>
              <a:rPr lang="en-US" sz="2200" b="1">
                <a:latin typeface="Times New Roman"/>
                <a:cs typeface="Times New Roman"/>
              </a:rPr>
              <a:t>Step 16</a:t>
            </a:r>
            <a:br>
              <a:rPr lang="en-US"/>
            </a:br>
            <a:endParaRPr lang="en-IN">
              <a:latin typeface="Corbel"/>
              <a:cs typeface="Times New Roman"/>
            </a:endParaRPr>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10384985" cy="4608872"/>
          </a:xfrm>
        </p:spPr>
        <p:txBody>
          <a:bodyPr vert="horz" lIns="91440" tIns="45720" rIns="91440" bIns="45720" rtlCol="0" anchor="t">
            <a:normAutofit/>
          </a:bodyPr>
          <a:lstStyle/>
          <a:p>
            <a:pPr>
              <a:buClrTx/>
              <a:buSzPct val="80000"/>
              <a:buFont typeface="Wingdings"/>
              <a:buChar char="Ø"/>
            </a:pPr>
            <a:r>
              <a:rPr lang="en-US" sz="1800">
                <a:latin typeface="Times New Roman"/>
                <a:cs typeface="Times New Roman"/>
              </a:rPr>
              <a:t>Perform a privileged task after authentication </a:t>
            </a:r>
            <a:endParaRPr lang="en-US" sz="1800">
              <a:latin typeface="Times New Roman"/>
              <a:cs typeface="Times New Roman" panose="02020603050405020304" pitchFamily="18" charset="0"/>
            </a:endParaRPr>
          </a:p>
          <a:p>
            <a:pPr>
              <a:buClrTx/>
              <a:buSzPct val="80000"/>
              <a:buFont typeface="Wingdings"/>
              <a:buChar char="Ø"/>
            </a:pPr>
            <a:r>
              <a:rPr lang="en-US" sz="1800">
                <a:latin typeface="Times New Roman"/>
                <a:cs typeface="Times New Roman"/>
              </a:rPr>
              <a:t>Printing: </a:t>
            </a:r>
            <a:endParaRPr lang="en-US" sz="1800">
              <a:latin typeface="Times New Roman" panose="02020603050405020304" pitchFamily="18" charset="0"/>
              <a:cs typeface="Times New Roman" panose="02020603050405020304" pitchFamily="18" charset="0"/>
            </a:endParaRPr>
          </a:p>
          <a:p>
            <a:pPr lvl="1" indent="-342900">
              <a:buClrTx/>
              <a:buSzPct val="80000"/>
              <a:buFont typeface="Courier New"/>
              <a:buChar char="o"/>
            </a:pPr>
            <a:r>
              <a:rPr lang="en-US" sz="1400">
                <a:latin typeface="Times New Roman"/>
                <a:cs typeface="Times New Roman"/>
              </a:rPr>
              <a:t>Can send/store files on the printer </a:t>
            </a:r>
            <a:endParaRPr lang="en-US" sz="1400">
              <a:latin typeface="Times New Roman" panose="02020603050405020304" pitchFamily="18" charset="0"/>
              <a:cs typeface="Times New Roman" panose="02020603050405020304" pitchFamily="18" charset="0"/>
            </a:endParaRPr>
          </a:p>
          <a:p>
            <a:pPr lvl="1" indent="-342900">
              <a:buClrTx/>
              <a:buSzPct val="80000"/>
              <a:buFont typeface="Courier New"/>
              <a:buChar char="o"/>
            </a:pPr>
            <a:r>
              <a:rPr lang="en-US" sz="1400">
                <a:latin typeface="Times New Roman"/>
                <a:cs typeface="Times New Roman"/>
              </a:rPr>
              <a:t>Can delete files on the printer</a:t>
            </a:r>
          </a:p>
          <a:p>
            <a:pPr lvl="1" indent="-342900">
              <a:buClrTx/>
              <a:buSzPct val="80000"/>
              <a:buFont typeface="Courier New"/>
              <a:buChar char="o"/>
            </a:pPr>
            <a:r>
              <a:rPr lang="en-US" sz="1400">
                <a:latin typeface="Times New Roman"/>
                <a:cs typeface="Times New Roman"/>
              </a:rPr>
              <a:t>Can send start commands to the printer with the assumption the build plate is cleared</a:t>
            </a:r>
            <a:endParaRPr lang="en-US" sz="1400">
              <a:latin typeface="Times New Roman" panose="02020603050405020304" pitchFamily="18" charset="0"/>
              <a:cs typeface="Times New Roman" panose="02020603050405020304" pitchFamily="18" charset="0"/>
            </a:endParaRPr>
          </a:p>
          <a:p>
            <a:pPr lvl="1" indent="-342900">
              <a:buClrTx/>
              <a:buSzPct val="80000"/>
              <a:buFont typeface="Courier New"/>
              <a:buChar char="o"/>
            </a:pPr>
            <a:r>
              <a:rPr lang="en-US" sz="1400">
                <a:latin typeface="Times New Roman"/>
                <a:cs typeface="Times New Roman"/>
              </a:rPr>
              <a:t>Can cancel a current print </a:t>
            </a:r>
            <a:endParaRPr lang="en-US" sz="1400">
              <a:latin typeface="Times New Roman" panose="02020603050405020304" pitchFamily="18" charset="0"/>
              <a:cs typeface="Times New Roman" panose="02020603050405020304" pitchFamily="18" charset="0"/>
            </a:endParaRPr>
          </a:p>
          <a:p>
            <a:pPr marL="400050" lvl="1" indent="0">
              <a:buClrTx/>
              <a:buSzPct val="80000"/>
              <a:buNone/>
            </a:pPr>
            <a:endParaRPr lang="en-US" sz="1400">
              <a:latin typeface="Times New Roman" panose="02020603050405020304" pitchFamily="18" charset="0"/>
              <a:cs typeface="Times New Roman" panose="02020603050405020304" pitchFamily="18" charset="0"/>
            </a:endParaRPr>
          </a:p>
          <a:p>
            <a:pPr marL="0" indent="0">
              <a:buClr>
                <a:srgbClr val="1287C3"/>
              </a:buClr>
              <a:buNone/>
            </a:pPr>
            <a:endParaRPr lang="en-US" sz="1800">
              <a:latin typeface="Times New Roman" panose="02020603050405020304" pitchFamily="18" charset="0"/>
              <a:cs typeface="Times New Roman" panose="02020603050405020304" pitchFamily="18" charset="0"/>
            </a:endParaRPr>
          </a:p>
          <a:p>
            <a:pPr lvl="1" indent="-342900">
              <a:buClrTx/>
              <a:buSzPct val="80000"/>
              <a:buFont typeface="Courier New"/>
              <a:buChar char="o"/>
            </a:pPr>
            <a:endParaRPr lang="en-US" sz="14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marL="400050" lvl="1" indent="0">
              <a:buClrTx/>
              <a:buSzPct val="80000"/>
              <a:buNone/>
            </a:pPr>
            <a:endParaRPr lang="en-US" sz="1400">
              <a:latin typeface="Times New Roman" panose="02020603050405020304" pitchFamily="18" charset="0"/>
              <a:cs typeface="Times New Roman" panose="02020603050405020304" pitchFamily="18" charset="0"/>
            </a:endParaRPr>
          </a:p>
          <a:p>
            <a:pPr marL="400050" lvl="1" indent="0">
              <a:buClrTx/>
              <a:buSzPct val="80000"/>
              <a:buNone/>
            </a:pPr>
            <a:endParaRPr lang="en-US" sz="14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marL="0" indent="0">
              <a:buClrTx/>
              <a:buSzPct val="80000"/>
              <a:buNone/>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marL="0" indent="0">
              <a:buClrTx/>
              <a:buSzPct val="80000"/>
              <a:buNone/>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a:latin typeface="Corbel" panose="020B0503020204020204"/>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buClrTx/>
              <a:buSzPct val="80000"/>
              <a:buFont typeface="Wingdings"/>
              <a:buChar char="Ø"/>
            </a:pPr>
            <a:endParaRPr lang="en-US" sz="1800">
              <a:latin typeface="Times New Roman" panose="02020603050405020304" pitchFamily="18" charset="0"/>
              <a:cs typeface="Times New Roman" panose="02020603050405020304" pitchFamily="18" charset="0"/>
            </a:endParaRPr>
          </a:p>
          <a:p>
            <a:pPr algn="just">
              <a:buClrTx/>
              <a:buSzPct val="80000"/>
              <a:buFont typeface="Wingdings"/>
              <a:buChar char="Ø"/>
            </a:pPr>
            <a:endParaRPr lang="en-US" sz="180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E665C8E-4155-6863-6FEC-9D1785325FE0}"/>
              </a:ext>
            </a:extLst>
          </p:cNvPr>
          <p:cNvSpPr>
            <a:spLocks noGrp="1"/>
          </p:cNvSpPr>
          <p:nvPr>
            <p:ph type="sldNum" sz="quarter" idx="12"/>
          </p:nvPr>
        </p:nvSpPr>
        <p:spPr/>
        <p:txBody>
          <a:bodyPr/>
          <a:lstStyle/>
          <a:p>
            <a:fld id="{BBC53D37-08C6-4092-AB3F-D325989D1325}" type="slidenum">
              <a:rPr lang="en-IN" smtClean="0"/>
              <a:t>40</a:t>
            </a:fld>
            <a:endParaRPr lang="en-US"/>
          </a:p>
        </p:txBody>
      </p:sp>
      <p:pic>
        <p:nvPicPr>
          <p:cNvPr id="5" name="Picture 4" descr="A close-up of a white background&#10;&#10;Description automatically generated">
            <a:extLst>
              <a:ext uri="{FF2B5EF4-FFF2-40B4-BE49-F238E27FC236}">
                <a16:creationId xmlns:a16="http://schemas.microsoft.com/office/drawing/2014/main" id="{B0F2321A-8509-0BFB-E382-A103300E4ABE}"/>
              </a:ext>
            </a:extLst>
          </p:cNvPr>
          <p:cNvPicPr>
            <a:picLocks noChangeAspect="1"/>
          </p:cNvPicPr>
          <p:nvPr/>
        </p:nvPicPr>
        <p:blipFill>
          <a:blip r:embed="rId3"/>
          <a:stretch>
            <a:fillRect/>
          </a:stretch>
        </p:blipFill>
        <p:spPr>
          <a:xfrm>
            <a:off x="2333288" y="3869510"/>
            <a:ext cx="7525425" cy="1863529"/>
          </a:xfrm>
          <a:prstGeom prst="rect">
            <a:avLst/>
          </a:prstGeom>
        </p:spPr>
      </p:pic>
    </p:spTree>
    <p:extLst>
      <p:ext uri="{BB962C8B-B14F-4D97-AF65-F5344CB8AC3E}">
        <p14:creationId xmlns:p14="http://schemas.microsoft.com/office/powerpoint/2010/main" val="4082152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80D9-7D1E-AFE0-F0A7-9F7145B79A5B}"/>
              </a:ext>
            </a:extLst>
          </p:cNvPr>
          <p:cNvSpPr>
            <a:spLocks noGrp="1"/>
          </p:cNvSpPr>
          <p:nvPr>
            <p:ph type="title"/>
          </p:nvPr>
        </p:nvSpPr>
        <p:spPr>
          <a:xfrm>
            <a:off x="1484310" y="302341"/>
            <a:ext cx="10018713" cy="631723"/>
          </a:xfrm>
        </p:spPr>
        <p:txBody>
          <a:bodyPr>
            <a:normAutofit/>
          </a:bodyPr>
          <a:lstStyle/>
          <a:p>
            <a:r>
              <a:rPr lang="en-US" sz="2000" b="1">
                <a:latin typeface="Times New Roman"/>
                <a:cs typeface="Times New Roman"/>
              </a:rPr>
              <a:t>Insecurity</a:t>
            </a:r>
            <a:endParaRPr lang="en-IN" sz="20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DE2D8B-8EF6-A237-1AEF-E8E0C749AD27}"/>
              </a:ext>
            </a:extLst>
          </p:cNvPr>
          <p:cNvSpPr>
            <a:spLocks noGrp="1"/>
          </p:cNvSpPr>
          <p:nvPr>
            <p:ph idx="1"/>
          </p:nvPr>
        </p:nvSpPr>
        <p:spPr>
          <a:xfrm>
            <a:off x="1572801" y="1162664"/>
            <a:ext cx="10018713" cy="3027357"/>
          </a:xfrm>
        </p:spPr>
        <p:txBody>
          <a:bodyPr vert="horz" lIns="91440" tIns="45720" rIns="91440" bIns="45720" rtlCol="0" anchor="t">
            <a:normAutofit/>
          </a:bodyPr>
          <a:lstStyle/>
          <a:p>
            <a:pPr>
              <a:buClrTx/>
              <a:buSzPct val="80000"/>
              <a:buFont typeface="Wingdings"/>
              <a:buChar char="Ø"/>
            </a:pPr>
            <a:r>
              <a:rPr lang="en-US" sz="2000">
                <a:latin typeface="Times New Roman"/>
                <a:cs typeface="Times New Roman"/>
              </a:rPr>
              <a:t>A system is considered insecure if it violates the following: </a:t>
            </a:r>
            <a:endParaRPr lang="en-US" sz="2000">
              <a:cs typeface="Times New Roman"/>
            </a:endParaRPr>
          </a:p>
          <a:p>
            <a:pPr lvl="1" indent="-342900">
              <a:buClrTx/>
              <a:buSzPct val="80000"/>
              <a:buFont typeface="Courier New"/>
              <a:buChar char="o"/>
            </a:pPr>
            <a:r>
              <a:rPr lang="en-US" u="sng" strike="sngStrike">
                <a:latin typeface="Times New Roman"/>
                <a:cs typeface="Times New Roman"/>
              </a:rPr>
              <a:t>Confidentiality:</a:t>
            </a:r>
            <a:r>
              <a:rPr lang="en-US" strike="sngStrike">
                <a:latin typeface="Times New Roman"/>
                <a:cs typeface="Times New Roman"/>
              </a:rPr>
              <a:t> A system used to protect data or information such that only authorized parties have access to it </a:t>
            </a:r>
          </a:p>
          <a:p>
            <a:pPr lvl="1" indent="-342900">
              <a:buClrTx/>
              <a:buSzPct val="80000"/>
              <a:buFont typeface="Courier New"/>
              <a:buChar char="o"/>
            </a:pPr>
            <a:r>
              <a:rPr lang="en-US" b="1" u="sng">
                <a:latin typeface="Times New Roman"/>
                <a:cs typeface="Times New Roman"/>
              </a:rPr>
              <a:t>Data Integrity:</a:t>
            </a:r>
            <a:r>
              <a:rPr lang="en-US" b="1">
                <a:latin typeface="Times New Roman"/>
                <a:cs typeface="Times New Roman"/>
              </a:rPr>
              <a:t> No Modification of data or information by unauthorized parties </a:t>
            </a:r>
          </a:p>
          <a:p>
            <a:pPr lvl="1" indent="-342900">
              <a:buClrTx/>
              <a:buSzPct val="80000"/>
              <a:buFont typeface="Courier New"/>
              <a:buChar char="o"/>
            </a:pPr>
            <a:r>
              <a:rPr lang="en-US" u="sng" strike="sngStrike">
                <a:latin typeface="Times New Roman"/>
                <a:cs typeface="Times New Roman"/>
              </a:rPr>
              <a:t>Entity Authentication:</a:t>
            </a:r>
            <a:r>
              <a:rPr lang="en-US" strike="sngStrike">
                <a:latin typeface="Times New Roman"/>
                <a:cs typeface="Times New Roman"/>
              </a:rPr>
              <a:t> Ability to ensure that two devices can mutually identify themselves </a:t>
            </a:r>
          </a:p>
        </p:txBody>
      </p:sp>
      <p:sp>
        <p:nvSpPr>
          <p:cNvPr id="4" name="Slide Number Placeholder 3">
            <a:extLst>
              <a:ext uri="{FF2B5EF4-FFF2-40B4-BE49-F238E27FC236}">
                <a16:creationId xmlns:a16="http://schemas.microsoft.com/office/drawing/2014/main" id="{30254998-7AD9-EFA8-53D5-E86E00094E15}"/>
              </a:ext>
            </a:extLst>
          </p:cNvPr>
          <p:cNvSpPr>
            <a:spLocks noGrp="1"/>
          </p:cNvSpPr>
          <p:nvPr>
            <p:ph type="sldNum" sz="quarter" idx="12"/>
          </p:nvPr>
        </p:nvSpPr>
        <p:spPr/>
        <p:txBody>
          <a:bodyPr/>
          <a:lstStyle/>
          <a:p>
            <a:fld id="{BBC53D37-08C6-4092-AB3F-D325989D1325}" type="slidenum">
              <a:rPr lang="en-IN" smtClean="0"/>
              <a:t>41</a:t>
            </a:fld>
            <a:endParaRPr lang="en-US"/>
          </a:p>
        </p:txBody>
      </p:sp>
    </p:spTree>
    <p:extLst>
      <p:ext uri="{BB962C8B-B14F-4D97-AF65-F5344CB8AC3E}">
        <p14:creationId xmlns:p14="http://schemas.microsoft.com/office/powerpoint/2010/main" val="2109898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80D9-7D1E-AFE0-F0A7-9F7145B79A5B}"/>
              </a:ext>
            </a:extLst>
          </p:cNvPr>
          <p:cNvSpPr>
            <a:spLocks noGrp="1"/>
          </p:cNvSpPr>
          <p:nvPr>
            <p:ph type="title"/>
          </p:nvPr>
        </p:nvSpPr>
        <p:spPr>
          <a:xfrm>
            <a:off x="1484310" y="302341"/>
            <a:ext cx="10018713" cy="631723"/>
          </a:xfrm>
        </p:spPr>
        <p:txBody>
          <a:bodyPr>
            <a:normAutofit/>
          </a:bodyPr>
          <a:lstStyle/>
          <a:p>
            <a:r>
              <a:rPr lang="en-US" sz="2000" b="1">
                <a:latin typeface="Times New Roman"/>
                <a:cs typeface="Times New Roman"/>
              </a:rPr>
              <a:t>Insecurity</a:t>
            </a:r>
            <a:endParaRPr lang="en-IN" sz="20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DE2D8B-8EF6-A237-1AEF-E8E0C749AD27}"/>
              </a:ext>
            </a:extLst>
          </p:cNvPr>
          <p:cNvSpPr>
            <a:spLocks noGrp="1"/>
          </p:cNvSpPr>
          <p:nvPr>
            <p:ph idx="1"/>
          </p:nvPr>
        </p:nvSpPr>
        <p:spPr>
          <a:xfrm>
            <a:off x="1572801" y="1162664"/>
            <a:ext cx="10018713" cy="3027357"/>
          </a:xfrm>
        </p:spPr>
        <p:txBody>
          <a:bodyPr vert="horz" lIns="91440" tIns="45720" rIns="91440" bIns="45720" rtlCol="0" anchor="t">
            <a:normAutofit/>
          </a:bodyPr>
          <a:lstStyle/>
          <a:p>
            <a:pPr>
              <a:buClrTx/>
              <a:buSzPct val="80000"/>
              <a:buFont typeface="Wingdings"/>
              <a:buChar char="Ø"/>
            </a:pPr>
            <a:r>
              <a:rPr lang="en-US" sz="2000">
                <a:latin typeface="Times New Roman"/>
                <a:cs typeface="Times New Roman"/>
              </a:rPr>
              <a:t>A system is considered insecure if it violates the following: </a:t>
            </a:r>
            <a:endParaRPr lang="en-US" sz="2000">
              <a:cs typeface="Times New Roman"/>
            </a:endParaRPr>
          </a:p>
          <a:p>
            <a:pPr lvl="1" indent="-342900">
              <a:buClrTx/>
              <a:buSzPct val="80000"/>
              <a:buFont typeface="Courier New"/>
              <a:buChar char="o"/>
            </a:pPr>
            <a:r>
              <a:rPr lang="en-US" u="sng" strike="sngStrike">
                <a:latin typeface="Times New Roman"/>
                <a:cs typeface="Times New Roman"/>
              </a:rPr>
              <a:t>Confidentiality:</a:t>
            </a:r>
            <a:r>
              <a:rPr lang="en-US" strike="sngStrike">
                <a:latin typeface="Times New Roman"/>
                <a:cs typeface="Times New Roman"/>
              </a:rPr>
              <a:t> A system used to protect data or information such that only authorized parties have access to it </a:t>
            </a:r>
          </a:p>
          <a:p>
            <a:pPr lvl="1" indent="-342900">
              <a:buClrTx/>
              <a:buSzPct val="80000"/>
              <a:buFont typeface="Courier New"/>
              <a:buChar char="o"/>
            </a:pPr>
            <a:r>
              <a:rPr lang="en-US" b="1" u="sng" strike="sngStrike">
                <a:latin typeface="Times New Roman"/>
                <a:cs typeface="Times New Roman"/>
              </a:rPr>
              <a:t>Data Integrity:</a:t>
            </a:r>
            <a:r>
              <a:rPr lang="en-US" b="1" strike="sngStrike">
                <a:latin typeface="Times New Roman"/>
                <a:cs typeface="Times New Roman"/>
              </a:rPr>
              <a:t> No Modification of data or information by unauthorized parties </a:t>
            </a:r>
          </a:p>
          <a:p>
            <a:pPr lvl="1" indent="-342900">
              <a:buClrTx/>
              <a:buSzPct val="80000"/>
              <a:buFont typeface="Courier New"/>
              <a:buChar char="o"/>
            </a:pPr>
            <a:r>
              <a:rPr lang="en-US" u="sng" strike="sngStrike">
                <a:latin typeface="Times New Roman"/>
                <a:cs typeface="Times New Roman"/>
              </a:rPr>
              <a:t>Entity Authentication:</a:t>
            </a:r>
            <a:r>
              <a:rPr lang="en-US" strike="sngStrike">
                <a:latin typeface="Times New Roman"/>
                <a:cs typeface="Times New Roman"/>
              </a:rPr>
              <a:t> Ability to ensure that two devices can mutually identify themselves </a:t>
            </a:r>
          </a:p>
        </p:txBody>
      </p:sp>
      <p:sp>
        <p:nvSpPr>
          <p:cNvPr id="4" name="Slide Number Placeholder 3">
            <a:extLst>
              <a:ext uri="{FF2B5EF4-FFF2-40B4-BE49-F238E27FC236}">
                <a16:creationId xmlns:a16="http://schemas.microsoft.com/office/drawing/2014/main" id="{30254998-7AD9-EFA8-53D5-E86E00094E15}"/>
              </a:ext>
            </a:extLst>
          </p:cNvPr>
          <p:cNvSpPr>
            <a:spLocks noGrp="1"/>
          </p:cNvSpPr>
          <p:nvPr>
            <p:ph type="sldNum" sz="quarter" idx="12"/>
          </p:nvPr>
        </p:nvSpPr>
        <p:spPr/>
        <p:txBody>
          <a:bodyPr/>
          <a:lstStyle/>
          <a:p>
            <a:fld id="{BBC53D37-08C6-4092-AB3F-D325989D1325}" type="slidenum">
              <a:rPr lang="en-IN" smtClean="0"/>
              <a:t>42</a:t>
            </a:fld>
            <a:endParaRPr lang="en-US"/>
          </a:p>
        </p:txBody>
      </p:sp>
    </p:spTree>
    <p:extLst>
      <p:ext uri="{BB962C8B-B14F-4D97-AF65-F5344CB8AC3E}">
        <p14:creationId xmlns:p14="http://schemas.microsoft.com/office/powerpoint/2010/main" val="1965498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E776-12C0-B302-6C9A-9EFE3FE905F6}"/>
              </a:ext>
            </a:extLst>
          </p:cNvPr>
          <p:cNvSpPr>
            <a:spLocks noGrp="1"/>
          </p:cNvSpPr>
          <p:nvPr>
            <p:ph type="title"/>
          </p:nvPr>
        </p:nvSpPr>
        <p:spPr>
          <a:xfrm>
            <a:off x="1086642" y="435078"/>
            <a:ext cx="10018713" cy="641554"/>
          </a:xfrm>
        </p:spPr>
        <p:txBody>
          <a:bodyPr>
            <a:normAutofit fontScale="90000"/>
          </a:bodyPr>
          <a:lstStyle/>
          <a:p>
            <a:br>
              <a:rPr lang="en-IN" sz="2200" b="1">
                <a:latin typeface="Times New Roman" panose="02020603050405020304" pitchFamily="18" charset="0"/>
                <a:cs typeface="Times New Roman" panose="02020603050405020304" pitchFamily="18" charset="0"/>
              </a:rPr>
            </a:br>
            <a:r>
              <a:rPr lang="en-IN" sz="2200" b="1">
                <a:latin typeface="Times New Roman" panose="02020603050405020304" pitchFamily="18" charset="0"/>
                <a:cs typeface="Times New Roman" panose="02020603050405020304" pitchFamily="18" charset="0"/>
              </a:rPr>
              <a:t>IMPLICATIONS OF </a:t>
            </a:r>
            <a:r>
              <a:rPr lang="en-US" sz="2200" b="1">
                <a:latin typeface="Times New Roman" panose="02020603050405020304" pitchFamily="18" charset="0"/>
                <a:cs typeface="Times New Roman" panose="02020603050405020304" pitchFamily="18" charset="0"/>
              </a:rPr>
              <a:t>SECURITY FLAWS IN MAKERBOT 3D PRINTERS</a:t>
            </a:r>
            <a:br>
              <a:rPr lang="en-US"/>
            </a:br>
            <a:endParaRPr lang="en-IN"/>
          </a:p>
        </p:txBody>
      </p:sp>
      <p:sp>
        <p:nvSpPr>
          <p:cNvPr id="3" name="Content Placeholder 2">
            <a:extLst>
              <a:ext uri="{FF2B5EF4-FFF2-40B4-BE49-F238E27FC236}">
                <a16:creationId xmlns:a16="http://schemas.microsoft.com/office/drawing/2014/main" id="{13C5D0B4-3E98-1D02-DC08-CB6A58FD81C2}"/>
              </a:ext>
            </a:extLst>
          </p:cNvPr>
          <p:cNvSpPr>
            <a:spLocks noGrp="1"/>
          </p:cNvSpPr>
          <p:nvPr>
            <p:ph idx="1"/>
          </p:nvPr>
        </p:nvSpPr>
        <p:spPr>
          <a:xfrm>
            <a:off x="1086643" y="985684"/>
            <a:ext cx="10018713" cy="4886632"/>
          </a:xfrm>
        </p:spPr>
        <p:txBody>
          <a:bodyPr>
            <a:normAutofit/>
          </a:bodyPr>
          <a:lstStyle/>
          <a:p>
            <a:pPr algn="just">
              <a:buSzPct val="100000"/>
            </a:pPr>
            <a:r>
              <a:rPr lang="en-US" sz="1800">
                <a:latin typeface="Times New Roman" panose="02020603050405020304" pitchFamily="18" charset="0"/>
                <a:cs typeface="Times New Roman" panose="02020603050405020304" pitchFamily="18" charset="0"/>
              </a:rPr>
              <a:t>While MakerBot 5th generation printers use HTTPS for client authentication, they lack proper certificate validation. This lack of validation allows attackers to bypass secure communication, making it easier for them to intercept data exchanged between the client and printer, ultimately compromising the security of the entire system.</a:t>
            </a:r>
          </a:p>
          <a:p>
            <a:pPr algn="just">
              <a:buSzPct val="100000"/>
            </a:pPr>
            <a:r>
              <a:rPr lang="en-US" sz="1800">
                <a:latin typeface="Times New Roman" panose="02020603050405020304" pitchFamily="18" charset="0"/>
                <a:cs typeface="Times New Roman" panose="02020603050405020304" pitchFamily="18" charset="0"/>
              </a:rPr>
              <a:t>Attackers need only basic equipment, such as a Raspberry Pi 2 and a Wi-Fi dongle, to exploit these vulnerabilities. They simply need access to the same network as the printer and client devices, which can be achieved wirelessly without physical presence.</a:t>
            </a:r>
          </a:p>
          <a:p>
            <a:pPr algn="just">
              <a:buSzPct val="100000"/>
            </a:pPr>
            <a:r>
              <a:rPr lang="en-US" sz="1800">
                <a:latin typeface="Times New Roman" panose="02020603050405020304" pitchFamily="18" charset="0"/>
                <a:cs typeface="Times New Roman" panose="02020603050405020304" pitchFamily="18" charset="0"/>
              </a:rPr>
              <a:t>Attackers connecting to the network can exploit the MakerBot protocol to access and control printers without even knowing the entire network layout.</a:t>
            </a:r>
          </a:p>
          <a:p>
            <a:pPr algn="just">
              <a:buSzPct val="100000"/>
            </a:pPr>
            <a:r>
              <a:rPr lang="en-US" sz="1800">
                <a:latin typeface="Times New Roman" panose="02020603050405020304" pitchFamily="18" charset="0"/>
                <a:cs typeface="Times New Roman" panose="02020603050405020304" pitchFamily="18" charset="0"/>
              </a:rPr>
              <a:t>Malware on any device within the network could also compromise the 3D printers, leading to unauthorized access or data theft.</a:t>
            </a:r>
          </a:p>
          <a:p>
            <a:pPr algn="just">
              <a:buSzPct val="100000"/>
            </a:pPr>
            <a:r>
              <a:rPr lang="en-US" sz="1800">
                <a:latin typeface="Times New Roman" panose="02020603050405020304" pitchFamily="18" charset="0"/>
                <a:cs typeface="Times New Roman" panose="02020603050405020304" pitchFamily="18" charset="0"/>
              </a:rPr>
              <a:t>Organizations that rely on multiple consumer 3D printers instead of a single industrial printer are particularly at risk, as the vulnerabilities affect each device on the network.</a:t>
            </a:r>
            <a:endParaRPr lang="en-IN" sz="180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FECE506-900D-93DE-F5EB-DC1A0CF0697C}"/>
              </a:ext>
            </a:extLst>
          </p:cNvPr>
          <p:cNvSpPr>
            <a:spLocks noGrp="1"/>
          </p:cNvSpPr>
          <p:nvPr>
            <p:ph type="sldNum" sz="quarter" idx="12"/>
          </p:nvPr>
        </p:nvSpPr>
        <p:spPr/>
        <p:txBody>
          <a:bodyPr/>
          <a:lstStyle/>
          <a:p>
            <a:fld id="{BBC53D37-08C6-4092-AB3F-D325989D1325}" type="slidenum">
              <a:rPr lang="en-IN" smtClean="0"/>
              <a:t>43</a:t>
            </a:fld>
            <a:endParaRPr lang="en-US"/>
          </a:p>
        </p:txBody>
      </p:sp>
    </p:spTree>
    <p:extLst>
      <p:ext uri="{BB962C8B-B14F-4D97-AF65-F5344CB8AC3E}">
        <p14:creationId xmlns:p14="http://schemas.microsoft.com/office/powerpoint/2010/main" val="1981725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B5E6-ED7F-9387-9718-15CD11BA1DCB}"/>
              </a:ext>
            </a:extLst>
          </p:cNvPr>
          <p:cNvSpPr>
            <a:spLocks noGrp="1"/>
          </p:cNvSpPr>
          <p:nvPr>
            <p:ph type="title"/>
          </p:nvPr>
        </p:nvSpPr>
        <p:spPr>
          <a:xfrm>
            <a:off x="1086643" y="690716"/>
            <a:ext cx="10018713" cy="602226"/>
          </a:xfrm>
        </p:spPr>
        <p:txBody>
          <a:bodyPr>
            <a:normAutofit/>
          </a:bodyPr>
          <a:lstStyle/>
          <a:p>
            <a:r>
              <a:rPr lang="en-US" sz="2000" b="1">
                <a:latin typeface="Times New Roman" panose="02020603050405020304" pitchFamily="18" charset="0"/>
                <a:cs typeface="Times New Roman" panose="02020603050405020304" pitchFamily="18" charset="0"/>
              </a:rPr>
              <a:t>RECOMMENDATIONS TO MITIGATE SECURITY RISKS</a:t>
            </a:r>
            <a:endParaRPr lang="en-IN" sz="20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57C7023-EBC0-8859-AC56-9786F5D9AC93}"/>
              </a:ext>
            </a:extLst>
          </p:cNvPr>
          <p:cNvSpPr>
            <a:spLocks noGrp="1"/>
          </p:cNvSpPr>
          <p:nvPr>
            <p:ph idx="1"/>
          </p:nvPr>
        </p:nvSpPr>
        <p:spPr>
          <a:xfrm>
            <a:off x="1159845" y="1632155"/>
            <a:ext cx="10018713" cy="3932903"/>
          </a:xfrm>
        </p:spPr>
        <p:txBody>
          <a:bodyPr>
            <a:normAutofit/>
          </a:bodyPr>
          <a:lstStyle/>
          <a:p>
            <a:pPr>
              <a:buSzPct val="100000"/>
            </a:pPr>
            <a:r>
              <a:rPr lang="en-US" sz="1800">
                <a:latin typeface="Times New Roman" panose="02020603050405020304" pitchFamily="18" charset="0"/>
                <a:cs typeface="Times New Roman" panose="02020603050405020304" pitchFamily="18" charset="0"/>
              </a:rPr>
              <a:t>MakerBot should store a trusted SSL certificate on each printer and update client software to verify this certificate. This would prevent impersonation and enhance secure communication.</a:t>
            </a:r>
          </a:p>
          <a:p>
            <a:pPr>
              <a:buSzPct val="100000"/>
            </a:pPr>
            <a:r>
              <a:rPr lang="en-US" sz="1800">
                <a:latin typeface="Times New Roman" panose="02020603050405020304" pitchFamily="18" charset="0"/>
                <a:cs typeface="Times New Roman" panose="02020603050405020304" pitchFamily="18" charset="0"/>
              </a:rPr>
              <a:t>Limit access to current and past print jobs by securing the network and implementing authentication protocols to prevent unauthorized devices from retrieving files.</a:t>
            </a:r>
          </a:p>
          <a:p>
            <a:pPr>
              <a:buSzPct val="100000"/>
            </a:pPr>
            <a:r>
              <a:rPr lang="en-US" sz="1800">
                <a:latin typeface="Times New Roman" panose="02020603050405020304" pitchFamily="18" charset="0"/>
                <a:cs typeface="Times New Roman" panose="02020603050405020304" pitchFamily="18" charset="0"/>
              </a:rPr>
              <a:t>Secure the network with measures to prevent ARP spoofing attacks. However, without addressing the unsecured web server, this alone won’t prevent data access.</a:t>
            </a:r>
          </a:p>
          <a:p>
            <a:pPr>
              <a:buSzPct val="100000"/>
            </a:pPr>
            <a:r>
              <a:rPr lang="en-US" sz="1800">
                <a:latin typeface="Times New Roman" panose="02020603050405020304" pitchFamily="18" charset="0"/>
                <a:cs typeface="Times New Roman" panose="02020603050405020304" pitchFamily="18" charset="0"/>
              </a:rPr>
              <a:t>Disconnect Wi-Fi and Ethernet, using only USB to connect the 3D printer to a dedicated computer. This would block network-based attacks.</a:t>
            </a:r>
          </a:p>
          <a:p>
            <a:endParaRPr lang="en-US"/>
          </a:p>
          <a:p>
            <a:endParaRPr lang="en-IN"/>
          </a:p>
        </p:txBody>
      </p:sp>
      <p:sp>
        <p:nvSpPr>
          <p:cNvPr id="4" name="Slide Number Placeholder 3">
            <a:extLst>
              <a:ext uri="{FF2B5EF4-FFF2-40B4-BE49-F238E27FC236}">
                <a16:creationId xmlns:a16="http://schemas.microsoft.com/office/drawing/2014/main" id="{1B86F070-5C45-DB41-0029-37240C23A44C}"/>
              </a:ext>
            </a:extLst>
          </p:cNvPr>
          <p:cNvSpPr>
            <a:spLocks noGrp="1"/>
          </p:cNvSpPr>
          <p:nvPr>
            <p:ph type="sldNum" sz="quarter" idx="12"/>
          </p:nvPr>
        </p:nvSpPr>
        <p:spPr/>
        <p:txBody>
          <a:bodyPr/>
          <a:lstStyle/>
          <a:p>
            <a:fld id="{BBC53D37-08C6-4092-AB3F-D325989D1325}" type="slidenum">
              <a:rPr lang="en-IN" smtClean="0"/>
              <a:t>44</a:t>
            </a:fld>
            <a:endParaRPr lang="en-US"/>
          </a:p>
        </p:txBody>
      </p:sp>
    </p:spTree>
    <p:extLst>
      <p:ext uri="{BB962C8B-B14F-4D97-AF65-F5344CB8AC3E}">
        <p14:creationId xmlns:p14="http://schemas.microsoft.com/office/powerpoint/2010/main" val="2549338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80D9-7D1E-AFE0-F0A7-9F7145B79A5B}"/>
              </a:ext>
            </a:extLst>
          </p:cNvPr>
          <p:cNvSpPr>
            <a:spLocks noGrp="1"/>
          </p:cNvSpPr>
          <p:nvPr>
            <p:ph type="title"/>
          </p:nvPr>
        </p:nvSpPr>
        <p:spPr>
          <a:xfrm>
            <a:off x="1484310" y="302341"/>
            <a:ext cx="10018713" cy="631723"/>
          </a:xfrm>
        </p:spPr>
        <p:txBody>
          <a:bodyPr>
            <a:normAutofit/>
          </a:bodyPr>
          <a:lstStyle/>
          <a:p>
            <a:r>
              <a:rPr lang="en-US" sz="2000" b="1">
                <a:latin typeface="Times New Roman" panose="02020603050405020304" pitchFamily="18" charset="0"/>
                <a:cs typeface="Times New Roman" panose="02020603050405020304" pitchFamily="18" charset="0"/>
              </a:rPr>
              <a:t>CONCLUSION</a:t>
            </a:r>
            <a:endParaRPr lang="en-IN" sz="20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DE2D8B-8EF6-A237-1AEF-E8E0C749AD27}"/>
              </a:ext>
            </a:extLst>
          </p:cNvPr>
          <p:cNvSpPr>
            <a:spLocks noGrp="1"/>
          </p:cNvSpPr>
          <p:nvPr>
            <p:ph idx="1"/>
          </p:nvPr>
        </p:nvSpPr>
        <p:spPr>
          <a:xfrm>
            <a:off x="1572801" y="1162664"/>
            <a:ext cx="10018713" cy="4146755"/>
          </a:xfrm>
        </p:spPr>
        <p:txBody>
          <a:bodyPr>
            <a:normAutofit/>
          </a:bodyPr>
          <a:lstStyle/>
          <a:p>
            <a:pPr>
              <a:buClrTx/>
              <a:buSzPct val="80000"/>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The study demonstrated a data exfiltration and remote exploitation attack on MakerBot 5th generation 3D printers using a Raspberry Pi 2.</a:t>
            </a:r>
          </a:p>
          <a:p>
            <a:pPr>
              <a:buClrTx/>
              <a:buSzPct val="80000"/>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The attack allowed remote control of the printer, including sending new print jobs, canceling current jobs, and retrieving files without authentication.</a:t>
            </a:r>
          </a:p>
          <a:p>
            <a:pPr>
              <a:buClrTx/>
              <a:buSzPct val="80000"/>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These vulnerabilities could lead to intellectual property theft and financial losses, especially in organizations using 3D printers for prototype production.</a:t>
            </a:r>
          </a:p>
          <a:p>
            <a:pPr>
              <a:buClrTx/>
              <a:buSzPct val="80000"/>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The core components of the attack (e.g., ARP interception, packet modification) could apply to other 3D printer brands, though specific customization is required.</a:t>
            </a:r>
          </a:p>
          <a:p>
            <a:pPr>
              <a:buClrTx/>
              <a:buSzPct val="80000"/>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Future work: Future work includes exploring the feasibility of injecting data into object packets being transmitted to the printer. Success of this attack may vary based on network type (Ethernet or Wi-Fi) and the printer’s error-checking mechanisms. Other IoT devices (e.g., home automation systems, GPS receivers) could be examined for similar vulnerabilities.</a:t>
            </a:r>
            <a:endParaRPr lang="en-IN" sz="180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0254998-7AD9-EFA8-53D5-E86E00094E15}"/>
              </a:ext>
            </a:extLst>
          </p:cNvPr>
          <p:cNvSpPr>
            <a:spLocks noGrp="1"/>
          </p:cNvSpPr>
          <p:nvPr>
            <p:ph type="sldNum" sz="quarter" idx="12"/>
          </p:nvPr>
        </p:nvSpPr>
        <p:spPr/>
        <p:txBody>
          <a:bodyPr/>
          <a:lstStyle/>
          <a:p>
            <a:fld id="{BBC53D37-08C6-4092-AB3F-D325989D1325}" type="slidenum">
              <a:rPr lang="en-IN" smtClean="0"/>
              <a:t>45</a:t>
            </a:fld>
            <a:endParaRPr lang="en-US"/>
          </a:p>
        </p:txBody>
      </p:sp>
    </p:spTree>
    <p:extLst>
      <p:ext uri="{BB962C8B-B14F-4D97-AF65-F5344CB8AC3E}">
        <p14:creationId xmlns:p14="http://schemas.microsoft.com/office/powerpoint/2010/main" val="3727396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B5E6-ED7F-9387-9718-15CD11BA1DCB}"/>
              </a:ext>
            </a:extLst>
          </p:cNvPr>
          <p:cNvSpPr>
            <a:spLocks noGrp="1"/>
          </p:cNvSpPr>
          <p:nvPr>
            <p:ph type="title"/>
          </p:nvPr>
        </p:nvSpPr>
        <p:spPr>
          <a:xfrm>
            <a:off x="1086643" y="690716"/>
            <a:ext cx="10018713" cy="602226"/>
          </a:xfrm>
        </p:spPr>
        <p:txBody>
          <a:bodyPr>
            <a:normAutofit/>
          </a:bodyPr>
          <a:lstStyle/>
          <a:p>
            <a:r>
              <a:rPr lang="en-US" sz="2000" b="1">
                <a:latin typeface="Times New Roman"/>
                <a:cs typeface="Times New Roman"/>
              </a:rPr>
              <a:t>References</a:t>
            </a:r>
            <a:endParaRPr lang="en-US"/>
          </a:p>
        </p:txBody>
      </p:sp>
      <p:sp>
        <p:nvSpPr>
          <p:cNvPr id="3" name="Content Placeholder 2">
            <a:extLst>
              <a:ext uri="{FF2B5EF4-FFF2-40B4-BE49-F238E27FC236}">
                <a16:creationId xmlns:a16="http://schemas.microsoft.com/office/drawing/2014/main" id="{A57C7023-EBC0-8859-AC56-9786F5D9AC93}"/>
              </a:ext>
            </a:extLst>
          </p:cNvPr>
          <p:cNvSpPr>
            <a:spLocks noGrp="1"/>
          </p:cNvSpPr>
          <p:nvPr>
            <p:ph idx="1"/>
          </p:nvPr>
        </p:nvSpPr>
        <p:spPr>
          <a:xfrm>
            <a:off x="1159845" y="1632155"/>
            <a:ext cx="10018713" cy="3932903"/>
          </a:xfrm>
        </p:spPr>
        <p:txBody>
          <a:bodyPr vert="horz" lIns="91440" tIns="45720" rIns="91440" bIns="45720" rtlCol="0" anchor="t">
            <a:normAutofit/>
          </a:bodyPr>
          <a:lstStyle/>
          <a:p>
            <a:pPr>
              <a:buSzPct val="100000"/>
            </a:pPr>
            <a:r>
              <a:rPr lang="en-US" sz="1800">
                <a:ea typeface="+mn-lt"/>
                <a:cs typeface="+mn-lt"/>
              </a:rPr>
              <a:t>Quang Do, B. Martini, and K.-K. R. Choo, "A Data Exfiltration and Remote Exploitation Attack on Consumer 3D Printers," </a:t>
            </a:r>
            <a:r>
              <a:rPr lang="en-US" sz="1800" i="1">
                <a:ea typeface="+mn-lt"/>
                <a:cs typeface="+mn-lt"/>
              </a:rPr>
              <a:t>IEEE Transactions on Information Forensics and Security</a:t>
            </a:r>
            <a:r>
              <a:rPr lang="en-US" sz="1800">
                <a:ea typeface="+mn-lt"/>
                <a:cs typeface="+mn-lt"/>
              </a:rPr>
              <a:t>, vol. 11, no. 10, pp. 2174-2186, Oct. 2016.</a:t>
            </a:r>
            <a:endParaRPr lang="en-US">
              <a:ea typeface="+mn-lt"/>
              <a:cs typeface="+mn-lt"/>
            </a:endParaRPr>
          </a:p>
          <a:p>
            <a:endParaRPr lang="en-US"/>
          </a:p>
          <a:p>
            <a:endParaRPr lang="en-IN"/>
          </a:p>
        </p:txBody>
      </p:sp>
      <p:sp>
        <p:nvSpPr>
          <p:cNvPr id="4" name="Slide Number Placeholder 3">
            <a:extLst>
              <a:ext uri="{FF2B5EF4-FFF2-40B4-BE49-F238E27FC236}">
                <a16:creationId xmlns:a16="http://schemas.microsoft.com/office/drawing/2014/main" id="{1B86F070-5C45-DB41-0029-37240C23A44C}"/>
              </a:ext>
            </a:extLst>
          </p:cNvPr>
          <p:cNvSpPr>
            <a:spLocks noGrp="1"/>
          </p:cNvSpPr>
          <p:nvPr>
            <p:ph type="sldNum" sz="quarter" idx="12"/>
          </p:nvPr>
        </p:nvSpPr>
        <p:spPr/>
        <p:txBody>
          <a:bodyPr/>
          <a:lstStyle/>
          <a:p>
            <a:fld id="{BBC53D37-08C6-4092-AB3F-D325989D1325}" type="slidenum">
              <a:rPr lang="en-IN" smtClean="0"/>
              <a:t>46</a:t>
            </a:fld>
            <a:endParaRPr lang="en-US"/>
          </a:p>
        </p:txBody>
      </p:sp>
    </p:spTree>
    <p:extLst>
      <p:ext uri="{BB962C8B-B14F-4D97-AF65-F5344CB8AC3E}">
        <p14:creationId xmlns:p14="http://schemas.microsoft.com/office/powerpoint/2010/main" val="286805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FD63-83B2-C080-050A-B9BE7ACF7519}"/>
              </a:ext>
            </a:extLst>
          </p:cNvPr>
          <p:cNvSpPr>
            <a:spLocks noGrp="1"/>
          </p:cNvSpPr>
          <p:nvPr>
            <p:ph type="title"/>
          </p:nvPr>
        </p:nvSpPr>
        <p:spPr>
          <a:xfrm>
            <a:off x="1086643" y="351504"/>
            <a:ext cx="10018713" cy="621890"/>
          </a:xfrm>
        </p:spPr>
        <p:txBody>
          <a:bodyPr>
            <a:normAutofit/>
          </a:bodyPr>
          <a:lstStyle/>
          <a:p>
            <a:r>
              <a:rPr lang="en-IN" sz="2000" b="1">
                <a:latin typeface="Times New Roman" panose="02020603050405020304" pitchFamily="18" charset="0"/>
                <a:cs typeface="Times New Roman" panose="02020603050405020304" pitchFamily="18" charset="0"/>
              </a:rPr>
              <a:t>OBJECTIVES OF THE STUDY</a:t>
            </a:r>
          </a:p>
        </p:txBody>
      </p:sp>
      <p:sp>
        <p:nvSpPr>
          <p:cNvPr id="3" name="Content Placeholder 2">
            <a:extLst>
              <a:ext uri="{FF2B5EF4-FFF2-40B4-BE49-F238E27FC236}">
                <a16:creationId xmlns:a16="http://schemas.microsoft.com/office/drawing/2014/main" id="{88B7C77B-9303-6596-4CD1-EBBF8A5E52D9}"/>
              </a:ext>
            </a:extLst>
          </p:cNvPr>
          <p:cNvSpPr>
            <a:spLocks noGrp="1"/>
          </p:cNvSpPr>
          <p:nvPr>
            <p:ph idx="1"/>
          </p:nvPr>
        </p:nvSpPr>
        <p:spPr>
          <a:xfrm>
            <a:off x="968656" y="1248698"/>
            <a:ext cx="10480468" cy="4011562"/>
          </a:xfrm>
        </p:spPr>
        <p:txBody>
          <a:bodyPr>
            <a:normAutofit/>
          </a:bodyPr>
          <a:lstStyle/>
          <a:p>
            <a:pPr algn="just">
              <a:buSzPct val="110000"/>
            </a:pPr>
            <a:r>
              <a:rPr lang="en-US" sz="1800">
                <a:latin typeface="Times New Roman" panose="02020603050405020304" pitchFamily="18" charset="0"/>
                <a:cs typeface="Times New Roman" panose="02020603050405020304" pitchFamily="18" charset="0"/>
              </a:rPr>
              <a:t>Despite the rapid adoption of 3D printing technology, there has been little research on the security vulnerabilities of consumer-grade devices, particularly in widely-used models like those from MakerBot.</a:t>
            </a:r>
          </a:p>
          <a:p>
            <a:pPr algn="just">
              <a:buSzPct val="110000"/>
            </a:pPr>
            <a:r>
              <a:rPr lang="en-US" sz="1800">
                <a:latin typeface="Times New Roman" panose="02020603050405020304" pitchFamily="18" charset="0"/>
                <a:cs typeface="Times New Roman" panose="02020603050405020304" pitchFamily="18" charset="0"/>
              </a:rPr>
              <a:t>Previous literature and industry guidelines, have not adequately addressed the security risks associated with 3D printers. This lack of comprehensive security research leaves users vulnerable.</a:t>
            </a:r>
          </a:p>
          <a:p>
            <a:pPr algn="just">
              <a:buSzPct val="110000"/>
            </a:pPr>
            <a:r>
              <a:rPr lang="en-US" sz="1800">
                <a:latin typeface="Times New Roman" panose="02020603050405020304" pitchFamily="18" charset="0"/>
                <a:cs typeface="Times New Roman" panose="02020603050405020304" pitchFamily="18" charset="0"/>
              </a:rPr>
              <a:t>This study specifically aims to identify and analyze vulnerabilities in two popular consumer models of MakerBot 3D printers. By focusing on these commonly used devices, the researchers hope to uncover security flaws that could lead to data exfiltration and remote exploitation.</a:t>
            </a:r>
          </a:p>
          <a:p>
            <a:pPr algn="just">
              <a:buSzPct val="110000"/>
            </a:pPr>
            <a:r>
              <a:rPr lang="en-US" sz="1800">
                <a:latin typeface="Times New Roman" panose="02020603050405020304" pitchFamily="18" charset="0"/>
                <a:cs typeface="Times New Roman" panose="02020603050405020304" pitchFamily="18" charset="0"/>
              </a:rPr>
              <a:t>Based on the identified vulnerabilities, the study intends to offer practical recommendations for both manufacturers and users. These recommendations aim to address the highlighted risks and improve the overall security of consumer 3D printers, ensuring that users can benefit from the technology without compromising data security.</a:t>
            </a:r>
            <a:endParaRPr lang="en-IN" sz="180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0448266-EFF4-2AD0-5C2E-668DAAB12DC6}"/>
              </a:ext>
            </a:extLst>
          </p:cNvPr>
          <p:cNvSpPr>
            <a:spLocks noGrp="1"/>
          </p:cNvSpPr>
          <p:nvPr>
            <p:ph type="sldNum" sz="quarter" idx="12"/>
          </p:nvPr>
        </p:nvSpPr>
        <p:spPr/>
        <p:txBody>
          <a:bodyPr/>
          <a:lstStyle/>
          <a:p>
            <a:fld id="{BBC53D37-08C6-4092-AB3F-D325989D1325}" type="slidenum">
              <a:rPr lang="en-IN" dirty="0" smtClean="0"/>
              <a:t>5</a:t>
            </a:fld>
            <a:endParaRPr lang="en-US"/>
          </a:p>
        </p:txBody>
      </p:sp>
    </p:spTree>
    <p:extLst>
      <p:ext uri="{BB962C8B-B14F-4D97-AF65-F5344CB8AC3E}">
        <p14:creationId xmlns:p14="http://schemas.microsoft.com/office/powerpoint/2010/main" val="2759867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B2E94-F043-8EF2-2930-177EFC600FA0}"/>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F0A1173-C11B-ED7B-5E27-343776EC3A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2A188A4E-275D-9CED-C17D-FF98C5EB54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20" name="Straight Connector 19">
            <a:extLst>
              <a:ext uri="{FF2B5EF4-FFF2-40B4-BE49-F238E27FC236}">
                <a16:creationId xmlns:a16="http://schemas.microsoft.com/office/drawing/2014/main" id="{E19FC739-FB12-36F0-FF05-358A840A9C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1624"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791C88F-1F1B-7F3E-5FE7-B65C7FE976EF}"/>
              </a:ext>
            </a:extLst>
          </p:cNvPr>
          <p:cNvPicPr>
            <a:picLocks noChangeAspect="1"/>
          </p:cNvPicPr>
          <p:nvPr/>
        </p:nvPicPr>
        <p:blipFill>
          <a:blip r:embed="rId2"/>
          <a:stretch>
            <a:fillRect/>
          </a:stretch>
        </p:blipFill>
        <p:spPr>
          <a:xfrm>
            <a:off x="558879" y="4779029"/>
            <a:ext cx="7163975" cy="978488"/>
          </a:xfrm>
          <a:prstGeom prst="rect">
            <a:avLst/>
          </a:prstGeom>
        </p:spPr>
      </p:pic>
      <p:pic>
        <p:nvPicPr>
          <p:cNvPr id="7" name="Picture 6" descr="A black and red machine&#10;&#10;Description automatically generated">
            <a:extLst>
              <a:ext uri="{FF2B5EF4-FFF2-40B4-BE49-F238E27FC236}">
                <a16:creationId xmlns:a16="http://schemas.microsoft.com/office/drawing/2014/main" id="{46A603C9-A7AE-9FEA-5BD6-92D755F90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804" y="2858005"/>
            <a:ext cx="2657245" cy="2530159"/>
          </a:xfrm>
          <a:prstGeom prst="rect">
            <a:avLst/>
          </a:prstGeom>
        </p:spPr>
      </p:pic>
      <p:pic>
        <p:nvPicPr>
          <p:cNvPr id="10" name="Picture 9" descr="A black machine with a model of a city&#10;&#10;Description automatically generated">
            <a:extLst>
              <a:ext uri="{FF2B5EF4-FFF2-40B4-BE49-F238E27FC236}">
                <a16:creationId xmlns:a16="http://schemas.microsoft.com/office/drawing/2014/main" id="{9BA1DDC7-1B06-1335-3C57-E495EF0090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2417" y="989120"/>
            <a:ext cx="2497038" cy="1868885"/>
          </a:xfrm>
          <a:prstGeom prst="rect">
            <a:avLst/>
          </a:prstGeom>
        </p:spPr>
      </p:pic>
      <p:sp>
        <p:nvSpPr>
          <p:cNvPr id="11" name="TextBox 10">
            <a:extLst>
              <a:ext uri="{FF2B5EF4-FFF2-40B4-BE49-F238E27FC236}">
                <a16:creationId xmlns:a16="http://schemas.microsoft.com/office/drawing/2014/main" id="{03DEB1E8-AEF5-E11C-4258-D1A18D85862C}"/>
              </a:ext>
            </a:extLst>
          </p:cNvPr>
          <p:cNvSpPr txBox="1"/>
          <p:nvPr/>
        </p:nvSpPr>
        <p:spPr>
          <a:xfrm>
            <a:off x="3126659" y="294968"/>
            <a:ext cx="5860023" cy="369332"/>
          </a:xfrm>
          <a:prstGeom prst="rect">
            <a:avLst/>
          </a:prstGeom>
          <a:noFill/>
        </p:spPr>
        <p:txBody>
          <a:bodyPr wrap="square" rtlCol="0">
            <a:spAutoFit/>
          </a:bodyPr>
          <a:lstStyle/>
          <a:p>
            <a:r>
              <a:rPr lang="en-US" b="1">
                <a:latin typeface="Times New Roman" panose="02020603050405020304" pitchFamily="18" charset="0"/>
                <a:cs typeface="Times New Roman" panose="02020603050405020304" pitchFamily="18" charset="0"/>
              </a:rPr>
              <a:t>MAKERBOT REPLICATOR AND REPLICATOR MINI</a:t>
            </a:r>
            <a:endParaRPr lang="en-IN" b="1">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0CB07F9-DE69-2AB5-E1B4-4FEF9A5A527F}"/>
              </a:ext>
            </a:extLst>
          </p:cNvPr>
          <p:cNvSpPr txBox="1"/>
          <p:nvPr/>
        </p:nvSpPr>
        <p:spPr>
          <a:xfrm>
            <a:off x="589935" y="970765"/>
            <a:ext cx="7309742" cy="4247317"/>
          </a:xfrm>
          <a:prstGeom prst="rect">
            <a:avLst/>
          </a:prstGeom>
          <a:noFill/>
        </p:spPr>
        <p:txBody>
          <a:bodyPr wrap="square" rtlCol="0">
            <a:spAutoFit/>
          </a:bodyPr>
          <a:lstStyle/>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The MakerBot Replicator and Replicator Mini are popular consumer and small business 3D printers, chosen for their accessibility and ease of use. Both printers use the MakerBot Desktop software, compatible with standard 3D file formats like STL. </a:t>
            </a:r>
          </a:p>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Uses extrusion-based printing, where material is heated in the extruder and deposited layer-by-layer to build 3D objects. This approach is both simple and cost-effective, ideal for consumer-grade applications. </a:t>
            </a:r>
          </a:p>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Operate HTTP (Port 80) and HTTPS (Port 443) web servers for network-based file access, while Port 9999 allows JSON-RPC command communication between the printer and client.</a:t>
            </a:r>
          </a:p>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For device discovery, the printers respond to broadcast packets with details like model information, IP address, and firmware version, enabling easy network recognition and access.</a:t>
            </a:r>
          </a:p>
          <a:p>
            <a:endParaRPr lang="en-US"/>
          </a:p>
          <a:p>
            <a:endParaRPr lang="en-IN"/>
          </a:p>
        </p:txBody>
      </p:sp>
      <p:sp>
        <p:nvSpPr>
          <p:cNvPr id="2" name="Slide Number Placeholder 1">
            <a:extLst>
              <a:ext uri="{FF2B5EF4-FFF2-40B4-BE49-F238E27FC236}">
                <a16:creationId xmlns:a16="http://schemas.microsoft.com/office/drawing/2014/main" id="{556769B4-4BAE-DD7D-4BF5-3A5820A5C184}"/>
              </a:ext>
            </a:extLst>
          </p:cNvPr>
          <p:cNvSpPr>
            <a:spLocks noGrp="1"/>
          </p:cNvSpPr>
          <p:nvPr>
            <p:ph type="sldNum" sz="quarter" idx="12"/>
          </p:nvPr>
        </p:nvSpPr>
        <p:spPr/>
        <p:txBody>
          <a:bodyPr/>
          <a:lstStyle/>
          <a:p>
            <a:fld id="{BBC53D37-08C6-4092-AB3F-D325989D1325}" type="slidenum">
              <a:rPr lang="en-IN" smtClean="0"/>
              <a:t>6</a:t>
            </a:fld>
            <a:endParaRPr lang="en-US"/>
          </a:p>
        </p:txBody>
      </p:sp>
    </p:spTree>
    <p:extLst>
      <p:ext uri="{BB962C8B-B14F-4D97-AF65-F5344CB8AC3E}">
        <p14:creationId xmlns:p14="http://schemas.microsoft.com/office/powerpoint/2010/main" val="890273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5364-07B0-7A57-E20A-B1BCD311898F}"/>
              </a:ext>
            </a:extLst>
          </p:cNvPr>
          <p:cNvSpPr>
            <a:spLocks noGrp="1"/>
          </p:cNvSpPr>
          <p:nvPr>
            <p:ph type="title"/>
          </p:nvPr>
        </p:nvSpPr>
        <p:spPr>
          <a:xfrm>
            <a:off x="1061884" y="1946786"/>
            <a:ext cx="11061289" cy="1482214"/>
          </a:xfrm>
        </p:spPr>
        <p:txBody>
          <a:bodyPr>
            <a:normAutofit/>
          </a:bodyPr>
          <a:lstStyle/>
          <a:p>
            <a:pPr algn="ctr"/>
            <a:r>
              <a:rPr lang="en-IN" sz="3200" b="1">
                <a:latin typeface="Times New Roman" panose="02020603050405020304" pitchFamily="18" charset="0"/>
                <a:cs typeface="Times New Roman" panose="02020603050405020304" pitchFamily="18" charset="0"/>
              </a:rPr>
              <a:t>MAKERBOT 3D PRINTER COMMUNICATION PROTOCOL</a:t>
            </a:r>
          </a:p>
        </p:txBody>
      </p:sp>
      <p:sp>
        <p:nvSpPr>
          <p:cNvPr id="3" name="Slide Number Placeholder 2">
            <a:extLst>
              <a:ext uri="{FF2B5EF4-FFF2-40B4-BE49-F238E27FC236}">
                <a16:creationId xmlns:a16="http://schemas.microsoft.com/office/drawing/2014/main" id="{138CB96A-761A-85D5-6898-B718FC74D38C}"/>
              </a:ext>
            </a:extLst>
          </p:cNvPr>
          <p:cNvSpPr>
            <a:spLocks noGrp="1"/>
          </p:cNvSpPr>
          <p:nvPr>
            <p:ph type="sldNum" sz="quarter" idx="12"/>
          </p:nvPr>
        </p:nvSpPr>
        <p:spPr/>
        <p:txBody>
          <a:bodyPr/>
          <a:lstStyle/>
          <a:p>
            <a:fld id="{BBC53D37-08C6-4092-AB3F-D325989D1325}" type="slidenum">
              <a:rPr lang="en-IN" smtClean="0"/>
              <a:t>7</a:t>
            </a:fld>
            <a:endParaRPr lang="en-US"/>
          </a:p>
        </p:txBody>
      </p:sp>
    </p:spTree>
    <p:extLst>
      <p:ext uri="{BB962C8B-B14F-4D97-AF65-F5344CB8AC3E}">
        <p14:creationId xmlns:p14="http://schemas.microsoft.com/office/powerpoint/2010/main" val="639892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08F-16BF-0FF9-700D-1AD4E9A92238}"/>
              </a:ext>
            </a:extLst>
          </p:cNvPr>
          <p:cNvSpPr>
            <a:spLocks noGrp="1"/>
          </p:cNvSpPr>
          <p:nvPr>
            <p:ph type="title"/>
          </p:nvPr>
        </p:nvSpPr>
        <p:spPr>
          <a:xfrm>
            <a:off x="1086643" y="334297"/>
            <a:ext cx="10018713" cy="609599"/>
          </a:xfrm>
        </p:spPr>
        <p:txBody>
          <a:bodyPr>
            <a:normAutofit fontScale="90000"/>
          </a:bodyPr>
          <a:lstStyle/>
          <a:p>
            <a:br>
              <a:rPr lang="en-US"/>
            </a:br>
            <a:r>
              <a:rPr lang="en-US" sz="2200" b="1">
                <a:latin typeface="Times New Roman" panose="02020603050405020304" pitchFamily="18" charset="0"/>
                <a:cs typeface="Times New Roman" panose="02020603050405020304" pitchFamily="18" charset="0"/>
              </a:rPr>
              <a:t>DEVICE DISCOVERY</a:t>
            </a:r>
            <a:br>
              <a:rPr lang="en-US"/>
            </a:br>
            <a:endParaRPr lang="en-IN"/>
          </a:p>
        </p:txBody>
      </p:sp>
      <p:sp>
        <p:nvSpPr>
          <p:cNvPr id="3" name="Content Placeholder 2">
            <a:extLst>
              <a:ext uri="{FF2B5EF4-FFF2-40B4-BE49-F238E27FC236}">
                <a16:creationId xmlns:a16="http://schemas.microsoft.com/office/drawing/2014/main" id="{48C1F08A-EEFD-AA27-BB9F-C42F7B5349B2}"/>
              </a:ext>
            </a:extLst>
          </p:cNvPr>
          <p:cNvSpPr>
            <a:spLocks noGrp="1"/>
          </p:cNvSpPr>
          <p:nvPr>
            <p:ph idx="1"/>
          </p:nvPr>
        </p:nvSpPr>
        <p:spPr>
          <a:xfrm>
            <a:off x="494300" y="1124564"/>
            <a:ext cx="7157884" cy="4608872"/>
          </a:xfrm>
        </p:spPr>
        <p:txBody>
          <a:bodyPr>
            <a:normAutofit/>
          </a:bodyPr>
          <a:lstStyle/>
          <a:p>
            <a:pPr algn="just">
              <a:buClrTx/>
              <a:buSzPct val="80000"/>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To connect with a MakerBot 3D printer, a client device first sends a broadcast packet on the local network.</a:t>
            </a:r>
          </a:p>
          <a:p>
            <a:pPr algn="just">
              <a:buClrTx/>
              <a:buSzPct val="80000"/>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Devices with only TCP ports 80, 443, and 9999 open are likely to be MakerBot printers. The broadcast packet prompts all MakerBot printers on the network to respond.</a:t>
            </a:r>
          </a:p>
          <a:p>
            <a:pPr algn="just">
              <a:buClrTx/>
              <a:buSzPct val="80000"/>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When a MakerBot printer receives the broadcast packet, it sends a reply broadcast packet containing important device information, such as the printer’s model, IP address, and firmware version. This reply allows the client to detect and list all available MakerBot printers on the network for easy selection.</a:t>
            </a:r>
          </a:p>
          <a:p>
            <a:pPr algn="just">
              <a:buClrTx/>
              <a:buSzPct val="80000"/>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After discovering printers, the MakerBot Desktop software presents the user with a list of available printers. If only one printer is found, it is selected automatically.</a:t>
            </a:r>
            <a:endParaRPr lang="en-IN" sz="18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D033874-16FB-F496-8DD0-38994288DE0A}"/>
              </a:ext>
            </a:extLst>
          </p:cNvPr>
          <p:cNvPicPr>
            <a:picLocks noChangeAspect="1"/>
          </p:cNvPicPr>
          <p:nvPr/>
        </p:nvPicPr>
        <p:blipFill>
          <a:blip r:embed="rId2"/>
          <a:stretch>
            <a:fillRect/>
          </a:stretch>
        </p:blipFill>
        <p:spPr>
          <a:xfrm>
            <a:off x="7846143" y="1690467"/>
            <a:ext cx="3851557" cy="3147003"/>
          </a:xfrm>
          <a:prstGeom prst="rect">
            <a:avLst/>
          </a:prstGeom>
        </p:spPr>
      </p:pic>
      <p:sp>
        <p:nvSpPr>
          <p:cNvPr id="4" name="Slide Number Placeholder 3">
            <a:extLst>
              <a:ext uri="{FF2B5EF4-FFF2-40B4-BE49-F238E27FC236}">
                <a16:creationId xmlns:a16="http://schemas.microsoft.com/office/drawing/2014/main" id="{A342F208-47E3-227B-1AF8-E72A1F180D85}"/>
              </a:ext>
            </a:extLst>
          </p:cNvPr>
          <p:cNvSpPr>
            <a:spLocks noGrp="1"/>
          </p:cNvSpPr>
          <p:nvPr>
            <p:ph type="sldNum" sz="quarter" idx="12"/>
          </p:nvPr>
        </p:nvSpPr>
        <p:spPr/>
        <p:txBody>
          <a:bodyPr/>
          <a:lstStyle/>
          <a:p>
            <a:fld id="{BBC53D37-08C6-4092-AB3F-D325989D1325}" type="slidenum">
              <a:rPr lang="en-IN" smtClean="0"/>
              <a:t>8</a:t>
            </a:fld>
            <a:endParaRPr lang="en-US"/>
          </a:p>
        </p:txBody>
      </p:sp>
    </p:spTree>
    <p:extLst>
      <p:ext uri="{BB962C8B-B14F-4D97-AF65-F5344CB8AC3E}">
        <p14:creationId xmlns:p14="http://schemas.microsoft.com/office/powerpoint/2010/main" val="324377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99C4-F149-D434-D385-5761118B2844}"/>
              </a:ext>
            </a:extLst>
          </p:cNvPr>
          <p:cNvSpPr>
            <a:spLocks noGrp="1"/>
          </p:cNvSpPr>
          <p:nvPr>
            <p:ph type="title"/>
          </p:nvPr>
        </p:nvSpPr>
        <p:spPr>
          <a:xfrm>
            <a:off x="1086643" y="351503"/>
            <a:ext cx="10018713" cy="867697"/>
          </a:xfrm>
        </p:spPr>
        <p:txBody>
          <a:bodyPr>
            <a:normAutofit fontScale="90000"/>
          </a:bodyPr>
          <a:lstStyle/>
          <a:p>
            <a:br>
              <a:rPr lang="en-US" sz="2200" b="1">
                <a:latin typeface="Times New Roman" panose="02020603050405020304" pitchFamily="18" charset="0"/>
                <a:cs typeface="Times New Roman" panose="02020603050405020304" pitchFamily="18" charset="0"/>
              </a:rPr>
            </a:br>
            <a:r>
              <a:rPr lang="en-US" sz="2000" b="1">
                <a:latin typeface="Times New Roman"/>
                <a:cs typeface="Times New Roman"/>
              </a:rPr>
              <a:t>INITIAL CONNECTION AND AUTHENTICATION PROCESS</a:t>
            </a:r>
            <a:br>
              <a:rPr lang="en-US" sz="2000"/>
            </a:br>
            <a:endParaRPr lang="en-IN" sz="2000"/>
          </a:p>
        </p:txBody>
      </p:sp>
      <p:sp>
        <p:nvSpPr>
          <p:cNvPr id="3" name="Content Placeholder 2">
            <a:extLst>
              <a:ext uri="{FF2B5EF4-FFF2-40B4-BE49-F238E27FC236}">
                <a16:creationId xmlns:a16="http://schemas.microsoft.com/office/drawing/2014/main" id="{047EA42A-AB5C-CE78-54C9-60F798B9649A}"/>
              </a:ext>
            </a:extLst>
          </p:cNvPr>
          <p:cNvSpPr>
            <a:spLocks noGrp="1"/>
          </p:cNvSpPr>
          <p:nvPr>
            <p:ph idx="1"/>
          </p:nvPr>
        </p:nvSpPr>
        <p:spPr>
          <a:xfrm>
            <a:off x="639097" y="1081548"/>
            <a:ext cx="6843252" cy="4945626"/>
          </a:xfrm>
        </p:spPr>
        <p:txBody>
          <a:bodyPr>
            <a:noAutofit/>
          </a:bodyPr>
          <a:lstStyle/>
          <a:p>
            <a:pPr>
              <a:buSzPct val="100000"/>
            </a:pPr>
            <a:r>
              <a:rPr lang="en-US" sz="1800">
                <a:latin typeface="Times New Roman" panose="02020603050405020304" pitchFamily="18" charset="0"/>
                <a:cs typeface="Times New Roman" panose="02020603050405020304" pitchFamily="18" charset="0"/>
              </a:rPr>
              <a:t>Once the client device selects a MakerBot printer, it initiates the connection by sending a handshake packet.</a:t>
            </a:r>
          </a:p>
          <a:p>
            <a:pPr>
              <a:buSzPct val="100000"/>
            </a:pPr>
            <a:r>
              <a:rPr lang="en-US" sz="1800">
                <a:latin typeface="Times New Roman" panose="02020603050405020304" pitchFamily="18" charset="0"/>
                <a:cs typeface="Times New Roman" panose="02020603050405020304" pitchFamily="18" charset="0"/>
              </a:rPr>
              <a:t>The printer replies to the handshake packet, confirming the initial connection between the client and printer.</a:t>
            </a:r>
          </a:p>
          <a:p>
            <a:pPr>
              <a:buSzPct val="100000"/>
            </a:pPr>
            <a:r>
              <a:rPr lang="en-US" sz="1800">
                <a:latin typeface="Times New Roman" panose="02020603050405020304" pitchFamily="18" charset="0"/>
                <a:cs typeface="Times New Roman" panose="02020603050405020304" pitchFamily="18" charset="0"/>
              </a:rPr>
              <a:t>If the client has previously connected to this printer, it likely has an Authentication Code saved from the earlier session.</a:t>
            </a:r>
          </a:p>
          <a:p>
            <a:pPr>
              <a:buSzPct val="100000"/>
            </a:pPr>
            <a:r>
              <a:rPr lang="en-US" sz="1800">
                <a:latin typeface="Times New Roman" panose="02020603050405020304" pitchFamily="18" charset="0"/>
                <a:cs typeface="Times New Roman" panose="02020603050405020304" pitchFamily="18" charset="0"/>
              </a:rPr>
              <a:t>Using this code, the client can directly request a new access token for the current session, simplifying reconnection.</a:t>
            </a:r>
          </a:p>
          <a:p>
            <a:pPr>
              <a:buSzPct val="100000"/>
            </a:pPr>
            <a:r>
              <a:rPr lang="en-US" sz="1800">
                <a:latin typeface="Times New Roman" panose="02020603050405020304" pitchFamily="18" charset="0"/>
                <a:cs typeface="Times New Roman" panose="02020603050405020304" pitchFamily="18" charset="0"/>
              </a:rPr>
              <a:t>To generate a new access token, the client sends both the Authentication Code and a client secret via an encrypted HTTPS request.</a:t>
            </a:r>
          </a:p>
          <a:p>
            <a:pPr>
              <a:buSzPct val="100000"/>
            </a:pPr>
            <a:r>
              <a:rPr lang="en-US" sz="1800">
                <a:latin typeface="Times New Roman" panose="02020603050405020304" pitchFamily="18" charset="0"/>
                <a:cs typeface="Times New Roman" panose="02020603050405020304" pitchFamily="18" charset="0"/>
              </a:rPr>
              <a:t>The printer responds with an access token, enabling secure, authenticated communication between the client and printer for the duration of the session.</a:t>
            </a:r>
            <a:endParaRPr lang="en-IN" sz="18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8655310-51B4-F408-CA71-74FA721870B0}"/>
              </a:ext>
            </a:extLst>
          </p:cNvPr>
          <p:cNvPicPr>
            <a:picLocks noChangeAspect="1"/>
          </p:cNvPicPr>
          <p:nvPr/>
        </p:nvPicPr>
        <p:blipFill>
          <a:blip r:embed="rId2"/>
          <a:stretch>
            <a:fillRect/>
          </a:stretch>
        </p:blipFill>
        <p:spPr>
          <a:xfrm>
            <a:off x="7633190" y="1671484"/>
            <a:ext cx="4437770" cy="3129602"/>
          </a:xfrm>
          <a:prstGeom prst="rect">
            <a:avLst/>
          </a:prstGeom>
        </p:spPr>
      </p:pic>
      <p:sp>
        <p:nvSpPr>
          <p:cNvPr id="4" name="Slide Number Placeholder 3">
            <a:extLst>
              <a:ext uri="{FF2B5EF4-FFF2-40B4-BE49-F238E27FC236}">
                <a16:creationId xmlns:a16="http://schemas.microsoft.com/office/drawing/2014/main" id="{9F17B7D2-12A3-9164-1440-D1590F650D35}"/>
              </a:ext>
            </a:extLst>
          </p:cNvPr>
          <p:cNvSpPr>
            <a:spLocks noGrp="1"/>
          </p:cNvSpPr>
          <p:nvPr>
            <p:ph type="sldNum" sz="quarter" idx="12"/>
          </p:nvPr>
        </p:nvSpPr>
        <p:spPr/>
        <p:txBody>
          <a:bodyPr/>
          <a:lstStyle/>
          <a:p>
            <a:fld id="{BBC53D37-08C6-4092-AB3F-D325989D1325}" type="slidenum">
              <a:rPr lang="en-IN" smtClean="0"/>
              <a:t>9</a:t>
            </a:fld>
            <a:endParaRPr lang="en-US"/>
          </a:p>
        </p:txBody>
      </p:sp>
    </p:spTree>
    <p:extLst>
      <p:ext uri="{BB962C8B-B14F-4D97-AF65-F5344CB8AC3E}">
        <p14:creationId xmlns:p14="http://schemas.microsoft.com/office/powerpoint/2010/main" val="31544613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BB70C12DA76E46AC8B218CBE6E6034" ma:contentTypeVersion="5" ma:contentTypeDescription="Create a new document." ma:contentTypeScope="" ma:versionID="712cdfb56416bc6d350bb59471bae178">
  <xsd:schema xmlns:xsd="http://www.w3.org/2001/XMLSchema" xmlns:xs="http://www.w3.org/2001/XMLSchema" xmlns:p="http://schemas.microsoft.com/office/2006/metadata/properties" xmlns:ns3="3ae05cbf-154e-49db-bc13-1da8078351fd" targetNamespace="http://schemas.microsoft.com/office/2006/metadata/properties" ma:root="true" ma:fieldsID="cbe2f57e56da73574f025bbba7ff718f" ns3:_="">
    <xsd:import namespace="3ae05cbf-154e-49db-bc13-1da8078351fd"/>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05cbf-154e-49db-bc13-1da8078351fd"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BD6A01-4A01-4DCB-9BA2-38D77B5E0EEA}">
  <ds:schemaRefs>
    <ds:schemaRef ds:uri="http://www.w3.org/XML/1998/namespace"/>
    <ds:schemaRef ds:uri="http://purl.org/dc/elements/1.1/"/>
    <ds:schemaRef ds:uri="http://schemas.microsoft.com/office/2006/metadata/properties"/>
    <ds:schemaRef ds:uri="3ae05cbf-154e-49db-bc13-1da8078351fd"/>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5E74104A-9848-429F-B29D-08956D8F4974}">
  <ds:schemaRefs>
    <ds:schemaRef ds:uri="http://schemas.microsoft.com/sharepoint/v3/contenttype/forms"/>
  </ds:schemaRefs>
</ds:datastoreItem>
</file>

<file path=customXml/itemProps3.xml><?xml version="1.0" encoding="utf-8"?>
<ds:datastoreItem xmlns:ds="http://schemas.openxmlformats.org/officeDocument/2006/customXml" ds:itemID="{5F61F619-53DC-4E81-B862-A67E828E0E2F}">
  <ds:schemaRefs>
    <ds:schemaRef ds:uri="3ae05cbf-154e-49db-bc13-1da8078351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Parallax</Template>
  <TotalTime>0</TotalTime>
  <Words>4254</Words>
  <Application>Microsoft Office PowerPoint</Application>
  <PresentationFormat>Widescreen</PresentationFormat>
  <Paragraphs>470</Paragraphs>
  <Slides>46</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Aptos</vt:lpstr>
      <vt:lpstr>Arial</vt:lpstr>
      <vt:lpstr>Calibri</vt:lpstr>
      <vt:lpstr>Century Gothic</vt:lpstr>
      <vt:lpstr>Corbel</vt:lpstr>
      <vt:lpstr>Courier New</vt:lpstr>
      <vt:lpstr>Times New Roman</vt:lpstr>
      <vt:lpstr>Wingdings</vt:lpstr>
      <vt:lpstr>Parallax</vt:lpstr>
      <vt:lpstr>A Data Exfiltration and  Remote Exploitation Attack on Consumer 3D Printers  Quang Do, Ben Martini,  Kim-Kwang Raymond Choo </vt:lpstr>
      <vt:lpstr>3D PRINTING AND ITS ADVANTAGES</vt:lpstr>
      <vt:lpstr>APPLICATIONS OF 3D PRINTING</vt:lpstr>
      <vt:lpstr> SECURITY CONCERNS IN 3D PRINTERS </vt:lpstr>
      <vt:lpstr>OBJECTIVES OF THE STUDY</vt:lpstr>
      <vt:lpstr>PowerPoint Presentation</vt:lpstr>
      <vt:lpstr>MAKERBOT 3D PRINTER COMMUNICATION PROTOCOL</vt:lpstr>
      <vt:lpstr> DEVICE DISCOVERY </vt:lpstr>
      <vt:lpstr> INITIAL CONNECTION AND AUTHENTICATION PROCESS </vt:lpstr>
      <vt:lpstr>AUTHENTICATION PROCESS FOR  NEW CLIENTS</vt:lpstr>
      <vt:lpstr>PowerPoint Presentation</vt:lpstr>
      <vt:lpstr>Threat Model</vt:lpstr>
      <vt:lpstr> Threat Model </vt:lpstr>
      <vt:lpstr>Adversary Capabilities </vt:lpstr>
      <vt:lpstr> Adversary Capability: Listen </vt:lpstr>
      <vt:lpstr> Adversary Capability: Transmit </vt:lpstr>
      <vt:lpstr> Adversary Capability: ResolveMAC </vt:lpstr>
      <vt:lpstr> Adversary Capability: Intercept </vt:lpstr>
      <vt:lpstr>Insecurity</vt:lpstr>
      <vt:lpstr>Attack Technique</vt:lpstr>
      <vt:lpstr> Step 1 </vt:lpstr>
      <vt:lpstr> Step 2 </vt:lpstr>
      <vt:lpstr> Step 3 </vt:lpstr>
      <vt:lpstr> Step 4 </vt:lpstr>
      <vt:lpstr> Step 5 </vt:lpstr>
      <vt:lpstr>Insecurity</vt:lpstr>
      <vt:lpstr>Insecurity</vt:lpstr>
      <vt:lpstr> Step 6 </vt:lpstr>
      <vt:lpstr> Step 7 </vt:lpstr>
      <vt:lpstr> Step 8 </vt:lpstr>
      <vt:lpstr> Step 9 </vt:lpstr>
      <vt:lpstr> Step 10 </vt:lpstr>
      <vt:lpstr> Step 11 </vt:lpstr>
      <vt:lpstr>Insecurity</vt:lpstr>
      <vt:lpstr>Insecurity</vt:lpstr>
      <vt:lpstr> Step 12 </vt:lpstr>
      <vt:lpstr> Step 13 </vt:lpstr>
      <vt:lpstr> Step 14 </vt:lpstr>
      <vt:lpstr> Step 15 </vt:lpstr>
      <vt:lpstr> Step 16 </vt:lpstr>
      <vt:lpstr>Insecurity</vt:lpstr>
      <vt:lpstr>Insecurity</vt:lpstr>
      <vt:lpstr> IMPLICATIONS OF SECURITY FLAWS IN MAKERBOT 3D PRINTERS </vt:lpstr>
      <vt:lpstr>RECOMMENDATIONS TO MITIGATE SECURITY RISKS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RAGHAVI PREETI A J</dc:creator>
  <cp:lastModifiedBy>Raghavi Preeti Ayyathurai Jaya</cp:lastModifiedBy>
  <cp:revision>2</cp:revision>
  <dcterms:created xsi:type="dcterms:W3CDTF">2024-11-04T17:54:59Z</dcterms:created>
  <dcterms:modified xsi:type="dcterms:W3CDTF">2024-11-08T18:03:13Z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0x010100BFBB70C12DA76E46AC8B218CBE6E6034</vt:lpwstr>
  </property>
</Properties>
</file>