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2" r:id="rId6"/>
    <p:sldId id="28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9" autoAdjust="0"/>
    <p:restoredTop sz="95033" autoAdjust="0"/>
  </p:normalViewPr>
  <p:slideViewPr>
    <p:cSldViewPr snapToGrid="0">
      <p:cViewPr>
        <p:scale>
          <a:sx n="90" d="100"/>
          <a:sy n="90" d="100"/>
        </p:scale>
        <p:origin x="-12" y="1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2338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9630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123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9913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7967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1201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8203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2034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31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5010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11/12/2024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7071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11/12/2024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79088468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D515ABBB-C763-3396-C78F-0BD3DD96B285}"/>
              </a:ext>
            </a:extLst>
          </p:cNvPr>
          <p:cNvSpPr txBox="1"/>
          <p:nvPr/>
        </p:nvSpPr>
        <p:spPr>
          <a:xfrm>
            <a:off x="5844178" y="1188720"/>
            <a:ext cx="6207760" cy="20828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Times New Roman" panose="02020603050405020304" pitchFamily="18" charset="0"/>
                <a:cs typeface="Times New Roman" panose="02020603050405020304" pitchFamily="18" charset="0"/>
              </a:rPr>
              <a:t>PRIVACYSCOUT:</a:t>
            </a:r>
          </a:p>
          <a:p>
            <a:pPr>
              <a:lnSpc>
                <a:spcPct val="90000"/>
              </a:lnSpc>
              <a:spcBef>
                <a:spcPct val="0"/>
              </a:spcBef>
              <a:spcAft>
                <a:spcPts val="600"/>
              </a:spcAft>
            </a:pPr>
            <a:r>
              <a:rPr lang="en-US" sz="3200" b="1" dirty="0">
                <a:latin typeface="Times New Roman" panose="02020603050405020304" pitchFamily="18" charset="0"/>
                <a:cs typeface="Times New Roman" panose="02020603050405020304" pitchFamily="18" charset="0"/>
              </a:rPr>
              <a:t>ASSESSING VULNERABILITY TO SHOULDER SURFING ON </a:t>
            </a:r>
            <a:r>
              <a:rPr lang="en-US" sz="3200" b="1" kern="1200" dirty="0">
                <a:solidFill>
                  <a:schemeClr val="tx1"/>
                </a:solidFill>
                <a:latin typeface="+mj-lt"/>
                <a:ea typeface="+mj-ea"/>
                <a:cs typeface="+mj-cs"/>
              </a:rPr>
              <a:t>MOBILE DEVICES</a:t>
            </a:r>
          </a:p>
        </p:txBody>
      </p:sp>
      <p:pic>
        <p:nvPicPr>
          <p:cNvPr id="6" name="Picture 5" descr="Mobile device with apps">
            <a:extLst>
              <a:ext uri="{FF2B5EF4-FFF2-40B4-BE49-F238E27FC236}">
                <a16:creationId xmlns:a16="http://schemas.microsoft.com/office/drawing/2014/main" id="{C2C12C1A-BB0F-1D20-C7AB-165A2EEA0CEF}"/>
              </a:ext>
            </a:extLst>
          </p:cNvPr>
          <p:cNvPicPr>
            <a:picLocks noChangeAspect="1"/>
          </p:cNvPicPr>
          <p:nvPr/>
        </p:nvPicPr>
        <p:blipFill>
          <a:blip r:embed="rId2"/>
          <a:srcRect l="43758" r="4186"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TextBox 7">
            <a:extLst>
              <a:ext uri="{FF2B5EF4-FFF2-40B4-BE49-F238E27FC236}">
                <a16:creationId xmlns:a16="http://schemas.microsoft.com/office/drawing/2014/main" id="{532D8CE0-AE23-7A88-626A-FA3252E92D61}"/>
              </a:ext>
            </a:extLst>
          </p:cNvPr>
          <p:cNvSpPr txBox="1"/>
          <p:nvPr/>
        </p:nvSpPr>
        <p:spPr>
          <a:xfrm>
            <a:off x="5444351" y="3917434"/>
            <a:ext cx="6423938" cy="646331"/>
          </a:xfrm>
          <a:prstGeom prst="rect">
            <a:avLst/>
          </a:prstGeom>
          <a:noFill/>
        </p:spPr>
        <p:txBody>
          <a:bodyPr wrap="none" rtlCol="0">
            <a:spAutoFit/>
          </a:bodyPr>
          <a:lstStyle/>
          <a:p>
            <a:r>
              <a:rPr lang="en-US" b="1" i="0" u="none" strike="noStrike" dirty="0">
                <a:effectLst/>
                <a:latin typeface="Times New Roman" panose="02020603050405020304" pitchFamily="18" charset="0"/>
                <a:cs typeface="Times New Roman" panose="02020603050405020304" pitchFamily="18" charset="0"/>
              </a:rPr>
              <a:t>CSE 707 - </a:t>
            </a:r>
            <a:r>
              <a:rPr lang="en-US" b="1" dirty="0">
                <a:effectLst/>
                <a:latin typeface="Times New Roman" panose="02020603050405020304" pitchFamily="18" charset="0"/>
                <a:cs typeface="Times New Roman" panose="02020603050405020304" pitchFamily="18" charset="0"/>
              </a:rPr>
              <a:t>Wireless Networks Security, Principles and Practices</a:t>
            </a:r>
          </a:p>
          <a:p>
            <a:r>
              <a:rPr lang="en-US" b="1" i="0" u="none" strike="noStrike" dirty="0">
                <a:solidFill>
                  <a:srgbClr val="002F56"/>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30D63CE-D103-D243-D94D-777F36C1D508}"/>
              </a:ext>
            </a:extLst>
          </p:cNvPr>
          <p:cNvSpPr txBox="1"/>
          <p:nvPr/>
        </p:nvSpPr>
        <p:spPr>
          <a:xfrm>
            <a:off x="9286199" y="5339302"/>
            <a:ext cx="3136092" cy="1169551"/>
          </a:xfrm>
          <a:prstGeom prst="rect">
            <a:avLst/>
          </a:prstGeom>
          <a:noFill/>
        </p:spPr>
        <p:txBody>
          <a:bodyPr wrap="square" rtlCol="0">
            <a:spAutoFit/>
          </a:bodyPr>
          <a:lstStyle/>
          <a:p>
            <a:pPr>
              <a:spcAft>
                <a:spcPts val="600"/>
              </a:spcAft>
            </a:pPr>
            <a:r>
              <a:rPr lang="en-US" sz="2000" b="1" dirty="0">
                <a:latin typeface="Times New Roman" panose="02020603050405020304" pitchFamily="18" charset="0"/>
                <a:cs typeface="Times New Roman" panose="02020603050405020304" pitchFamily="18" charset="0"/>
              </a:rPr>
              <a:t>Presented by Group - 3,</a:t>
            </a:r>
          </a:p>
          <a:p>
            <a:pPr>
              <a:spcAft>
                <a:spcPts val="600"/>
              </a:spcAft>
            </a:pPr>
            <a:r>
              <a:rPr lang="en-US" sz="2000" dirty="0">
                <a:latin typeface="Times New Roman" panose="02020603050405020304" pitchFamily="18" charset="0"/>
                <a:cs typeface="Times New Roman" panose="02020603050405020304" pitchFamily="18" charset="0"/>
              </a:rPr>
              <a:t>Dharshini </a:t>
            </a:r>
            <a:r>
              <a:rPr lang="en-US" sz="2000" dirty="0" err="1">
                <a:latin typeface="Times New Roman" panose="02020603050405020304" pitchFamily="18" charset="0"/>
                <a:cs typeface="Times New Roman" panose="02020603050405020304" pitchFamily="18" charset="0"/>
              </a:rPr>
              <a:t>Adimoolam</a:t>
            </a:r>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Suraj </a:t>
            </a:r>
            <a:r>
              <a:rPr lang="en-US" sz="2000" dirty="0" err="1">
                <a:latin typeface="Times New Roman" panose="02020603050405020304" pitchFamily="18" charset="0"/>
                <a:cs typeface="Times New Roman" panose="02020603050405020304" pitchFamily="18" charset="0"/>
              </a:rPr>
              <a:t>Jaganathan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9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85E5F0B0-18B5-DE00-0136-B9B4062090F4}"/>
              </a:ext>
            </a:extLst>
          </p:cNvPr>
          <p:cNvSpPr txBox="1"/>
          <p:nvPr/>
        </p:nvSpPr>
        <p:spPr>
          <a:xfrm>
            <a:off x="762000" y="1524000"/>
            <a:ext cx="10668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CRUCIAL FACTORS AFFECTING SHOULDER SURFING EFFECTIVENESS</a:t>
            </a:r>
          </a:p>
        </p:txBody>
      </p:sp>
      <p:sp>
        <p:nvSpPr>
          <p:cNvPr id="17" name="Freeform: Shape 16">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9" name="Freeform: Shape 18">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1" name="Freeform: Shape 20">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Tree>
    <p:extLst>
      <p:ext uri="{BB962C8B-B14F-4D97-AF65-F5344CB8AC3E}">
        <p14:creationId xmlns:p14="http://schemas.microsoft.com/office/powerpoint/2010/main" val="5438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AEC837D-06AA-733A-FB2A-76591000BE33}"/>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C413E8C8-0CA8-6F82-0809-E1FDC4ED5EEC}"/>
              </a:ext>
            </a:extLst>
          </p:cNvPr>
          <p:cNvSpPr txBox="1"/>
          <p:nvPr/>
        </p:nvSpPr>
        <p:spPr>
          <a:xfrm>
            <a:off x="762000" y="1524000"/>
            <a:ext cx="10668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RESEARCH METHODOLOGY</a:t>
            </a:r>
          </a:p>
        </p:txBody>
      </p:sp>
      <p:sp>
        <p:nvSpPr>
          <p:cNvPr id="17" name="Freeform: Shape 16">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9" name="Freeform: Shape 18">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1" name="Freeform: Shape 20">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Tree>
    <p:extLst>
      <p:ext uri="{BB962C8B-B14F-4D97-AF65-F5344CB8AC3E}">
        <p14:creationId xmlns:p14="http://schemas.microsoft.com/office/powerpoint/2010/main" val="81645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7CDB926-2CA5-BB17-0F97-E5E6646405B0}"/>
            </a:ext>
          </a:extLst>
        </p:cNvPr>
        <p:cNvGrpSpPr/>
        <p:nvPr/>
      </p:nvGrpSpPr>
      <p:grpSpPr>
        <a:xfrm>
          <a:off x="0" y="0"/>
          <a:ext cx="0" cy="0"/>
          <a:chOff x="0" y="0"/>
          <a:chExt cx="0" cy="0"/>
        </a:xfrm>
      </p:grpSpPr>
      <p:sp>
        <p:nvSpPr>
          <p:cNvPr id="26" name="Freeform: Shape 25">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7" name="Freeform: Shape 26">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8" name="Freeform: Shape 27">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9" name="Rectangle 2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0" name="Picture 29" descr="Phoroptor">
            <a:extLst>
              <a:ext uri="{FF2B5EF4-FFF2-40B4-BE49-F238E27FC236}">
                <a16:creationId xmlns:a16="http://schemas.microsoft.com/office/drawing/2014/main" id="{E9648C6E-747E-8DBE-0F6D-56B31DDDC291}"/>
              </a:ext>
            </a:extLst>
          </p:cNvPr>
          <p:cNvPicPr>
            <a:picLocks noChangeAspect="1"/>
          </p:cNvPicPr>
          <p:nvPr/>
        </p:nvPicPr>
        <p:blipFill>
          <a:blip r:embed="rId2"/>
          <a:srcRect t="15836"/>
          <a:stretch/>
        </p:blipFill>
        <p:spPr>
          <a:xfrm>
            <a:off x="20" y="10"/>
            <a:ext cx="12207220" cy="6857990"/>
          </a:xfrm>
          <a:prstGeom prst="rect">
            <a:avLst/>
          </a:prstGeom>
        </p:spPr>
      </p:pic>
      <p:sp>
        <p:nvSpPr>
          <p:cNvPr id="31" name="Rectangle 30">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4DA80D-59DA-7676-7A14-C89851384711}"/>
              </a:ext>
            </a:extLst>
          </p:cNvPr>
          <p:cNvSpPr txBox="1"/>
          <p:nvPr/>
        </p:nvSpPr>
        <p:spPr>
          <a:xfrm>
            <a:off x="2091427" y="1454111"/>
            <a:ext cx="8009146" cy="22128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600" b="1" kern="1200">
                <a:solidFill>
                  <a:schemeClr val="tx1"/>
                </a:solidFill>
                <a:latin typeface="+mj-lt"/>
                <a:ea typeface="+mj-ea"/>
                <a:cs typeface="+mj-cs"/>
              </a:rPr>
              <a:t>APPARATUS</a:t>
            </a:r>
          </a:p>
        </p:txBody>
      </p:sp>
    </p:spTree>
    <p:extLst>
      <p:ext uri="{BB962C8B-B14F-4D97-AF65-F5344CB8AC3E}">
        <p14:creationId xmlns:p14="http://schemas.microsoft.com/office/powerpoint/2010/main" val="86635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7201E77-3785-4B33-F194-AE5D7FC77A9D}"/>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26D2DDE2-79F1-D282-A1F5-D2C609D6BE35}"/>
              </a:ext>
            </a:extLst>
          </p:cNvPr>
          <p:cNvSpPr txBox="1"/>
          <p:nvPr/>
        </p:nvSpPr>
        <p:spPr>
          <a:xfrm>
            <a:off x="6858000" y="753765"/>
            <a:ext cx="4572000" cy="305623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PARTICIPANTS</a:t>
            </a:r>
          </a:p>
        </p:txBody>
      </p:sp>
      <p:pic>
        <p:nvPicPr>
          <p:cNvPr id="6" name="Picture 5" descr="One in a crowd">
            <a:extLst>
              <a:ext uri="{FF2B5EF4-FFF2-40B4-BE49-F238E27FC236}">
                <a16:creationId xmlns:a16="http://schemas.microsoft.com/office/drawing/2014/main" id="{809FF212-595B-F965-0476-DA93A100B0BA}"/>
              </a:ext>
            </a:extLst>
          </p:cNvPr>
          <p:cNvPicPr>
            <a:picLocks noChangeAspect="1"/>
          </p:cNvPicPr>
          <p:nvPr/>
        </p:nvPicPr>
        <p:blipFill>
          <a:blip r:embed="rId2"/>
          <a:srcRect l="19391" r="11200"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8" name="Freeform: Shape 17">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23489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944A18C-11C4-246F-12BD-9B77A75DC6CE}"/>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Freeform: Shape 16">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4" name="TextBox 3">
            <a:extLst>
              <a:ext uri="{FF2B5EF4-FFF2-40B4-BE49-F238E27FC236}">
                <a16:creationId xmlns:a16="http://schemas.microsoft.com/office/drawing/2014/main" id="{16BD30E4-70EE-1DFD-2857-89255319BAC7}"/>
              </a:ext>
            </a:extLst>
          </p:cNvPr>
          <p:cNvSpPr txBox="1"/>
          <p:nvPr/>
        </p:nvSpPr>
        <p:spPr>
          <a:xfrm>
            <a:off x="762000" y="2299787"/>
            <a:ext cx="4572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rgbClr val="FFFFFF"/>
                </a:solidFill>
                <a:latin typeface="+mj-lt"/>
                <a:ea typeface="+mj-ea"/>
                <a:cs typeface="+mj-cs"/>
              </a:rPr>
              <a:t>STEPS AND PROTOCOLS</a:t>
            </a:r>
          </a:p>
        </p:txBody>
      </p:sp>
    </p:spTree>
    <p:extLst>
      <p:ext uri="{BB962C8B-B14F-4D97-AF65-F5344CB8AC3E}">
        <p14:creationId xmlns:p14="http://schemas.microsoft.com/office/powerpoint/2010/main" val="21300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2826E12-38E2-03E8-AA6E-78D7C6B311AA}"/>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8F2D5A9C-E43E-12B0-95C9-51F70F2BD707}"/>
              </a:ext>
            </a:extLst>
          </p:cNvPr>
          <p:cNvSpPr txBox="1"/>
          <p:nvPr/>
        </p:nvSpPr>
        <p:spPr>
          <a:xfrm>
            <a:off x="6858000" y="753765"/>
            <a:ext cx="4572000" cy="305623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ANALYSING RESPONSES TO OPEN-ENDED QUESTIONS</a:t>
            </a:r>
          </a:p>
        </p:txBody>
      </p:sp>
      <p:pic>
        <p:nvPicPr>
          <p:cNvPr id="6" name="Picture 5" descr="Magnifying glass and question mark">
            <a:extLst>
              <a:ext uri="{FF2B5EF4-FFF2-40B4-BE49-F238E27FC236}">
                <a16:creationId xmlns:a16="http://schemas.microsoft.com/office/drawing/2014/main" id="{8E6F62E4-6773-DD27-C4F0-3919EA8B3494}"/>
              </a:ext>
            </a:extLst>
          </p:cNvPr>
          <p:cNvPicPr>
            <a:picLocks noChangeAspect="1"/>
          </p:cNvPicPr>
          <p:nvPr/>
        </p:nvPicPr>
        <p:blipFill>
          <a:blip r:embed="rId2"/>
          <a:srcRect l="25796" r="22147"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8" name="Freeform: Shape 17">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62770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A858DDD-6075-90DD-DA05-B2917051C984}"/>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E0296553-E99B-704E-169B-5735B77D69C0}"/>
              </a:ext>
            </a:extLst>
          </p:cNvPr>
          <p:cNvSpPr txBox="1"/>
          <p:nvPr/>
        </p:nvSpPr>
        <p:spPr>
          <a:xfrm>
            <a:off x="762000" y="1524000"/>
            <a:ext cx="10668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ASSESSING VULNERABILITY TO SHOULDER SURFING ON MOBILE DEVICES</a:t>
            </a:r>
          </a:p>
        </p:txBody>
      </p:sp>
      <p:sp>
        <p:nvSpPr>
          <p:cNvPr id="17" name="Freeform: Shape 16">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9" name="Freeform: Shape 18">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1" name="Freeform: Shape 20">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Tree>
    <p:extLst>
      <p:ext uri="{BB962C8B-B14F-4D97-AF65-F5344CB8AC3E}">
        <p14:creationId xmlns:p14="http://schemas.microsoft.com/office/powerpoint/2010/main" val="55543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B871AFC-D0E1-CFE8-1700-AD7FF6F8BC7B}"/>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E058366A-5780-B208-2BE8-1A8413D1262B}"/>
              </a:ext>
            </a:extLst>
          </p:cNvPr>
          <p:cNvSpPr txBox="1"/>
          <p:nvPr/>
        </p:nvSpPr>
        <p:spPr>
          <a:xfrm>
            <a:off x="6096000" y="1524000"/>
            <a:ext cx="4572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PINs, PHOTOS &amp; TEXT</a:t>
            </a:r>
          </a:p>
        </p:txBody>
      </p:sp>
      <p:sp>
        <p:nvSpPr>
          <p:cNvPr id="17" name="Freeform: Shape 16">
            <a:extLst>
              <a:ext uri="{FF2B5EF4-FFF2-40B4-BE49-F238E27FC236}">
                <a16:creationId xmlns:a16="http://schemas.microsoft.com/office/drawing/2014/main" id="{0FFF2FCB-BB46-403F-92D4-212AA7A47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32510"/>
            <a:ext cx="5334000" cy="61254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EB7CBBE-178B-4DB3-AD92-DED458BA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8155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18A991D-AACC-A74C-9DDA-EA91B893ACE3}"/>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4D03DBB0-9630-68BC-EBCC-443E2AD1E1AE}"/>
              </a:ext>
            </a:extLst>
          </p:cNvPr>
          <p:cNvSpPr txBox="1"/>
          <p:nvPr/>
        </p:nvSpPr>
        <p:spPr>
          <a:xfrm>
            <a:off x="6096000" y="1524000"/>
            <a:ext cx="5334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700" b="1" kern="1200" dirty="0">
                <a:solidFill>
                  <a:schemeClr val="tx1"/>
                </a:solidFill>
                <a:latin typeface="+mj-lt"/>
                <a:ea typeface="+mj-ea"/>
                <a:cs typeface="+mj-cs"/>
              </a:rPr>
              <a:t>PRIVACYSCOUT: A METHOD TO ASSESS VULNERABILITY TO SHOULDER SURFING</a:t>
            </a:r>
          </a:p>
        </p:txBody>
      </p:sp>
      <p:sp>
        <p:nvSpPr>
          <p:cNvPr id="17" name="Freeform: Shape 16">
            <a:extLst>
              <a:ext uri="{FF2B5EF4-FFF2-40B4-BE49-F238E27FC236}">
                <a16:creationId xmlns:a16="http://schemas.microsoft.com/office/drawing/2014/main" id="{198DD8E9-519B-43B1-96FF-0286B62D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CD7EBD-BBF4-47CF-B72E-8F2C476B3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98832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6B2E26B-0F86-D948-366A-B71D0F8CB1F8}"/>
            </a:ext>
          </a:extLst>
        </p:cNvPr>
        <p:cNvGrpSpPr/>
        <p:nvPr/>
      </p:nvGrpSpPr>
      <p:grpSpPr>
        <a:xfrm>
          <a:off x="0" y="0"/>
          <a:ext cx="0" cy="0"/>
          <a:chOff x="0" y="0"/>
          <a:chExt cx="0" cy="0"/>
        </a:xfrm>
      </p:grpSpPr>
      <p:sp>
        <p:nvSpPr>
          <p:cNvPr id="42" name="Freeform: Shape 4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4" name="Freeform: Shape 4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6" name="Freeform: Shape 4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8" name="Rectangle 4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8C45C08B-777E-9530-762E-6BFFCE6DF3F8}"/>
              </a:ext>
            </a:extLst>
          </p:cNvPr>
          <p:cNvSpPr txBox="1"/>
          <p:nvPr/>
        </p:nvSpPr>
        <p:spPr>
          <a:xfrm>
            <a:off x="6858000" y="753765"/>
            <a:ext cx="4572000" cy="305623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kern="1200" dirty="0">
                <a:solidFill>
                  <a:schemeClr val="tx1"/>
                </a:solidFill>
                <a:latin typeface="+mj-lt"/>
                <a:ea typeface="+mj-ea"/>
                <a:cs typeface="+mj-cs"/>
              </a:rPr>
              <a:t>FACE DETECTION USING FRONT CAMERAS ON MOBILE</a:t>
            </a:r>
          </a:p>
        </p:txBody>
      </p:sp>
      <p:pic>
        <p:nvPicPr>
          <p:cNvPr id="6" name="Picture 5">
            <a:extLst>
              <a:ext uri="{FF2B5EF4-FFF2-40B4-BE49-F238E27FC236}">
                <a16:creationId xmlns:a16="http://schemas.microsoft.com/office/drawing/2014/main" id="{5A095043-9B1D-AA76-A8BD-C8D82A757236}"/>
              </a:ext>
            </a:extLst>
          </p:cNvPr>
          <p:cNvPicPr>
            <a:picLocks noChangeAspect="1"/>
          </p:cNvPicPr>
          <p:nvPr/>
        </p:nvPicPr>
        <p:blipFill>
          <a:blip r:embed="rId2"/>
          <a:srcRect l="29370" r="18573"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50" name="Freeform: Shape 49">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229210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49AC48-C5D4-751B-E9A2-D54A8DD396CC}"/>
              </a:ext>
            </a:extLst>
          </p:cNvPr>
          <p:cNvSpPr txBox="1"/>
          <p:nvPr/>
        </p:nvSpPr>
        <p:spPr>
          <a:xfrm>
            <a:off x="787772" y="1351280"/>
            <a:ext cx="10093588" cy="4937759"/>
          </a:xfrm>
          <a:prstGeom prst="rect">
            <a:avLst/>
          </a:prstGeom>
        </p:spPr>
        <p:txBody>
          <a:bodyPr vert="horz" lIns="91440" tIns="45720" rIns="91440" bIns="45720" rtlCol="0" anchor="t">
            <a:noAutofit/>
          </a:bodyPr>
          <a:lstStyle/>
          <a:p>
            <a:pPr algn="just">
              <a:lnSpc>
                <a:spcPct val="150000"/>
              </a:lnSpc>
              <a:spcBef>
                <a:spcPct val="0"/>
              </a:spcBef>
              <a:spcAft>
                <a:spcPts val="600"/>
              </a:spcAft>
            </a:pPr>
            <a:r>
              <a:rPr lang="en-US" b="1" kern="1200" dirty="0">
                <a:latin typeface="Times New Roman" panose="02020603050405020304" pitchFamily="18" charset="0"/>
                <a:ea typeface="+mj-ea"/>
                <a:cs typeface="Times New Roman" panose="02020603050405020304" pitchFamily="18" charset="0"/>
              </a:rPr>
              <a:t>Paper Title:</a:t>
            </a:r>
          </a:p>
          <a:p>
            <a:pPr>
              <a:lnSpc>
                <a:spcPct val="90000"/>
              </a:lnSpc>
              <a:spcBef>
                <a:spcPct val="0"/>
              </a:spcBef>
              <a:spcAft>
                <a:spcPts val="600"/>
              </a:spcAft>
            </a:pPr>
            <a:r>
              <a:rPr lang="en-US" dirty="0" err="1">
                <a:latin typeface="Times New Roman" panose="02020603050405020304" pitchFamily="18" charset="0"/>
                <a:cs typeface="Times New Roman" panose="02020603050405020304" pitchFamily="18" charset="0"/>
              </a:rPr>
              <a:t>Privacyscout</a:t>
            </a:r>
            <a:r>
              <a:rPr lang="en-US" dirty="0">
                <a:latin typeface="Times New Roman" panose="02020603050405020304" pitchFamily="18" charset="0"/>
                <a:cs typeface="Times New Roman" panose="02020603050405020304" pitchFamily="18" charset="0"/>
              </a:rPr>
              <a:t>: Assessing vulnerability to shoulder surfing on mobile devices</a:t>
            </a:r>
          </a:p>
          <a:p>
            <a:pPr algn="just">
              <a:lnSpc>
                <a:spcPct val="150000"/>
              </a:lnSpc>
              <a:spcBef>
                <a:spcPct val="0"/>
              </a:spcBef>
              <a:spcAft>
                <a:spcPts val="600"/>
              </a:spcAft>
            </a:pPr>
            <a:r>
              <a:rPr lang="en-US" b="1" dirty="0">
                <a:latin typeface="Times New Roman" panose="02020603050405020304" pitchFamily="18" charset="0"/>
                <a:ea typeface="+mj-ea"/>
                <a:cs typeface="Times New Roman" panose="02020603050405020304" pitchFamily="18" charset="0"/>
              </a:rPr>
              <a:t>Published Date – </a:t>
            </a:r>
            <a:r>
              <a:rPr lang="en-US" dirty="0">
                <a:latin typeface="Times New Roman" panose="02020603050405020304" pitchFamily="18" charset="0"/>
                <a:ea typeface="+mj-ea"/>
                <a:cs typeface="Times New Roman" panose="02020603050405020304" pitchFamily="18" charset="0"/>
              </a:rPr>
              <a:t>16</a:t>
            </a:r>
            <a:r>
              <a:rPr lang="en-US" baseline="30000" dirty="0">
                <a:latin typeface="Times New Roman" panose="02020603050405020304" pitchFamily="18" charset="0"/>
                <a:ea typeface="+mj-ea"/>
                <a:cs typeface="Times New Roman" panose="02020603050405020304" pitchFamily="18" charset="0"/>
              </a:rPr>
              <a:t>th</a:t>
            </a:r>
            <a:r>
              <a:rPr lang="en-US" dirty="0">
                <a:latin typeface="Times New Roman" panose="02020603050405020304" pitchFamily="18" charset="0"/>
                <a:ea typeface="+mj-ea"/>
                <a:cs typeface="Times New Roman" panose="02020603050405020304" pitchFamily="18" charset="0"/>
              </a:rPr>
              <a:t> March 2022.</a:t>
            </a:r>
          </a:p>
          <a:p>
            <a:pPr algn="just">
              <a:lnSpc>
                <a:spcPct val="150000"/>
              </a:lnSpc>
              <a:spcBef>
                <a:spcPct val="0"/>
              </a:spcBef>
              <a:spcAft>
                <a:spcPts val="600"/>
              </a:spcAft>
            </a:pPr>
            <a:r>
              <a:rPr lang="en-US" b="1" dirty="0">
                <a:latin typeface="Times New Roman" panose="02020603050405020304" pitchFamily="18" charset="0"/>
                <a:cs typeface="Times New Roman" panose="02020603050405020304" pitchFamily="18" charset="0"/>
              </a:rPr>
              <a:t>Authors </a:t>
            </a:r>
            <a:r>
              <a:rPr lang="en-US" b="1" i="1" dirty="0">
                <a:latin typeface="Times New Roman" panose="02020603050405020304" pitchFamily="18" charset="0"/>
                <a:cs typeface="Times New Roman" panose="02020603050405020304" pitchFamily="18" charset="0"/>
              </a:rPr>
              <a:t>- </a:t>
            </a:r>
            <a:r>
              <a:rPr lang="en-US" i="1" dirty="0"/>
              <a:t>Mihai </a:t>
            </a:r>
            <a:r>
              <a:rPr lang="en-US" i="1" dirty="0" err="1"/>
              <a:t>Bâce</a:t>
            </a:r>
            <a:r>
              <a:rPr lang="en-US" i="1" dirty="0"/>
              <a:t>∗, Alia Saad∗, Mohamed Khamis, Stefan </a:t>
            </a:r>
            <a:r>
              <a:rPr lang="en-US" i="1" dirty="0" err="1"/>
              <a:t>Schneegass</a:t>
            </a:r>
            <a:r>
              <a:rPr lang="en-US" i="1" dirty="0"/>
              <a:t>, and Andreas Bulling</a:t>
            </a:r>
            <a:r>
              <a:rPr lang="en-US" i="1" dirty="0">
                <a:latin typeface="Times New Roman" panose="02020603050405020304" pitchFamily="18" charset="0"/>
                <a:cs typeface="Times New Roman" panose="02020603050405020304" pitchFamily="18" charset="0"/>
              </a:rPr>
              <a:t>.</a:t>
            </a:r>
            <a:endParaRPr lang="en-US" i="1" kern="1200" dirty="0">
              <a:latin typeface="Times New Roman" panose="02020603050405020304" pitchFamily="18" charset="0"/>
              <a:ea typeface="+mj-ea"/>
              <a:cs typeface="Times New Roman" panose="02020603050405020304" pitchFamily="18" charset="0"/>
            </a:endParaRPr>
          </a:p>
          <a:p>
            <a:pPr algn="just">
              <a:lnSpc>
                <a:spcPct val="150000"/>
              </a:lnSpc>
              <a:spcBef>
                <a:spcPct val="0"/>
              </a:spcBef>
              <a:spcAft>
                <a:spcPts val="600"/>
              </a:spcAft>
            </a:pPr>
            <a:endParaRPr lang="en-US" b="1" kern="1200" dirty="0">
              <a:latin typeface="Times New Roman" panose="02020603050405020304" pitchFamily="18" charset="0"/>
              <a:ea typeface="+mj-ea"/>
              <a:cs typeface="Times New Roman" panose="02020603050405020304" pitchFamily="18" charset="0"/>
            </a:endParaRPr>
          </a:p>
          <a:p>
            <a:pPr marL="342900" indent="-342900" algn="just">
              <a:lnSpc>
                <a:spcPct val="150000"/>
              </a:lnSpc>
              <a:spcBef>
                <a:spcPct val="0"/>
              </a:spcBef>
              <a:spcAft>
                <a:spcPts val="600"/>
              </a:spcAft>
              <a:buFont typeface="+mj-lt"/>
              <a:buAutoNum type="arabicPeriod"/>
            </a:pPr>
            <a:r>
              <a:rPr lang="en-US" sz="1100" dirty="0"/>
              <a:t>Mihai </a:t>
            </a:r>
            <a:r>
              <a:rPr lang="en-US" sz="1100" dirty="0" err="1"/>
              <a:t>Bâce</a:t>
            </a:r>
            <a:r>
              <a:rPr lang="en-US" sz="1100" dirty="0"/>
              <a:t>∗: University of Stuttgart, Germany, E-mail: mihai.bace@vis.uni-stuttgart.de </a:t>
            </a:r>
          </a:p>
          <a:p>
            <a:pPr marL="342900" indent="-342900" algn="just">
              <a:lnSpc>
                <a:spcPct val="150000"/>
              </a:lnSpc>
              <a:spcBef>
                <a:spcPct val="0"/>
              </a:spcBef>
              <a:spcAft>
                <a:spcPts val="600"/>
              </a:spcAft>
              <a:buFont typeface="+mj-lt"/>
              <a:buAutoNum type="arabicPeriod"/>
            </a:pPr>
            <a:r>
              <a:rPr lang="en-US" sz="1100" dirty="0"/>
              <a:t>Alia Saad∗: University of Duisburg-Essen, Germany, E-mail: alia.saad@uni-due.de </a:t>
            </a:r>
          </a:p>
          <a:p>
            <a:pPr marL="342900" indent="-342900" algn="just">
              <a:lnSpc>
                <a:spcPct val="150000"/>
              </a:lnSpc>
              <a:spcBef>
                <a:spcPct val="0"/>
              </a:spcBef>
              <a:spcAft>
                <a:spcPts val="600"/>
              </a:spcAft>
              <a:buFont typeface="+mj-lt"/>
              <a:buAutoNum type="arabicPeriod"/>
            </a:pPr>
            <a:r>
              <a:rPr lang="en-US" sz="1100" dirty="0"/>
              <a:t>Mohamed Khamis: University of Glasgow, United Kingdom, E-mail: mohamed.khamis@glasgow.ac.uk </a:t>
            </a:r>
          </a:p>
          <a:p>
            <a:pPr marL="342900" indent="-342900" algn="just">
              <a:lnSpc>
                <a:spcPct val="150000"/>
              </a:lnSpc>
              <a:spcBef>
                <a:spcPct val="0"/>
              </a:spcBef>
              <a:spcAft>
                <a:spcPts val="600"/>
              </a:spcAft>
              <a:buFont typeface="+mj-lt"/>
              <a:buAutoNum type="arabicPeriod"/>
            </a:pPr>
            <a:r>
              <a:rPr lang="en-US" sz="1100" dirty="0"/>
              <a:t>Stefan </a:t>
            </a:r>
            <a:r>
              <a:rPr lang="en-US" sz="1100" dirty="0" err="1"/>
              <a:t>Schneegass</a:t>
            </a:r>
            <a:r>
              <a:rPr lang="en-US" sz="1100" dirty="0"/>
              <a:t>: University of Duisburg-Essen, Germany, E-mail: stefan.schneegass@uni-due.de </a:t>
            </a:r>
          </a:p>
          <a:p>
            <a:pPr marL="342900" indent="-342900" algn="just">
              <a:lnSpc>
                <a:spcPct val="150000"/>
              </a:lnSpc>
              <a:spcBef>
                <a:spcPct val="0"/>
              </a:spcBef>
              <a:spcAft>
                <a:spcPts val="600"/>
              </a:spcAft>
              <a:buFont typeface="+mj-lt"/>
              <a:buAutoNum type="arabicPeriod"/>
            </a:pPr>
            <a:r>
              <a:rPr lang="en-US" sz="1100" dirty="0"/>
              <a:t>Andreas Bulling: University of Stuttgart, Germany, E-mail: andreas.bulling@vis.uni-stuttgart.de</a:t>
            </a:r>
            <a:endParaRPr lang="en-US" sz="1100" b="1" kern="1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659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86FEE46-3432-C6AA-815B-F5036D362320}"/>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E9A8E8C2-3618-FCD9-7B4A-4CA7C996A9B6}"/>
              </a:ext>
            </a:extLst>
          </p:cNvPr>
          <p:cNvSpPr txBox="1"/>
          <p:nvPr/>
        </p:nvSpPr>
        <p:spPr>
          <a:xfrm>
            <a:off x="6858000" y="753765"/>
            <a:ext cx="4572000" cy="305623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FINDINGS AND OUTCOMES</a:t>
            </a:r>
          </a:p>
        </p:txBody>
      </p:sp>
      <p:pic>
        <p:nvPicPr>
          <p:cNvPr id="6" name="Picture 5" descr="White arrows painted on the asphalt">
            <a:extLst>
              <a:ext uri="{FF2B5EF4-FFF2-40B4-BE49-F238E27FC236}">
                <a16:creationId xmlns:a16="http://schemas.microsoft.com/office/drawing/2014/main" id="{8B13D0A5-CFBA-EEE6-7B88-17A6A51AA218}"/>
              </a:ext>
            </a:extLst>
          </p:cNvPr>
          <p:cNvPicPr>
            <a:picLocks noChangeAspect="1"/>
          </p:cNvPicPr>
          <p:nvPr/>
        </p:nvPicPr>
        <p:blipFill>
          <a:blip r:embed="rId2"/>
          <a:srcRect l="18826" r="19863"/>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8" name="Freeform: Shape 17">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27309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A031568-28AC-1D09-AB36-62102B6A7CD7}"/>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descr="Magnifying glass showing decling performance">
            <a:extLst>
              <a:ext uri="{FF2B5EF4-FFF2-40B4-BE49-F238E27FC236}">
                <a16:creationId xmlns:a16="http://schemas.microsoft.com/office/drawing/2014/main" id="{BF0192F0-6BBA-8C02-D5BC-FCB1F5C6AACF}"/>
              </a:ext>
            </a:extLst>
          </p:cNvPr>
          <p:cNvPicPr>
            <a:picLocks noChangeAspect="1"/>
          </p:cNvPicPr>
          <p:nvPr/>
        </p:nvPicPr>
        <p:blipFill>
          <a:blip r:embed="rId2"/>
          <a:srcRect t="1273" b="14563"/>
          <a:stretch/>
        </p:blipFill>
        <p:spPr>
          <a:xfrm>
            <a:off x="20" y="10"/>
            <a:ext cx="12207220" cy="6857990"/>
          </a:xfrm>
          <a:prstGeom prst="rect">
            <a:avLst/>
          </a:prstGeom>
        </p:spPr>
      </p:pic>
      <p:sp>
        <p:nvSpPr>
          <p:cNvPr id="18" name="Freeform: Shape 17">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4" name="TextBox 3">
            <a:extLst>
              <a:ext uri="{FF2B5EF4-FFF2-40B4-BE49-F238E27FC236}">
                <a16:creationId xmlns:a16="http://schemas.microsoft.com/office/drawing/2014/main" id="{44FE4805-9B52-360C-306B-3053CBFCE9EF}"/>
              </a:ext>
            </a:extLst>
          </p:cNvPr>
          <p:cNvSpPr txBox="1"/>
          <p:nvPr/>
        </p:nvSpPr>
        <p:spPr>
          <a:xfrm>
            <a:off x="758952" y="3830853"/>
            <a:ext cx="4297680" cy="15819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kern="1200">
                <a:solidFill>
                  <a:schemeClr val="tx1"/>
                </a:solidFill>
                <a:latin typeface="+mj-lt"/>
                <a:ea typeface="+mj-ea"/>
                <a:cs typeface="+mj-cs"/>
              </a:rPr>
              <a:t>IN-DEPTH ANALYSIS</a:t>
            </a:r>
          </a:p>
        </p:txBody>
      </p:sp>
    </p:spTree>
    <p:extLst>
      <p:ext uri="{BB962C8B-B14F-4D97-AF65-F5344CB8AC3E}">
        <p14:creationId xmlns:p14="http://schemas.microsoft.com/office/powerpoint/2010/main" val="341934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C1DD3CA-176B-B31B-DD0F-07C68394E6BC}"/>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C5904149-B276-07D0-ED7B-4CC7F52941F4}"/>
              </a:ext>
            </a:extLst>
          </p:cNvPr>
          <p:cNvSpPr txBox="1"/>
          <p:nvPr/>
        </p:nvSpPr>
        <p:spPr>
          <a:xfrm>
            <a:off x="6858000" y="1524000"/>
            <a:ext cx="4572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700" b="1" kern="1200">
                <a:solidFill>
                  <a:schemeClr val="tx1"/>
                </a:solidFill>
                <a:latin typeface="+mj-lt"/>
                <a:ea typeface="+mj-ea"/>
                <a:cs typeface="+mj-cs"/>
              </a:rPr>
              <a:t>KEY INFLUENCES OF MOBILE DEVICE SHOULDER SURFING</a:t>
            </a:r>
          </a:p>
        </p:txBody>
      </p:sp>
      <p:pic>
        <p:nvPicPr>
          <p:cNvPr id="6" name="Picture 5" descr="A finger pointing on a tablet with green neon lights">
            <a:extLst>
              <a:ext uri="{FF2B5EF4-FFF2-40B4-BE49-F238E27FC236}">
                <a16:creationId xmlns:a16="http://schemas.microsoft.com/office/drawing/2014/main" id="{970FEDB0-7856-2BFA-BC61-A4C57FA746C4}"/>
              </a:ext>
            </a:extLst>
          </p:cNvPr>
          <p:cNvPicPr>
            <a:picLocks noChangeAspect="1"/>
          </p:cNvPicPr>
          <p:nvPr/>
        </p:nvPicPr>
        <p:blipFill>
          <a:blip r:embed="rId2"/>
          <a:srcRect l="5760" r="29100" b="-2"/>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8" name="Freeform: Shape 17">
            <a:extLst>
              <a:ext uri="{FF2B5EF4-FFF2-40B4-BE49-F238E27FC236}">
                <a16:creationId xmlns:a16="http://schemas.microsoft.com/office/drawing/2014/main" id="{F47DB6CD-8E9E-4643-B3B6-01BD80429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32555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81E6C2E-33E4-48AF-3AF3-853CE04B24D7}"/>
            </a:ext>
          </a:extLst>
        </p:cNvPr>
        <p:cNvGrpSpPr/>
        <p:nvPr/>
      </p:nvGrpSpPr>
      <p:grpSpPr>
        <a:xfrm>
          <a:off x="0" y="0"/>
          <a:ext cx="0" cy="0"/>
          <a:chOff x="0" y="0"/>
          <a:chExt cx="0" cy="0"/>
        </a:xfrm>
      </p:grpSpPr>
      <p:sp>
        <p:nvSpPr>
          <p:cNvPr id="11" name="Freeform: Shape 1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7" name="Rectangle 1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87B16E11-D633-CE06-40EF-5D9D3B25549F}"/>
              </a:ext>
            </a:extLst>
          </p:cNvPr>
          <p:cNvSpPr txBox="1"/>
          <p:nvPr/>
        </p:nvSpPr>
        <p:spPr>
          <a:xfrm>
            <a:off x="6096000" y="732510"/>
            <a:ext cx="4572000" cy="30774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Times New Roman" panose="02020603050405020304" pitchFamily="18" charset="0"/>
                <a:ea typeface="+mj-ea"/>
                <a:cs typeface="Times New Roman" panose="02020603050405020304" pitchFamily="18" charset="0"/>
              </a:rPr>
              <a:t>REAL-TIME MONITORING </a:t>
            </a:r>
            <a:r>
              <a:rPr lang="en-US" sz="4400" b="1" dirty="0">
                <a:latin typeface="Times New Roman" panose="02020603050405020304" pitchFamily="18" charset="0"/>
                <a:cs typeface="Times New Roman" panose="02020603050405020304" pitchFamily="18" charset="0"/>
              </a:rPr>
              <a:t>OF SHOULDER SURFING RISKS</a:t>
            </a:r>
            <a:endParaRPr lang="en-US" sz="44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9" name="Freeform: Shape 18">
            <a:extLst>
              <a:ext uri="{FF2B5EF4-FFF2-40B4-BE49-F238E27FC236}">
                <a16:creationId xmlns:a16="http://schemas.microsoft.com/office/drawing/2014/main" id="{A6A60682-4FD3-4D6A-9707-BD2584978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732511"/>
            <a:ext cx="5333999" cy="6125491"/>
          </a:xfrm>
          <a:custGeom>
            <a:avLst/>
            <a:gdLst>
              <a:gd name="connsiteX0" fmla="*/ 0 w 5333999"/>
              <a:gd name="connsiteY0" fmla="*/ 0 h 6125491"/>
              <a:gd name="connsiteX1" fmla="*/ 201347 w 5333999"/>
              <a:gd name="connsiteY1" fmla="*/ 12133 h 6125491"/>
              <a:gd name="connsiteX2" fmla="*/ 2149412 w 5333999"/>
              <a:gd name="connsiteY2" fmla="*/ 288819 h 6125491"/>
              <a:gd name="connsiteX3" fmla="*/ 5125149 w 5333999"/>
              <a:gd name="connsiteY3" fmla="*/ 3309606 h 6125491"/>
              <a:gd name="connsiteX4" fmla="*/ 4496734 w 5333999"/>
              <a:gd name="connsiteY4" fmla="*/ 5829050 h 6125491"/>
              <a:gd name="connsiteX5" fmla="*/ 4005032 w 5333999"/>
              <a:gd name="connsiteY5" fmla="*/ 6088102 h 6125491"/>
              <a:gd name="connsiteX6" fmla="*/ 3915032 w 5333999"/>
              <a:gd name="connsiteY6" fmla="*/ 6125491 h 6125491"/>
              <a:gd name="connsiteX7" fmla="*/ 0 w 5333999"/>
              <a:gd name="connsiteY7" fmla="*/ 6125491 h 612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999" h="6125491">
                <a:moveTo>
                  <a:pt x="0" y="0"/>
                </a:moveTo>
                <a:lnTo>
                  <a:pt x="201347" y="12133"/>
                </a:lnTo>
                <a:cubicBezTo>
                  <a:pt x="834520" y="59989"/>
                  <a:pt x="1489622" y="165274"/>
                  <a:pt x="2149412" y="288819"/>
                </a:cubicBezTo>
                <a:cubicBezTo>
                  <a:pt x="4194087" y="671477"/>
                  <a:pt x="4738431" y="1884930"/>
                  <a:pt x="5125149"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EB7CBBE-178B-4DB3-AD92-DED458BA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8" name="Graphic 7" descr="Stopwatch">
            <a:extLst>
              <a:ext uri="{FF2B5EF4-FFF2-40B4-BE49-F238E27FC236}">
                <a16:creationId xmlns:a16="http://schemas.microsoft.com/office/drawing/2014/main" id="{35EA8ADA-F656-D091-0328-A0FE024631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47255"/>
            <a:ext cx="5363489" cy="5363489"/>
          </a:xfrm>
          <a:prstGeom prst="rect">
            <a:avLst/>
          </a:prstGeom>
        </p:spPr>
      </p:pic>
    </p:spTree>
    <p:extLst>
      <p:ext uri="{BB962C8B-B14F-4D97-AF65-F5344CB8AC3E}">
        <p14:creationId xmlns:p14="http://schemas.microsoft.com/office/powerpoint/2010/main" val="4010605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F9A3931-DE02-7044-6214-15DC2AD0DE1B}"/>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1391217C-7BA7-AA60-43C6-1C2B9EAC0D7B}"/>
              </a:ext>
            </a:extLst>
          </p:cNvPr>
          <p:cNvPicPr>
            <a:picLocks noChangeAspect="1"/>
          </p:cNvPicPr>
          <p:nvPr/>
        </p:nvPicPr>
        <p:blipFill>
          <a:blip r:embed="rId2"/>
          <a:srcRect l="25519" r="24481"/>
          <a:stretch/>
        </p:blipFill>
        <p:spPr>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p:spPr>
      </p:pic>
      <p:sp>
        <p:nvSpPr>
          <p:cNvPr id="18" name="Freeform: Shape 17">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 name="TextBox 3">
            <a:extLst>
              <a:ext uri="{FF2B5EF4-FFF2-40B4-BE49-F238E27FC236}">
                <a16:creationId xmlns:a16="http://schemas.microsoft.com/office/drawing/2014/main" id="{267243F5-4D15-87F0-1966-DF291ACF9CA7}"/>
              </a:ext>
            </a:extLst>
          </p:cNvPr>
          <p:cNvSpPr txBox="1"/>
          <p:nvPr/>
        </p:nvSpPr>
        <p:spPr>
          <a:xfrm>
            <a:off x="6858000" y="1524000"/>
            <a:ext cx="4572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PRACTICAL USES OF PRIVACYSCOUT</a:t>
            </a:r>
          </a:p>
        </p:txBody>
      </p:sp>
    </p:spTree>
    <p:extLst>
      <p:ext uri="{BB962C8B-B14F-4D97-AF65-F5344CB8AC3E}">
        <p14:creationId xmlns:p14="http://schemas.microsoft.com/office/powerpoint/2010/main" val="401676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73D9FFB-664C-7105-838E-7E63D671953E}"/>
            </a:ext>
          </a:extLst>
        </p:cNvPr>
        <p:cNvGrpSpPr/>
        <p:nvPr/>
      </p:nvGrpSpPr>
      <p:grpSpPr>
        <a:xfrm>
          <a:off x="0" y="0"/>
          <a:ext cx="0" cy="0"/>
          <a:chOff x="0" y="0"/>
          <a:chExt cx="0" cy="0"/>
        </a:xfrm>
      </p:grpSpPr>
      <p:sp>
        <p:nvSpPr>
          <p:cNvPr id="27" name="Freeform: Shape 26">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8" name="Freeform: Shape 27">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9" name="Freeform: Shape 28">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0" name="Rectangle 29">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15D13B74-37AB-F8F6-5C76-A2A85A2A9892}"/>
              </a:ext>
            </a:extLst>
          </p:cNvPr>
          <p:cNvSpPr txBox="1"/>
          <p:nvPr/>
        </p:nvSpPr>
        <p:spPr>
          <a:xfrm>
            <a:off x="762000" y="1524000"/>
            <a:ext cx="10668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USER EXPERIENCE AND SOCIAL IMPACT OF SHOULDER SURFING PREVENTION</a:t>
            </a:r>
          </a:p>
        </p:txBody>
      </p:sp>
      <p:sp>
        <p:nvSpPr>
          <p:cNvPr id="31" name="Freeform: Shape 30">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32" name="Freeform: Shape 31">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33" name="Freeform: Shape 32">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Tree>
    <p:extLst>
      <p:ext uri="{BB962C8B-B14F-4D97-AF65-F5344CB8AC3E}">
        <p14:creationId xmlns:p14="http://schemas.microsoft.com/office/powerpoint/2010/main" val="3721245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C3A7A72-5B41-8D59-9AEF-620C3B6134A8}"/>
            </a:ext>
          </a:extLst>
        </p:cNvPr>
        <p:cNvGrpSpPr/>
        <p:nvPr/>
      </p:nvGrpSpPr>
      <p:grpSpPr>
        <a:xfrm>
          <a:off x="0" y="0"/>
          <a:ext cx="0" cy="0"/>
          <a:chOff x="0" y="0"/>
          <a:chExt cx="0" cy="0"/>
        </a:xfrm>
      </p:grpSpPr>
      <p:sp>
        <p:nvSpPr>
          <p:cNvPr id="20" name="Freeform: Shape 1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1" name="Freeform: Shape 2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2" name="Freeform: Shape 2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3" name="Rectangle 22">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F4AFCD0C-14BA-5E97-4919-E09EA18C6B7D}"/>
              </a:ext>
            </a:extLst>
          </p:cNvPr>
          <p:cNvSpPr txBox="1"/>
          <p:nvPr/>
        </p:nvSpPr>
        <p:spPr>
          <a:xfrm>
            <a:off x="6096000" y="1524000"/>
            <a:ext cx="5334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CHALLENGES AND FUTURE WORK</a:t>
            </a:r>
          </a:p>
        </p:txBody>
      </p:sp>
      <p:pic>
        <p:nvPicPr>
          <p:cNvPr id="24" name="Picture 23" descr="A grey room full of question marks with an opening going out">
            <a:extLst>
              <a:ext uri="{FF2B5EF4-FFF2-40B4-BE49-F238E27FC236}">
                <a16:creationId xmlns:a16="http://schemas.microsoft.com/office/drawing/2014/main" id="{37A040F6-7CA5-D089-AF3C-5856BFC0808A}"/>
              </a:ext>
            </a:extLst>
          </p:cNvPr>
          <p:cNvPicPr>
            <a:picLocks noChangeAspect="1"/>
          </p:cNvPicPr>
          <p:nvPr/>
        </p:nvPicPr>
        <p:blipFill>
          <a:blip r:embed="rId2"/>
          <a:srcRect l="22479" r="19396"/>
          <a:stretch/>
        </p:blipFill>
        <p:spPr>
          <a:xfrm>
            <a:off x="2" y="732510"/>
            <a:ext cx="5333999" cy="6125491"/>
          </a:xfrm>
          <a:custGeom>
            <a:avLst/>
            <a:gdLst/>
            <a:ahLst/>
            <a:cxnLst/>
            <a:rect l="l" t="t" r="r" b="b"/>
            <a:pathLst>
              <a:path w="5333999" h="6125491">
                <a:moveTo>
                  <a:pt x="0" y="0"/>
                </a:moveTo>
                <a:lnTo>
                  <a:pt x="201347" y="12133"/>
                </a:lnTo>
                <a:cubicBezTo>
                  <a:pt x="834520" y="59989"/>
                  <a:pt x="1489622" y="165274"/>
                  <a:pt x="2149412" y="288819"/>
                </a:cubicBezTo>
                <a:cubicBezTo>
                  <a:pt x="4194087" y="671477"/>
                  <a:pt x="4738431" y="1884930"/>
                  <a:pt x="5125148"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p:spPr>
      </p:pic>
      <p:sp>
        <p:nvSpPr>
          <p:cNvPr id="25" name="Freeform: Shape 24">
            <a:extLst>
              <a:ext uri="{FF2B5EF4-FFF2-40B4-BE49-F238E27FC236}">
                <a16:creationId xmlns:a16="http://schemas.microsoft.com/office/drawing/2014/main" id="{4EB7CBBE-178B-4DB3-AD92-DED458BA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66883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E74FEF0-A9C3-08D6-DD96-D8B833145319}"/>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a:extLst>
              <a:ext uri="{FF2B5EF4-FFF2-40B4-BE49-F238E27FC236}">
                <a16:creationId xmlns:a16="http://schemas.microsoft.com/office/drawing/2014/main" id="{B4B7A863-F92C-72A0-BAF9-36033F3AE325}"/>
              </a:ext>
            </a:extLst>
          </p:cNvPr>
          <p:cNvSpPr txBox="1"/>
          <p:nvPr/>
        </p:nvSpPr>
        <p:spPr>
          <a:xfrm>
            <a:off x="762000" y="1524000"/>
            <a:ext cx="10668000" cy="2286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CONCLUSION</a:t>
            </a:r>
          </a:p>
        </p:txBody>
      </p:sp>
      <p:sp>
        <p:nvSpPr>
          <p:cNvPr id="17" name="Freeform: Shape 16">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9" name="Freeform: Shape 18">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1" name="Freeform: Shape 20">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Tree>
    <p:extLst>
      <p:ext uri="{BB962C8B-B14F-4D97-AF65-F5344CB8AC3E}">
        <p14:creationId xmlns:p14="http://schemas.microsoft.com/office/powerpoint/2010/main" val="158218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FB63CF-E473-E52F-689D-08A8043CBD19}"/>
              </a:ext>
            </a:extLst>
          </p:cNvPr>
          <p:cNvSpPr txBox="1"/>
          <p:nvPr/>
        </p:nvSpPr>
        <p:spPr>
          <a:xfrm>
            <a:off x="838200" y="557189"/>
            <a:ext cx="3374136" cy="55678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a:solidFill>
                  <a:schemeClr val="tx1"/>
                </a:solidFill>
                <a:latin typeface="Times New Roman" panose="02020603050405020304" pitchFamily="18" charset="0"/>
                <a:ea typeface="+mj-ea"/>
                <a:cs typeface="Times New Roman" panose="02020603050405020304" pitchFamily="18" charset="0"/>
              </a:rPr>
              <a:t>AGENDA</a:t>
            </a:r>
            <a:endParaRPr lang="en-US" sz="5200" b="1" kern="1200"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3250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EAD877-7D94-4041-7325-7B51B2E062A1}"/>
              </a:ext>
            </a:extLst>
          </p:cNvPr>
          <p:cNvSpPr txBox="1"/>
          <p:nvPr/>
        </p:nvSpPr>
        <p:spPr>
          <a:xfrm>
            <a:off x="1849530" y="224142"/>
            <a:ext cx="9374221" cy="447472"/>
          </a:xfrm>
          <a:prstGeom prst="rect">
            <a:avLst/>
          </a:prstGeom>
        </p:spPr>
        <p:txBody>
          <a:bodyPr vert="horz" lIns="91440" tIns="45720" rIns="91440" bIns="45720" rtlCol="0" anchor="t">
            <a:normAutofit fontScale="92500" lnSpcReduction="20000"/>
          </a:bodyPr>
          <a:lstStyle/>
          <a:p>
            <a:pPr algn="ctr">
              <a:lnSpc>
                <a:spcPct val="90000"/>
              </a:lnSpc>
              <a:spcBef>
                <a:spcPct val="0"/>
              </a:spcBef>
              <a:spcAft>
                <a:spcPts val="600"/>
              </a:spcAft>
            </a:pPr>
            <a:r>
              <a:rPr lang="en-US" sz="3200" b="1" dirty="0">
                <a:latin typeface="+mj-lt"/>
                <a:ea typeface="+mj-ea"/>
                <a:cs typeface="+mj-cs"/>
              </a:rPr>
              <a:t>OVERVIEW &amp; BACKGROUND</a:t>
            </a:r>
          </a:p>
        </p:txBody>
      </p:sp>
      <p:sp>
        <p:nvSpPr>
          <p:cNvPr id="37" name="Freeform: Shape 36">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38" name="Freeform: Shape 37">
            <a:extLst>
              <a:ext uri="{FF2B5EF4-FFF2-40B4-BE49-F238E27FC236}">
                <a16:creationId xmlns:a16="http://schemas.microsoft.com/office/drawing/2014/main" id="{07836A85-E2B0-48DE-B9E5-8C01D3C9C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9090" y="1040564"/>
            <a:ext cx="4337540" cy="5817436"/>
          </a:xfrm>
          <a:custGeom>
            <a:avLst/>
            <a:gdLst>
              <a:gd name="connsiteX0" fmla="*/ 3175347 w 4337540"/>
              <a:gd name="connsiteY0" fmla="*/ 710 h 5817436"/>
              <a:gd name="connsiteX1" fmla="*/ 3972229 w 4337540"/>
              <a:gd name="connsiteY1" fmla="*/ 94304 h 5817436"/>
              <a:gd name="connsiteX2" fmla="*/ 4337540 w 4337540"/>
              <a:gd name="connsiteY2" fmla="*/ 181400 h 5817436"/>
              <a:gd name="connsiteX3" fmla="*/ 4337540 w 4337540"/>
              <a:gd name="connsiteY3" fmla="*/ 5817436 h 5817436"/>
              <a:gd name="connsiteX4" fmla="*/ 1006557 w 4337540"/>
              <a:gd name="connsiteY4" fmla="*/ 5817436 h 5817436"/>
              <a:gd name="connsiteX5" fmla="*/ 866510 w 4337540"/>
              <a:gd name="connsiteY5" fmla="*/ 5609583 h 5817436"/>
              <a:gd name="connsiteX6" fmla="*/ 351747 w 4337540"/>
              <a:gd name="connsiteY6" fmla="*/ 2263621 h 5817436"/>
              <a:gd name="connsiteX7" fmla="*/ 1381666 w 4337540"/>
              <a:gd name="connsiteY7" fmla="*/ 845238 h 5817436"/>
              <a:gd name="connsiteX8" fmla="*/ 2751595 w 4337540"/>
              <a:gd name="connsiteY8" fmla="*/ 47742 h 5817436"/>
              <a:gd name="connsiteX9" fmla="*/ 3175347 w 433754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40" h="5817436">
                <a:moveTo>
                  <a:pt x="3175347" y="710"/>
                </a:moveTo>
                <a:cubicBezTo>
                  <a:pt x="3421493" y="-5064"/>
                  <a:pt x="3686120" y="24227"/>
                  <a:pt x="3972229" y="94304"/>
                </a:cubicBezTo>
                <a:lnTo>
                  <a:pt x="4337540" y="181400"/>
                </a:lnTo>
                <a:lnTo>
                  <a:pt x="433754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2642" flipH="1">
            <a:off x="7133961"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extBox 1">
            <a:extLst>
              <a:ext uri="{FF2B5EF4-FFF2-40B4-BE49-F238E27FC236}">
                <a16:creationId xmlns:a16="http://schemas.microsoft.com/office/drawing/2014/main" id="{06CFA06E-15AB-F290-E3C3-942B22C804CA}"/>
              </a:ext>
            </a:extLst>
          </p:cNvPr>
          <p:cNvSpPr txBox="1"/>
          <p:nvPr/>
        </p:nvSpPr>
        <p:spPr>
          <a:xfrm>
            <a:off x="199995" y="954837"/>
            <a:ext cx="7997708" cy="5347266"/>
          </a:xfrm>
          <a:prstGeom prst="rect">
            <a:avLst/>
          </a:prstGeom>
        </p:spPr>
        <p:txBody>
          <a:bodyPr vert="horz" lIns="91440" tIns="45720" rIns="91440" bIns="45720" rtlCol="0">
            <a:normAutofit fontScale="92500" lnSpcReduction="10000"/>
          </a:bodyPr>
          <a:lstStyle/>
          <a:p>
            <a:pPr algn="just">
              <a:lnSpc>
                <a:spcPct val="150000"/>
              </a:lnSpc>
              <a:spcAft>
                <a:spcPts val="600"/>
              </a:spcAft>
            </a:pPr>
            <a:r>
              <a:rPr lang="en-US" b="1" dirty="0">
                <a:latin typeface="Times New Roman" panose="02020603050405020304" pitchFamily="18" charset="0"/>
                <a:cs typeface="Times New Roman" panose="02020603050405020304" pitchFamily="18" charset="0"/>
              </a:rPr>
              <a:t>What is Shoulder Surfing on mobile devices? </a:t>
            </a:r>
          </a:p>
          <a:p>
            <a:pPr algn="just">
              <a:lnSpc>
                <a:spcPct val="150000"/>
              </a:lnSpc>
              <a:spcAft>
                <a:spcPts val="600"/>
              </a:spcAft>
            </a:pPr>
            <a:r>
              <a:rPr lang="en-US" dirty="0">
                <a:latin typeface="Times New Roman" panose="02020603050405020304" pitchFamily="18" charset="0"/>
                <a:cs typeface="Times New Roman" panose="02020603050405020304" pitchFamily="18" charset="0"/>
              </a:rPr>
              <a:t>Unauthorized observation of sensitive information on someone’s screen without their consent.</a:t>
            </a:r>
          </a:p>
          <a:p>
            <a:pPr marL="285750" indent="-22860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Nowadays, this has shown a serious impact on user’s privacy, security and safety.</a:t>
            </a:r>
          </a:p>
          <a:p>
            <a:pPr marL="285750" indent="-22860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Several existing methods such as image-based methods, gaze-based authentications or augmenting a screen protector can reduce the risk of a loss of sensitive information. </a:t>
            </a:r>
          </a:p>
          <a:p>
            <a:pPr marL="285750" indent="-22860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research indicates that these methods fails to warn the users when a shoulder surfing attack is happening at a particular moment of time. </a:t>
            </a:r>
          </a:p>
          <a:p>
            <a:pPr marL="285750" indent="-22860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Later, an effective approach found to detect shoulder surfing is to detect the presence of bystander using the front-facing camera. This also comes with a problem such as by warning the users every time a face is detected without assessing the real shoulder surfing risks. </a:t>
            </a:r>
          </a:p>
          <a:p>
            <a:pPr marL="285750" indent="-22860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significantly minimizes the system’s effectiveness.</a:t>
            </a:r>
            <a:endParaRPr lang="en-US" dirty="0">
              <a:solidFill>
                <a:schemeClr val="tx1">
                  <a:alpha val="70000"/>
                </a:schemeClr>
              </a:solidFill>
              <a:latin typeface="Times New Roman" panose="02020603050405020304" pitchFamily="18" charset="0"/>
              <a:cs typeface="Times New Roman" panose="02020603050405020304" pitchFamily="18" charset="0"/>
            </a:endParaRPr>
          </a:p>
          <a:p>
            <a:pPr marL="285750" indent="-228600">
              <a:lnSpc>
                <a:spcPct val="150000"/>
              </a:lnSpc>
              <a:spcAft>
                <a:spcPts val="600"/>
              </a:spcAft>
              <a:buFont typeface="Arial" panose="020B0604020202020204" pitchFamily="34" charset="0"/>
              <a:buChar char="•"/>
            </a:pPr>
            <a:endParaRPr lang="en-US" dirty="0">
              <a:solidFill>
                <a:schemeClr val="tx1">
                  <a:alpha val="70000"/>
                </a:schemeClr>
              </a:solidFill>
              <a:latin typeface="Times New Roman" panose="02020603050405020304" pitchFamily="18" charset="0"/>
              <a:cs typeface="Times New Roman" panose="02020603050405020304" pitchFamily="18" charset="0"/>
            </a:endParaRPr>
          </a:p>
          <a:p>
            <a:pPr marL="285750" indent="-228600">
              <a:lnSpc>
                <a:spcPct val="150000"/>
              </a:lnSpc>
              <a:spcAft>
                <a:spcPts val="600"/>
              </a:spcAft>
              <a:buFont typeface="Arial" panose="020B0604020202020204" pitchFamily="34" charset="0"/>
              <a:buChar char="•"/>
            </a:pPr>
            <a:endParaRPr lang="en-US" dirty="0">
              <a:solidFill>
                <a:schemeClr val="tx1">
                  <a:alpha val="70000"/>
                </a:schemeClr>
              </a:solidFill>
              <a:latin typeface="Times New Roman" panose="02020603050405020304" pitchFamily="18" charset="0"/>
              <a:cs typeface="Times New Roman" panose="02020603050405020304" pitchFamily="18" charset="0"/>
            </a:endParaRPr>
          </a:p>
        </p:txBody>
      </p:sp>
      <p:pic>
        <p:nvPicPr>
          <p:cNvPr id="8" name="Graphic 7" descr="Magnifying glass">
            <a:extLst>
              <a:ext uri="{FF2B5EF4-FFF2-40B4-BE49-F238E27FC236}">
                <a16:creationId xmlns:a16="http://schemas.microsoft.com/office/drawing/2014/main" id="{4C3F570E-A43B-4BC4-329A-B0D3825B1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2113" y="2295728"/>
            <a:ext cx="3790951" cy="3790951"/>
          </a:xfrm>
          <a:prstGeom prst="rect">
            <a:avLst/>
          </a:prstGeom>
        </p:spPr>
      </p:pic>
    </p:spTree>
    <p:extLst>
      <p:ext uri="{BB962C8B-B14F-4D97-AF65-F5344CB8AC3E}">
        <p14:creationId xmlns:p14="http://schemas.microsoft.com/office/powerpoint/2010/main" val="426687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79" name="Group 78">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80" name="Freeform: Shape 79">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81" name="Freeform: Shape 80">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84" name="TextBox 83">
            <a:extLst>
              <a:ext uri="{FF2B5EF4-FFF2-40B4-BE49-F238E27FC236}">
                <a16:creationId xmlns:a16="http://schemas.microsoft.com/office/drawing/2014/main" id="{40292A07-FD9A-8803-E2A8-CCDEEA19D82F}"/>
              </a:ext>
            </a:extLst>
          </p:cNvPr>
          <p:cNvSpPr txBox="1"/>
          <p:nvPr/>
        </p:nvSpPr>
        <p:spPr>
          <a:xfrm>
            <a:off x="361506" y="992370"/>
            <a:ext cx="10909005" cy="4873260"/>
          </a:xfrm>
          <a:prstGeom prst="rect">
            <a:avLst/>
          </a:prstGeom>
        </p:spPr>
        <p:txBody>
          <a:bodyPr vert="horz" lIns="91440" tIns="45720" rIns="91440" bIns="45720" rtlCol="0">
            <a:normAutofit lnSpcReduction="10000"/>
          </a:bodyPr>
          <a:lstStyle/>
          <a:p>
            <a:pPr marL="265113" indent="-179388"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Vulnerability factors includes viewing distance, observation angle and the type of on-screen content.</a:t>
            </a:r>
          </a:p>
          <a:p>
            <a:pPr marL="265113" indent="-179388"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Previous works by an author named Adam focuses on assessing the risk of content observation from different angles by focusing only on authentication and very limited viewing points.</a:t>
            </a:r>
          </a:p>
          <a:p>
            <a:pPr marL="265113" indent="-179388"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While another author named Ali used a paper-based visual acuity test to measure text readability based on distance.</a:t>
            </a:r>
          </a:p>
          <a:p>
            <a:pPr marL="265113" indent="-179388"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study is the first to examine shoulder surfing vulnerabilities for text, photos and PINs.</a:t>
            </a:r>
          </a:p>
          <a:p>
            <a:pPr marL="265113" indent="-179388"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broader range of distances (50cm, 100cm, 150cm, 200cm) and angles (0°, 30°, 60°) were analyzed to allow for realistic simulation. The study results showed that attackers can easily observe whether a photo was taken indoor or outdoors or can count how many people are present in the photo. However, they are unlikely to observe finer details such as facial expressions.</a:t>
            </a:r>
          </a:p>
          <a:p>
            <a:pPr marL="265113" indent="-179388"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PINs are highly vulnerable regardless of distance or angle.</a:t>
            </a:r>
            <a:endParaRPr lang="en-US" sz="1600" dirty="0">
              <a:solidFill>
                <a:schemeClr val="tx1">
                  <a:alpha val="70000"/>
                </a:schemeClr>
              </a:solidFill>
            </a:endParaRPr>
          </a:p>
          <a:p>
            <a:pPr indent="-228600">
              <a:lnSpc>
                <a:spcPct val="115000"/>
              </a:lnSpc>
              <a:spcAft>
                <a:spcPts val="600"/>
              </a:spcAft>
              <a:buFont typeface="Arial" panose="020B0604020202020204" pitchFamily="34" charset="0"/>
              <a:buChar char="•"/>
            </a:pPr>
            <a:endParaRPr lang="en-US" sz="1600" dirty="0">
              <a:solidFill>
                <a:schemeClr val="tx1">
                  <a:alpha val="70000"/>
                </a:schemeClr>
              </a:solidFill>
            </a:endParaRPr>
          </a:p>
        </p:txBody>
      </p:sp>
      <p:sp>
        <p:nvSpPr>
          <p:cNvPr id="4" name="TextBox 3">
            <a:extLst>
              <a:ext uri="{FF2B5EF4-FFF2-40B4-BE49-F238E27FC236}">
                <a16:creationId xmlns:a16="http://schemas.microsoft.com/office/drawing/2014/main" id="{528E2917-13A3-66B5-E547-9AC5AD9FA1AD}"/>
              </a:ext>
            </a:extLst>
          </p:cNvPr>
          <p:cNvSpPr txBox="1"/>
          <p:nvPr/>
        </p:nvSpPr>
        <p:spPr>
          <a:xfrm>
            <a:off x="921488" y="352645"/>
            <a:ext cx="10349023" cy="517451"/>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3200" b="1" dirty="0">
                <a:latin typeface="+mj-lt"/>
                <a:ea typeface="+mj-ea"/>
                <a:cs typeface="+mj-cs"/>
              </a:rPr>
              <a:t>KEY CHARACTERISTICS OF SHOULDER SURFING</a:t>
            </a:r>
          </a:p>
        </p:txBody>
      </p:sp>
    </p:spTree>
    <p:extLst>
      <p:ext uri="{BB962C8B-B14F-4D97-AF65-F5344CB8AC3E}">
        <p14:creationId xmlns:p14="http://schemas.microsoft.com/office/powerpoint/2010/main" val="268749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96EA3F5-F154-8776-4C19-7B8AE51714C1}"/>
            </a:ext>
          </a:extLst>
        </p:cNvPr>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411A440-128C-DFB3-3CB0-DB4C67A1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3521E3DD-1118-ECB9-2655-088010786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79" name="Group 78">
            <a:extLst>
              <a:ext uri="{FF2B5EF4-FFF2-40B4-BE49-F238E27FC236}">
                <a16:creationId xmlns:a16="http://schemas.microsoft.com/office/drawing/2014/main" id="{678FA7D4-0CD7-F2B4-BF29-6F86D3EDD5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80" name="Freeform: Shape 79">
              <a:extLst>
                <a:ext uri="{FF2B5EF4-FFF2-40B4-BE49-F238E27FC236}">
                  <a16:creationId xmlns:a16="http://schemas.microsoft.com/office/drawing/2014/main" id="{33FBCAA2-E0D7-EFCF-8FA8-FC1CC6088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81" name="Freeform: Shape 80">
              <a:extLst>
                <a:ext uri="{FF2B5EF4-FFF2-40B4-BE49-F238E27FC236}">
                  <a16:creationId xmlns:a16="http://schemas.microsoft.com/office/drawing/2014/main" id="{5E5BDBAC-7739-A436-5169-511AA29C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84" name="TextBox 83">
            <a:extLst>
              <a:ext uri="{FF2B5EF4-FFF2-40B4-BE49-F238E27FC236}">
                <a16:creationId xmlns:a16="http://schemas.microsoft.com/office/drawing/2014/main" id="{6F96F09E-1D4E-21F7-FA22-E38F5E7B92D6}"/>
              </a:ext>
            </a:extLst>
          </p:cNvPr>
          <p:cNvSpPr txBox="1"/>
          <p:nvPr/>
        </p:nvSpPr>
        <p:spPr>
          <a:xfrm>
            <a:off x="361506" y="1222741"/>
            <a:ext cx="11355573" cy="4873260"/>
          </a:xfrm>
          <a:prstGeom prst="rect">
            <a:avLst/>
          </a:prstGeom>
        </p:spPr>
        <p:txBody>
          <a:bodyPr vert="horz" lIns="91440" tIns="45720" rIns="91440" bIns="45720" rtlCol="0">
            <a:normAutofit/>
          </a:bodyPr>
          <a:lstStyle/>
          <a:p>
            <a:pPr marL="180975" indent="-180975"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computational model that can predict the vulnerability of a shoulder surfing attack. </a:t>
            </a:r>
          </a:p>
          <a:p>
            <a:pPr marL="180975" indent="-180975"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extracts visual features from the attacker’s face, as captured by a wide range front facing camera of a mobile device and regresses a shoulder surfing risk score. </a:t>
            </a:r>
          </a:p>
          <a:p>
            <a:pPr marL="180975" indent="-180975"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risk assessment score was based on the results of the analysis and is a value between 0 to 3 for the text condition and 0 to 4 for the photo condition– where a higher value means a higher shoulder surfing risk for the mobile device user.</a:t>
            </a:r>
          </a:p>
          <a:p>
            <a:pPr marL="180975" indent="-180975"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first analysis focuses on the success of shoulder surfing beyond user authentication against commonly attacked content types. It is based on (4 distances * 3 observation angles) and on 16 participants in a lab.</a:t>
            </a:r>
          </a:p>
          <a:p>
            <a:pPr marL="180975" indent="-180975"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Results on regressing the shoulder surfing risk score for text and photos shows that this method is the best performing in terms of the MAE and can more accurately assess the risk of a shoulder surfing attack.</a:t>
            </a:r>
          </a:p>
          <a:p>
            <a:pPr marL="180975" indent="-180975" algn="just">
              <a:lnSpc>
                <a:spcPct val="150000"/>
              </a:lnSpc>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80975" indent="-180975" algn="just">
              <a:lnSpc>
                <a:spcPct val="150000"/>
              </a:lnSpc>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indent="-228600" algn="just">
              <a:lnSpc>
                <a:spcPct val="150000"/>
              </a:lnSpc>
              <a:spcAft>
                <a:spcPts val="600"/>
              </a:spcAft>
              <a:buFont typeface="Arial" panose="020B0604020202020204" pitchFamily="34" charset="0"/>
              <a:buChar char="•"/>
            </a:pPr>
            <a:endParaRPr lang="en-US" dirty="0">
              <a:solidFill>
                <a:schemeClr val="tx1">
                  <a:alpha val="70000"/>
                </a:schemeClr>
              </a:solidFill>
              <a:latin typeface="Times New Roman" panose="02020603050405020304" pitchFamily="18" charset="0"/>
              <a:cs typeface="Times New Roman" panose="02020603050405020304" pitchFamily="18" charset="0"/>
            </a:endParaRPr>
          </a:p>
          <a:p>
            <a:pPr indent="-228600" algn="just">
              <a:lnSpc>
                <a:spcPct val="150000"/>
              </a:lnSpc>
              <a:spcAft>
                <a:spcPts val="600"/>
              </a:spcAft>
              <a:buFont typeface="Arial" panose="020B0604020202020204" pitchFamily="34" charset="0"/>
              <a:buChar char="•"/>
            </a:pPr>
            <a:endParaRPr lang="en-US" dirty="0">
              <a:solidFill>
                <a:schemeClr val="tx1">
                  <a:alpha val="70000"/>
                </a:schemeClr>
              </a:solidFill>
              <a:latin typeface="Times New Roman" panose="02020603050405020304" pitchFamily="18" charset="0"/>
              <a:cs typeface="Times New Roman" panose="02020603050405020304" pitchFamily="18" charset="0"/>
            </a:endParaRPr>
          </a:p>
          <a:p>
            <a:pPr indent="-228600" algn="just">
              <a:lnSpc>
                <a:spcPct val="115000"/>
              </a:lnSpc>
              <a:spcAft>
                <a:spcPts val="600"/>
              </a:spcAft>
              <a:buFont typeface="Arial" panose="020B0604020202020204" pitchFamily="34" charset="0"/>
              <a:buChar char="•"/>
            </a:pPr>
            <a:endParaRPr lang="en-US" sz="1600" dirty="0">
              <a:solidFill>
                <a:schemeClr val="tx1">
                  <a:alpha val="70000"/>
                </a:schemeClr>
              </a:solidFill>
            </a:endParaRPr>
          </a:p>
        </p:txBody>
      </p:sp>
      <p:sp>
        <p:nvSpPr>
          <p:cNvPr id="4" name="TextBox 3">
            <a:extLst>
              <a:ext uri="{FF2B5EF4-FFF2-40B4-BE49-F238E27FC236}">
                <a16:creationId xmlns:a16="http://schemas.microsoft.com/office/drawing/2014/main" id="{983D31B7-7D32-23D0-749D-2F601F9E914E}"/>
              </a:ext>
            </a:extLst>
          </p:cNvPr>
          <p:cNvSpPr txBox="1"/>
          <p:nvPr/>
        </p:nvSpPr>
        <p:spPr>
          <a:xfrm>
            <a:off x="921488" y="352645"/>
            <a:ext cx="10349023" cy="517451"/>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3200" b="1">
                <a:solidFill>
                  <a:schemeClr val="tx1">
                    <a:alpha val="70000"/>
                  </a:schemeClr>
                </a:solidFill>
                <a:latin typeface="Times New Roman" panose="02020603050405020304" pitchFamily="18" charset="0"/>
                <a:cs typeface="Times New Roman" panose="02020603050405020304" pitchFamily="18" charset="0"/>
              </a:rPr>
              <a:t>PRIVACYSCOUT</a:t>
            </a:r>
            <a:endParaRPr lang="en-US" sz="3200" b="1" dirty="0">
              <a:latin typeface="+mj-lt"/>
              <a:ea typeface="+mj-ea"/>
              <a:cs typeface="+mj-cs"/>
            </a:endParaRPr>
          </a:p>
        </p:txBody>
      </p:sp>
    </p:spTree>
    <p:extLst>
      <p:ext uri="{BB962C8B-B14F-4D97-AF65-F5344CB8AC3E}">
        <p14:creationId xmlns:p14="http://schemas.microsoft.com/office/powerpoint/2010/main" val="272269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37" name="Freeform: Shape 36">
            <a:extLst>
              <a:ext uri="{FF2B5EF4-FFF2-40B4-BE49-F238E27FC236}">
                <a16:creationId xmlns:a16="http://schemas.microsoft.com/office/drawing/2014/main" id="{A9A37989-53E3-4D7B-A423-60DD369BB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40564"/>
            <a:ext cx="4337539" cy="5817436"/>
          </a:xfrm>
          <a:custGeom>
            <a:avLst/>
            <a:gdLst>
              <a:gd name="connsiteX0" fmla="*/ 1162193 w 4337539"/>
              <a:gd name="connsiteY0" fmla="*/ 710 h 5817436"/>
              <a:gd name="connsiteX1" fmla="*/ 1585945 w 4337539"/>
              <a:gd name="connsiteY1" fmla="*/ 47742 h 5817436"/>
              <a:gd name="connsiteX2" fmla="*/ 2955874 w 4337539"/>
              <a:gd name="connsiteY2" fmla="*/ 845238 h 5817436"/>
              <a:gd name="connsiteX3" fmla="*/ 3985793 w 4337539"/>
              <a:gd name="connsiteY3" fmla="*/ 2263621 h 5817436"/>
              <a:gd name="connsiteX4" fmla="*/ 3471030 w 4337539"/>
              <a:gd name="connsiteY4" fmla="*/ 5609583 h 5817436"/>
              <a:gd name="connsiteX5" fmla="*/ 3330983 w 4337539"/>
              <a:gd name="connsiteY5" fmla="*/ 5817436 h 5817436"/>
              <a:gd name="connsiteX6" fmla="*/ 0 w 4337539"/>
              <a:gd name="connsiteY6" fmla="*/ 5817436 h 5817436"/>
              <a:gd name="connsiteX7" fmla="*/ 0 w 4337539"/>
              <a:gd name="connsiteY7" fmla="*/ 181400 h 5817436"/>
              <a:gd name="connsiteX8" fmla="*/ 365311 w 4337539"/>
              <a:gd name="connsiteY8" fmla="*/ 94304 h 5817436"/>
              <a:gd name="connsiteX9" fmla="*/ 1162193 w 4337539"/>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39" h="5817436">
                <a:moveTo>
                  <a:pt x="1162193" y="710"/>
                </a:moveTo>
                <a:cubicBezTo>
                  <a:pt x="1309881" y="4175"/>
                  <a:pt x="1450916" y="20264"/>
                  <a:pt x="1585945" y="47742"/>
                </a:cubicBezTo>
                <a:cubicBezTo>
                  <a:pt x="2125847" y="157580"/>
                  <a:pt x="2569194" y="449669"/>
                  <a:pt x="2955874" y="845238"/>
                </a:cubicBezTo>
                <a:cubicBezTo>
                  <a:pt x="3342552" y="1240809"/>
                  <a:pt x="3672563" y="1739861"/>
                  <a:pt x="3985793" y="2263621"/>
                </a:cubicBezTo>
                <a:cubicBezTo>
                  <a:pt x="4713945" y="3480830"/>
                  <a:pt x="4197469" y="4515211"/>
                  <a:pt x="3471030" y="5609583"/>
                </a:cubicBezTo>
                <a:lnTo>
                  <a:pt x="3330983" y="5817436"/>
                </a:lnTo>
                <a:lnTo>
                  <a:pt x="0" y="5817436"/>
                </a:lnTo>
                <a:lnTo>
                  <a:pt x="0" y="181400"/>
                </a:lnTo>
                <a:lnTo>
                  <a:pt x="365311" y="94304"/>
                </a:lnTo>
                <a:cubicBezTo>
                  <a:pt x="651420" y="24227"/>
                  <a:pt x="916047" y="-5064"/>
                  <a:pt x="1162193" y="7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17358">
            <a:off x="-800363"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4" name="TextBox 3">
            <a:extLst>
              <a:ext uri="{FF2B5EF4-FFF2-40B4-BE49-F238E27FC236}">
                <a16:creationId xmlns:a16="http://schemas.microsoft.com/office/drawing/2014/main" id="{6B6FF6D8-DA49-700D-DCD4-C202562C4356}"/>
              </a:ext>
            </a:extLst>
          </p:cNvPr>
          <p:cNvSpPr txBox="1"/>
          <p:nvPr/>
        </p:nvSpPr>
        <p:spPr>
          <a:xfrm>
            <a:off x="535801" y="287414"/>
            <a:ext cx="11120398" cy="517451"/>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3200" b="1" dirty="0">
                <a:latin typeface="+mj-lt"/>
                <a:ea typeface="+mj-ea"/>
                <a:cs typeface="+mj-cs"/>
              </a:rPr>
              <a:t>EXPLORING THE CONCEPT OF SHOULDER SURFING</a:t>
            </a:r>
          </a:p>
        </p:txBody>
      </p:sp>
      <p:sp>
        <p:nvSpPr>
          <p:cNvPr id="3" name="TextBox 2">
            <a:extLst>
              <a:ext uri="{FF2B5EF4-FFF2-40B4-BE49-F238E27FC236}">
                <a16:creationId xmlns:a16="http://schemas.microsoft.com/office/drawing/2014/main" id="{30A5A581-E37A-699F-5AF5-5C08970AEEF6}"/>
              </a:ext>
            </a:extLst>
          </p:cNvPr>
          <p:cNvSpPr txBox="1"/>
          <p:nvPr/>
        </p:nvSpPr>
        <p:spPr>
          <a:xfrm>
            <a:off x="3584494" y="1245435"/>
            <a:ext cx="8334604" cy="4572001"/>
          </a:xfrm>
          <a:prstGeom prst="rect">
            <a:avLst/>
          </a:prstGeom>
        </p:spPr>
        <p:txBody>
          <a:bodyPr vert="horz" lIns="91440" tIns="45720" rIns="91440" bIns="45720" rtlCol="0">
            <a:normAutofit/>
          </a:bodyPr>
          <a:lstStyle/>
          <a:p>
            <a:pPr marL="342900" lvl="0" indent="-228600">
              <a:lnSpc>
                <a:spcPct val="115000"/>
              </a:lnSpc>
              <a:buFont typeface="Arial" panose="020B0604020202020204" pitchFamily="34" charset="0"/>
              <a:buChar char="•"/>
            </a:pPr>
            <a:r>
              <a:rPr lang="en-US" sz="600" dirty="0">
                <a:solidFill>
                  <a:schemeClr val="tx1">
                    <a:alpha val="70000"/>
                  </a:schemeClr>
                </a:solidFill>
                <a:effectLst/>
              </a:rPr>
              <a:t>Most work on understanding shoulder surfing focused on observing knowledge-based authentication methods, about unauthorized access threats through inter views and online surveys.</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Study 1:</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Previous studies based on both the observer’s and user’s perspectives indicate that users reported negative feelings such as anger, embarrassment, and pressure. </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Content that was surfed were text, pictures, games and authentication credentials are the most shoulder surfed content types.</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Study 2:</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authors used controlled video recordings of different authentication patterns and PIN</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featured combinations of different display sizes, phone grips</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Study showed that PINs are less vulnerable to attacks, when compared to unlock patterns.</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Study 3:</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same team extended their work by comparing the shoulder surfing videos with actual live simulations</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participants, representing the attackers, stood behind a sitting user</a:t>
            </a:r>
          </a:p>
          <a:p>
            <a:pPr marL="342900" lvl="0" indent="-228600">
              <a:lnSpc>
                <a:spcPct val="115000"/>
              </a:lnSpc>
              <a:buFont typeface="Arial" panose="020B0604020202020204" pitchFamily="34" charset="0"/>
              <a:buChar char="•"/>
            </a:pPr>
            <a:r>
              <a:rPr lang="en-US" sz="600" dirty="0" err="1">
                <a:solidFill>
                  <a:schemeClr val="tx1">
                    <a:alpha val="70000"/>
                  </a:schemeClr>
                </a:solidFill>
                <a:effectLst/>
              </a:rPr>
              <a:t>suc</a:t>
            </a:r>
            <a:r>
              <a:rPr lang="en-US" sz="600" dirty="0">
                <a:solidFill>
                  <a:schemeClr val="tx1">
                    <a:alpha val="70000"/>
                  </a:schemeClr>
                </a:solidFill>
                <a:effectLst/>
              </a:rPr>
              <a:t> </a:t>
            </a:r>
            <a:r>
              <a:rPr lang="en-US" sz="600" dirty="0" err="1">
                <a:solidFill>
                  <a:schemeClr val="tx1">
                    <a:alpha val="70000"/>
                  </a:schemeClr>
                </a:solidFill>
                <a:effectLst/>
              </a:rPr>
              <a:t>cess</a:t>
            </a:r>
            <a:r>
              <a:rPr lang="en-US" sz="600" dirty="0">
                <a:solidFill>
                  <a:schemeClr val="tx1">
                    <a:alpha val="70000"/>
                  </a:schemeClr>
                </a:solidFill>
                <a:effectLst/>
              </a:rPr>
              <a:t> of the observation attacks in replayed videos is not consistent</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Study 4:</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A recent study by Saad et al. [38] recorded 360-degree staged videos of shoulder surfing scenarios in public transportation, and displayed them to participants in a VR headset.</a:t>
            </a:r>
          </a:p>
          <a:p>
            <a:pPr marL="342900" lvl="0" indent="-228600">
              <a:lnSpc>
                <a:spcPct val="115000"/>
              </a:lnSpc>
              <a:buFont typeface="Arial" panose="020B0604020202020204" pitchFamily="34" charset="0"/>
              <a:buChar char="•"/>
            </a:pPr>
            <a:r>
              <a:rPr lang="en-US" sz="600" dirty="0">
                <a:solidFill>
                  <a:schemeClr val="tx1">
                    <a:alpha val="70000"/>
                  </a:schemeClr>
                </a:solidFill>
                <a:effectLst/>
              </a:rPr>
              <a:t>concluded that short glances allow observers to disclose the con tent and impose privacy threats.</a:t>
            </a:r>
          </a:p>
          <a:p>
            <a:pPr marL="342900" lvl="0" indent="-228600">
              <a:lnSpc>
                <a:spcPct val="115000"/>
              </a:lnSpc>
              <a:spcAft>
                <a:spcPts val="800"/>
              </a:spcAft>
              <a:buFont typeface="Arial" panose="020B0604020202020204" pitchFamily="34" charset="0"/>
              <a:buChar char="•"/>
            </a:pPr>
            <a:r>
              <a:rPr lang="en-US" sz="600" dirty="0">
                <a:solidFill>
                  <a:schemeClr val="tx1">
                    <a:alpha val="70000"/>
                  </a:schemeClr>
                </a:solidFill>
                <a:effectLst/>
              </a:rPr>
              <a:t>Other studies focused on understanding the attacks’ susceptibility, due to </a:t>
            </a:r>
            <a:r>
              <a:rPr lang="en-US" sz="600" dirty="0" err="1">
                <a:solidFill>
                  <a:schemeClr val="tx1">
                    <a:alpha val="70000"/>
                  </a:schemeClr>
                </a:solidFill>
                <a:effectLst/>
              </a:rPr>
              <a:t>sev</a:t>
            </a:r>
            <a:r>
              <a:rPr lang="en-US" sz="600" dirty="0">
                <a:solidFill>
                  <a:schemeClr val="tx1">
                    <a:alpha val="70000"/>
                  </a:schemeClr>
                </a:solidFill>
                <a:effectLst/>
              </a:rPr>
              <a:t> </a:t>
            </a:r>
            <a:r>
              <a:rPr lang="en-US" sz="600" dirty="0" err="1">
                <a:solidFill>
                  <a:schemeClr val="tx1">
                    <a:alpha val="70000"/>
                  </a:schemeClr>
                </a:solidFill>
                <a:effectLst/>
              </a:rPr>
              <a:t>eral</a:t>
            </a:r>
            <a:r>
              <a:rPr lang="en-US" sz="600" dirty="0">
                <a:solidFill>
                  <a:schemeClr val="tx1">
                    <a:alpha val="70000"/>
                  </a:schemeClr>
                </a:solidFill>
                <a:effectLst/>
              </a:rPr>
              <a:t> reasons such as keyboard layout [41], or graphical passwords</a:t>
            </a:r>
          </a:p>
        </p:txBody>
      </p:sp>
    </p:spTree>
    <p:extLst>
      <p:ext uri="{BB962C8B-B14F-4D97-AF65-F5344CB8AC3E}">
        <p14:creationId xmlns:p14="http://schemas.microsoft.com/office/powerpoint/2010/main" val="55477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0" name="Freeform: Shape 1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2" name="Freeform: Shape 2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4" name="Rectangle 23">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Rectangle 25">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D86F344-1672-8B64-19EE-16B6184C1260}"/>
              </a:ext>
            </a:extLst>
          </p:cNvPr>
          <p:cNvSpPr txBox="1"/>
          <p:nvPr/>
        </p:nvSpPr>
        <p:spPr>
          <a:xfrm>
            <a:off x="269358" y="93758"/>
            <a:ext cx="11653284" cy="71815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dirty="0">
                <a:solidFill>
                  <a:schemeClr val="tx1"/>
                </a:solidFill>
                <a:latin typeface="Times New Roman" panose="02020603050405020304" pitchFamily="18" charset="0"/>
                <a:ea typeface="+mj-ea"/>
                <a:cs typeface="Times New Roman" panose="02020603050405020304" pitchFamily="18" charset="0"/>
              </a:rPr>
              <a:t>APPROACHES TO PREVENT SHOULDER SURFING</a:t>
            </a:r>
          </a:p>
        </p:txBody>
      </p:sp>
      <p:sp>
        <p:nvSpPr>
          <p:cNvPr id="5" name="TextBox 4">
            <a:extLst>
              <a:ext uri="{FF2B5EF4-FFF2-40B4-BE49-F238E27FC236}">
                <a16:creationId xmlns:a16="http://schemas.microsoft.com/office/drawing/2014/main" id="{8E286706-1B1F-4C0A-BFC6-95888C172FDA}"/>
              </a:ext>
            </a:extLst>
          </p:cNvPr>
          <p:cNvSpPr txBox="1"/>
          <p:nvPr/>
        </p:nvSpPr>
        <p:spPr>
          <a:xfrm>
            <a:off x="6399661" y="1018742"/>
            <a:ext cx="3810000" cy="5234753"/>
          </a:xfrm>
          <a:prstGeom prst="rect">
            <a:avLst/>
          </a:prstGeom>
        </p:spPr>
        <p:txBody>
          <a:bodyPr vert="horz" lIns="91440" tIns="45720" rIns="91440" bIns="45720" rtlCol="0">
            <a:noAutofit/>
          </a:bodyPr>
          <a:lstStyle/>
          <a:p>
            <a:pPr>
              <a:lnSpc>
                <a:spcPct val="115000"/>
              </a:lnSpc>
              <a:spcBef>
                <a:spcPts val="1000"/>
              </a:spcBef>
            </a:pPr>
            <a:r>
              <a:rPr lang="en-US" b="1" kern="1200" dirty="0">
                <a:latin typeface="Times New Roman" panose="02020603050405020304" pitchFamily="18" charset="0"/>
                <a:cs typeface="Times New Roman" panose="02020603050405020304" pitchFamily="18" charset="0"/>
              </a:rPr>
              <a:t>Special Content Types: </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Sensitive Pictures Distortion</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Unreadable Fonts</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EyeSpot and PrivateReader</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HideScreen</a:t>
            </a:r>
          </a:p>
          <a:p>
            <a:pPr>
              <a:lnSpc>
                <a:spcPct val="115000"/>
              </a:lnSpc>
              <a:spcBef>
                <a:spcPts val="1000"/>
              </a:spcBef>
            </a:pPr>
            <a:r>
              <a:rPr lang="en-US" b="1" kern="1200" dirty="0">
                <a:latin typeface="Times New Roman" panose="02020603050405020304" pitchFamily="18" charset="0"/>
                <a:cs typeface="Times New Roman" panose="02020603050405020304" pitchFamily="18" charset="0"/>
              </a:rPr>
              <a:t>PrivacyScout:</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Vulnerability Estimation</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Generic Use</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Extended Concept</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Accurate Detection</a:t>
            </a:r>
          </a:p>
          <a:p>
            <a:pPr marL="285750" indent="-285750">
              <a:lnSpc>
                <a:spcPct val="115000"/>
              </a:lnSpc>
              <a:spcBef>
                <a:spcPts val="1000"/>
              </a:spcBef>
              <a:buFont typeface="Arial" panose="020B0604020202020204" pitchFamily="34" charset="0"/>
              <a:buChar char="•"/>
            </a:pPr>
            <a:r>
              <a:rPr lang="en-US" kern="1200" dirty="0">
                <a:latin typeface="Times New Roman" panose="02020603050405020304" pitchFamily="18" charset="0"/>
                <a:cs typeface="Times New Roman" panose="02020603050405020304" pitchFamily="18" charset="0"/>
              </a:rPr>
              <a:t>Research Contribution</a:t>
            </a:r>
          </a:p>
        </p:txBody>
      </p:sp>
      <p:sp>
        <p:nvSpPr>
          <p:cNvPr id="28" name="Freeform: Shape 27">
            <a:extLst>
              <a:ext uri="{FF2B5EF4-FFF2-40B4-BE49-F238E27FC236}">
                <a16:creationId xmlns:a16="http://schemas.microsoft.com/office/drawing/2014/main" id="{A90EB1ED-CF74-44C2-853E-6177E160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30" name="Group 29">
            <a:extLst>
              <a:ext uri="{FF2B5EF4-FFF2-40B4-BE49-F238E27FC236}">
                <a16:creationId xmlns:a16="http://schemas.microsoft.com/office/drawing/2014/main" id="{57743230-5CA1-4096-8FEF-2A1530D8D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829359"/>
            <a:ext cx="4333874" cy="1028642"/>
            <a:chOff x="7153921" y="5829359"/>
            <a:chExt cx="5038078" cy="1028642"/>
          </a:xfrm>
        </p:grpSpPr>
        <p:sp>
          <p:nvSpPr>
            <p:cNvPr id="31" name="Freeform: Shape 30">
              <a:extLst>
                <a:ext uri="{FF2B5EF4-FFF2-40B4-BE49-F238E27FC236}">
                  <a16:creationId xmlns:a16="http://schemas.microsoft.com/office/drawing/2014/main" id="{CEAD3ABE-E984-4D7B-ADC3-7D4D38C97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5"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32" name="Freeform: Shape 31">
              <a:extLst>
                <a:ext uri="{FF2B5EF4-FFF2-40B4-BE49-F238E27FC236}">
                  <a16:creationId xmlns:a16="http://schemas.microsoft.com/office/drawing/2014/main" id="{B18AFE34-D405-4581-A4CC-02072A132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2" name="TextBox 1">
            <a:extLst>
              <a:ext uri="{FF2B5EF4-FFF2-40B4-BE49-F238E27FC236}">
                <a16:creationId xmlns:a16="http://schemas.microsoft.com/office/drawing/2014/main" id="{AACF6FB4-13E6-54AC-9742-21E1540DAA52}"/>
              </a:ext>
            </a:extLst>
          </p:cNvPr>
          <p:cNvSpPr txBox="1"/>
          <p:nvPr/>
        </p:nvSpPr>
        <p:spPr>
          <a:xfrm>
            <a:off x="1145448" y="1018742"/>
            <a:ext cx="4557257" cy="5382499"/>
          </a:xfrm>
          <a:prstGeom prst="rect">
            <a:avLst/>
          </a:prstGeom>
          <a:noFill/>
        </p:spPr>
        <p:txBody>
          <a:bodyPr wrap="square" rtlCol="0">
            <a:spAutoFit/>
          </a:bodyPr>
          <a:lstStyle/>
          <a:p>
            <a:pPr>
              <a:lnSpc>
                <a:spcPct val="150000"/>
              </a:lnSpc>
              <a:spcAft>
                <a:spcPts val="600"/>
              </a:spcAft>
            </a:pPr>
            <a:r>
              <a:rPr lang="en-US" b="1" dirty="0">
                <a:latin typeface="Times New Roman" panose="02020603050405020304" pitchFamily="18" charset="0"/>
                <a:cs typeface="Times New Roman" panose="02020603050405020304" pitchFamily="18" charset="0"/>
              </a:rPr>
              <a:t>Solutions Based on Authentication:</a:t>
            </a:r>
          </a:p>
          <a:p>
            <a:pPr marL="285750" indent="-28575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Privacy Filters </a:t>
            </a:r>
          </a:p>
          <a:p>
            <a:pPr marL="285750" indent="-28575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Gaze-Based Entry</a:t>
            </a:r>
          </a:p>
          <a:p>
            <a:pPr marL="285750" indent="-28575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Multimodal Authentication</a:t>
            </a:r>
          </a:p>
          <a:p>
            <a:pPr marL="285750" indent="-28575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 Doodling</a:t>
            </a:r>
          </a:p>
          <a:p>
            <a:pPr marL="285750" indent="-28575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Image-Based Schemes</a:t>
            </a:r>
          </a:p>
          <a:p>
            <a:pPr>
              <a:lnSpc>
                <a:spcPct val="150000"/>
              </a:lnSpc>
              <a:spcAft>
                <a:spcPts val="600"/>
              </a:spcAft>
            </a:pPr>
            <a:r>
              <a:rPr lang="en-US" b="1" dirty="0">
                <a:latin typeface="Times New Roman" panose="02020603050405020304" pitchFamily="18" charset="0"/>
                <a:cs typeface="Times New Roman" panose="02020603050405020304" pitchFamily="18" charset="0"/>
              </a:rPr>
              <a:t>Beyond Authentication:</a:t>
            </a:r>
          </a:p>
          <a:p>
            <a:pPr marL="285750" indent="-28575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Detecting Faces</a:t>
            </a:r>
          </a:p>
          <a:p>
            <a:pPr marL="285750" indent="-28575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Screen Adjustments</a:t>
            </a:r>
          </a:p>
          <a:p>
            <a:pPr marL="285750" indent="-285750">
              <a:lnSpc>
                <a:spcPct val="150000"/>
              </a:lnSpc>
              <a:spcAft>
                <a:spcPts val="600"/>
              </a:spcAf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iAlert</a:t>
            </a:r>
            <a:r>
              <a:rPr lang="en-US" dirty="0">
                <a:latin typeface="Times New Roman" panose="02020603050405020304" pitchFamily="18" charset="0"/>
                <a:cs typeface="Times New Roman" panose="02020603050405020304" pitchFamily="18" charset="0"/>
              </a:rPr>
              <a:t> App</a:t>
            </a:r>
          </a:p>
          <a:p>
            <a:pPr>
              <a:lnSpc>
                <a:spcPct val="150000"/>
              </a:lnSpc>
              <a:spcAft>
                <a:spcPts val="6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19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A9A37989-53E3-4D7B-A423-60DD369BB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40564"/>
            <a:ext cx="4337539" cy="5817436"/>
          </a:xfrm>
          <a:custGeom>
            <a:avLst/>
            <a:gdLst>
              <a:gd name="connsiteX0" fmla="*/ 1162193 w 4337539"/>
              <a:gd name="connsiteY0" fmla="*/ 710 h 5817436"/>
              <a:gd name="connsiteX1" fmla="*/ 1585945 w 4337539"/>
              <a:gd name="connsiteY1" fmla="*/ 47742 h 5817436"/>
              <a:gd name="connsiteX2" fmla="*/ 2955874 w 4337539"/>
              <a:gd name="connsiteY2" fmla="*/ 845238 h 5817436"/>
              <a:gd name="connsiteX3" fmla="*/ 3985793 w 4337539"/>
              <a:gd name="connsiteY3" fmla="*/ 2263621 h 5817436"/>
              <a:gd name="connsiteX4" fmla="*/ 3471030 w 4337539"/>
              <a:gd name="connsiteY4" fmla="*/ 5609583 h 5817436"/>
              <a:gd name="connsiteX5" fmla="*/ 3330983 w 4337539"/>
              <a:gd name="connsiteY5" fmla="*/ 5817436 h 5817436"/>
              <a:gd name="connsiteX6" fmla="*/ 0 w 4337539"/>
              <a:gd name="connsiteY6" fmla="*/ 5817436 h 5817436"/>
              <a:gd name="connsiteX7" fmla="*/ 0 w 4337539"/>
              <a:gd name="connsiteY7" fmla="*/ 181400 h 5817436"/>
              <a:gd name="connsiteX8" fmla="*/ 365311 w 4337539"/>
              <a:gd name="connsiteY8" fmla="*/ 94304 h 5817436"/>
              <a:gd name="connsiteX9" fmla="*/ 1162193 w 4337539"/>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39" h="5817436">
                <a:moveTo>
                  <a:pt x="1162193" y="710"/>
                </a:moveTo>
                <a:cubicBezTo>
                  <a:pt x="1309881" y="4175"/>
                  <a:pt x="1450916" y="20264"/>
                  <a:pt x="1585945" y="47742"/>
                </a:cubicBezTo>
                <a:cubicBezTo>
                  <a:pt x="2125847" y="157580"/>
                  <a:pt x="2569194" y="449669"/>
                  <a:pt x="2955874" y="845238"/>
                </a:cubicBezTo>
                <a:cubicBezTo>
                  <a:pt x="3342552" y="1240809"/>
                  <a:pt x="3672563" y="1739861"/>
                  <a:pt x="3985793" y="2263621"/>
                </a:cubicBezTo>
                <a:cubicBezTo>
                  <a:pt x="4713945" y="3480830"/>
                  <a:pt x="4197469" y="4515211"/>
                  <a:pt x="3471030" y="5609583"/>
                </a:cubicBezTo>
                <a:lnTo>
                  <a:pt x="3330983" y="5817436"/>
                </a:lnTo>
                <a:lnTo>
                  <a:pt x="0" y="5817436"/>
                </a:lnTo>
                <a:lnTo>
                  <a:pt x="0" y="181400"/>
                </a:lnTo>
                <a:lnTo>
                  <a:pt x="365311" y="94304"/>
                </a:lnTo>
                <a:cubicBezTo>
                  <a:pt x="651420" y="24227"/>
                  <a:pt x="916047" y="-5064"/>
                  <a:pt x="1162193" y="7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17358">
            <a:off x="-800363"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4" name="TextBox 3">
            <a:extLst>
              <a:ext uri="{FF2B5EF4-FFF2-40B4-BE49-F238E27FC236}">
                <a16:creationId xmlns:a16="http://schemas.microsoft.com/office/drawing/2014/main" id="{029F37D7-8E79-1A7A-CC01-696754C31893}"/>
              </a:ext>
            </a:extLst>
          </p:cNvPr>
          <p:cNvSpPr txBox="1"/>
          <p:nvPr/>
        </p:nvSpPr>
        <p:spPr>
          <a:xfrm>
            <a:off x="860965" y="145213"/>
            <a:ext cx="9271863" cy="762001"/>
          </a:xfrm>
          <a:prstGeom prst="rect">
            <a:avLst/>
          </a:prstGeom>
        </p:spPr>
        <p:txBody>
          <a:bodyPr vert="horz" lIns="91440" tIns="45720" rIns="91440" bIns="45720" rtlCol="0">
            <a:normAutofit/>
          </a:bodyPr>
          <a:lstStyle/>
          <a:p>
            <a:pPr>
              <a:lnSpc>
                <a:spcPct val="125000"/>
              </a:lnSpc>
              <a:spcAft>
                <a:spcPts val="600"/>
              </a:spcAft>
            </a:pPr>
            <a:r>
              <a:rPr lang="en-US" sz="2400" b="1" dirty="0"/>
              <a:t>FRAMEWORK FOR EVALUATING SHOULDER SURFING RISKS</a:t>
            </a:r>
            <a:endParaRPr lang="en-US" sz="2400" b="1" dirty="0">
              <a:solidFill>
                <a:schemeClr val="tx1">
                  <a:alpha val="70000"/>
                </a:schemeClr>
              </a:solidFill>
            </a:endParaRPr>
          </a:p>
        </p:txBody>
      </p:sp>
    </p:spTree>
    <p:extLst>
      <p:ext uri="{BB962C8B-B14F-4D97-AF65-F5344CB8AC3E}">
        <p14:creationId xmlns:p14="http://schemas.microsoft.com/office/powerpoint/2010/main" val="1607410407"/>
      </p:ext>
    </p:extLst>
  </p:cSld>
  <p:clrMapOvr>
    <a:masterClrMapping/>
  </p:clrMapOvr>
</p:sld>
</file>

<file path=ppt/theme/theme1.xml><?xml version="1.0" encoding="utf-8"?>
<a:theme xmlns:a="http://schemas.openxmlformats.org/drawingml/2006/main" name="PebbleVTI">
  <a:themeElements>
    <a:clrScheme name="AnalogousFromLightSeedRightStep">
      <a:dk1>
        <a:srgbClr val="000000"/>
      </a:dk1>
      <a:lt1>
        <a:srgbClr val="FFFFFF"/>
      </a:lt1>
      <a:dk2>
        <a:srgbClr val="243241"/>
      </a:dk2>
      <a:lt2>
        <a:srgbClr val="E8E2E7"/>
      </a:lt2>
      <a:accent1>
        <a:srgbClr val="80AC86"/>
      </a:accent1>
      <a:accent2>
        <a:srgbClr val="73AC92"/>
      </a:accent2>
      <a:accent3>
        <a:srgbClr val="7EA9A8"/>
      </a:accent3>
      <a:accent4>
        <a:srgbClr val="7DA3BB"/>
      </a:accent4>
      <a:accent5>
        <a:srgbClr val="959EC8"/>
      </a:accent5>
      <a:accent6>
        <a:srgbClr val="8B7DBB"/>
      </a:accent6>
      <a:hlink>
        <a:srgbClr val="AE69A4"/>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520</TotalTime>
  <Words>1038</Words>
  <Application>Microsoft Office PowerPoint</Application>
  <PresentationFormat>Widescreen</PresentationFormat>
  <Paragraphs>100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Avenir Next LT Pro</vt:lpstr>
      <vt:lpstr>Avenir Next LT Pro Light</vt:lpstr>
      <vt:lpstr>Sitka Subheading</vt:lpstr>
      <vt:lpstr>Times New Roman</vt:lpstr>
      <vt:lpstr>PebbleVTI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Dharshini A</dc:creator>
  <cp:lastModifiedBy>Dharshini A</cp:lastModifiedBy>
  <cp:revision>3</cp:revision>
  <dcterms:created xsi:type="dcterms:W3CDTF">2024-11-12T01:15:28Z</dcterms:created>
  <dcterms:modified xsi:type="dcterms:W3CDTF">2024-11-12T23:25:31Z</dcterms:modified>
</cp:coreProperties>
</file>