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296" r:id="rId3"/>
    <p:sldId id="363" r:id="rId4"/>
    <p:sldId id="301" r:id="rId5"/>
    <p:sldId id="298" r:id="rId6"/>
    <p:sldId id="303" r:id="rId7"/>
    <p:sldId id="304" r:id="rId8"/>
    <p:sldId id="306" r:id="rId9"/>
    <p:sldId id="307" r:id="rId10"/>
    <p:sldId id="305" r:id="rId11"/>
    <p:sldId id="302" r:id="rId12"/>
    <p:sldId id="364" r:id="rId13"/>
    <p:sldId id="360" r:id="rId14"/>
    <p:sldId id="338" r:id="rId15"/>
    <p:sldId id="361" r:id="rId16"/>
    <p:sldId id="339" r:id="rId17"/>
    <p:sldId id="340" r:id="rId18"/>
    <p:sldId id="362" r:id="rId19"/>
    <p:sldId id="367" r:id="rId20"/>
    <p:sldId id="335" r:id="rId21"/>
    <p:sldId id="365" r:id="rId22"/>
    <p:sldId id="341" r:id="rId23"/>
    <p:sldId id="342" r:id="rId24"/>
    <p:sldId id="343" r:id="rId25"/>
    <p:sldId id="344" r:id="rId26"/>
    <p:sldId id="347" r:id="rId27"/>
    <p:sldId id="366" r:id="rId28"/>
    <p:sldId id="297" r:id="rId29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4A0A"/>
    <a:srgbClr val="FF9900"/>
    <a:srgbClr val="6699FF"/>
    <a:srgbClr val="FF99CC"/>
    <a:srgbClr val="FFFF00"/>
    <a:srgbClr val="66FF66"/>
    <a:srgbClr val="00CC00"/>
    <a:srgbClr val="FFFFCC"/>
    <a:srgbClr val="FF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563" autoAdjust="0"/>
    <p:restoredTop sz="94523" autoAdjust="0"/>
  </p:normalViewPr>
  <p:slideViewPr>
    <p:cSldViewPr snapToGrid="0">
      <p:cViewPr>
        <p:scale>
          <a:sx n="66" d="100"/>
          <a:sy n="66" d="100"/>
        </p:scale>
        <p:origin x="-2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5028"/>
    </p:cViewPr>
  </p:sorterViewPr>
  <p:notesViewPr>
    <p:cSldViewPr snapToGrid="0">
      <p:cViewPr varScale="1">
        <p:scale>
          <a:sx n="68" d="100"/>
          <a:sy n="68" d="100"/>
        </p:scale>
        <p:origin x="-1884" y="-96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72ABDCDD-3B03-4F4C-A33E-6CFA350008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112E2108-187E-4364-B687-7DF59EBB8E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2108-187E-4364-B687-7DF59EBB8E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2108-187E-4364-B687-7DF59EBB8E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5314"/>
            <a:ext cx="2895600" cy="29028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9828"/>
            <a:ext cx="1905000" cy="27577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9656B7CF-9AAB-47D5-AD16-D9E556655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13EB1A75-4B7D-4842-AB31-EB1170558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47DCC874-9FA4-492D-985C-5747CEE42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68A136-B365-48D7-BB94-91EAAC467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 algn="ctr">
              <a:defRPr/>
            </a:lvl1pPr>
          </a:lstStyle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C2FE0E8-D9C3-48CF-A64A-94852C71C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918D3AC0-E816-4370-991C-41D9C725F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F7E46F6-0C04-4E8D-BAAD-588806F37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19B1D305-F166-4A5E-A860-126B03B44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071BF57-8D9F-4543-ADB1-69DA69188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Shapiro &amp; Bona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F6C91BB4-2B37-46F1-AD8B-C31F8C6B5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74978034-AE99-449A-BE91-D5961FCFA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9E5D714C-7839-4550-B393-B929C1CF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endParaRPr lang="en-US"/>
          </a:p>
          <a:p>
            <a:fld id="{C05E75CA-BC2B-4EA4-913D-090BE89F59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 rot="-1154095">
            <a:off x="0" y="152400"/>
            <a:ext cx="153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accent2"/>
                </a:solidFill>
                <a:latin typeface="Comic Sans MS" pitchFamily="66" charset="0"/>
              </a:rPr>
              <a:t>cse@buffalo</a:t>
            </a:r>
            <a:endParaRPr lang="en-US" sz="2400" b="0">
              <a:solidFill>
                <a:schemeClr val="accent2"/>
              </a:solidFill>
            </a:endParaRPr>
          </a:p>
        </p:txBody>
      </p:sp>
      <p:pic>
        <p:nvPicPr>
          <p:cNvPr id="1034" name="Picture 10" descr="sblue_sm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00" y="0"/>
            <a:ext cx="762000" cy="3889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BICA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piro@buffal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pbona@buffalo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buffalo.edu/snep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40228"/>
            <a:ext cx="8389257" cy="1088571"/>
          </a:xfrm>
        </p:spPr>
        <p:txBody>
          <a:bodyPr/>
          <a:lstStyle/>
          <a:p>
            <a:r>
              <a:rPr lang="en-US" dirty="0" smtClean="0"/>
              <a:t>The GLAIR Cognitive Architecture</a:t>
            </a:r>
            <a:r>
              <a:rPr lang="en-US" dirty="0"/>
              <a:t/>
            </a:r>
            <a:br>
              <a:rPr lang="en-US" dirty="0"/>
            </a:br>
            <a:endParaRPr lang="en-US" sz="3600" dirty="0"/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9054" y="2511199"/>
            <a:ext cx="8534400" cy="3454172"/>
          </a:xfrm>
        </p:spPr>
        <p:txBody>
          <a:bodyPr/>
          <a:lstStyle/>
          <a:p>
            <a:r>
              <a:rPr lang="en-US" sz="4000" dirty="0"/>
              <a:t>Stuart C. </a:t>
            </a:r>
            <a:r>
              <a:rPr lang="en-US" sz="4000" dirty="0" smtClean="0"/>
              <a:t>Shapiro and Jonathan P. Bona</a:t>
            </a:r>
            <a:endParaRPr lang="en-US" dirty="0"/>
          </a:p>
          <a:p>
            <a:r>
              <a:rPr lang="en-US" sz="2800" dirty="0"/>
              <a:t>Department of Computer Science &amp; Engineering  </a:t>
            </a:r>
          </a:p>
          <a:p>
            <a:r>
              <a:rPr lang="en-US" sz="2800" dirty="0"/>
              <a:t>Center for Cognitive Science</a:t>
            </a:r>
          </a:p>
          <a:p>
            <a:r>
              <a:rPr lang="en-US" sz="2800" dirty="0" smtClean="0"/>
              <a:t>State </a:t>
            </a:r>
            <a:r>
              <a:rPr lang="en-US" sz="2800" dirty="0"/>
              <a:t>University of New </a:t>
            </a:r>
            <a:r>
              <a:rPr lang="en-US" sz="2800" dirty="0" smtClean="0"/>
              <a:t>York at Buffalo</a:t>
            </a:r>
          </a:p>
          <a:p>
            <a:r>
              <a:rPr lang="en-US" sz="2800" dirty="0" smtClean="0">
                <a:hlinkClick r:id="rId3"/>
              </a:rPr>
              <a:t>shapiro@buffalo.edu</a:t>
            </a:r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jpbona@buffalo.edu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Knowledge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132115"/>
            <a:ext cx="8109857" cy="5225142"/>
          </a:xfrm>
        </p:spPr>
        <p:txBody>
          <a:bodyPr/>
          <a:lstStyle/>
          <a:p>
            <a:r>
              <a:rPr lang="en-US" sz="2400" dirty="0" smtClean="0"/>
              <a:t>Implemented in SNePS</a:t>
            </a:r>
          </a:p>
          <a:p>
            <a:r>
              <a:rPr lang="en-US" sz="2400" dirty="0" smtClean="0"/>
              <a:t>Agent’s Beliefs</a:t>
            </a:r>
          </a:p>
          <a:p>
            <a:r>
              <a:rPr lang="en-US" sz="2400" dirty="0" smtClean="0"/>
              <a:t>Representations of conceived of entities</a:t>
            </a:r>
          </a:p>
          <a:p>
            <a:r>
              <a:rPr lang="en-US" sz="2400" dirty="0" smtClean="0"/>
              <a:t>Semantic Memory</a:t>
            </a:r>
          </a:p>
          <a:p>
            <a:r>
              <a:rPr lang="en-US" sz="2400" dirty="0" smtClean="0"/>
              <a:t>Episodic Memory</a:t>
            </a:r>
          </a:p>
          <a:p>
            <a:r>
              <a:rPr lang="en-US" sz="2400" dirty="0" smtClean="0"/>
              <a:t>Quantified &amp; conditional beliefs</a:t>
            </a:r>
          </a:p>
          <a:p>
            <a:r>
              <a:rPr lang="en-US" sz="2400" dirty="0" smtClean="0"/>
              <a:t>Plans for non-primitive acts</a:t>
            </a:r>
          </a:p>
          <a:p>
            <a:r>
              <a:rPr lang="en-US" sz="2400" dirty="0" smtClean="0"/>
              <a:t>Plans to achieve goals</a:t>
            </a:r>
          </a:p>
          <a:p>
            <a:r>
              <a:rPr lang="en-US" sz="2400" dirty="0" smtClean="0"/>
              <a:t>Beliefs re. preconditions &amp; effects of acts</a:t>
            </a:r>
          </a:p>
          <a:p>
            <a:r>
              <a:rPr lang="en-US" sz="2400" dirty="0" smtClean="0"/>
              <a:t>Policies: Conditions for performing acts</a:t>
            </a:r>
          </a:p>
          <a:p>
            <a:r>
              <a:rPr lang="en-US" sz="2400" dirty="0" smtClean="0"/>
              <a:t>Self-knowledge</a:t>
            </a:r>
          </a:p>
          <a:p>
            <a:r>
              <a:rPr lang="en-US" sz="2400" dirty="0" smtClean="0"/>
              <a:t>Meta-knowledge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71770"/>
            <a:ext cx="1905000" cy="333829"/>
          </a:xfrm>
        </p:spPr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4342"/>
            <a:ext cx="2895600" cy="261257"/>
          </a:xfrm>
        </p:spPr>
        <p:txBody>
          <a:bodyPr/>
          <a:lstStyle/>
          <a:p>
            <a:r>
              <a:rPr lang="en-US" smtClean="0"/>
              <a:t> 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02400"/>
            <a:ext cx="1905000" cy="2032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3686627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Overview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Integration of Acting and Reasoning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Symbol Grounding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752600"/>
            <a:ext cx="8461828" cy="4114800"/>
          </a:xfrm>
        </p:spPr>
        <p:txBody>
          <a:bodyPr/>
          <a:lstStyle/>
          <a:p>
            <a:r>
              <a:rPr lang="en-US" dirty="0" smtClean="0"/>
              <a:t>A KRR system</a:t>
            </a:r>
          </a:p>
          <a:p>
            <a:r>
              <a:rPr lang="en-US" dirty="0" smtClean="0"/>
              <a:t>Every non-atomic expression is simultaneously</a:t>
            </a:r>
          </a:p>
          <a:p>
            <a:pPr lvl="1"/>
            <a:r>
              <a:rPr lang="en-US" dirty="0" smtClean="0"/>
              <a:t>An expression of SNePS logic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assertional</a:t>
            </a:r>
            <a:r>
              <a:rPr lang="en-US" dirty="0" smtClean="0"/>
              <a:t> frame</a:t>
            </a:r>
          </a:p>
          <a:p>
            <a:pPr lvl="1"/>
            <a:r>
              <a:rPr lang="en-US" dirty="0" smtClean="0"/>
              <a:t>A propositional graph</a:t>
            </a:r>
          </a:p>
          <a:p>
            <a:r>
              <a:rPr lang="en-US" dirty="0" smtClean="0"/>
              <a:t>Every SNePS expression is a term</a:t>
            </a:r>
          </a:p>
          <a:p>
            <a:pPr lvl="1"/>
            <a:r>
              <a:rPr lang="en-US" dirty="0" smtClean="0"/>
              <a:t>Denoting a mental entity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of Mental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4686"/>
            <a:ext cx="8167914" cy="4934857"/>
          </a:xfrm>
        </p:spPr>
        <p:txBody>
          <a:bodyPr/>
          <a:lstStyle/>
          <a:p>
            <a:r>
              <a:rPr lang="en-US" dirty="0" smtClean="0"/>
              <a:t>Entity</a:t>
            </a:r>
          </a:p>
          <a:p>
            <a:pPr lvl="1"/>
            <a:r>
              <a:rPr lang="en-US" dirty="0" smtClean="0"/>
              <a:t>Proposition</a:t>
            </a:r>
          </a:p>
          <a:p>
            <a:pPr lvl="2">
              <a:buNone/>
            </a:pPr>
            <a:r>
              <a:rPr lang="en-US" i="1" dirty="0" smtClean="0"/>
              <a:t>Agent can believe it or its negation</a:t>
            </a:r>
          </a:p>
          <a:p>
            <a:pPr lvl="2">
              <a:buNone/>
            </a:pPr>
            <a:r>
              <a:rPr lang="en-US" i="1" dirty="0" smtClean="0"/>
              <a:t>Includes quantified &amp; conditional beliefs</a:t>
            </a:r>
          </a:p>
          <a:p>
            <a:pPr lvl="1"/>
            <a:r>
              <a:rPr lang="en-US" dirty="0" smtClean="0"/>
              <a:t>Act</a:t>
            </a:r>
          </a:p>
          <a:p>
            <a:pPr lvl="2">
              <a:buNone/>
            </a:pPr>
            <a:r>
              <a:rPr lang="en-US" i="1" dirty="0" smtClean="0"/>
              <a:t>Agent can perform it</a:t>
            </a:r>
          </a:p>
          <a:p>
            <a:pPr lvl="1"/>
            <a:r>
              <a:rPr lang="en-US" dirty="0" smtClean="0"/>
              <a:t>Policy</a:t>
            </a:r>
          </a:p>
          <a:p>
            <a:pPr lvl="2">
              <a:buNone/>
            </a:pPr>
            <a:r>
              <a:rPr lang="en-US" i="1" dirty="0" smtClean="0"/>
              <a:t>Condition-act rule agent can adopt</a:t>
            </a:r>
          </a:p>
          <a:p>
            <a:pPr lvl="1"/>
            <a:r>
              <a:rPr lang="en-US" dirty="0" smtClean="0"/>
              <a:t>Thing</a:t>
            </a:r>
          </a:p>
          <a:p>
            <a:pPr lvl="2">
              <a:buNone/>
            </a:pPr>
            <a:r>
              <a:rPr lang="en-US" i="1" dirty="0" smtClean="0"/>
              <a:t>Other entities: individuals, categories, properties, etc.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br>
              <a:rPr lang="en-US" dirty="0" smtClean="0"/>
            </a:br>
            <a:r>
              <a:rPr lang="en-US" dirty="0" smtClean="0"/>
              <a:t>Reasoning           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whendo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wheneverdo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Backward Reasoning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ifdo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 smtClean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426857" y="1132114"/>
            <a:ext cx="113211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DA4A0A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Acts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28" y="1277257"/>
            <a:ext cx="7772400" cy="4891314"/>
          </a:xfrm>
        </p:spPr>
        <p:txBody>
          <a:bodyPr/>
          <a:lstStyle/>
          <a:p>
            <a:r>
              <a:rPr lang="en-US" dirty="0" smtClean="0"/>
              <a:t>External Acts</a:t>
            </a:r>
          </a:p>
          <a:p>
            <a:pPr lvl="1">
              <a:buNone/>
            </a:pPr>
            <a:r>
              <a:rPr lang="en-US" dirty="0" smtClean="0"/>
              <a:t>affect the environment</a:t>
            </a:r>
          </a:p>
          <a:p>
            <a:pPr lvl="1">
              <a:buNone/>
            </a:pPr>
            <a:r>
              <a:rPr lang="en-US" dirty="0" smtClean="0"/>
              <a:t>supplied by agent designer</a:t>
            </a:r>
          </a:p>
          <a:p>
            <a:r>
              <a:rPr lang="en-US" dirty="0" smtClean="0"/>
              <a:t>Mental Acts</a:t>
            </a:r>
          </a:p>
          <a:p>
            <a:pPr lvl="1">
              <a:buNone/>
            </a:pPr>
            <a:r>
              <a:rPr lang="en-US" dirty="0" smtClean="0"/>
              <a:t>affect the knowledge layer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believe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disbelieve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adopt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unadopt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Control Acts</a:t>
            </a:r>
          </a:p>
          <a:p>
            <a:pPr lvl="1">
              <a:buNone/>
            </a:pPr>
            <a:r>
              <a:rPr lang="en-US" dirty="0" smtClean="0"/>
              <a:t>sequence, selection, loop,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</p:spPr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Acts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 Acts</a:t>
            </a:r>
          </a:p>
          <a:p>
            <a:pPr lvl="1">
              <a:buNone/>
            </a:pPr>
            <a:r>
              <a:rPr lang="en-US" dirty="0" smtClean="0"/>
              <a:t>Implemented in </a:t>
            </a:r>
            <a:r>
              <a:rPr lang="en-US" dirty="0" err="1" smtClean="0"/>
              <a:t>PMLa</a:t>
            </a:r>
            <a:endParaRPr lang="en-US" dirty="0" smtClean="0"/>
          </a:p>
          <a:p>
            <a:r>
              <a:rPr lang="en-US" dirty="0" smtClean="0"/>
              <a:t>Composite Acts</a:t>
            </a:r>
          </a:p>
          <a:p>
            <a:pPr lvl="1">
              <a:buNone/>
            </a:pPr>
            <a:r>
              <a:rPr lang="en-US" dirty="0" smtClean="0"/>
              <a:t>Structured by control acts</a:t>
            </a:r>
          </a:p>
          <a:p>
            <a:r>
              <a:rPr lang="en-US" dirty="0" smtClean="0"/>
              <a:t>Defined Acts</a:t>
            </a:r>
          </a:p>
          <a:p>
            <a:pPr lvl="1">
              <a:buNone/>
            </a:pPr>
            <a:r>
              <a:rPr lang="en-US" dirty="0" smtClean="0"/>
              <a:t>Defined by </a:t>
            </a:r>
            <a:r>
              <a:rPr lang="en-US" dirty="0" err="1" smtClean="0">
                <a:solidFill>
                  <a:srgbClr val="0070C0"/>
                </a:solidFill>
              </a:rPr>
              <a:t>ActPlan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i="1" dirty="0" smtClean="0">
                <a:solidFill>
                  <a:srgbClr val="0070C0"/>
                </a:solidFill>
              </a:rPr>
              <a:t>, p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belief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          Reasoning</a:t>
            </a:r>
            <a:br>
              <a:rPr lang="en-US" dirty="0" smtClean="0"/>
            </a:br>
            <a:r>
              <a:rPr lang="en-US" dirty="0" smtClean="0"/>
              <a:t>Control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snif</a:t>
            </a:r>
            <a:r>
              <a:rPr lang="en-US" dirty="0" smtClean="0">
                <a:solidFill>
                  <a:srgbClr val="0070C0"/>
                </a:solidFill>
              </a:rPr>
              <a:t>({if(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), …, if(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baseline="-25000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baseline="-25000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), [else(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)]})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sniterate</a:t>
            </a:r>
            <a:r>
              <a:rPr lang="en-US" dirty="0" smtClean="0">
                <a:solidFill>
                  <a:srgbClr val="0070C0"/>
                </a:solidFill>
              </a:rPr>
              <a:t>({if(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), …, if(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baseline="-25000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baseline="-25000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), [else(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)]})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withsome</a:t>
            </a:r>
            <a:r>
              <a:rPr lang="en-US" dirty="0" smtClean="0">
                <a:solidFill>
                  <a:srgbClr val="0070C0"/>
                </a:solidFill>
              </a:rPr>
              <a:t>(x,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(x),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(x), [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])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withall(x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(x),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(x), [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])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454401" y="522515"/>
            <a:ext cx="113211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DA4A0A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335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GoalPlan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i="1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achieve(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4486" y="6487886"/>
            <a:ext cx="1905000" cy="370114"/>
          </a:xfrm>
        </p:spPr>
        <p:txBody>
          <a:bodyPr/>
          <a:lstStyle/>
          <a:p>
            <a:r>
              <a:rPr lang="en-US" dirty="0" smtClean="0"/>
              <a:t> Shapiro &amp; Bona</a:t>
            </a:r>
            <a:endParaRPr lang="en-US" dirty="0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4114" y="0"/>
            <a:ext cx="7772400" cy="1143000"/>
          </a:xfrm>
        </p:spPr>
        <p:txBody>
          <a:bodyPr/>
          <a:lstStyle/>
          <a:p>
            <a:r>
              <a:rPr lang="en-US" dirty="0" smtClean="0"/>
              <a:t>Behavior Cycle</a:t>
            </a:r>
            <a:endParaRPr lang="en-US" dirty="0"/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990600" y="1219200"/>
            <a:ext cx="7772400" cy="914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1223416" y="1295400"/>
            <a:ext cx="38555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English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(Statement, Question, Command)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5366657" y="1465943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(Current) Set of </a:t>
            </a:r>
            <a:r>
              <a:rPr lang="en-US" dirty="0" smtClean="0">
                <a:solidFill>
                  <a:srgbClr val="003399"/>
                </a:solidFill>
              </a:rPr>
              <a:t>Beliefs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143000" y="3200400"/>
            <a:ext cx="6934200" cy="1295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6248860" y="3577771"/>
            <a:ext cx="17011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(Updated) Set</a:t>
            </a:r>
          </a:p>
          <a:p>
            <a:pPr algn="ctr"/>
            <a:r>
              <a:rPr lang="en-US" dirty="0">
                <a:solidFill>
                  <a:srgbClr val="003399"/>
                </a:solidFill>
              </a:rPr>
              <a:t>of </a:t>
            </a:r>
            <a:r>
              <a:rPr lang="en-US" dirty="0" smtClean="0">
                <a:solidFill>
                  <a:srgbClr val="003399"/>
                </a:solidFill>
              </a:rPr>
              <a:t>Beliefs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9624" name="Text Box 8"/>
          <p:cNvSpPr txBox="1">
            <a:spLocks noChangeArrowheads="1"/>
          </p:cNvSpPr>
          <p:nvPr/>
        </p:nvSpPr>
        <p:spPr bwMode="auto">
          <a:xfrm>
            <a:off x="4946369" y="3715657"/>
            <a:ext cx="10102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Actions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1269588" y="3715657"/>
            <a:ext cx="1529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(New Belief</a:t>
            </a:r>
            <a:r>
              <a:rPr lang="en-US" dirty="0" smtClean="0">
                <a:solidFill>
                  <a:srgbClr val="003399"/>
                </a:solidFill>
              </a:rPr>
              <a:t>)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9626" name="Rectangle 10"/>
          <p:cNvSpPr>
            <a:spLocks noChangeArrowheads="1"/>
          </p:cNvSpPr>
          <p:nvPr/>
        </p:nvSpPr>
        <p:spPr bwMode="auto">
          <a:xfrm>
            <a:off x="1066800" y="5029200"/>
            <a:ext cx="6934200" cy="1295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9627" name="Text Box 11"/>
          <p:cNvSpPr txBox="1">
            <a:spLocks noChangeArrowheads="1"/>
          </p:cNvSpPr>
          <p:nvPr/>
        </p:nvSpPr>
        <p:spPr bwMode="auto">
          <a:xfrm>
            <a:off x="1143000" y="51816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English sentence expressing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new belief     answering question     reporting actions</a:t>
            </a:r>
          </a:p>
        </p:txBody>
      </p:sp>
      <p:sp>
        <p:nvSpPr>
          <p:cNvPr id="239628" name="Text Box 12"/>
          <p:cNvSpPr txBox="1">
            <a:spLocks noChangeArrowheads="1"/>
          </p:cNvSpPr>
          <p:nvPr/>
        </p:nvSpPr>
        <p:spPr bwMode="auto">
          <a:xfrm>
            <a:off x="3273066" y="3715657"/>
            <a:ext cx="10262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Answer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9629" name="Line 13"/>
          <p:cNvSpPr>
            <a:spLocks noChangeShapeType="1"/>
          </p:cNvSpPr>
          <p:nvPr/>
        </p:nvSpPr>
        <p:spPr bwMode="auto">
          <a:xfrm>
            <a:off x="4419600" y="21336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0" name="Line 14"/>
          <p:cNvSpPr>
            <a:spLocks noChangeShapeType="1"/>
          </p:cNvSpPr>
          <p:nvPr/>
        </p:nvSpPr>
        <p:spPr bwMode="auto">
          <a:xfrm>
            <a:off x="44196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2710542" y="2438400"/>
            <a:ext cx="1502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NL Analysis</a:t>
            </a:r>
            <a:endParaRPr lang="en-US" dirty="0"/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347686" y="4553857"/>
            <a:ext cx="18296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NL Generation</a:t>
            </a:r>
            <a:endParaRPr lang="en-US" dirty="0"/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715000" y="2144485"/>
            <a:ext cx="29130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Reasoning</a:t>
            </a:r>
          </a:p>
          <a:p>
            <a:r>
              <a:rPr lang="en-US" dirty="0"/>
              <a:t>Clarification Dialogue</a:t>
            </a:r>
          </a:p>
          <a:p>
            <a:r>
              <a:rPr lang="en-US" dirty="0"/>
              <a:t>Looking in World</a:t>
            </a:r>
          </a:p>
        </p:txBody>
      </p:sp>
      <p:sp>
        <p:nvSpPr>
          <p:cNvPr id="239634" name="Text Box 18"/>
          <p:cNvSpPr txBox="1">
            <a:spLocks noChangeArrowheads="1"/>
          </p:cNvSpPr>
          <p:nvPr/>
        </p:nvSpPr>
        <p:spPr bwMode="auto">
          <a:xfrm>
            <a:off x="6172200" y="4495800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Reasoning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66486" y="6560456"/>
            <a:ext cx="1905000" cy="297543"/>
          </a:xfrm>
        </p:spPr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Overview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Integration of Acting and Reasoning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Symbol Grounding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Overview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Integration of Acting and Reasoning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Symbol Grounding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585027" y="6389913"/>
            <a:ext cx="1770743" cy="326572"/>
          </a:xfrm>
        </p:spPr>
        <p:txBody>
          <a:bodyPr/>
          <a:lstStyle/>
          <a:p>
            <a:r>
              <a:rPr lang="en-US" dirty="0" smtClean="0"/>
              <a:t> Shapiro &amp; Bona</a:t>
            </a:r>
            <a:endParaRPr lang="en-US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619125"/>
            <a:ext cx="7772400" cy="838200"/>
          </a:xfrm>
        </p:spPr>
        <p:txBody>
          <a:bodyPr/>
          <a:lstStyle/>
          <a:p>
            <a:r>
              <a:rPr lang="en-US"/>
              <a:t>Entities, Terms, Symbols, Objects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8013" y="2403475"/>
            <a:ext cx="7977187" cy="3082925"/>
          </a:xfrm>
        </p:spPr>
        <p:txBody>
          <a:bodyPr/>
          <a:lstStyle/>
          <a:p>
            <a:r>
              <a:rPr lang="en-US" sz="2800" dirty="0" smtClean="0"/>
              <a:t>Agent’s </a:t>
            </a:r>
            <a:r>
              <a:rPr lang="en-US" sz="2800" dirty="0"/>
              <a:t>mental entity:  </a:t>
            </a:r>
            <a:r>
              <a:rPr lang="en-US" sz="2800" dirty="0">
                <a:solidFill>
                  <a:srgbClr val="FF0000"/>
                </a:solidFill>
              </a:rPr>
              <a:t>a person named Stu</a:t>
            </a:r>
          </a:p>
          <a:p>
            <a:endParaRPr lang="en-US" sz="2800" dirty="0"/>
          </a:p>
          <a:p>
            <a:r>
              <a:rPr lang="en-US" sz="2800" dirty="0"/>
              <a:t>SNePS term:  </a:t>
            </a:r>
            <a:r>
              <a:rPr lang="en-US" sz="2800" dirty="0">
                <a:solidFill>
                  <a:srgbClr val="0070C0"/>
                </a:solidFill>
                <a:latin typeface="Arial" charset="0"/>
              </a:rPr>
              <a:t>B4</a:t>
            </a:r>
          </a:p>
          <a:p>
            <a:endParaRPr lang="en-US" sz="2800" dirty="0">
              <a:solidFill>
                <a:srgbClr val="B3FFF1"/>
              </a:solidFill>
            </a:endParaRPr>
          </a:p>
          <a:p>
            <a:r>
              <a:rPr lang="en-US" sz="2800" dirty="0"/>
              <a:t>Object in world:</a:t>
            </a:r>
          </a:p>
        </p:txBody>
      </p:sp>
      <p:pic>
        <p:nvPicPr>
          <p:cNvPr id="295942" name="Picture 6" descr="St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09988" y="4308475"/>
            <a:ext cx="800100" cy="1457325"/>
          </a:xfrm>
          <a:noFill/>
          <a:ln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24599"/>
            <a:ext cx="1905000" cy="457200"/>
          </a:xfrm>
        </p:spPr>
        <p:txBody>
          <a:bodyPr/>
          <a:lstStyle/>
          <a:p>
            <a:fld id="{3768A136-B365-48D7-BB94-91EAAC4679A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Date Placeholder 19"/>
          <p:cNvSpPr txBox="1">
            <a:spLocks/>
          </p:cNvSpPr>
          <p:nvPr/>
        </p:nvSpPr>
        <p:spPr bwMode="auto">
          <a:xfrm>
            <a:off x="366486" y="6404428"/>
            <a:ext cx="1905000" cy="29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BICA 2009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17686" y="6400799"/>
            <a:ext cx="1905000" cy="304801"/>
          </a:xfrm>
        </p:spPr>
        <p:txBody>
          <a:bodyPr/>
          <a:lstStyle/>
          <a:p>
            <a:r>
              <a:rPr lang="en-US" dirty="0" smtClean="0"/>
              <a:t> Shapiro &amp; Bona</a:t>
            </a:r>
            <a:endParaRPr lang="en-US" dirty="0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365125" y="1390650"/>
            <a:ext cx="21098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Mind (KL)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414338" y="3133725"/>
            <a:ext cx="3151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8996E"/>
                </a:solidFill>
              </a:rPr>
              <a:t>Body (PML/SAL)</a:t>
            </a:r>
          </a:p>
        </p:txBody>
      </p:sp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388938" y="5121275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World</a:t>
            </a:r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404813" y="2606675"/>
            <a:ext cx="83645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Line 9"/>
          <p:cNvSpPr>
            <a:spLocks noChangeShapeType="1"/>
          </p:cNvSpPr>
          <p:nvPr/>
        </p:nvSpPr>
        <p:spPr bwMode="auto">
          <a:xfrm>
            <a:off x="404813" y="4389438"/>
            <a:ext cx="83645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5368925" y="1452563"/>
            <a:ext cx="1700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KL term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268299" name="Text Box 11"/>
          <p:cNvSpPr txBox="1">
            <a:spLocks noChangeArrowheads="1"/>
          </p:cNvSpPr>
          <p:nvPr/>
        </p:nvSpPr>
        <p:spPr bwMode="auto">
          <a:xfrm>
            <a:off x="4984750" y="3095625"/>
            <a:ext cx="2543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8996E"/>
                </a:solidFill>
              </a:rPr>
              <a:t>PML structure</a:t>
            </a:r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>
            <a:off x="2271713" y="5121275"/>
            <a:ext cx="3503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Object/Phenomenon</a:t>
            </a:r>
          </a:p>
        </p:txBody>
      </p:sp>
      <p:sp>
        <p:nvSpPr>
          <p:cNvPr id="268301" name="Line 13"/>
          <p:cNvSpPr>
            <a:spLocks noChangeShapeType="1"/>
          </p:cNvSpPr>
          <p:nvPr/>
        </p:nvSpPr>
        <p:spPr bwMode="auto">
          <a:xfrm>
            <a:off x="6256338" y="1989138"/>
            <a:ext cx="0" cy="1198562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2" name="Line 14"/>
          <p:cNvSpPr>
            <a:spLocks noChangeShapeType="1"/>
          </p:cNvSpPr>
          <p:nvPr/>
        </p:nvSpPr>
        <p:spPr bwMode="auto">
          <a:xfrm flipH="1">
            <a:off x="3657600" y="3649663"/>
            <a:ext cx="2598738" cy="1517650"/>
          </a:xfrm>
          <a:prstGeom prst="line">
            <a:avLst/>
          </a:prstGeom>
          <a:noFill/>
          <a:ln w="5715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3" name="Text Box 15"/>
          <p:cNvSpPr txBox="1">
            <a:spLocks noChangeArrowheads="1"/>
          </p:cNvSpPr>
          <p:nvPr/>
        </p:nvSpPr>
        <p:spPr bwMode="auto">
          <a:xfrm>
            <a:off x="6777038" y="5121275"/>
            <a:ext cx="1290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Action</a:t>
            </a:r>
          </a:p>
        </p:txBody>
      </p:sp>
      <p:sp>
        <p:nvSpPr>
          <p:cNvPr id="268304" name="Line 16"/>
          <p:cNvSpPr>
            <a:spLocks noChangeShapeType="1"/>
          </p:cNvSpPr>
          <p:nvPr/>
        </p:nvSpPr>
        <p:spPr bwMode="auto">
          <a:xfrm>
            <a:off x="6278563" y="3684588"/>
            <a:ext cx="1162050" cy="1506537"/>
          </a:xfrm>
          <a:prstGeom prst="line">
            <a:avLst/>
          </a:prstGeom>
          <a:noFill/>
          <a:ln w="5715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337457" y="6400799"/>
            <a:ext cx="1905000" cy="304801"/>
          </a:xfrm>
        </p:spPr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Deictic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being situated in the world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PML registers </a:t>
            </a:r>
            <a:r>
              <a:rPr lang="en-US" dirty="0" smtClean="0"/>
              <a:t>hold </a:t>
            </a:r>
            <a:r>
              <a:rPr lang="en-US" dirty="0" smtClean="0">
                <a:solidFill>
                  <a:srgbClr val="00B0F0"/>
                </a:solidFill>
              </a:rPr>
              <a:t>KL terms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agent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dialogue partner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NOW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current 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Modality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752600"/>
            <a:ext cx="8577943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privileged first-person knowledge 			of what agent is doing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Register for each modality </a:t>
            </a:r>
            <a:r>
              <a:rPr lang="en-US" dirty="0" smtClean="0"/>
              <a:t>holds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KL term denoting act modality is engaged 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14" y="0"/>
            <a:ext cx="7772400" cy="1143000"/>
          </a:xfrm>
        </p:spPr>
        <p:txBody>
          <a:bodyPr/>
          <a:lstStyle/>
          <a:p>
            <a:r>
              <a:rPr lang="en-US" dirty="0" smtClean="0"/>
              <a:t>Building Episodic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5C2FE0E8-D9C3-48CF-A64A-94852C71CE3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Line 34"/>
          <p:cNvSpPr>
            <a:spLocks noChangeShapeType="1"/>
          </p:cNvSpPr>
          <p:nvPr/>
        </p:nvSpPr>
        <p:spPr bwMode="auto">
          <a:xfrm>
            <a:off x="338591" y="4528004"/>
            <a:ext cx="82454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88345" y="884464"/>
            <a:ext cx="5530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6239" y="5793469"/>
            <a:ext cx="857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</a:rPr>
              <a:t>PML</a:t>
            </a:r>
          </a:p>
        </p:txBody>
      </p:sp>
      <p:sp>
        <p:nvSpPr>
          <p:cNvPr id="10" name="Oval 12" descr="Granite"/>
          <p:cNvSpPr>
            <a:spLocks noChangeArrowheads="1"/>
          </p:cNvSpPr>
          <p:nvPr/>
        </p:nvSpPr>
        <p:spPr bwMode="auto">
          <a:xfrm>
            <a:off x="574900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e1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38850" y="4869059"/>
            <a:ext cx="255198" cy="40011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  <a:latin typeface="Arial" charset="0"/>
              </a:rPr>
              <a:t>I</a:t>
            </a:r>
            <a:endParaRPr lang="en-US" dirty="0"/>
          </a:p>
        </p:txBody>
      </p:sp>
      <p:sp>
        <p:nvSpPr>
          <p:cNvPr id="13" name="Oval 12" descr="Granite"/>
          <p:cNvSpPr>
            <a:spLocks noChangeArrowheads="1"/>
          </p:cNvSpPr>
          <p:nvPr/>
        </p:nvSpPr>
        <p:spPr bwMode="auto">
          <a:xfrm>
            <a:off x="364444" y="357640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a1</a:t>
            </a:r>
            <a:endParaRPr lang="en-US" dirty="0"/>
          </a:p>
        </p:txBody>
      </p:sp>
      <p:sp>
        <p:nvSpPr>
          <p:cNvPr id="14" name="Oval 12" descr="Granite"/>
          <p:cNvSpPr>
            <a:spLocks noChangeArrowheads="1"/>
          </p:cNvSpPr>
          <p:nvPr/>
        </p:nvSpPr>
        <p:spPr bwMode="auto">
          <a:xfrm>
            <a:off x="4631646" y="3518352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b</a:t>
            </a:r>
            <a:r>
              <a:rPr lang="en-US" sz="3200" b="1" dirty="0" smtClean="0">
                <a:solidFill>
                  <a:schemeClr val="bg2"/>
                </a:solidFill>
              </a:rPr>
              <a:t>1</a:t>
            </a:r>
            <a:endParaRPr lang="en-US" dirty="0"/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1743528" y="1050018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" name="Oval 12" descr="Granite"/>
          <p:cNvSpPr>
            <a:spLocks noChangeArrowheads="1"/>
          </p:cNvSpPr>
          <p:nvPr/>
        </p:nvSpPr>
        <p:spPr bwMode="auto">
          <a:xfrm>
            <a:off x="3194731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t1</a:t>
            </a:r>
            <a:endParaRPr lang="en-US" dirty="0"/>
          </a:p>
        </p:txBody>
      </p:sp>
      <p:sp>
        <p:nvSpPr>
          <p:cNvPr id="17" name="Oval 12" descr="Granite"/>
          <p:cNvSpPr>
            <a:spLocks noChangeArrowheads="1"/>
          </p:cNvSpPr>
          <p:nvPr/>
        </p:nvSpPr>
        <p:spPr bwMode="auto">
          <a:xfrm>
            <a:off x="8086044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e2</a:t>
            </a:r>
            <a:endParaRPr lang="en-US" dirty="0"/>
          </a:p>
        </p:txBody>
      </p:sp>
      <p:sp>
        <p:nvSpPr>
          <p:cNvPr id="18" name="Oval 17" descr="Granite"/>
          <p:cNvSpPr>
            <a:spLocks noChangeArrowheads="1"/>
          </p:cNvSpPr>
          <p:nvPr/>
        </p:nvSpPr>
        <p:spPr bwMode="auto">
          <a:xfrm>
            <a:off x="7890102" y="357640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a2</a:t>
            </a:r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7367814" y="1035504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" name="Oval 12" descr="Granite"/>
          <p:cNvSpPr>
            <a:spLocks noChangeArrowheads="1"/>
          </p:cNvSpPr>
          <p:nvPr/>
        </p:nvSpPr>
        <p:spPr bwMode="auto">
          <a:xfrm>
            <a:off x="6017759" y="2150382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t2</a:t>
            </a:r>
            <a:endParaRPr lang="en-US" dirty="0"/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4552042" y="846818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3877809" y="5545593"/>
            <a:ext cx="83933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NOW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253093" y="5102452"/>
            <a:ext cx="112576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COUNT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882321" y="5189537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n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532742" y="5931808"/>
            <a:ext cx="8239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err="1">
                <a:solidFill>
                  <a:srgbClr val="F8996E"/>
                </a:solidFill>
                <a:latin typeface="Arial" charset="0"/>
              </a:rPr>
              <a:t>hom</a:t>
            </a:r>
            <a:endParaRPr lang="en-US" b="1" dirty="0">
              <a:solidFill>
                <a:srgbClr val="F8996E"/>
              </a:solidFill>
              <a:latin typeface="Arial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817686" y="5737452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0</a:t>
            </a:r>
          </a:p>
        </p:txBody>
      </p:sp>
      <p:sp>
        <p:nvSpPr>
          <p:cNvPr id="27" name="Oval 17" descr="Granite"/>
          <p:cNvSpPr>
            <a:spLocks noChangeArrowheads="1"/>
          </p:cNvSpPr>
          <p:nvPr/>
        </p:nvSpPr>
        <p:spPr bwMode="auto">
          <a:xfrm>
            <a:off x="2900589" y="355894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q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15" idx="3"/>
            <a:endCxn id="10" idx="7"/>
          </p:cNvCxnSpPr>
          <p:nvPr/>
        </p:nvCxnSpPr>
        <p:spPr bwMode="auto">
          <a:xfrm rot="5400000">
            <a:off x="1201657" y="1593995"/>
            <a:ext cx="600915" cy="6836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5" idx="5"/>
            <a:endCxn id="16" idx="1"/>
          </p:cNvCxnSpPr>
          <p:nvPr/>
        </p:nvCxnSpPr>
        <p:spPr bwMode="auto">
          <a:xfrm rot="16200000" flipH="1">
            <a:off x="2511572" y="1452707"/>
            <a:ext cx="600915" cy="9662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5400000">
            <a:off x="377144" y="3079296"/>
            <a:ext cx="754742" cy="210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0" idx="5"/>
            <a:endCxn id="14" idx="1"/>
          </p:cNvCxnSpPr>
          <p:nvPr/>
        </p:nvCxnSpPr>
        <p:spPr bwMode="auto">
          <a:xfrm rot="16200000" flipH="1">
            <a:off x="2497398" y="1384103"/>
            <a:ext cx="897551" cy="35718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1" idx="3"/>
            <a:endCxn id="16" idx="7"/>
          </p:cNvCxnSpPr>
          <p:nvPr/>
        </p:nvCxnSpPr>
        <p:spPr bwMode="auto">
          <a:xfrm rot="5400000">
            <a:off x="3814230" y="1398054"/>
            <a:ext cx="804115" cy="872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1" idx="5"/>
            <a:endCxn id="20" idx="1"/>
          </p:cNvCxnSpPr>
          <p:nvPr/>
        </p:nvCxnSpPr>
        <p:spPr bwMode="auto">
          <a:xfrm rot="16200000" flipH="1">
            <a:off x="5218485" y="1351108"/>
            <a:ext cx="818630" cy="9807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19" idx="3"/>
            <a:endCxn id="20" idx="7"/>
          </p:cNvCxnSpPr>
          <p:nvPr/>
        </p:nvCxnSpPr>
        <p:spPr bwMode="auto">
          <a:xfrm rot="5400000">
            <a:off x="6720715" y="1503283"/>
            <a:ext cx="629944" cy="8651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9" idx="5"/>
            <a:endCxn id="17" idx="1"/>
          </p:cNvCxnSpPr>
          <p:nvPr/>
        </p:nvCxnSpPr>
        <p:spPr bwMode="auto">
          <a:xfrm rot="16200000" flipH="1">
            <a:off x="7762115" y="1811937"/>
            <a:ext cx="615429" cy="233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7" idx="3"/>
            <a:endCxn id="14" idx="7"/>
          </p:cNvCxnSpPr>
          <p:nvPr/>
        </p:nvCxnSpPr>
        <p:spPr bwMode="auto">
          <a:xfrm rot="5400000">
            <a:off x="6252970" y="1685277"/>
            <a:ext cx="897551" cy="29694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7" idx="4"/>
            <a:endCxn id="18" idx="0"/>
          </p:cNvCxnSpPr>
          <p:nvPr/>
        </p:nvCxnSpPr>
        <p:spPr bwMode="auto">
          <a:xfrm rot="5400000">
            <a:off x="7953602" y="3101067"/>
            <a:ext cx="754742" cy="195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28"/>
          <p:cNvSpPr>
            <a:spLocks noChangeArrowheads="1"/>
          </p:cNvSpPr>
          <p:nvPr/>
        </p:nvSpPr>
        <p:spPr bwMode="auto">
          <a:xfrm>
            <a:off x="1199242" y="3161846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!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65" name="Straight Arrow Connector 64"/>
          <p:cNvCxnSpPr>
            <a:stCxn id="63" idx="7"/>
            <a:endCxn id="16" idx="3"/>
          </p:cNvCxnSpPr>
          <p:nvPr/>
        </p:nvCxnSpPr>
        <p:spPr bwMode="auto">
          <a:xfrm rot="5400000" flipH="1" flipV="1">
            <a:off x="2269364" y="2236480"/>
            <a:ext cx="541045" cy="15105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3" idx="5"/>
            <a:endCxn id="27" idx="2"/>
          </p:cNvCxnSpPr>
          <p:nvPr/>
        </p:nvCxnSpPr>
        <p:spPr bwMode="auto">
          <a:xfrm rot="16200000" flipH="1">
            <a:off x="2265281" y="3266541"/>
            <a:ext cx="154636" cy="11159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11" idx="0"/>
            <a:endCxn id="14" idx="4"/>
          </p:cNvCxnSpPr>
          <p:nvPr/>
        </p:nvCxnSpPr>
        <p:spPr bwMode="auto">
          <a:xfrm rot="5400000" flipH="1" flipV="1">
            <a:off x="4338044" y="4232558"/>
            <a:ext cx="664907" cy="60809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22" idx="0"/>
            <a:endCxn id="16" idx="4"/>
          </p:cNvCxnSpPr>
          <p:nvPr/>
        </p:nvCxnSpPr>
        <p:spPr bwMode="auto">
          <a:xfrm rot="16200000" flipV="1">
            <a:off x="2555591" y="3803707"/>
            <a:ext cx="2723926" cy="75984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22" idx="0"/>
            <a:endCxn id="20" idx="4"/>
          </p:cNvCxnSpPr>
          <p:nvPr/>
        </p:nvCxnSpPr>
        <p:spPr bwMode="auto">
          <a:xfrm rot="5400000" flipH="1" flipV="1">
            <a:off x="3974362" y="3159297"/>
            <a:ext cx="2709411" cy="206318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23" idx="3"/>
            <a:endCxn id="24" idx="1"/>
          </p:cNvCxnSpPr>
          <p:nvPr/>
        </p:nvCxnSpPr>
        <p:spPr bwMode="auto">
          <a:xfrm>
            <a:off x="1378857" y="5301225"/>
            <a:ext cx="503464" cy="1153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23" idx="3"/>
            <a:endCxn id="26" idx="1"/>
          </p:cNvCxnSpPr>
          <p:nvPr/>
        </p:nvCxnSpPr>
        <p:spPr bwMode="auto">
          <a:xfrm>
            <a:off x="1378857" y="5301225"/>
            <a:ext cx="438829" cy="6632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24" idx="3"/>
            <a:endCxn id="25" idx="0"/>
          </p:cNvCxnSpPr>
          <p:nvPr/>
        </p:nvCxnSpPr>
        <p:spPr bwMode="auto">
          <a:xfrm>
            <a:off x="2249034" y="5416550"/>
            <a:ext cx="695665" cy="5152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95" name="Text Box 23"/>
          <p:cNvSpPr txBox="1">
            <a:spLocks noChangeArrowheads="1"/>
          </p:cNvSpPr>
          <p:nvPr/>
        </p:nvSpPr>
        <p:spPr bwMode="auto">
          <a:xfrm>
            <a:off x="3435803" y="1482953"/>
            <a:ext cx="8773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before</a:t>
            </a:r>
          </a:p>
        </p:txBody>
      </p:sp>
      <p:sp>
        <p:nvSpPr>
          <p:cNvPr id="96" name="Text Box 24"/>
          <p:cNvSpPr txBox="1">
            <a:spLocks noChangeArrowheads="1"/>
          </p:cNvSpPr>
          <p:nvPr/>
        </p:nvSpPr>
        <p:spPr bwMode="auto">
          <a:xfrm>
            <a:off x="5542643" y="1453924"/>
            <a:ext cx="710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after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304800" y="5138057"/>
            <a:ext cx="1001486" cy="333829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3831772" y="5558971"/>
            <a:ext cx="856343" cy="362857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Line 13"/>
          <p:cNvSpPr>
            <a:spLocks noChangeShapeType="1"/>
          </p:cNvSpPr>
          <p:nvPr/>
        </p:nvSpPr>
        <p:spPr bwMode="auto">
          <a:xfrm flipH="1">
            <a:off x="3004457" y="4238172"/>
            <a:ext cx="217714" cy="1770742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685346" y="1562781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event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8109403" y="1642609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event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3" name="Text Box 23"/>
          <p:cNvSpPr txBox="1">
            <a:spLocks noChangeArrowheads="1"/>
          </p:cNvSpPr>
          <p:nvPr/>
        </p:nvSpPr>
        <p:spPr bwMode="auto">
          <a:xfrm>
            <a:off x="2637518" y="1526496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4" name="Text Box 23"/>
          <p:cNvSpPr txBox="1">
            <a:spLocks noChangeArrowheads="1"/>
          </p:cNvSpPr>
          <p:nvPr/>
        </p:nvSpPr>
        <p:spPr bwMode="auto">
          <a:xfrm>
            <a:off x="1861004" y="3159354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7006318" y="1802268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6" name="Text Box 23"/>
          <p:cNvSpPr txBox="1">
            <a:spLocks noChangeArrowheads="1"/>
          </p:cNvSpPr>
          <p:nvPr/>
        </p:nvSpPr>
        <p:spPr bwMode="auto">
          <a:xfrm>
            <a:off x="300719" y="2890839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7" name="Text Box 23"/>
          <p:cNvSpPr txBox="1">
            <a:spLocks noChangeArrowheads="1"/>
          </p:cNvSpPr>
          <p:nvPr/>
        </p:nvSpPr>
        <p:spPr bwMode="auto">
          <a:xfrm>
            <a:off x="8290833" y="301421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8" name="Text Box 23"/>
          <p:cNvSpPr txBox="1">
            <a:spLocks noChangeArrowheads="1"/>
          </p:cNvSpPr>
          <p:nvPr/>
        </p:nvSpPr>
        <p:spPr bwMode="auto">
          <a:xfrm>
            <a:off x="1382033" y="2477182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agent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9" name="Text Box 23"/>
          <p:cNvSpPr txBox="1">
            <a:spLocks noChangeArrowheads="1"/>
          </p:cNvSpPr>
          <p:nvPr/>
        </p:nvSpPr>
        <p:spPr bwMode="auto">
          <a:xfrm>
            <a:off x="6788604" y="3021468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agent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1570719" y="3783468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duration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3885066" y="5988279"/>
            <a:ext cx="715962" cy="39754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 smtClean="0">
                <a:solidFill>
                  <a:srgbClr val="F8996E"/>
                </a:solidFill>
                <a:latin typeface="Arial" charset="0"/>
              </a:rPr>
              <a:t>ACT</a:t>
            </a:r>
            <a:endParaRPr lang="en-US" b="1" dirty="0">
              <a:solidFill>
                <a:srgbClr val="F8996E"/>
              </a:solidFill>
              <a:latin typeface="Arial" charset="0"/>
            </a:endParaRPr>
          </a:p>
        </p:txBody>
      </p:sp>
      <p:cxnSp>
        <p:nvCxnSpPr>
          <p:cNvPr id="118" name="Straight Arrow Connector 117"/>
          <p:cNvCxnSpPr>
            <a:stCxn id="116" idx="1"/>
            <a:endCxn id="13" idx="5"/>
          </p:cNvCxnSpPr>
          <p:nvPr/>
        </p:nvCxnSpPr>
        <p:spPr bwMode="auto">
          <a:xfrm rot="10800000">
            <a:off x="949812" y="4161776"/>
            <a:ext cx="2935255" cy="202527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116" idx="3"/>
            <a:endCxn id="18" idx="2"/>
          </p:cNvCxnSpPr>
          <p:nvPr/>
        </p:nvCxnSpPr>
        <p:spPr bwMode="auto">
          <a:xfrm flipV="1">
            <a:off x="4601028" y="3919309"/>
            <a:ext cx="3289074" cy="226774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4" grpId="0"/>
      <p:bldP spid="25" grpId="0" autoUpdateAnimBg="0"/>
      <p:bldP spid="25" grpId="1"/>
      <p:bldP spid="26" grpId="0"/>
      <p:bldP spid="27" grpId="0" animBg="1"/>
      <p:bldP spid="63" grpId="0" animBg="1"/>
      <p:bldP spid="95" grpId="0"/>
      <p:bldP spid="96" grpId="0"/>
      <p:bldP spid="100" grpId="0" animBg="1"/>
      <p:bldP spid="102" grpId="0"/>
      <p:bldP spid="104" grpId="0"/>
      <p:bldP spid="105" grpId="0"/>
      <p:bldP spid="107" grpId="0"/>
      <p:bldP spid="109" grpId="0"/>
      <p:bldP spid="1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7" y="1651000"/>
            <a:ext cx="7772400" cy="1143000"/>
          </a:xfrm>
        </p:spPr>
        <p:txBody>
          <a:bodyPr/>
          <a:lstStyle/>
          <a:p>
            <a:r>
              <a:rPr lang="en-US" dirty="0" smtClean="0"/>
              <a:t>For More Details</a:t>
            </a:r>
            <a:br>
              <a:rPr lang="en-US" dirty="0" smtClean="0"/>
            </a:br>
            <a:r>
              <a:rPr lang="en-US" dirty="0" smtClean="0"/>
              <a:t>See the Paper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29828"/>
            <a:ext cx="1905000" cy="275771"/>
          </a:xfrm>
        </p:spPr>
        <p:txBody>
          <a:bodyPr/>
          <a:lstStyle/>
          <a:p>
            <a:r>
              <a:rPr lang="en-US" dirty="0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/>
          <a:p>
            <a:r>
              <a:rPr lang="en-US" dirty="0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9828"/>
            <a:ext cx="1905000" cy="275771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fld id="{23B99198-9109-45F5-AF01-A3FA1B1F60EF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7075" y="517525"/>
            <a:ext cx="7772400" cy="693738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sz="4000"/>
              <a:t>Collaborators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2017713"/>
            <a:ext cx="7396162" cy="2214562"/>
          </a:xfrm>
        </p:spPr>
        <p:txBody>
          <a:bodyPr/>
          <a:lstStyle/>
          <a:p>
            <a:pPr algn="ctr">
              <a:buClr>
                <a:schemeClr val="tx2"/>
              </a:buClr>
              <a:buFontTx/>
              <a:buNone/>
            </a:pPr>
            <a:r>
              <a:rPr lang="en-US"/>
              <a:t>Past and present members of</a:t>
            </a:r>
          </a:p>
          <a:p>
            <a:pPr algn="ctr">
              <a:buClr>
                <a:schemeClr val="tx2"/>
              </a:buClr>
              <a:buFontTx/>
              <a:buNone/>
            </a:pPr>
            <a:r>
              <a:rPr lang="en-US"/>
              <a:t>SNeRG: The SNePS Research Group</a:t>
            </a:r>
          </a:p>
          <a:p>
            <a:pPr algn="ctr">
              <a:buClr>
                <a:schemeClr val="tx2"/>
              </a:buClr>
              <a:buFontTx/>
              <a:buNone/>
            </a:pPr>
            <a:r>
              <a:rPr lang="en-US">
                <a:hlinkClick r:id="rId2"/>
              </a:rPr>
              <a:t>http://www.cse.buffalo.edu/sneps/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743" y="272143"/>
            <a:ext cx="7772400" cy="1143000"/>
          </a:xfrm>
        </p:spPr>
        <p:txBody>
          <a:bodyPr/>
          <a:lstStyle/>
          <a:p>
            <a:r>
              <a:rPr lang="en-US" smtClean="0"/>
              <a:t>Grounded Layered Architecture with Integrated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315" y="1549399"/>
            <a:ext cx="7772400" cy="4733204"/>
          </a:xfrm>
        </p:spPr>
        <p:txBody>
          <a:bodyPr/>
          <a:lstStyle/>
          <a:p>
            <a:r>
              <a:rPr lang="en-US" sz="2400" dirty="0" smtClean="0"/>
              <a:t>Major Concern:</a:t>
            </a:r>
          </a:p>
          <a:p>
            <a:pPr lvl="1"/>
            <a:r>
              <a:rPr lang="en-US" sz="2400" dirty="0" smtClean="0"/>
              <a:t>Knowledge Representation and Reasoning</a:t>
            </a:r>
          </a:p>
          <a:p>
            <a:r>
              <a:rPr lang="en-US" sz="2400" dirty="0" smtClean="0"/>
              <a:t>Driving Motivation:</a:t>
            </a:r>
          </a:p>
          <a:p>
            <a:pPr lvl="1"/>
            <a:r>
              <a:rPr lang="en-US" sz="2400" dirty="0" smtClean="0"/>
              <a:t>Natural Language Understanding &amp; Generation</a:t>
            </a:r>
          </a:p>
          <a:p>
            <a:r>
              <a:rPr lang="en-US" sz="2400" dirty="0" smtClean="0"/>
              <a:t>Additional Concern:</a:t>
            </a:r>
          </a:p>
          <a:p>
            <a:pPr lvl="1"/>
            <a:r>
              <a:rPr lang="en-US" sz="2400" dirty="0" smtClean="0"/>
              <a:t>Agents that act</a:t>
            </a:r>
          </a:p>
          <a:p>
            <a:r>
              <a:rPr lang="en-US" sz="2400" dirty="0" smtClean="0"/>
              <a:t>Question:</a:t>
            </a:r>
          </a:p>
          <a:p>
            <a:pPr lvl="1"/>
            <a:r>
              <a:rPr lang="en-US" sz="2400" dirty="0" smtClean="0"/>
              <a:t>Where do beliefs come from?</a:t>
            </a:r>
          </a:p>
          <a:p>
            <a:r>
              <a:rPr lang="en-US" sz="2400" dirty="0" smtClean="0"/>
              <a:t>Partial Answer:</a:t>
            </a:r>
          </a:p>
          <a:p>
            <a:pPr lvl="1"/>
            <a:r>
              <a:rPr lang="en-US" sz="2400" dirty="0" smtClean="0"/>
              <a:t>Agent’s being embodied</a:t>
            </a:r>
          </a:p>
          <a:p>
            <a:pPr lvl="1"/>
            <a:r>
              <a:rPr lang="en-US" sz="2400" dirty="0" smtClean="0"/>
              <a:t>Agent’s being situated in the world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44342"/>
            <a:ext cx="1113971" cy="261257"/>
          </a:xfrm>
        </p:spPr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45942"/>
            <a:ext cx="1905000" cy="312057"/>
          </a:xfrm>
        </p:spPr>
        <p:txBody>
          <a:bodyPr/>
          <a:lstStyle/>
          <a:p>
            <a:pPr algn="ctr"/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Shapiro &amp; Bona</a:t>
            </a:r>
            <a:endParaRPr lang="en-US"/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72514" y="6451600"/>
            <a:ext cx="1905000" cy="217714"/>
          </a:xfrm>
        </p:spPr>
        <p:txBody>
          <a:bodyPr/>
          <a:lstStyle/>
          <a:p>
            <a:fld id="{5ECAFE09-A097-4120-92C0-623DBDBEBF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89508" name="Oval 36"/>
          <p:cNvSpPr>
            <a:spLocks noChangeArrowheads="1"/>
          </p:cNvSpPr>
          <p:nvPr/>
        </p:nvSpPr>
        <p:spPr bwMode="auto">
          <a:xfrm>
            <a:off x="1641475" y="5270500"/>
            <a:ext cx="2292350" cy="8270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2689225" y="692150"/>
            <a:ext cx="3733800" cy="10668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2689225" y="1758950"/>
            <a:ext cx="3733800" cy="1143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2689225" y="2901950"/>
            <a:ext cx="3733800" cy="7921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7" name="Rectangle 5"/>
          <p:cNvSpPr>
            <a:spLocks noChangeArrowheads="1"/>
          </p:cNvSpPr>
          <p:nvPr/>
        </p:nvSpPr>
        <p:spPr bwMode="auto">
          <a:xfrm>
            <a:off x="2689225" y="4494213"/>
            <a:ext cx="3733800" cy="541337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8" name="Rectangle 6"/>
          <p:cNvSpPr>
            <a:spLocks noChangeArrowheads="1"/>
          </p:cNvSpPr>
          <p:nvPr/>
        </p:nvSpPr>
        <p:spPr bwMode="auto">
          <a:xfrm>
            <a:off x="2689225" y="5050064"/>
            <a:ext cx="3733800" cy="14478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9" name="Text Box 7"/>
          <p:cNvSpPr txBox="1">
            <a:spLocks noChangeArrowheads="1"/>
          </p:cNvSpPr>
          <p:nvPr/>
        </p:nvSpPr>
        <p:spPr bwMode="auto">
          <a:xfrm>
            <a:off x="2689225" y="76835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KL</a:t>
            </a:r>
          </a:p>
        </p:txBody>
      </p:sp>
      <p:sp>
        <p:nvSpPr>
          <p:cNvPr id="489480" name="Text Box 8"/>
          <p:cNvSpPr txBox="1">
            <a:spLocks noChangeArrowheads="1"/>
          </p:cNvSpPr>
          <p:nvPr/>
        </p:nvSpPr>
        <p:spPr bwMode="auto">
          <a:xfrm>
            <a:off x="2689225" y="175895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PMLa</a:t>
            </a:r>
          </a:p>
        </p:txBody>
      </p:sp>
      <p:sp>
        <p:nvSpPr>
          <p:cNvPr id="489481" name="Text Box 9"/>
          <p:cNvSpPr txBox="1">
            <a:spLocks noChangeArrowheads="1"/>
          </p:cNvSpPr>
          <p:nvPr/>
        </p:nvSpPr>
        <p:spPr bwMode="auto">
          <a:xfrm>
            <a:off x="2689225" y="290195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PMLb</a:t>
            </a:r>
          </a:p>
        </p:txBody>
      </p:sp>
      <p:sp>
        <p:nvSpPr>
          <p:cNvPr id="489482" name="Text Box 10"/>
          <p:cNvSpPr txBox="1">
            <a:spLocks noChangeArrowheads="1"/>
          </p:cNvSpPr>
          <p:nvPr/>
        </p:nvSpPr>
        <p:spPr bwMode="auto">
          <a:xfrm>
            <a:off x="2765425" y="450215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PMLc</a:t>
            </a:r>
          </a:p>
        </p:txBody>
      </p:sp>
      <p:sp>
        <p:nvSpPr>
          <p:cNvPr id="489483" name="Text Box 11"/>
          <p:cNvSpPr txBox="1">
            <a:spLocks noChangeArrowheads="1"/>
          </p:cNvSpPr>
          <p:nvPr/>
        </p:nvSpPr>
        <p:spPr bwMode="auto">
          <a:xfrm>
            <a:off x="2689225" y="541655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SAL</a:t>
            </a:r>
          </a:p>
        </p:txBody>
      </p:sp>
      <p:sp>
        <p:nvSpPr>
          <p:cNvPr id="489484" name="Rectangle 12"/>
          <p:cNvSpPr>
            <a:spLocks noChangeArrowheads="1"/>
          </p:cNvSpPr>
          <p:nvPr/>
        </p:nvSpPr>
        <p:spPr bwMode="auto">
          <a:xfrm>
            <a:off x="1546225" y="692150"/>
            <a:ext cx="5105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85" name="Text Box 13"/>
          <p:cNvSpPr txBox="1">
            <a:spLocks noChangeArrowheads="1"/>
          </p:cNvSpPr>
          <p:nvPr/>
        </p:nvSpPr>
        <p:spPr bwMode="auto">
          <a:xfrm>
            <a:off x="1682750" y="65246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bg2"/>
                </a:solidFill>
                <a:latin typeface="Arial" charset="0"/>
              </a:rPr>
              <a:t>Mind</a:t>
            </a:r>
          </a:p>
        </p:txBody>
      </p:sp>
      <p:sp>
        <p:nvSpPr>
          <p:cNvPr id="489486" name="Rectangle 14"/>
          <p:cNvSpPr>
            <a:spLocks noChangeArrowheads="1"/>
          </p:cNvSpPr>
          <p:nvPr/>
        </p:nvSpPr>
        <p:spPr bwMode="auto">
          <a:xfrm>
            <a:off x="1546225" y="1758950"/>
            <a:ext cx="5105400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87" name="Text Box 15"/>
          <p:cNvSpPr txBox="1">
            <a:spLocks noChangeArrowheads="1"/>
          </p:cNvSpPr>
          <p:nvPr/>
        </p:nvSpPr>
        <p:spPr bwMode="auto">
          <a:xfrm>
            <a:off x="1682750" y="171926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solidFill>
                  <a:srgbClr val="FFC000"/>
                </a:solidFill>
                <a:latin typeface="Arial" charset="0"/>
              </a:rPr>
              <a:t>Body</a:t>
            </a:r>
          </a:p>
        </p:txBody>
      </p:sp>
      <p:sp>
        <p:nvSpPr>
          <p:cNvPr id="489488" name="Line 16"/>
          <p:cNvSpPr>
            <a:spLocks noChangeShapeType="1"/>
          </p:cNvSpPr>
          <p:nvPr/>
        </p:nvSpPr>
        <p:spPr bwMode="auto">
          <a:xfrm>
            <a:off x="487363" y="2901950"/>
            <a:ext cx="83375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89" name="Text Box 17"/>
          <p:cNvSpPr txBox="1">
            <a:spLocks noChangeArrowheads="1"/>
          </p:cNvSpPr>
          <p:nvPr/>
        </p:nvSpPr>
        <p:spPr bwMode="auto">
          <a:xfrm>
            <a:off x="7032625" y="1454150"/>
            <a:ext cx="173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0" i="1">
                <a:latin typeface="Arial" charset="0"/>
              </a:rPr>
              <a:t>Independent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of lower-body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implementation</a:t>
            </a:r>
          </a:p>
        </p:txBody>
      </p:sp>
      <p:sp>
        <p:nvSpPr>
          <p:cNvPr id="489490" name="AutoShape 18"/>
          <p:cNvSpPr>
            <a:spLocks noChangeArrowheads="1"/>
          </p:cNvSpPr>
          <p:nvPr/>
        </p:nvSpPr>
        <p:spPr bwMode="auto">
          <a:xfrm>
            <a:off x="2994025" y="3740150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1" name="AutoShape 19"/>
          <p:cNvSpPr>
            <a:spLocks noChangeArrowheads="1"/>
          </p:cNvSpPr>
          <p:nvPr/>
        </p:nvSpPr>
        <p:spPr bwMode="auto">
          <a:xfrm>
            <a:off x="3984625" y="3740150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2" name="AutoShape 20"/>
          <p:cNvSpPr>
            <a:spLocks noChangeArrowheads="1"/>
          </p:cNvSpPr>
          <p:nvPr/>
        </p:nvSpPr>
        <p:spPr bwMode="auto">
          <a:xfrm>
            <a:off x="4931682" y="3725636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3" name="Line 21"/>
          <p:cNvSpPr>
            <a:spLocks noChangeShapeType="1"/>
          </p:cNvSpPr>
          <p:nvPr/>
        </p:nvSpPr>
        <p:spPr bwMode="auto">
          <a:xfrm>
            <a:off x="4441825" y="46545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4" name="Line 22"/>
          <p:cNvSpPr>
            <a:spLocks noChangeShapeType="1"/>
          </p:cNvSpPr>
          <p:nvPr/>
        </p:nvSpPr>
        <p:spPr bwMode="auto">
          <a:xfrm>
            <a:off x="4441825" y="25209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5" name="Line 23"/>
          <p:cNvSpPr>
            <a:spLocks noChangeShapeType="1"/>
          </p:cNvSpPr>
          <p:nvPr/>
        </p:nvSpPr>
        <p:spPr bwMode="auto">
          <a:xfrm>
            <a:off x="4441825" y="14541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6" name="Line 24"/>
          <p:cNvSpPr>
            <a:spLocks noChangeShapeType="1"/>
          </p:cNvSpPr>
          <p:nvPr/>
        </p:nvSpPr>
        <p:spPr bwMode="auto">
          <a:xfrm>
            <a:off x="5794375" y="556895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7" name="Line 25"/>
          <p:cNvSpPr>
            <a:spLocks noChangeShapeType="1"/>
          </p:cNvSpPr>
          <p:nvPr/>
        </p:nvSpPr>
        <p:spPr bwMode="auto">
          <a:xfrm>
            <a:off x="5832475" y="594995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8" name="Line 26"/>
          <p:cNvSpPr>
            <a:spLocks noChangeShapeType="1"/>
          </p:cNvSpPr>
          <p:nvPr/>
        </p:nvSpPr>
        <p:spPr bwMode="auto">
          <a:xfrm>
            <a:off x="5832475" y="633095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9" name="Text Box 27"/>
          <p:cNvSpPr txBox="1">
            <a:spLocks noChangeArrowheads="1"/>
          </p:cNvSpPr>
          <p:nvPr/>
        </p:nvSpPr>
        <p:spPr bwMode="auto">
          <a:xfrm>
            <a:off x="6918325" y="52641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Hearing</a:t>
            </a:r>
          </a:p>
        </p:txBody>
      </p:sp>
      <p:sp>
        <p:nvSpPr>
          <p:cNvPr id="489500" name="Text Box 28"/>
          <p:cNvSpPr txBox="1">
            <a:spLocks noChangeArrowheads="1"/>
          </p:cNvSpPr>
          <p:nvPr/>
        </p:nvSpPr>
        <p:spPr bwMode="auto">
          <a:xfrm>
            <a:off x="6988175" y="564515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Vision</a:t>
            </a:r>
          </a:p>
        </p:txBody>
      </p:sp>
      <p:sp>
        <p:nvSpPr>
          <p:cNvPr id="489501" name="Text Box 29"/>
          <p:cNvSpPr txBox="1">
            <a:spLocks noChangeArrowheads="1"/>
          </p:cNvSpPr>
          <p:nvPr/>
        </p:nvSpPr>
        <p:spPr bwMode="auto">
          <a:xfrm>
            <a:off x="6956425" y="602615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Motion</a:t>
            </a:r>
          </a:p>
        </p:txBody>
      </p:sp>
      <p:sp>
        <p:nvSpPr>
          <p:cNvPr id="489502" name="Line 30"/>
          <p:cNvSpPr>
            <a:spLocks noChangeShapeType="1"/>
          </p:cNvSpPr>
          <p:nvPr/>
        </p:nvSpPr>
        <p:spPr bwMode="auto">
          <a:xfrm>
            <a:off x="5794375" y="518795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03" name="Text Box 31"/>
          <p:cNvSpPr txBox="1">
            <a:spLocks noChangeArrowheads="1"/>
          </p:cNvSpPr>
          <p:nvPr/>
        </p:nvSpPr>
        <p:spPr bwMode="auto">
          <a:xfrm>
            <a:off x="6911975" y="488315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Speech</a:t>
            </a:r>
          </a:p>
        </p:txBody>
      </p:sp>
      <p:sp>
        <p:nvSpPr>
          <p:cNvPr id="489504" name="Text Box 32"/>
          <p:cNvSpPr txBox="1">
            <a:spLocks noChangeArrowheads="1"/>
          </p:cNvSpPr>
          <p:nvPr/>
        </p:nvSpPr>
        <p:spPr bwMode="auto">
          <a:xfrm>
            <a:off x="8491538" y="4978400"/>
            <a:ext cx="4000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W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O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D</a:t>
            </a:r>
          </a:p>
        </p:txBody>
      </p:sp>
      <p:sp>
        <p:nvSpPr>
          <p:cNvPr id="489505" name="Text Box 33"/>
          <p:cNvSpPr txBox="1">
            <a:spLocks noChangeArrowheads="1"/>
          </p:cNvSpPr>
          <p:nvPr/>
        </p:nvSpPr>
        <p:spPr bwMode="auto">
          <a:xfrm>
            <a:off x="3527425" y="3892550"/>
            <a:ext cx="1579563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0">
                <a:latin typeface="Arial" charset="0"/>
              </a:rPr>
              <a:t> I/P s o c k e t s</a:t>
            </a:r>
          </a:p>
        </p:txBody>
      </p:sp>
      <p:sp>
        <p:nvSpPr>
          <p:cNvPr id="489506" name="Rectangle 34"/>
          <p:cNvSpPr>
            <a:spLocks noChangeArrowheads="1"/>
          </p:cNvSpPr>
          <p:nvPr/>
        </p:nvSpPr>
        <p:spPr bwMode="auto">
          <a:xfrm>
            <a:off x="1885950" y="185738"/>
            <a:ext cx="47244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chemeClr val="tx2"/>
              </a:buClr>
            </a:pPr>
            <a:r>
              <a:rPr lang="en-US" sz="3200" b="0" dirty="0" smtClean="0">
                <a:solidFill>
                  <a:srgbClr val="993300"/>
                </a:solidFill>
              </a:rPr>
              <a:t>GLAIR Architecture</a:t>
            </a:r>
            <a:endParaRPr lang="en-US" sz="3200" b="0" dirty="0">
              <a:solidFill>
                <a:srgbClr val="993300"/>
              </a:solidFill>
            </a:endParaRPr>
          </a:p>
        </p:txBody>
      </p:sp>
      <p:sp>
        <p:nvSpPr>
          <p:cNvPr id="489507" name="Text Box 35"/>
          <p:cNvSpPr txBox="1">
            <a:spLocks noChangeArrowheads="1"/>
          </p:cNvSpPr>
          <p:nvPr/>
        </p:nvSpPr>
        <p:spPr bwMode="auto">
          <a:xfrm>
            <a:off x="6996113" y="3217863"/>
            <a:ext cx="173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0" i="1">
                <a:latin typeface="Arial" charset="0"/>
              </a:rPr>
              <a:t>Dependent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on lower-body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implementation</a:t>
            </a:r>
          </a:p>
        </p:txBody>
      </p:sp>
      <p:sp>
        <p:nvSpPr>
          <p:cNvPr id="489509" name="Line 37"/>
          <p:cNvSpPr>
            <a:spLocks noChangeShapeType="1"/>
          </p:cNvSpPr>
          <p:nvPr/>
        </p:nvSpPr>
        <p:spPr bwMode="auto">
          <a:xfrm>
            <a:off x="2466975" y="5283200"/>
            <a:ext cx="217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10" name="Line 38"/>
          <p:cNvSpPr>
            <a:spLocks noChangeShapeType="1"/>
          </p:cNvSpPr>
          <p:nvPr/>
        </p:nvSpPr>
        <p:spPr bwMode="auto">
          <a:xfrm>
            <a:off x="2584450" y="6096000"/>
            <a:ext cx="100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11" name="Text Box 39"/>
          <p:cNvSpPr txBox="1">
            <a:spLocks noChangeArrowheads="1"/>
          </p:cNvSpPr>
          <p:nvPr/>
        </p:nvSpPr>
        <p:spPr bwMode="auto">
          <a:xfrm>
            <a:off x="895350" y="4832350"/>
            <a:ext cx="1657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Proprioception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Sensori</a:t>
            </a:r>
            <a:r>
              <a:rPr lang="en-US" dirty="0" smtClean="0"/>
              <a:t>-Actuator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and </a:t>
            </a:r>
            <a:r>
              <a:rPr lang="en-US" dirty="0" err="1" smtClean="0"/>
              <a:t>effector</a:t>
            </a:r>
            <a:r>
              <a:rPr lang="en-US" dirty="0" smtClean="0"/>
              <a:t> controllers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5892799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Perceptuo</a:t>
            </a:r>
            <a:r>
              <a:rPr lang="en-US" dirty="0" smtClean="0"/>
              <a:t>-Motor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PMLa</a:t>
            </a:r>
            <a:endParaRPr lang="en-US" dirty="0" smtClean="0"/>
          </a:p>
          <a:p>
            <a:r>
              <a:rPr lang="en-US" dirty="0" err="1" smtClean="0"/>
              <a:t>PMLb</a:t>
            </a:r>
            <a:endParaRPr lang="en-US" dirty="0" smtClean="0"/>
          </a:p>
          <a:p>
            <a:r>
              <a:rPr lang="en-US" dirty="0" err="1" smtClean="0"/>
              <a:t>PMLc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5515427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5-Point Star 19"/>
          <p:cNvSpPr/>
          <p:nvPr/>
        </p:nvSpPr>
        <p:spPr bwMode="auto">
          <a:xfrm>
            <a:off x="7997371" y="4695370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7997371" y="4223656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Abstracts sensors &amp; effectors</a:t>
            </a:r>
          </a:p>
          <a:p>
            <a:r>
              <a:rPr lang="en-US" dirty="0" smtClean="0"/>
              <a:t>Body’s behavioral repertoire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5-Point Star 24"/>
          <p:cNvSpPr/>
          <p:nvPr/>
        </p:nvSpPr>
        <p:spPr bwMode="auto">
          <a:xfrm>
            <a:off x="7997371" y="5500914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752600"/>
            <a:ext cx="8461828" cy="4114800"/>
          </a:xfrm>
        </p:spPr>
        <p:txBody>
          <a:bodyPr/>
          <a:lstStyle/>
          <a:p>
            <a:r>
              <a:rPr lang="en-US" dirty="0" smtClean="0"/>
              <a:t>Translation &amp; Communication</a:t>
            </a:r>
          </a:p>
          <a:p>
            <a:pPr lvl="1"/>
            <a:r>
              <a:rPr lang="en-US" dirty="0" smtClean="0"/>
              <a:t>Between </a:t>
            </a:r>
            <a:r>
              <a:rPr lang="en-US" dirty="0" err="1" smtClean="0"/>
              <a:t>PMLa</a:t>
            </a:r>
            <a:r>
              <a:rPr lang="en-US" dirty="0" smtClean="0"/>
              <a:t> &amp; </a:t>
            </a:r>
            <a:r>
              <a:rPr lang="en-US" dirty="0" err="1" smtClean="0"/>
              <a:t>PMLc</a:t>
            </a:r>
            <a:endParaRPr lang="en-US" dirty="0" smtClean="0"/>
          </a:p>
          <a:p>
            <a:r>
              <a:rPr lang="en-US" dirty="0" smtClean="0"/>
              <a:t>Highest layer that knows body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4673599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29" y="1404257"/>
            <a:ext cx="7772400" cy="4114800"/>
          </a:xfrm>
        </p:spPr>
        <p:txBody>
          <a:bodyPr/>
          <a:lstStyle/>
          <a:p>
            <a:r>
              <a:rPr lang="en-US" dirty="0" smtClean="0"/>
              <a:t>Grounds KL symbols</a:t>
            </a:r>
          </a:p>
          <a:p>
            <a:pPr lvl="1"/>
            <a:r>
              <a:rPr lang="en-US" dirty="0" smtClean="0"/>
              <a:t>Perceptual structures</a:t>
            </a:r>
          </a:p>
          <a:p>
            <a:pPr lvl="1"/>
            <a:r>
              <a:rPr lang="en-US" dirty="0" smtClean="0"/>
              <a:t>Implementation of primitive actions</a:t>
            </a:r>
          </a:p>
          <a:p>
            <a:r>
              <a:rPr lang="en-US" dirty="0" smtClean="0"/>
              <a:t>Registers for Embodiment &amp; </a:t>
            </a:r>
            <a:r>
              <a:rPr lang="en-US" dirty="0" err="1" smtClean="0"/>
              <a:t>Situatedness</a:t>
            </a:r>
            <a:endParaRPr lang="en-US" dirty="0" smtClean="0"/>
          </a:p>
          <a:p>
            <a:pPr lvl="1"/>
            <a:r>
              <a:rPr lang="en-US" dirty="0" smtClean="0"/>
              <a:t>Deictic Registers</a:t>
            </a:r>
          </a:p>
          <a:p>
            <a:pPr lvl="1"/>
            <a:r>
              <a:rPr lang="en-US" dirty="0" smtClean="0"/>
              <a:t>Modality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BICA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Shapiro &amp; Bona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5-Point Star 12"/>
          <p:cNvSpPr/>
          <p:nvPr/>
        </p:nvSpPr>
        <p:spPr bwMode="auto">
          <a:xfrm>
            <a:off x="7997371" y="4223656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Blank Presentatio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62222</TotalTime>
  <Words>776</Words>
  <Application>Microsoft Office PowerPoint</Application>
  <PresentationFormat>On-screen Show (4:3)</PresentationFormat>
  <Paragraphs>344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Blank Presentation</vt:lpstr>
      <vt:lpstr>Custom Design</vt:lpstr>
      <vt:lpstr>The GLAIR Cognitive Architecture </vt:lpstr>
      <vt:lpstr>Outline</vt:lpstr>
      <vt:lpstr>Grounded Layered Architecture with Integrated Reasoning</vt:lpstr>
      <vt:lpstr>Slide 4</vt:lpstr>
      <vt:lpstr>Sensori-Actuator Layer</vt:lpstr>
      <vt:lpstr>Perceptuo-Motor Layer</vt:lpstr>
      <vt:lpstr>PMLc</vt:lpstr>
      <vt:lpstr>PMLb</vt:lpstr>
      <vt:lpstr>PMLa</vt:lpstr>
      <vt:lpstr>The Knowledge Layer</vt:lpstr>
      <vt:lpstr>Outline</vt:lpstr>
      <vt:lpstr>SNePS</vt:lpstr>
      <vt:lpstr>Ontology of Mental Entities</vt:lpstr>
      <vt:lpstr>Policies Reasoning           Acting</vt:lpstr>
      <vt:lpstr>Types of Acts I</vt:lpstr>
      <vt:lpstr>Types of Acts II</vt:lpstr>
      <vt:lpstr>Acting           Reasoning Control Acts</vt:lpstr>
      <vt:lpstr>Goal Talk</vt:lpstr>
      <vt:lpstr>Behavior Cycle</vt:lpstr>
      <vt:lpstr>Outline</vt:lpstr>
      <vt:lpstr>Entities, Terms, Symbols, Objects</vt:lpstr>
      <vt:lpstr>Alignment</vt:lpstr>
      <vt:lpstr>Deictic Registers</vt:lpstr>
      <vt:lpstr>Modality Registers</vt:lpstr>
      <vt:lpstr>Building Episodic Memory</vt:lpstr>
      <vt:lpstr>For More Details See the Paper</vt:lpstr>
      <vt:lpstr>Collaborators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MGLAIR</dc:title>
  <dc:creator>Stuart C. Shapiro</dc:creator>
  <cp:lastModifiedBy>shapiro</cp:lastModifiedBy>
  <cp:revision>720</cp:revision>
  <cp:lastPrinted>2001-07-31T08:53:16Z</cp:lastPrinted>
  <dcterms:created xsi:type="dcterms:W3CDTF">2009-11-05T13:21:42Z</dcterms:created>
  <dcterms:modified xsi:type="dcterms:W3CDTF">2009-11-09T14:33:28Z</dcterms:modified>
</cp:coreProperties>
</file>