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322" r:id="rId3"/>
    <p:sldId id="707" r:id="rId4"/>
    <p:sldId id="762" r:id="rId5"/>
    <p:sldId id="743" r:id="rId6"/>
    <p:sldId id="763" r:id="rId7"/>
    <p:sldId id="745" r:id="rId8"/>
    <p:sldId id="746" r:id="rId9"/>
    <p:sldId id="747" r:id="rId10"/>
    <p:sldId id="758" r:id="rId11"/>
    <p:sldId id="765" r:id="rId12"/>
    <p:sldId id="750" r:id="rId13"/>
    <p:sldId id="756" r:id="rId14"/>
    <p:sldId id="748" r:id="rId15"/>
    <p:sldId id="749" r:id="rId16"/>
    <p:sldId id="752" r:id="rId17"/>
    <p:sldId id="754" r:id="rId18"/>
    <p:sldId id="753" r:id="rId19"/>
    <p:sldId id="764" r:id="rId20"/>
    <p:sldId id="761" r:id="rId21"/>
    <p:sldId id="704" r:id="rId22"/>
    <p:sldId id="584" r:id="rId2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92" d="100"/>
          <a:sy n="92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3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Global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PA2 is out.</a:t>
            </a:r>
          </a:p>
          <a:p>
            <a:pPr lvl="1"/>
            <a:r>
              <a:rPr lang="en-US" dirty="0" smtClean="0"/>
              <a:t>Please start from the content provider.</a:t>
            </a:r>
          </a:p>
          <a:p>
            <a:r>
              <a:rPr lang="en-US" dirty="0" smtClean="0"/>
              <a:t>Amazon EC2 is ready.</a:t>
            </a:r>
          </a:p>
          <a:p>
            <a:pPr lvl="1"/>
            <a:r>
              <a:rPr lang="en-US" dirty="0" smtClean="0"/>
              <a:t>I will send out instructions regarding this soon.</a:t>
            </a:r>
          </a:p>
          <a:p>
            <a:pPr lvl="1"/>
            <a:r>
              <a:rPr lang="en-US" dirty="0" smtClean="0"/>
              <a:t>We will give you two codes, $50/code.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smtClean="0">
                <a:latin typeface="Arial" pitchFamily="-1" charset="0"/>
              </a:rPr>
              <a:t>Assumptions: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There is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communication channel</a:t>
            </a:r>
            <a:r>
              <a:rPr lang="en-US" dirty="0" smtClean="0">
                <a:latin typeface="Arial" pitchFamily="-1" charset="0"/>
              </a:rPr>
              <a:t> between each pair of processes (@each process: N-1 in and N-1 out)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Communication channels are unidirectional and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FIFO-ordered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No failure, all messages arrive intact, exactly once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Any process may initiate the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 does not interfere with normal execution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Each process is able to record its state and the state of its incoming channels (no central collection)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</a:t>
            </a:r>
            <a:r>
              <a:rPr lang="en-US" sz="2000" dirty="0" smtClean="0">
                <a:latin typeface="Arial" pitchFamily="-1" charset="0"/>
              </a:rPr>
              <a:t>records </a:t>
            </a:r>
            <a:r>
              <a:rPr lang="en-US" sz="2000" dirty="0" smtClean="0">
                <a:solidFill>
                  <a:srgbClr val="0000FF"/>
                </a:solidFill>
                <a:latin typeface="Arial" pitchFamily="-1" charset="0"/>
              </a:rPr>
              <a:t>a set of process and channel states</a:t>
            </a:r>
            <a:r>
              <a:rPr lang="en-US" sz="2000" dirty="0" smtClean="0">
                <a:latin typeface="Arial" pitchFamily="-1" charset="0"/>
              </a:rPr>
              <a:t> such that the combination is </a:t>
            </a:r>
            <a:r>
              <a:rPr lang="en-US" sz="2000" dirty="0" smtClean="0">
                <a:solidFill>
                  <a:srgbClr val="FF0000"/>
                </a:solidFill>
                <a:latin typeface="Arial" pitchFamily="-1" charset="0"/>
              </a:rPr>
              <a:t>a consistent global state</a:t>
            </a:r>
            <a:r>
              <a:rPr lang="en-US" sz="2000" dirty="0" smtClean="0">
                <a:latin typeface="Arial" pitchFamily="-1" charset="0"/>
              </a:rPr>
              <a:t>.</a:t>
            </a:r>
            <a:endParaRPr lang="en-US" sz="2000" dirty="0" smtClean="0">
              <a:solidFill>
                <a:schemeClr val="bg2"/>
              </a:solidFill>
              <a:latin typeface="Arial" pitchFamily="-1" charset="0"/>
            </a:endParaRPr>
          </a:p>
          <a:p>
            <a:r>
              <a:rPr lang="en-US" sz="2000" dirty="0" smtClean="0"/>
              <a:t>Two questions:</a:t>
            </a:r>
          </a:p>
          <a:p>
            <a:pPr lvl="1"/>
            <a:r>
              <a:rPr lang="en-US" sz="1800" dirty="0" smtClean="0"/>
              <a:t>#1: </a:t>
            </a:r>
            <a:r>
              <a:rPr lang="en-US" sz="1800" dirty="0" smtClean="0"/>
              <a:t>When</a:t>
            </a:r>
            <a:r>
              <a:rPr lang="en-US" sz="1800" dirty="0" smtClean="0"/>
              <a:t> </a:t>
            </a:r>
            <a:r>
              <a:rPr lang="en-US" sz="1800" dirty="0" smtClean="0"/>
              <a:t>to take </a:t>
            </a:r>
            <a:r>
              <a:rPr lang="en-US" sz="1800" dirty="0" smtClean="0">
                <a:solidFill>
                  <a:srgbClr val="0000FF"/>
                </a:solidFill>
              </a:rPr>
              <a:t>a local snapshot at each process</a:t>
            </a:r>
            <a:r>
              <a:rPr lang="en-US" sz="1800" dirty="0" smtClean="0"/>
              <a:t> so that the collection of them can form </a:t>
            </a:r>
            <a:r>
              <a:rPr lang="en-US" sz="1800" dirty="0" smtClean="0">
                <a:solidFill>
                  <a:srgbClr val="0000FF"/>
                </a:solidFill>
              </a:rPr>
              <a:t>a consistent global state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#2: </a:t>
            </a:r>
            <a:r>
              <a:rPr lang="en-US" sz="1800" dirty="0" smtClean="0"/>
              <a:t>When </a:t>
            </a:r>
            <a:r>
              <a:rPr lang="en-US" sz="1800" dirty="0" smtClean="0"/>
              <a:t>to </a:t>
            </a:r>
            <a:r>
              <a:rPr lang="en-US" sz="1800" dirty="0" smtClean="0">
                <a:solidFill>
                  <a:srgbClr val="0000FF"/>
                </a:solidFill>
              </a:rPr>
              <a:t>capture messages in flight</a:t>
            </a:r>
            <a:r>
              <a:rPr lang="en-US" sz="1800" dirty="0" smtClean="0"/>
              <a:t> sent before each local snapshot?</a:t>
            </a:r>
          </a:p>
          <a:p>
            <a:r>
              <a:rPr lang="en-US" sz="2000" dirty="0" smtClean="0"/>
              <a:t>Brief answer for #1</a:t>
            </a:r>
          </a:p>
          <a:p>
            <a:pPr lvl="1"/>
            <a:r>
              <a:rPr lang="en-US" sz="1800" dirty="0" smtClean="0"/>
              <a:t>The initiator </a:t>
            </a:r>
            <a:r>
              <a:rPr lang="en-US" sz="1800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sz="1800" dirty="0" smtClean="0"/>
              <a:t> to everyone else (</a:t>
            </a:r>
            <a:r>
              <a:rPr lang="en-US" sz="1800" dirty="0" smtClean="0">
                <a:solidFill>
                  <a:srgbClr val="0000FF"/>
                </a:solidFill>
              </a:rPr>
              <a:t>“hey, take a local snapshot now”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Brief answer for #2</a:t>
            </a:r>
          </a:p>
          <a:p>
            <a:pPr lvl="1"/>
            <a:r>
              <a:rPr lang="en-US" sz="1800" dirty="0" smtClean="0"/>
              <a:t>If a process receives a marker </a:t>
            </a:r>
            <a:r>
              <a:rPr lang="en-US" sz="1800" dirty="0" smtClean="0">
                <a:solidFill>
                  <a:srgbClr val="FF0000"/>
                </a:solidFill>
              </a:rPr>
              <a:t>for the first time</a:t>
            </a:r>
            <a:r>
              <a:rPr lang="en-US" sz="1800" dirty="0" smtClean="0"/>
              <a:t>, it takes a local snapshot, starts </a:t>
            </a:r>
            <a:r>
              <a:rPr lang="en-US" sz="1800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0000"/>
                </a:solidFill>
              </a:rPr>
              <a:t>broadcasts a marker again</a:t>
            </a:r>
            <a:r>
              <a:rPr lang="en-US" sz="1800" dirty="0" smtClean="0"/>
              <a:t> to everyone else. (</a:t>
            </a:r>
            <a:r>
              <a:rPr lang="en-US" sz="1800" dirty="0" smtClean="0">
                <a:solidFill>
                  <a:srgbClr val="0000FF"/>
                </a:solidFill>
              </a:rPr>
              <a:t>“hey, I’ve sent all my messages before my local snapshot to you, so stop recording my messages.”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 process stops recording, when it receives a marker for each channel.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Basic idea: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marker broadcast &amp; recording</a:t>
            </a:r>
          </a:p>
          <a:p>
            <a:pPr lvl="1"/>
            <a:r>
              <a:rPr lang="en-US" dirty="0" smtClean="0"/>
              <a:t>The initiator </a:t>
            </a:r>
            <a:r>
              <a:rPr lang="en-US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dirty="0" smtClean="0"/>
              <a:t> to everyone else (</a:t>
            </a:r>
            <a:r>
              <a:rPr lang="en-US" dirty="0" smtClean="0">
                <a:solidFill>
                  <a:srgbClr val="0000FF"/>
                </a:solidFill>
              </a:rPr>
              <a:t>“hey, take a local snapshot now”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a process receives a marker </a:t>
            </a:r>
            <a:r>
              <a:rPr lang="en-US" dirty="0" smtClean="0">
                <a:solidFill>
                  <a:srgbClr val="FF0000"/>
                </a:solidFill>
              </a:rPr>
              <a:t>for the first time</a:t>
            </a:r>
            <a:r>
              <a:rPr lang="en-US" dirty="0" smtClean="0"/>
              <a:t>, it takes a local </a:t>
            </a:r>
            <a:r>
              <a:rPr lang="en-US" smtClean="0"/>
              <a:t>snapshot, starts </a:t>
            </a:r>
            <a:r>
              <a:rPr lang="en-US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broadcasts a marker again</a:t>
            </a:r>
            <a:r>
              <a:rPr lang="en-US" dirty="0" smtClean="0"/>
              <a:t> to everyone else. (</a:t>
            </a:r>
            <a:r>
              <a:rPr lang="en-US" dirty="0" smtClean="0">
                <a:solidFill>
                  <a:srgbClr val="0000FF"/>
                </a:solidFill>
              </a:rPr>
              <a:t>“hey, I’ve sent all my messages before my local snapshot to you, so stop recording my messages.”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process stops recording for each channel, when it receives a marker for that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65387" y="4622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36687" y="4445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36687" y="5219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452687" y="5422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655887" y="4559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240087" y="5372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528887" y="6159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87487" y="5981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595687" y="609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06987" y="5384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290887" y="46101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646487" y="54102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6553200" y="608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040187" y="5410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3963987" y="4546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125787" y="50165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6387" y="57785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3055938" y="4425950"/>
            <a:ext cx="2049462" cy="22034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62300" y="4654550"/>
            <a:ext cx="571500" cy="812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971800" y="47307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24200" y="4578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657600" y="53784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114800" y="4654550"/>
            <a:ext cx="3048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4191000" y="48704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43400" y="4578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365500" y="45783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hlink"/>
                </a:solidFill>
              </a:rPr>
              <a:t>M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3200400" y="4667250"/>
            <a:ext cx="1981200" cy="1511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5105400" y="6102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4114800" y="5486400"/>
            <a:ext cx="2514600" cy="609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257800" y="55546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5943600" y="5422900"/>
            <a:ext cx="2159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930900" y="4648200"/>
            <a:ext cx="927100" cy="1524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6565900" y="49450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5803900" y="54102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5816600" y="609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6096000" y="5372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6781800" y="4572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latin typeface="Arial" pitchFamily="-1" charset="0"/>
                <a:sym typeface="Symbol" pitchFamily="-1" charset="2"/>
              </a:rPr>
              <a:t>1.</a:t>
            </a:r>
            <a:r>
              <a:rPr lang="en-US" dirty="0" smtClean="0">
                <a:latin typeface="Arial" pitchFamily="-1" charset="0"/>
              </a:rPr>
              <a:t>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sending rule</a:t>
            </a:r>
            <a:r>
              <a:rPr lang="en-US" dirty="0" smtClean="0">
                <a:latin typeface="Arial" pitchFamily="-1" charset="0"/>
              </a:rPr>
              <a:t> for initiator process P</a:t>
            </a:r>
            <a:r>
              <a:rPr lang="en-US" baseline="-25000" dirty="0" smtClean="0">
                <a:latin typeface="Arial" pitchFamily="-1" charset="0"/>
              </a:rPr>
              <a:t>0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After </a:t>
            </a:r>
            <a:r>
              <a:rPr lang="en-US" i="1" dirty="0" smtClean="0">
                <a:latin typeface="Arial" pitchFamily="-1" charset="0"/>
              </a:rPr>
              <a:t>P</a:t>
            </a:r>
            <a:r>
              <a:rPr lang="en-US" i="1" baseline="-25000" dirty="0" smtClean="0">
                <a:latin typeface="Arial" pitchFamily="-1" charset="0"/>
              </a:rPr>
              <a:t>0</a:t>
            </a:r>
            <a:r>
              <a:rPr lang="en-US" dirty="0" smtClean="0">
                <a:latin typeface="Arial" pitchFamily="-1" charset="0"/>
              </a:rPr>
              <a:t> has recorded its own state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000" dirty="0" smtClean="0">
                <a:latin typeface="Arial" pitchFamily="-1" charset="0"/>
              </a:rPr>
              <a:t>for each outgoing channel C, send a </a:t>
            </a:r>
            <a:r>
              <a:rPr lang="en-US" sz="2000" u="sng" dirty="0" smtClean="0">
                <a:latin typeface="Arial" pitchFamily="-1" charset="0"/>
              </a:rPr>
              <a:t>marker message</a:t>
            </a:r>
            <a:r>
              <a:rPr lang="en-US" sz="2000" dirty="0" smtClean="0">
                <a:latin typeface="Arial" pitchFamily="-1" charset="0"/>
              </a:rPr>
              <a:t> on C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2.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receiving rule </a:t>
            </a: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for a process </a:t>
            </a:r>
            <a:r>
              <a:rPr lang="en-US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k</a:t>
            </a:r>
            <a:endParaRPr lang="en-US" baseline="-25000" dirty="0" smtClean="0">
              <a:solidFill>
                <a:srgbClr val="000000"/>
              </a:solidFill>
              <a:latin typeface="Arial" pitchFamily="-1" charset="0"/>
              <a:sym typeface="Symbol" pitchFamily="-1" charset="2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baseline="-25000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 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on receipt of a marker over channel C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if</a:t>
            </a:r>
            <a:r>
              <a:rPr lang="en-US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 has not yet recorded its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err="1" smtClean="0">
                <a:latin typeface="Arial" pitchFamily="-1" charset="0"/>
              </a:rPr>
              <a:t>’s</a:t>
            </a:r>
            <a:r>
              <a:rPr lang="en-US" dirty="0" smtClean="0">
                <a:latin typeface="Arial" pitchFamily="-1" charset="0"/>
              </a:rPr>
              <a:t>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“empty”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for each outgoing channel C, send a marker on C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turn on recording of messages over other incoming channels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</a:rPr>
              <a:t>else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all the messages received over C since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smtClean="0">
                <a:latin typeface="Arial" pitchFamily="-1" charset="0"/>
              </a:rPr>
              <a:t> saved its own state; stop recording state of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Chandy</a:t>
            </a:r>
            <a:r>
              <a:rPr lang="en-US" dirty="0" smtClean="0"/>
              <a:t> and </a:t>
            </a:r>
            <a:r>
              <a:rPr lang="en-US" dirty="0" err="1" smtClean="0"/>
              <a:t>Lamport’s</a:t>
            </a:r>
            <a:r>
              <a:rPr lang="en-US" dirty="0" smtClean="0"/>
              <a:t>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50" y="1436688"/>
            <a:ext cx="86115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receiving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baseline="-25000" dirty="0">
                <a:solidFill>
                  <a:schemeClr val="tx1"/>
                </a:solidFill>
                <a:latin typeface="Times" pitchFamily="-1" charset="0"/>
              </a:rPr>
              <a:t> </a:t>
            </a:r>
            <a:endParaRPr lang="en-GB" sz="2000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On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’s receipt of a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message over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if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(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not yet recorded its state) it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its process state now;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empty set;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turns on recording of messages arriving over other incoming channels;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else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set of messages it has received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since it saved its state.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end if</a:t>
            </a:r>
          </a:p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sending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endParaRPr lang="en-GB" sz="2000" i="1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After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recorded its state, for each outgoing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sends one marker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 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(before it sends any other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092200" y="1219200"/>
            <a:ext cx="6870700" cy="2819400"/>
            <a:chOff x="688" y="608"/>
            <a:chExt cx="4328" cy="1776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776"/>
              <a:chOff x="688" y="608"/>
              <a:chExt cx="4328" cy="1776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r>
                  <a:rPr lang="en-US" sz="1800" baseline="30000"/>
                  <a:t>1,2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</a:rPr>
                  <a:t>M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117600" y="1600200"/>
            <a:ext cx="6997700" cy="2984500"/>
            <a:chOff x="704" y="848"/>
            <a:chExt cx="4408" cy="1880"/>
          </a:xfrm>
        </p:grpSpPr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1,2,3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208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117600" y="1219200"/>
            <a:ext cx="6997700" cy="3690938"/>
            <a:chOff x="704" y="608"/>
            <a:chExt cx="4408" cy="2325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1130300" y="1625600"/>
            <a:ext cx="6997700" cy="3822700"/>
            <a:chOff x="712" y="864"/>
            <a:chExt cx="4408" cy="2408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2,3,4</a:t>
              </a: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130300" y="2032000"/>
            <a:ext cx="6997700" cy="3690938"/>
            <a:chOff x="712" y="1120"/>
            <a:chExt cx="4408" cy="2325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30300" y="3111500"/>
            <a:ext cx="6997700" cy="2928938"/>
            <a:chOff x="712" y="1800"/>
            <a:chExt cx="4408" cy="184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1155700" y="1231900"/>
            <a:ext cx="6997700" cy="5126038"/>
            <a:chOff x="728" y="616"/>
            <a:chExt cx="4408" cy="3229"/>
          </a:xfrm>
        </p:grpSpPr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The </a:t>
            </a:r>
            <a:r>
              <a:rPr lang="en-US" dirty="0" smtClean="0"/>
              <a:t>snapshot algorithm gives </a:t>
            </a:r>
            <a:r>
              <a:rPr lang="en-US" dirty="0" smtClean="0">
                <a:solidFill>
                  <a:srgbClr val="0000FF"/>
                </a:solidFill>
              </a:rPr>
              <a:t>a consistent cut</a:t>
            </a:r>
          </a:p>
          <a:p>
            <a:pPr marL="457200" indent="-457200"/>
            <a:r>
              <a:rPr lang="en-US" dirty="0" smtClean="0"/>
              <a:t>Meaning,</a:t>
            </a:r>
          </a:p>
          <a:p>
            <a:pPr marL="857250" lvl="1" indent="-457200"/>
            <a:r>
              <a:rPr lang="en-US" dirty="0" smtClean="0"/>
              <a:t>Suppose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an event in P</a:t>
            </a:r>
            <a:r>
              <a:rPr lang="en-US" baseline="-25000" dirty="0" smtClean="0"/>
              <a:t>i</a:t>
            </a:r>
            <a:r>
              <a:rPr lang="en-US" dirty="0" smtClean="0"/>
              <a:t>,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is an event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marL="857250" lvl="1" indent="-457200"/>
            <a:r>
              <a:rPr lang="en-US" dirty="0" smtClean="0"/>
              <a:t>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and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in the cut, then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also in the cut. </a:t>
            </a:r>
          </a:p>
          <a:p>
            <a:pPr marL="457200" indent="-457200"/>
            <a:r>
              <a:rPr lang="en-US" dirty="0" smtClean="0">
                <a:sym typeface="Wingdings"/>
              </a:rPr>
              <a:t>Proof sketch: proof by contradiction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Suppose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j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is in the cut</a:t>
            </a:r>
            <a:r>
              <a:rPr lang="en-US" dirty="0" smtClean="0">
                <a:sym typeface="Wingdings"/>
              </a:rPr>
              <a:t>, but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is not</a:t>
            </a:r>
            <a:r>
              <a:rPr lang="en-US" dirty="0" smtClean="0">
                <a:sym typeface="Wingdings"/>
              </a:rPr>
              <a:t>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baseline="-25000" dirty="0" smtClean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there must be a sequence M of messages that leads to the relation.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not in the cut (our assumption), a marker should’ve been sent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, and also before all of M.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Then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must’ve recorded a state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meaning,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not in the cut. (Contradiction)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</a:t>
            </a:r>
            <a:r>
              <a:rPr lang="en-US" dirty="0" smtClean="0"/>
              <a:t>we evaluate a </a:t>
            </a:r>
            <a:r>
              <a:rPr lang="en-US" dirty="0" smtClean="0">
                <a:solidFill>
                  <a:srgbClr val="FF0000"/>
                </a:solidFill>
              </a:rPr>
              <a:t>stable predicate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Predicate</a:t>
            </a:r>
            <a:r>
              <a:rPr lang="en-US" dirty="0" smtClean="0"/>
              <a:t>: a function: (a global state)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{true, false}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/>
              </a:rPr>
              <a:t>Stable predicate</a:t>
            </a:r>
            <a:r>
              <a:rPr lang="en-US" dirty="0" smtClean="0">
                <a:sym typeface="Wingdings"/>
              </a:rPr>
              <a:t>: once it’s true, it stays true the rest of the execution, e.g., a deadlock</a:t>
            </a:r>
            <a:r>
              <a:rPr lang="en-US" dirty="0" smtClean="0">
                <a:sym typeface="Wingdings"/>
              </a:rPr>
              <a:t>.</a:t>
            </a:r>
          </a:p>
          <a:p>
            <a:pPr marL="457200" indent="-457200"/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stable predicate</a:t>
            </a:r>
            <a:r>
              <a:rPr lang="en-US" dirty="0"/>
              <a:t> that is </a:t>
            </a:r>
            <a:r>
              <a:rPr lang="en-US" dirty="0">
                <a:solidFill>
                  <a:srgbClr val="FF0000"/>
                </a:solidFill>
              </a:rPr>
              <a:t>true in S-snap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must also be true in S-final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</a:rPr>
              <a:t>S-snap</a:t>
            </a:r>
            <a:r>
              <a:rPr lang="en-US" dirty="0"/>
              <a:t>: the recorded global state 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</a:rPr>
              <a:t>S-final</a:t>
            </a:r>
            <a:r>
              <a:rPr lang="en-US" dirty="0"/>
              <a:t>: the global state immediately after the final state-recording action.</a:t>
            </a:r>
          </a:p>
          <a:p>
            <a:pPr marL="457200" indent="-457200"/>
            <a:r>
              <a:rPr lang="en-US" dirty="0"/>
              <a:t>Proof sketch</a:t>
            </a:r>
          </a:p>
          <a:p>
            <a:pPr marL="857250" lvl="1" indent="-457200"/>
            <a:r>
              <a:rPr lang="en-US" dirty="0"/>
              <a:t>The necessity for a proof: S-snap is a snapshot that </a:t>
            </a:r>
            <a:r>
              <a:rPr lang="en-US" dirty="0">
                <a:solidFill>
                  <a:srgbClr val="0000FF"/>
                </a:solidFill>
              </a:rPr>
              <a:t>may or may not</a:t>
            </a:r>
            <a:r>
              <a:rPr lang="en-US" dirty="0"/>
              <a:t> correspond to a snapshot from the real execution.</a:t>
            </a:r>
          </a:p>
          <a:p>
            <a:pPr marL="857250" lvl="1" indent="-457200"/>
            <a:r>
              <a:rPr lang="en-US" dirty="0"/>
              <a:t>Strategy: prove that it’s part of what </a:t>
            </a:r>
            <a:r>
              <a:rPr lang="en-US" dirty="0">
                <a:solidFill>
                  <a:srgbClr val="0000FF"/>
                </a:solidFill>
              </a:rPr>
              <a:t>could have happened</a:t>
            </a:r>
            <a:r>
              <a:rPr lang="en-US" dirty="0"/>
              <a:t>.</a:t>
            </a:r>
          </a:p>
          <a:p>
            <a:pPr marL="857250" lvl="1" indent="-457200"/>
            <a:r>
              <a:rPr lang="en-US" dirty="0"/>
              <a:t>Take the actual execution as a linearization</a:t>
            </a:r>
          </a:p>
          <a:p>
            <a:pPr marL="857250" lvl="1" indent="-457200"/>
            <a:r>
              <a:rPr lang="en-US" dirty="0">
                <a:solidFill>
                  <a:srgbClr val="FF0000"/>
                </a:solidFill>
              </a:rPr>
              <a:t>Re-order </a:t>
            </a:r>
            <a:r>
              <a:rPr lang="en-US" dirty="0"/>
              <a:t>the events to get another linearization that passes through S-snap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1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(of a predicate): guarantee that something good will happen eventually</a:t>
            </a:r>
          </a:p>
          <a:p>
            <a:pPr lvl="1"/>
            <a:r>
              <a:rPr lang="en-US" dirty="0" smtClean="0">
                <a:latin typeface="Arial" pitchFamily="-1" charset="0"/>
              </a:rPr>
              <a:t>For any linearization starting from the initial state, there is a reachable state where the predicate becomes true.</a:t>
            </a:r>
          </a:p>
          <a:p>
            <a:pPr lvl="1"/>
            <a:r>
              <a:rPr lang="en-US" dirty="0" smtClean="0">
                <a:latin typeface="Arial" pitchFamily="-1" charset="0"/>
              </a:rPr>
              <a:t>“Guarantee of termination” is a </a:t>
            </a:r>
            <a:r>
              <a:rPr lang="en-US" dirty="0" err="1" smtClean="0"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property</a:t>
            </a:r>
            <a:endParaRPr lang="en-US" sz="2400" dirty="0" smtClean="0">
              <a:latin typeface="Arial" pitchFamily="-1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Safety</a:t>
            </a:r>
            <a:r>
              <a:rPr lang="en-US" dirty="0" smtClean="0">
                <a:latin typeface="Arial" pitchFamily="-1" charset="0"/>
              </a:rPr>
              <a:t> (of a predicate): guarantee that something bad will never happen</a:t>
            </a:r>
          </a:p>
          <a:p>
            <a:pPr lvl="1"/>
            <a:r>
              <a:rPr lang="en-US" dirty="0" smtClean="0">
                <a:latin typeface="Arial" pitchFamily="-1" charset="0"/>
              </a:rPr>
              <a:t>For any state reachable from the initial state, the predicate is false.</a:t>
            </a:r>
          </a:p>
          <a:p>
            <a:pPr lvl="1"/>
            <a:r>
              <a:rPr lang="en-US" dirty="0" smtClean="0">
                <a:latin typeface="Arial" pitchFamily="-1" charset="0"/>
              </a:rPr>
              <a:t>Deadlock avoidance algorithms provide safety</a:t>
            </a:r>
          </a:p>
          <a:p>
            <a:r>
              <a:rPr lang="en-US" dirty="0" err="1" smtClean="0"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and safety are used in many other CS contexts.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Ordering of events</a:t>
            </a:r>
          </a:p>
          <a:p>
            <a:pPr lvl="1"/>
            <a:r>
              <a:rPr lang="en-US" dirty="0" smtClean="0"/>
              <a:t>Many applications need it, e.g., collaborative editing, distributed storage,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Logical time</a:t>
            </a:r>
          </a:p>
          <a:p>
            <a:pPr lvl="1"/>
            <a:r>
              <a:rPr lang="en-US" dirty="0" err="1" smtClean="0"/>
              <a:t>Lamport</a:t>
            </a:r>
            <a:r>
              <a:rPr lang="en-US" dirty="0" smtClean="0"/>
              <a:t> clock: single counter</a:t>
            </a:r>
          </a:p>
          <a:p>
            <a:pPr lvl="1"/>
            <a:r>
              <a:rPr lang="en-US" dirty="0" smtClean="0"/>
              <a:t>Vector clock: one counter per process</a:t>
            </a:r>
          </a:p>
          <a:p>
            <a:pPr lvl="1"/>
            <a:r>
              <a:rPr lang="en-US" dirty="0" smtClean="0"/>
              <a:t>Happens-before relation shows causality of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Global states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union of all process states</a:t>
            </a:r>
          </a:p>
          <a:p>
            <a:pPr lvl="1"/>
            <a:r>
              <a:rPr lang="en-US" dirty="0" smtClean="0"/>
              <a:t>Consistent global state vs. inconsistent global state</a:t>
            </a:r>
          </a:p>
          <a:p>
            <a:r>
              <a:rPr lang="en-US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“snapshot” algorithm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Take a snapshot of the local state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Broadcast a “marker” </a:t>
            </a:r>
            <a:r>
              <a:rPr lang="en-US" dirty="0" err="1" smtClean="0">
                <a:latin typeface="Arial" pitchFamily="-1" charset="0"/>
              </a:rPr>
              <a:t>msg</a:t>
            </a:r>
            <a:r>
              <a:rPr lang="en-US" dirty="0" smtClean="0">
                <a:latin typeface="Arial" pitchFamily="-1" charset="0"/>
              </a:rPr>
              <a:t> to tell other processes to record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Start recording all </a:t>
            </a:r>
            <a:r>
              <a:rPr lang="en-US" dirty="0" err="1" smtClean="0">
                <a:latin typeface="Arial" pitchFamily="-1" charset="0"/>
              </a:rPr>
              <a:t>msgs</a:t>
            </a:r>
            <a:r>
              <a:rPr lang="en-US" dirty="0" smtClean="0">
                <a:latin typeface="Arial" pitchFamily="-1" charset="0"/>
              </a:rPr>
              <a:t> coming in for each channel until receiving a 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Outcome: a consistent global </a:t>
            </a:r>
            <a:r>
              <a:rPr lang="en-US" dirty="0" smtClean="0">
                <a:latin typeface="Arial" pitchFamily="-1" charset="0"/>
              </a:rPr>
              <a:t>state</a:t>
            </a:r>
            <a:endParaRPr lang="en-US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question: who has the most friends on Facebook?</a:t>
            </a:r>
          </a:p>
          <a:p>
            <a:r>
              <a:rPr lang="en-US" dirty="0" smtClean="0"/>
              <a:t>Challenges to answering this question?</a:t>
            </a:r>
          </a:p>
          <a:p>
            <a:pPr lvl="1"/>
            <a:r>
              <a:rPr lang="en-US" dirty="0" smtClean="0"/>
              <a:t>It changes!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snapshot</a:t>
            </a:r>
            <a:r>
              <a:rPr lang="en-US" dirty="0" smtClean="0"/>
              <a:t> of the social network graph at a particular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10061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1710695" cy="961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38600"/>
            <a:ext cx="1676400" cy="12157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0"/>
            <a:endCxn id="8" idx="3"/>
          </p:cNvCxnSpPr>
          <p:nvPr/>
        </p:nvCxnSpPr>
        <p:spPr bwMode="auto">
          <a:xfrm flipH="1" flipV="1">
            <a:off x="5520695" y="3071596"/>
            <a:ext cx="1642105" cy="9670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8" idx="1"/>
          </p:cNvCxnSpPr>
          <p:nvPr/>
        </p:nvCxnSpPr>
        <p:spPr bwMode="auto">
          <a:xfrm flipV="1">
            <a:off x="2682546" y="3071596"/>
            <a:ext cx="1127454" cy="12718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0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debugging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How do you debug this?</a:t>
            </a:r>
          </a:p>
          <a:p>
            <a:pPr lvl="1"/>
            <a:r>
              <a:rPr lang="en-US" dirty="0" smtClean="0"/>
              <a:t>Log in to one machine and see what happens</a:t>
            </a:r>
          </a:p>
          <a:p>
            <a:pPr lvl="1"/>
            <a:r>
              <a:rPr lang="en-US" dirty="0" smtClean="0"/>
              <a:t>Collect logs and see what happens</a:t>
            </a:r>
          </a:p>
          <a:p>
            <a:pPr lvl="1"/>
            <a:r>
              <a:rPr lang="en-US" dirty="0" smtClean="0"/>
              <a:t>Taking a </a:t>
            </a:r>
            <a:r>
              <a:rPr lang="en-US" dirty="0" smtClean="0">
                <a:solidFill>
                  <a:srgbClr val="FF0000"/>
                </a:solidFill>
              </a:rPr>
              <a:t>global snapshot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 bwMode="auto">
          <a:xfrm>
            <a:off x="2209800" y="24384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9" idx="7"/>
            <a:endCxn id="11" idx="1"/>
          </p:cNvCxnSpPr>
          <p:nvPr/>
        </p:nvCxnSpPr>
        <p:spPr bwMode="auto">
          <a:xfrm rot="5400000" flipH="1" flipV="1">
            <a:off x="5905500" y="11049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>
            <a:stCxn id="11" idx="3"/>
            <a:endCxn id="9" idx="5"/>
          </p:cNvCxnSpPr>
          <p:nvPr/>
        </p:nvCxnSpPr>
        <p:spPr bwMode="auto">
          <a:xfrm rot="5400000">
            <a:off x="5905500" y="16437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7244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307" y="22359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886200"/>
            <a:ext cx="7683500" cy="2235200"/>
          </a:xfrm>
        </p:spPr>
        <p:txBody>
          <a:bodyPr/>
          <a:lstStyle/>
          <a:p>
            <a:r>
              <a:rPr lang="en-US" dirty="0" smtClean="0"/>
              <a:t>Would you say this is a good snapshot?</a:t>
            </a:r>
          </a:p>
          <a:p>
            <a:pPr lvl="1"/>
            <a:r>
              <a:rPr lang="en-US" dirty="0" smtClean="0"/>
              <a:t>No because 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might have been caused by e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things we want.</a:t>
            </a:r>
          </a:p>
          <a:p>
            <a:pPr lvl="1"/>
            <a:r>
              <a:rPr lang="en-US" dirty="0" smtClean="0"/>
              <a:t>Per-process state</a:t>
            </a:r>
          </a:p>
          <a:p>
            <a:pPr lvl="1"/>
            <a:r>
              <a:rPr lang="en-US" dirty="0" smtClean="0"/>
              <a:t>Messages in flight</a:t>
            </a:r>
          </a:p>
          <a:p>
            <a:pPr lvl="1"/>
            <a:r>
              <a:rPr lang="en-US" dirty="0" smtClean="0"/>
              <a:t>All events that happened before each event in the snapshot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7827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6049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23796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5828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25320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25447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33194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31416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3255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8208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7954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3268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6209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744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2493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731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8589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3243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8462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13890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13890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1481137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1401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633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2189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570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33575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3332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3</a:t>
            </a:r>
            <a:r>
              <a:rPr lang="en-US" sz="1800" baseline="30000" dirty="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33829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57400" y="1541462"/>
            <a:ext cx="2927350" cy="2649538"/>
            <a:chOff x="1216" y="2256"/>
            <a:chExt cx="1844" cy="1669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29200" y="7620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“cut”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41" name="Straight Arrow Connector 40"/>
          <p:cNvCxnSpPr>
            <a:stCxn id="39" idx="1"/>
            <a:endCxn id="37" idx="0"/>
          </p:cNvCxnSpPr>
          <p:nvPr/>
        </p:nvCxnSpPr>
        <p:spPr bwMode="auto">
          <a:xfrm flipH="1">
            <a:off x="4644474" y="9928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37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Obvious First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Synchronize clocks of all processes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Ask all processes to record their states at known time </a:t>
            </a:r>
            <a:r>
              <a:rPr lang="en-US" i="1" dirty="0" err="1" smtClean="0">
                <a:solidFill>
                  <a:srgbClr val="FF0000"/>
                </a:solidFill>
                <a:latin typeface="Arial" pitchFamily="-1" charset="0"/>
              </a:rPr>
              <a:t>t</a:t>
            </a:r>
            <a:endParaRPr lang="en-US" dirty="0" smtClean="0">
              <a:solidFill>
                <a:schemeClr val="hlink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Problems?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Time synchronization possible only approximately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Another issue?</a:t>
            </a: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Does not record the state of messages in the channels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Again: synchronization not required –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causality is enough!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What we need: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 logical global snapshot</a:t>
            </a:r>
          </a:p>
          <a:p>
            <a:pPr lvl="1"/>
            <a:r>
              <a:rPr lang="en-US" dirty="0" smtClean="0"/>
              <a:t>The state of each process</a:t>
            </a:r>
          </a:p>
          <a:p>
            <a:pPr lvl="1"/>
            <a:r>
              <a:rPr lang="en-US" dirty="0" smtClean="0"/>
              <a:t>Messages in transit in all communication channels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200400"/>
            <a:ext cx="7683500" cy="2921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 smtClean="0">
                <a:latin typeface="Arial" pitchFamily="-1" charset="0"/>
              </a:rPr>
              <a:t>For a process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where events </a:t>
            </a:r>
            <a:r>
              <a:rPr lang="en-US" sz="2000" i="1" dirty="0" smtClean="0">
                <a:latin typeface="Arial" pitchFamily="-1" charset="0"/>
              </a:rPr>
              <a:t>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0</a:t>
            </a:r>
            <a:r>
              <a:rPr lang="en-US" sz="2000" i="1" dirty="0" smtClean="0">
                <a:latin typeface="Arial" pitchFamily="-1" charset="0"/>
              </a:rPr>
              <a:t>, 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1</a:t>
            </a:r>
            <a:r>
              <a:rPr lang="en-US" sz="2000" i="1" dirty="0" smtClean="0">
                <a:latin typeface="Arial" pitchFamily="-1" charset="0"/>
              </a:rPr>
              <a:t>, … occur,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h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prefix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</a:t>
            </a:r>
            <a:r>
              <a:rPr lang="en-US" sz="1800" i="1" dirty="0" err="1" smtClean="0">
                <a:latin typeface="Arial" pitchFamily="-1" charset="0"/>
              </a:rPr>
              <a:t>h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…,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S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i </a:t>
            </a:r>
            <a:r>
              <a:rPr lang="en-US" sz="1800" dirty="0" smtClean="0">
                <a:latin typeface="Arial" pitchFamily="-1" charset="0"/>
              </a:rPr>
              <a:t>’</a:t>
            </a:r>
            <a:r>
              <a:rPr lang="en-US" sz="1800" dirty="0" err="1" smtClean="0">
                <a:latin typeface="Arial" pitchFamily="-1" charset="0"/>
              </a:rPr>
              <a:t>s</a:t>
            </a:r>
            <a:r>
              <a:rPr lang="en-US" sz="1800" dirty="0" smtClean="0">
                <a:latin typeface="Arial" pitchFamily="-1" charset="0"/>
              </a:rPr>
              <a:t> state immediately after </a:t>
            </a:r>
            <a:r>
              <a:rPr lang="en-US" sz="1800" dirty="0" err="1" smtClean="0">
                <a:latin typeface="Arial" pitchFamily="-1" charset="0"/>
              </a:rPr>
              <a:t>k</a:t>
            </a:r>
            <a:r>
              <a:rPr lang="en-US" sz="1800" baseline="30000" dirty="0" err="1" smtClean="0">
                <a:latin typeface="Arial" pitchFamily="-1" charset="0"/>
              </a:rPr>
              <a:t>th</a:t>
            </a:r>
            <a:r>
              <a:rPr lang="en-US" sz="1800" dirty="0" smtClean="0">
                <a:latin typeface="Arial" pitchFamily="-1" charset="0"/>
              </a:rPr>
              <a:t> event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latin typeface="Arial" pitchFamily="-1" charset="0"/>
              </a:rPr>
              <a:t> For a set of processes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1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…,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history: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H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(h</a:t>
            </a:r>
            <a:r>
              <a:rPr lang="en-US" sz="1800" i="1" baseline="-25000" dirty="0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  <a:endParaRPr lang="en-US" sz="18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state: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S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S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baseline="28000" dirty="0" err="1" smtClean="0">
                <a:latin typeface="Arial" pitchFamily="-1" charset="0"/>
                <a:sym typeface="Symbol" pitchFamily="-1" charset="2"/>
              </a:rPr>
              <a:t>k</a:t>
            </a:r>
            <a:r>
              <a:rPr lang="en-US" sz="1800" i="1" baseline="-6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A </a:t>
            </a:r>
            <a:r>
              <a:rPr lang="en-US" sz="1800" u="sng" dirty="0" smtClean="0">
                <a:solidFill>
                  <a:srgbClr val="FF0000"/>
                </a:solidFill>
                <a:latin typeface="Arial" pitchFamily="-1" charset="0"/>
              </a:rPr>
              <a:t>cut</a:t>
            </a: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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 H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= h</a:t>
            </a:r>
            <a:r>
              <a:rPr lang="en-US" sz="1800" i="1" baseline="-25000" dirty="0" smtClean="0">
                <a:latin typeface="Arial" pitchFamily="-1" charset="0"/>
              </a:rPr>
              <a:t>1</a:t>
            </a:r>
            <a:r>
              <a:rPr lang="en-US" sz="1800" i="1" baseline="30000" dirty="0" smtClean="0">
                <a:latin typeface="Arial" pitchFamily="-1" charset="0"/>
              </a:rPr>
              <a:t>c1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</a:rPr>
              <a:t> h</a:t>
            </a:r>
            <a:r>
              <a:rPr lang="en-US" sz="1800" i="1" baseline="-25000" dirty="0" smtClean="0">
                <a:latin typeface="Arial" pitchFamily="-1" charset="0"/>
              </a:rPr>
              <a:t>2</a:t>
            </a:r>
            <a:r>
              <a:rPr lang="en-US" sz="1800" i="1" baseline="30000" dirty="0" smtClean="0">
                <a:latin typeface="Arial" pitchFamily="-1" charset="0"/>
              </a:rPr>
              <a:t>c2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…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h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n</a:t>
            </a:r>
            <a:r>
              <a:rPr lang="en-US" sz="1800" i="1" baseline="30000" dirty="0" err="1" smtClean="0">
                <a:latin typeface="Arial" pitchFamily="-1" charset="0"/>
                <a:sym typeface="Symbol" pitchFamily="-1" charset="2"/>
              </a:rPr>
              <a:t>cn</a:t>
            </a:r>
            <a:endParaRPr lang="en-US" sz="1800" i="1" baseline="300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The frontier of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</a:t>
            </a:r>
            <a:r>
              <a:rPr lang="en-US" sz="1800" i="1" dirty="0" smtClean="0">
                <a:latin typeface="Arial" pitchFamily="-1" charset="0"/>
              </a:rPr>
              <a:t> = {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30000" dirty="0" err="1" smtClean="0">
                <a:latin typeface="Arial" pitchFamily="-1" charset="0"/>
              </a:rPr>
              <a:t>ci</a:t>
            </a:r>
            <a:r>
              <a:rPr lang="en-US" sz="1800" i="1" dirty="0" smtClean="0">
                <a:latin typeface="Arial" pitchFamily="-1" charset="0"/>
              </a:rPr>
              <a:t>, </a:t>
            </a:r>
            <a:r>
              <a:rPr lang="en-US" sz="1800" i="1" dirty="0" err="1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1,2, … </a:t>
            </a:r>
            <a:r>
              <a:rPr lang="en-US" sz="1800" i="1" dirty="0" err="1" smtClean="0">
                <a:latin typeface="Arial" pitchFamily="-1" charset="0"/>
              </a:rPr>
              <a:t>n</a:t>
            </a:r>
            <a:r>
              <a:rPr lang="en-US" sz="1800" i="1" dirty="0" smtClean="0">
                <a:latin typeface="Arial" pitchFamily="-1" charset="0"/>
              </a:rPr>
              <a:t>}</a:t>
            </a:r>
            <a:endParaRPr lang="en-US" sz="1800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231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05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1828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032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1981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1993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2768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270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244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2717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070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193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18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308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2692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295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930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850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082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1638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019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2806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2832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133600" y="914400"/>
            <a:ext cx="2927350" cy="2649538"/>
            <a:chOff x="1216" y="2256"/>
            <a:chExt cx="1844" cy="1669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dirty="0" smtClean="0">
                <a:latin typeface="Arial" pitchFamily="-1" charset="0"/>
              </a:rPr>
              <a:t>A cut C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</a:t>
            </a:r>
            <a:r>
              <a:rPr lang="en-US" dirty="0" smtClean="0">
                <a:latin typeface="Arial" pitchFamily="-1" charset="0"/>
              </a:rPr>
              <a:t> 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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C 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(if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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then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C)</a:t>
            </a:r>
            <a:endParaRPr lang="en-US" i="1" dirty="0" smtClean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 A global state S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 </a:t>
            </a:r>
            <a:r>
              <a:rPr lang="en-US" dirty="0" smtClean="0">
                <a:latin typeface="Arial" pitchFamily="-1" charset="0"/>
              </a:rPr>
              <a:t>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it corresponds to a consistent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Inconsistent cut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Consistent cut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19176" cy="5899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Consistent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For each event, you can </a:t>
            </a:r>
            <a:r>
              <a:rPr lang="en-US" dirty="0" smtClean="0">
                <a:solidFill>
                  <a:srgbClr val="FF0000"/>
                </a:solidFill>
              </a:rPr>
              <a:t>trace back</a:t>
            </a:r>
            <a:r>
              <a:rPr lang="en-US" dirty="0" smtClean="0"/>
              <a:t> the causality.</a:t>
            </a:r>
          </a:p>
          <a:p>
            <a:r>
              <a:rPr lang="en-US" dirty="0" smtClean="0"/>
              <a:t>#2: Back to the state machine (from the last lecture)</a:t>
            </a:r>
          </a:p>
          <a:p>
            <a:pPr lvl="1"/>
            <a:r>
              <a:rPr lang="en-US" dirty="0" smtClean="0"/>
              <a:t>The execution of a distributed system as </a:t>
            </a:r>
            <a:r>
              <a:rPr lang="en-US" dirty="0" smtClean="0">
                <a:solidFill>
                  <a:srgbClr val="0000FF"/>
                </a:solidFill>
              </a:rPr>
              <a:t>a series of transitions </a:t>
            </a:r>
            <a:r>
              <a:rPr lang="en-US" dirty="0" smtClean="0"/>
              <a:t>between global states: S0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S1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S2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…</a:t>
            </a:r>
          </a:p>
          <a:p>
            <a:pPr lvl="1"/>
            <a:r>
              <a:rPr lang="en-US" dirty="0" smtClean="0"/>
              <a:t>…where </a:t>
            </a:r>
            <a:r>
              <a:rPr lang="en-US" dirty="0" smtClean="0">
                <a:solidFill>
                  <a:srgbClr val="0000FF"/>
                </a:solidFill>
              </a:rPr>
              <a:t>each transition happens with one single action </a:t>
            </a:r>
            <a:r>
              <a:rPr lang="en-US" dirty="0" smtClean="0"/>
              <a:t>from a process (i.e., local process event, send, and receive)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Each state (S0, S1, S2, …) is a consistent state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17924</TotalTime>
  <Pages>12</Pages>
  <Words>1773</Words>
  <Application>Microsoft Macintosh PowerPoint</Application>
  <PresentationFormat>Letter Paper (8.5x11 in)</PresentationFormat>
  <Paragraphs>290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CS252-template</vt:lpstr>
      <vt:lpstr>Office Theme</vt:lpstr>
      <vt:lpstr>CSE 486/586 Distributed Systems Global States</vt:lpstr>
      <vt:lpstr>Last Time</vt:lpstr>
      <vt:lpstr>Today’s Question</vt:lpstr>
      <vt:lpstr>Today’s Question</vt:lpstr>
      <vt:lpstr>What Do We Want?</vt:lpstr>
      <vt:lpstr>Obvious First Try</vt:lpstr>
      <vt:lpstr>How to Do It? Definitions</vt:lpstr>
      <vt:lpstr>Consistent States</vt:lpstr>
      <vt:lpstr>Why Consistent States?</vt:lpstr>
      <vt:lpstr>CSE 486/586 Administrivia</vt:lpstr>
      <vt:lpstr>The “Snapshot” Algorithm</vt:lpstr>
      <vt:lpstr>The “Snapshot” Algorithm</vt:lpstr>
      <vt:lpstr>The “Snapshot” Algorithm</vt:lpstr>
      <vt:lpstr>The “Snapshot” Algorithm</vt:lpstr>
      <vt:lpstr>Chandy and Lamport’s Snapshot</vt:lpstr>
      <vt:lpstr>Exercise</vt:lpstr>
      <vt:lpstr>One Provable Property</vt:lpstr>
      <vt:lpstr>Another Provable Property</vt:lpstr>
      <vt:lpstr>Related Properties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636</cp:revision>
  <cp:lastPrinted>2013-02-06T18:19:15Z</cp:lastPrinted>
  <dcterms:created xsi:type="dcterms:W3CDTF">2012-02-02T03:38:01Z</dcterms:created>
  <dcterms:modified xsi:type="dcterms:W3CDTF">2013-02-06T18:38:04Z</dcterms:modified>
  <cp:category/>
</cp:coreProperties>
</file>