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0"/>
  </p:notesMasterIdLst>
  <p:handoutMasterIdLst>
    <p:handoutMasterId r:id="rId41"/>
  </p:handoutMasterIdLst>
  <p:sldIdLst>
    <p:sldId id="322" r:id="rId3"/>
    <p:sldId id="766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99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7" r:id="rId36"/>
    <p:sldId id="798" r:id="rId37"/>
    <p:sldId id="704" r:id="rId38"/>
    <p:sldId id="584" r:id="rId3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4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26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tyrant.cs.washington.edu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Peer-to-</a:t>
            </a:r>
            <a:r>
              <a:rPr lang="en-US" smtClean="0"/>
              <a:t>Peer Architecture </a:t>
            </a:r>
            <a:r>
              <a:rPr lang="en-US" dirty="0" smtClean="0"/>
              <a:t>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</a:t>
            </a:r>
            <a:r>
              <a:rPr lang="en-US" sz="2000" b="0" i="1" dirty="0" smtClean="0">
                <a:solidFill>
                  <a:schemeClr val="tx1"/>
                </a:solidFill>
              </a:rPr>
              <a:t> for </a:t>
            </a:r>
            <a:r>
              <a:rPr lang="en-US" sz="2000" b="0" i="1" dirty="0">
                <a:solidFill>
                  <a:schemeClr val="tx1"/>
                </a:solidFill>
              </a:rPr>
              <a:t>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 smtClean="0"/>
              <a:t>Always know what file is currently available</a:t>
            </a:r>
          </a:p>
          <a:p>
            <a:pPr lvl="1"/>
            <a:r>
              <a:rPr lang="en-US" dirty="0" smtClean="0"/>
              <a:t>Point of vulnerability for legal action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 smtClean="0"/>
              <a:t>No load on the server</a:t>
            </a:r>
          </a:p>
          <a:p>
            <a:pPr lvl="1"/>
            <a:r>
              <a:rPr lang="en-US" dirty="0" smtClean="0"/>
              <a:t>Plausible deniability for legal action (but not enough)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 smtClean="0"/>
              <a:t>Login, search, upload, download, and status operations</a:t>
            </a:r>
          </a:p>
          <a:p>
            <a:pPr lvl="1"/>
            <a:r>
              <a:rPr lang="en-US" dirty="0" smtClean="0"/>
              <a:t>No security: </a:t>
            </a:r>
            <a:r>
              <a:rPr lang="en-US" dirty="0" err="1" smtClean="0"/>
              <a:t>cleartext</a:t>
            </a:r>
            <a:r>
              <a:rPr lang="en-US" dirty="0" smtClean="0"/>
              <a:t> passwords and other vulnerability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 smtClean="0"/>
              <a:t>Suppliers ranked by apparent bandwidth &amp; response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 smtClean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decentralization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Servents</a:t>
            </a:r>
            <a:r>
              <a:rPr lang="en-US" sz="2000" b="0" dirty="0">
                <a:solidFill>
                  <a:schemeClr val="tx1"/>
                </a:solidFill>
              </a:rPr>
              <a:t> 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</a:t>
            </a:r>
            <a:r>
              <a:rPr lang="en-US" sz="2000" b="0" i="1" dirty="0" smtClean="0">
                <a:solidFill>
                  <a:srgbClr val="000000"/>
                </a:solidFill>
              </a:rPr>
              <a:t> “</a:t>
            </a:r>
            <a:r>
              <a:rPr lang="en-US" sz="2000" b="0" i="1" dirty="0">
                <a:solidFill>
                  <a:srgbClr val="000000"/>
                </a:solidFill>
              </a:rPr>
              <a:t>peer pointers”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/>
              <a:t>Fully decentralized</a:t>
            </a:r>
          </a:p>
          <a:p>
            <a:pPr lvl="1"/>
            <a:r>
              <a:rPr lang="en-US" dirty="0" smtClean="0"/>
              <a:t>Search cost distributed</a:t>
            </a:r>
          </a:p>
          <a:p>
            <a:pPr lvl="1"/>
            <a:r>
              <a:rPr lang="en-US" dirty="0" smtClean="0"/>
              <a:t>Processing per node permits powerful search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 smtClean="0"/>
              <a:t>Search scope may be quite large</a:t>
            </a:r>
          </a:p>
          <a:p>
            <a:pPr lvl="1"/>
            <a:r>
              <a:rPr lang="en-US" dirty="0" smtClean="0"/>
              <a:t>Search time may be quite long</a:t>
            </a:r>
          </a:p>
          <a:p>
            <a:pPr lvl="1"/>
            <a:r>
              <a:rPr lang="en-US" dirty="0" smtClean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Middle ground </a:t>
            </a:r>
            <a:r>
              <a:rPr lang="en-US" dirty="0" smtClean="0"/>
              <a:t>between Napster &amp; Gnutella</a:t>
            </a:r>
          </a:p>
          <a:p>
            <a:r>
              <a:rPr lang="en-US" dirty="0" smtClean="0"/>
              <a:t>Each peer is </a:t>
            </a:r>
            <a:r>
              <a:rPr lang="en-US" dirty="0" smtClean="0">
                <a:solidFill>
                  <a:srgbClr val="FF0000"/>
                </a:solidFill>
              </a:rPr>
              <a:t>either a group leader (super peer)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 smtClean="0"/>
              <a:t>TCP connection between peer and its group leader</a:t>
            </a:r>
          </a:p>
          <a:p>
            <a:pPr lvl="1"/>
            <a:r>
              <a:rPr lang="en-US" dirty="0" smtClean="0"/>
              <a:t>TCP connections between some pairs of group leaders</a:t>
            </a:r>
          </a:p>
          <a:p>
            <a:r>
              <a:rPr lang="en-US" dirty="0" smtClean="0"/>
              <a:t>Group leader tracks the content in all its children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VISIO" r:id="rId3" imgW="4208760" imgH="5924520" progId="Visio.Drawing.5">
                  <p:embed/>
                </p:oleObj>
              </mc:Choice>
              <mc:Fallback>
                <p:oleObj name="VISIO" r:id="rId3" imgW="4208760" imgH="592452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7620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 smtClean="0">
                <a:ea typeface="ＭＳ Ｐゴシック" pitchFamily="-84" charset="-128"/>
              </a:rPr>
              <a:t>Kazaalite</a:t>
            </a:r>
            <a:r>
              <a:rPr lang="en-US" dirty="0" smtClean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More sophisticated reputation schemes invented, especially based on economics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 if you haven’t.</a:t>
            </a:r>
          </a:p>
          <a:p>
            <a:r>
              <a:rPr lang="en-US" dirty="0" smtClean="0"/>
              <a:t>PA1 grades will be out over the coming weekend.</a:t>
            </a:r>
          </a:p>
          <a:p>
            <a:r>
              <a:rPr lang="en-US" dirty="0" smtClean="0"/>
              <a:t>AWS codes are distributed on </a:t>
            </a:r>
            <a:r>
              <a:rPr lang="en-US" dirty="0" err="1" smtClean="0"/>
              <a:t>UBLearns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Setup instructions</a:t>
            </a:r>
            <a:r>
              <a:rPr lang="en-US" dirty="0" smtClean="0"/>
              <a:t> have been posted as well.</a:t>
            </a:r>
            <a:endParaRPr lang="en-US" dirty="0" smtClean="0"/>
          </a:p>
          <a:p>
            <a:r>
              <a:rPr lang="en-US" dirty="0" smtClean="0"/>
              <a:t>Practice problem set 1 &amp; midterm example posted on the course website.</a:t>
            </a:r>
          </a:p>
          <a:p>
            <a:r>
              <a:rPr lang="en-US" dirty="0" smtClean="0"/>
              <a:t>Midterm on </a:t>
            </a:r>
            <a:r>
              <a:rPr lang="en-US" dirty="0" smtClean="0"/>
              <a:t>Wednesday (3/6</a:t>
            </a:r>
            <a:r>
              <a:rPr lang="en-US" dirty="0" smtClean="0"/>
              <a:t>) @ 3pm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Friday (3/8)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Come </a:t>
            </a:r>
            <a:r>
              <a:rPr lang="en-US" dirty="0"/>
              <a:t>talk to me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Now: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motivation: </a:t>
            </a:r>
            <a:r>
              <a:rPr lang="en-US" dirty="0" smtClean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 smtClean="0"/>
              <a:t>Popularity exhibits temporal locality (Flash Crowds)</a:t>
            </a:r>
          </a:p>
          <a:p>
            <a:pPr lvl="1"/>
            <a:r>
              <a:rPr lang="en-US" dirty="0" smtClean="0"/>
              <a:t>E.g., Slashdot/</a:t>
            </a:r>
            <a:r>
              <a:rPr lang="en-US" dirty="0" err="1" smtClean="0"/>
              <a:t>Digg</a:t>
            </a:r>
            <a:r>
              <a:rPr lang="en-US" dirty="0" smtClean="0"/>
              <a:t> effect, CNN Web site on 9/11, release of a new movie or game</a:t>
            </a:r>
          </a:p>
          <a:p>
            <a:r>
              <a:rPr lang="en-US" dirty="0" smtClean="0"/>
              <a:t>Focused on </a:t>
            </a:r>
            <a:r>
              <a:rPr lang="en-US" dirty="0" smtClean="0">
                <a:solidFill>
                  <a:srgbClr val="0000FF"/>
                </a:solidFill>
              </a:rPr>
              <a:t>efficient </a:t>
            </a:r>
            <a:r>
              <a:rPr lang="en-US" i="1" dirty="0" smtClean="0">
                <a:solidFill>
                  <a:srgbClr val="0000FF"/>
                </a:solidFill>
              </a:rPr>
              <a:t>fetching</a:t>
            </a:r>
            <a:r>
              <a:rPr lang="en-US" dirty="0" smtClean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 smtClean="0"/>
              <a:t>Distribute same file to many peers</a:t>
            </a:r>
          </a:p>
          <a:p>
            <a:pPr lvl="1"/>
            <a:r>
              <a:rPr lang="en-US" dirty="0" smtClean="0"/>
              <a:t>Single publisher, many </a:t>
            </a:r>
            <a:r>
              <a:rPr lang="en-US" dirty="0" err="1" smtClean="0"/>
              <a:t>downloaders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 client-server architecture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Organized in </a:t>
            </a:r>
            <a:r>
              <a:rPr lang="en-US" dirty="0" smtClean="0">
                <a:solidFill>
                  <a:srgbClr val="FF0000"/>
                </a:solidFill>
              </a:rPr>
              <a:t>a hierarchy of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Top-level domain (TLD)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Authoritative DNS servers</a:t>
            </a:r>
            <a:endParaRPr lang="en-US" dirty="0" smtClean="0"/>
          </a:p>
          <a:p>
            <a:pPr eaLnBrk="1" hangingPunct="1"/>
            <a:r>
              <a:rPr lang="en-US" dirty="0" smtClean="0"/>
              <a:t>Brief look at how a CDN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Feature: Parallel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Replicate</a:t>
            </a:r>
            <a:r>
              <a:rPr lang="en-US" dirty="0" smtClean="0"/>
              <a:t> different pieces on different peers</a:t>
            </a:r>
          </a:p>
          <a:p>
            <a:pPr lvl="1"/>
            <a:r>
              <a:rPr lang="en-US" dirty="0" smtClean="0"/>
              <a:t>A peer with a complete piece can trade with other peers</a:t>
            </a:r>
          </a:p>
          <a:p>
            <a:pPr lvl="1"/>
            <a:r>
              <a:rPr lang="en-US" dirty="0" smtClean="0"/>
              <a:t>Peer can (hopefully) assemble the entire 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Retrieving different parts </a:t>
            </a:r>
            <a:r>
              <a:rPr lang="en-US" dirty="0" smtClean="0"/>
              <a:t>of the file from different peers </a:t>
            </a:r>
            <a:r>
              <a:rPr lang="en-US" dirty="0" smtClean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 smtClean="0"/>
              <a:t>And uploading parts of the file to peers</a:t>
            </a:r>
          </a:p>
          <a:p>
            <a:pPr lvl="1"/>
            <a:r>
              <a:rPr lang="en-US" dirty="0" smtClean="0"/>
              <a:t>Important for very large 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Tracker</a:t>
            </a:r>
          </a:p>
          <a:p>
            <a:pPr lvl="1"/>
            <a:r>
              <a:rPr lang="en-US" dirty="0" smtClean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 smtClean="0"/>
              <a:t>Keeps track of peers participating in the torrent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 smtClean="0"/>
              <a:t>Peer registers when it arrives</a:t>
            </a:r>
          </a:p>
          <a:p>
            <a:pPr lvl="1"/>
            <a:r>
              <a:rPr lang="en-US" dirty="0" smtClean="0"/>
              <a:t>Peer periodically informs tracker it is still there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 smtClean="0"/>
              <a:t>Returns a random set of peers</a:t>
            </a:r>
          </a:p>
          <a:p>
            <a:pPr lvl="1"/>
            <a:r>
              <a:rPr lang="en-US" dirty="0" smtClean="0"/>
              <a:t>Including their IP addresses</a:t>
            </a:r>
          </a:p>
          <a:p>
            <a:pPr lvl="1"/>
            <a:r>
              <a:rPr lang="en-US" dirty="0" smtClean="0"/>
              <a:t>So the new peer knows who to contact for data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be “</a:t>
            </a:r>
            <a:r>
              <a:rPr lang="en-US" dirty="0" err="1" smtClean="0">
                <a:solidFill>
                  <a:srgbClr val="0000FF"/>
                </a:solidFill>
              </a:rPr>
              <a:t>trackerless</a:t>
            </a:r>
            <a:r>
              <a:rPr lang="en-US" dirty="0" smtClean="0">
                <a:solidFill>
                  <a:srgbClr val="0000FF"/>
                </a:solidFill>
              </a:rPr>
              <a:t>” using DHT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 smtClean="0"/>
              <a:t>Fixed-sized chunks</a:t>
            </a:r>
          </a:p>
          <a:p>
            <a:pPr lvl="1"/>
            <a:r>
              <a:rPr lang="en-US" dirty="0" smtClean="0"/>
              <a:t>Typical chunk size of 256 Kbytes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 smtClean="0"/>
              <a:t>Downloading chunks from different neighbors</a:t>
            </a:r>
          </a:p>
          <a:p>
            <a:pPr lvl="1"/>
            <a:r>
              <a:rPr lang="en-US" dirty="0" smtClean="0"/>
              <a:t>Uploading chunks to other neighbors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 smtClean="0"/>
              <a:t>Periodically asking them for a list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 (last time)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application, but will still use file-sharing as the main example)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Request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 smtClean="0"/>
              <a:t>Could download in order</a:t>
            </a:r>
          </a:p>
          <a:p>
            <a:pPr lvl="1"/>
            <a:r>
              <a:rPr lang="en-US" dirty="0" smtClean="0"/>
              <a:t>Like an HTTP client does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 smtClean="0"/>
              <a:t>Peers have little to share with each other</a:t>
            </a:r>
          </a:p>
          <a:p>
            <a:pPr lvl="1"/>
            <a:r>
              <a:rPr lang="en-US" dirty="0" smtClean="0"/>
              <a:t>Limiting the scalability of the 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 smtClean="0"/>
              <a:t>E.g., the chunks need the end of the file</a:t>
            </a:r>
          </a:p>
          <a:p>
            <a:pPr lvl="1"/>
            <a:r>
              <a:rPr lang="en-US" dirty="0" smtClean="0"/>
              <a:t>Limiting the ability to complete a download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Solutions: </a:t>
            </a:r>
            <a:r>
              <a:rPr lang="en-US" dirty="0" smtClean="0">
                <a:solidFill>
                  <a:srgbClr val="FF0000"/>
                </a:solidFill>
              </a:rPr>
              <a:t>random selection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Rarest Chunk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 smtClean="0"/>
              <a:t>The chunk with the fewest available copies</a:t>
            </a:r>
          </a:p>
          <a:p>
            <a:pPr lvl="1"/>
            <a:r>
              <a:rPr lang="en-US" dirty="0" smtClean="0"/>
              <a:t>I.e., the rarest chunk first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 smtClean="0"/>
              <a:t>Avoid starvation when some peers depart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 smtClean="0"/>
              <a:t>Avoid starvation across all peers wanting a file</a:t>
            </a:r>
          </a:p>
          <a:p>
            <a:pPr lvl="1"/>
            <a:r>
              <a:rPr lang="en-US" dirty="0" smtClean="0"/>
              <a:t>Balance load by equalizing # of copies of chunks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 smtClean="0"/>
              <a:t>Most share no files and answer no queries</a:t>
            </a:r>
          </a:p>
          <a:p>
            <a:pPr lvl="1"/>
            <a:r>
              <a:rPr lang="en-US" dirty="0" smtClean="0"/>
              <a:t>Others limit # of connections or upload speed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 smtClean="0"/>
              <a:t>A few individuals contributing to the public good</a:t>
            </a:r>
          </a:p>
          <a:p>
            <a:pPr lvl="1"/>
            <a:r>
              <a:rPr lang="en-US" dirty="0" smtClean="0"/>
              <a:t>Making them hubs that basically act as a serve</a:t>
            </a:r>
            <a:r>
              <a:rPr lang="en-US" sz="2400" dirty="0" smtClean="0"/>
              <a:t>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prevent free riding</a:t>
            </a:r>
          </a:p>
          <a:p>
            <a:pPr lvl="1"/>
            <a:r>
              <a:rPr lang="en-US" dirty="0" smtClean="0"/>
              <a:t>Allow the fastest peers to download from you</a:t>
            </a:r>
          </a:p>
          <a:p>
            <a:pPr lvl="1"/>
            <a:r>
              <a:rPr lang="en-US" dirty="0" smtClean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 smtClean="0"/>
              <a:t>And must share it among multiple peers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 smtClean="0"/>
              <a:t>Favor neighbors that are uploading at highest rate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 smtClean="0"/>
              <a:t>Measure download bit rates from each neighbor</a:t>
            </a:r>
          </a:p>
          <a:p>
            <a:pPr lvl="1"/>
            <a:r>
              <a:rPr lang="en-US" dirty="0" smtClean="0"/>
              <a:t>Reciprocates by sending to the top four peers</a:t>
            </a:r>
          </a:p>
          <a:p>
            <a:pPr lvl="1"/>
            <a:r>
              <a:rPr lang="en-US" dirty="0" err="1" smtClean="0"/>
              <a:t>Recompute</a:t>
            </a:r>
            <a:r>
              <a:rPr lang="en-US" dirty="0" smtClean="0"/>
              <a:t> and reallocate every 10 seconds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Optimistic </a:t>
            </a:r>
            <a:r>
              <a:rPr lang="en-US" dirty="0" err="1" smtClean="0">
                <a:solidFill>
                  <a:srgbClr val="0000FF"/>
                </a:solidFill>
              </a:rPr>
              <a:t>unchoking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Randomly try a new neighbor every 30 seconds</a:t>
            </a:r>
          </a:p>
          <a:p>
            <a:pPr lvl="1"/>
            <a:r>
              <a:rPr lang="en-US" dirty="0" smtClean="0"/>
              <a:t>So new neighbor has a chance to be a better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can be gamed, too</a:t>
            </a:r>
          </a:p>
          <a:p>
            <a:pPr lvl="1"/>
            <a:r>
              <a:rPr lang="en-US" dirty="0" smtClean="0"/>
              <a:t>Peer uploads to top N peers at rate 1/N</a:t>
            </a:r>
          </a:p>
          <a:p>
            <a:pPr lvl="1"/>
            <a:r>
              <a:rPr lang="en-US" dirty="0" smtClean="0"/>
              <a:t>E.g., if N=4 and peers upload at 15, 12, 10, 9, 8, 3</a:t>
            </a:r>
          </a:p>
          <a:p>
            <a:pPr lvl="1"/>
            <a:r>
              <a:rPr lang="en-US" dirty="0" smtClean="0"/>
              <a:t>… then peer uploading at rate 9 gets treated quite well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Best to be the N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peer in the list, rather than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</a:p>
          <a:p>
            <a:pPr lvl="1"/>
            <a:r>
              <a:rPr lang="en-US" dirty="0" smtClean="0"/>
              <a:t>Offer just a bit more bandwidth than the low-rate peers</a:t>
            </a:r>
          </a:p>
          <a:p>
            <a:pPr lvl="1"/>
            <a:r>
              <a:rPr lang="en-US" dirty="0" smtClean="0"/>
              <a:t>But not as much as the higher-rate peers</a:t>
            </a:r>
          </a:p>
          <a:p>
            <a:pPr lvl="1"/>
            <a:r>
              <a:rPr lang="en-US" dirty="0" smtClean="0"/>
              <a:t>And you’ll still be treated well by others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BitTyrant</a:t>
            </a:r>
            <a:r>
              <a:rPr lang="en-US" dirty="0" smtClean="0">
                <a:solidFill>
                  <a:srgbClr val="0000FF"/>
                </a:solidFill>
              </a:rPr>
              <a:t> software</a:t>
            </a:r>
          </a:p>
          <a:p>
            <a:pPr lvl="1"/>
            <a:r>
              <a:rPr lang="en-US" dirty="0" smtClean="0"/>
              <a:t>Uploads at higher rates to higher-bandwidth peers</a:t>
            </a:r>
          </a:p>
          <a:p>
            <a:pPr lvl="1"/>
            <a:r>
              <a:rPr lang="en-US" dirty="0" smtClean="0">
                <a:hlinkClick r:id="rId2"/>
              </a:rPr>
              <a:t>http://bittyrant.cs.washington.edu/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 smtClean="0"/>
              <a:t>Estimated at 30%</a:t>
            </a:r>
          </a:p>
          <a:p>
            <a:pPr lvl="1"/>
            <a:r>
              <a:rPr lang="en-US" dirty="0" smtClean="0"/>
              <a:t>Though this is hard to measure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 smtClean="0"/>
              <a:t>Peers leave the system when done</a:t>
            </a:r>
          </a:p>
          <a:p>
            <a:pPr lvl="1"/>
            <a:r>
              <a:rPr lang="en-US" dirty="0" smtClean="0"/>
              <a:t>Many file downloads never complete</a:t>
            </a:r>
          </a:p>
          <a:p>
            <a:pPr lvl="1"/>
            <a:r>
              <a:rPr lang="en-US" dirty="0" smtClean="0"/>
              <a:t>Especially a problem for less popular content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 smtClean="0"/>
              <a:t>Next: Distributed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client-server architecture can do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</a:t>
            </a:r>
            <a:r>
              <a:rPr lang="en-US" dirty="0" smtClean="0">
                <a:solidFill>
                  <a:srgbClr val="0000FF"/>
                </a:solidFill>
              </a:rPr>
              <a:t>sometimes not good enough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Limited bandwidth</a:t>
            </a:r>
          </a:p>
          <a:p>
            <a:pPr lvl="1"/>
            <a:r>
              <a:rPr lang="en-US" dirty="0" smtClean="0"/>
              <a:t>One server can only serve so many clients.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Increase the upload rate</a:t>
            </a:r>
            <a:r>
              <a:rPr lang="en-US" dirty="0" smtClean="0"/>
              <a:t> from the server-side?</a:t>
            </a:r>
          </a:p>
          <a:p>
            <a:pPr lvl="1"/>
            <a:r>
              <a:rPr lang="en-US" dirty="0" smtClean="0"/>
              <a:t>Higher link bandwidth at the one server</a:t>
            </a:r>
          </a:p>
          <a:p>
            <a:pPr lvl="1"/>
            <a:r>
              <a:rPr lang="en-US" dirty="0" smtClean="0"/>
              <a:t>Multiple servers, each with their own link</a:t>
            </a:r>
          </a:p>
          <a:p>
            <a:pPr lvl="1"/>
            <a:r>
              <a:rPr lang="en-US" dirty="0" smtClean="0"/>
              <a:t>Requires deploying more infrastructure</a:t>
            </a:r>
          </a:p>
          <a:p>
            <a:r>
              <a:rPr lang="en-US" dirty="0" smtClean="0"/>
              <a:t>Alternative: </a:t>
            </a:r>
            <a:r>
              <a:rPr lang="en-US" dirty="0" smtClean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 smtClean="0"/>
              <a:t>Receivers get a copy of the data</a:t>
            </a:r>
          </a:p>
          <a:p>
            <a:pPr lvl="1"/>
            <a:r>
              <a:rPr lang="en-US" dirty="0" smtClean="0"/>
              <a:t>And then redistribute the data to other receivers</a:t>
            </a:r>
          </a:p>
          <a:p>
            <a:pPr lvl="1"/>
            <a:r>
              <a:rPr lang="en-US" dirty="0" smtClean="0"/>
              <a:t>To reduce the burden on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to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Peer-to-Peer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 smtClean="0"/>
              <a:t>Peers are intermittently connected</a:t>
            </a:r>
          </a:p>
          <a:p>
            <a:pPr lvl="1"/>
            <a:r>
              <a:rPr lang="en-US" dirty="0" smtClean="0"/>
              <a:t>May come and go at any time</a:t>
            </a:r>
          </a:p>
          <a:p>
            <a:pPr lvl="1"/>
            <a:r>
              <a:rPr lang="en-US" dirty="0" smtClean="0"/>
              <a:t>Or come back with a different IP address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 smtClean="0"/>
              <a:t>Peers that are online right now</a:t>
            </a:r>
          </a:p>
          <a:p>
            <a:pPr lvl="1"/>
            <a:r>
              <a:rPr lang="en-US" dirty="0" smtClean="0"/>
              <a:t>Peers that have the content you want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 smtClean="0"/>
              <a:t>Why not leave as soon as download ends?</a:t>
            </a:r>
          </a:p>
          <a:p>
            <a:pPr lvl="1"/>
            <a:r>
              <a:rPr lang="en-US" dirty="0" smtClean="0"/>
              <a:t>Why bother uploading content to anyone else?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 smtClean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Relevant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Plausible 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</a:t>
            </a:r>
            <a:r>
              <a:rPr lang="en-US" sz="2000" b="0" i="1" dirty="0" smtClean="0">
                <a:solidFill>
                  <a:schemeClr val="tx1"/>
                </a:solidFill>
              </a:rPr>
              <a:t>, filenames </a:t>
            </a:r>
            <a:r>
              <a:rPr lang="en-US" sz="2000" b="0" i="1" dirty="0">
                <a:solidFill>
                  <a:schemeClr val="tx1"/>
                </a:solidFill>
              </a:rPr>
              <a:t>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 smtClean="0">
                <a:solidFill>
                  <a:srgbClr val="000000"/>
                </a:solidFill>
              </a:rPr>
              <a:t> PennyLane.mp3  Beatles</a:t>
            </a:r>
            <a:r>
              <a:rPr lang="en-US" sz="1400" b="0" dirty="0">
                <a:solidFill>
                  <a:srgbClr val="000000"/>
                </a:solidFill>
              </a:rPr>
              <a:t>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</a:t>
            </a:r>
            <a:r>
              <a:rPr lang="en-US" sz="1400" b="0" dirty="0" smtClean="0">
                <a:solidFill>
                  <a:srgbClr val="000000"/>
                </a:solidFill>
              </a:rPr>
              <a:t>  128.84.92.23</a:t>
            </a:r>
            <a:r>
              <a:rPr lang="en-US" sz="1400" b="0" dirty="0">
                <a:solidFill>
                  <a:srgbClr val="000000"/>
                </a:solidFill>
              </a:rPr>
              <a:t>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18243</TotalTime>
  <Pages>12</Pages>
  <Words>1984</Words>
  <Application>Microsoft Macintosh PowerPoint</Application>
  <PresentationFormat>Letter Paper (8.5x11 in)</PresentationFormat>
  <Paragraphs>487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CS252-template</vt:lpstr>
      <vt:lpstr>Office Theme</vt:lpstr>
      <vt:lpstr>VISIO</vt:lpstr>
      <vt:lpstr>CSE 486/586 Distributed Systems Peer-to-Peer Architecture --- 1</vt:lpstr>
      <vt:lpstr>Last Time</vt:lpstr>
      <vt:lpstr>This Week’s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Gaming BitTorrent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670</cp:revision>
  <cp:lastPrinted>2013-02-15T18:19:58Z</cp:lastPrinted>
  <dcterms:created xsi:type="dcterms:W3CDTF">2012-02-08T15:16:50Z</dcterms:created>
  <dcterms:modified xsi:type="dcterms:W3CDTF">2013-02-15T19:50:49Z</dcterms:modified>
  <cp:category/>
</cp:coreProperties>
</file>