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659" r:id="rId4"/>
    <p:sldId id="660" r:id="rId5"/>
    <p:sldId id="637" r:id="rId6"/>
    <p:sldId id="638" r:id="rId7"/>
    <p:sldId id="642" r:id="rId8"/>
    <p:sldId id="639" r:id="rId9"/>
    <p:sldId id="641" r:id="rId10"/>
    <p:sldId id="640" r:id="rId11"/>
    <p:sldId id="643" r:id="rId12"/>
    <p:sldId id="644" r:id="rId13"/>
    <p:sldId id="645" r:id="rId14"/>
    <p:sldId id="661" r:id="rId15"/>
    <p:sldId id="646" r:id="rId16"/>
    <p:sldId id="647" r:id="rId17"/>
    <p:sldId id="648" r:id="rId18"/>
    <p:sldId id="649" r:id="rId19"/>
    <p:sldId id="650" r:id="rId20"/>
    <p:sldId id="651" r:id="rId21"/>
    <p:sldId id="652" r:id="rId22"/>
    <p:sldId id="653" r:id="rId23"/>
    <p:sldId id="654" r:id="rId24"/>
    <p:sldId id="655" r:id="rId25"/>
    <p:sldId id="656" r:id="rId26"/>
    <p:sldId id="658" r:id="rId27"/>
    <p:sldId id="657" r:id="rId28"/>
    <p:sldId id="630" r:id="rId29"/>
    <p:sldId id="636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0" d="100"/>
          <a:sy n="80" d="100"/>
        </p:scale>
        <p:origin x="-10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8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4265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illusion of doing a local call by using whatever the OS gives</a:t>
            </a:r>
          </a:p>
          <a:p>
            <a:r>
              <a:rPr lang="en-US" dirty="0" smtClean="0"/>
              <a:t>Closer to the programmers</a:t>
            </a:r>
          </a:p>
          <a:p>
            <a:pPr lvl="1"/>
            <a:r>
              <a:rPr lang="en-US" dirty="0" smtClean="0"/>
              <a:t>Language-level construct, not OS-level support</a:t>
            </a:r>
          </a:p>
          <a:p>
            <a:r>
              <a:rPr lang="en-US" dirty="0" smtClean="0"/>
              <a:t>What are some of the challenges?</a:t>
            </a:r>
          </a:p>
          <a:p>
            <a:pPr lvl="1"/>
            <a:r>
              <a:rPr lang="en-US" dirty="0" smtClean="0"/>
              <a:t>How do you know that there are remote calls available?</a:t>
            </a:r>
          </a:p>
          <a:p>
            <a:pPr lvl="1"/>
            <a:r>
              <a:rPr lang="en-US" dirty="0" smtClean="0"/>
              <a:t>How do you pass the parameters?</a:t>
            </a:r>
          </a:p>
          <a:p>
            <a:pPr lvl="1"/>
            <a:r>
              <a:rPr lang="en-US" dirty="0" smtClean="0"/>
              <a:t>How do you find the correct server process?</a:t>
            </a:r>
          </a:p>
          <a:p>
            <a:pPr lvl="1"/>
            <a:r>
              <a:rPr lang="en-US" dirty="0" smtClean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Stub, Marshalling, &amp; </a:t>
            </a:r>
            <a:r>
              <a:rPr lang="en-US" dirty="0" err="1" smtClean="0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Stub functions:</a:t>
            </a:r>
            <a:r>
              <a:rPr lang="en-US" dirty="0" smtClean="0"/>
              <a:t> local interface to make it appear that the call is local.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Marshalling:</a:t>
            </a:r>
            <a:r>
              <a:rPr lang="en-US" dirty="0" smtClean="0"/>
              <a:t> the act of taking a collection of data items (platform dependent) and assembling them into the external data representation (platform independent).</a:t>
            </a:r>
            <a:endParaRPr lang="en-US" dirty="0" smtClean="0">
              <a:sym typeface="Symbol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Unmarshalling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the process of disassembling data that is in external data representation form, into a locally interpretable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in ~2 weeks</a:t>
            </a:r>
          </a:p>
          <a:p>
            <a:r>
              <a:rPr lang="en-US" dirty="0" smtClean="0"/>
              <a:t>PA1 grades </a:t>
            </a:r>
            <a:r>
              <a:rPr lang="en-US" dirty="0" smtClean="0"/>
              <a:t>are</a:t>
            </a:r>
            <a:r>
              <a:rPr lang="en-US" dirty="0" smtClean="0"/>
              <a:t> out.</a:t>
            </a:r>
            <a:endParaRPr lang="en-US" dirty="0" smtClean="0"/>
          </a:p>
          <a:p>
            <a:r>
              <a:rPr lang="en-US" dirty="0" smtClean="0"/>
              <a:t>AWS codes are on </a:t>
            </a:r>
            <a:r>
              <a:rPr lang="en-US" dirty="0" err="1" smtClean="0"/>
              <a:t>UBLearns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Setup instructions have been posted as well.</a:t>
            </a:r>
          </a:p>
          <a:p>
            <a:r>
              <a:rPr lang="en-US" dirty="0" smtClean="0"/>
              <a:t>Practice problem set 1 &amp; midterm example posted on the course website.</a:t>
            </a:r>
          </a:p>
          <a:p>
            <a:r>
              <a:rPr lang="en-US" dirty="0" smtClean="0"/>
              <a:t>Midterm on Wednesday (3/6) @ 3pm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Friday (3/8)</a:t>
            </a:r>
          </a:p>
          <a:p>
            <a:r>
              <a:rPr lang="en-US" dirty="0" smtClean="0"/>
              <a:t>Come </a:t>
            </a:r>
            <a:r>
              <a:rPr lang="en-US" dirty="0"/>
              <a:t>talk to me</a:t>
            </a:r>
            <a:r>
              <a:rPr lang="en-U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46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Generate Stubs?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 heard of C/C++, Java, Python syntax for RPC?</a:t>
            </a:r>
          </a:p>
          <a:p>
            <a:pPr lvl="1"/>
            <a:r>
              <a:rPr lang="en-US" dirty="0" smtClean="0"/>
              <a:t>None!</a:t>
            </a:r>
          </a:p>
          <a:p>
            <a:r>
              <a:rPr lang="en-US" dirty="0" smtClean="0"/>
              <a:t>Language compilers don’t generate client and server stubs.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Common solution: </a:t>
            </a:r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Definition Language (IDL)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programmers to express remote procedures, e.g., names, parameters, and return values.</a:t>
            </a:r>
          </a:p>
          <a:p>
            <a:r>
              <a:rPr lang="en-US" dirty="0" smtClean="0"/>
              <a:t>Pre-compilers take this and generate stubs, marshalling/</a:t>
            </a:r>
            <a:r>
              <a:rPr lang="en-US" dirty="0" err="1" smtClean="0"/>
              <a:t>unmarshalling</a:t>
            </a:r>
            <a:r>
              <a:rPr lang="en-US" dirty="0" smtClean="0"/>
              <a:t> mechanisms.</a:t>
            </a:r>
          </a:p>
          <a:p>
            <a:r>
              <a:rPr lang="en-US" dirty="0" smtClean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SUN XDR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409626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WRITE(writeargs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		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Data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READ(readargs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Find the Server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</a:p>
          <a:p>
            <a:pPr lvl="1"/>
            <a:r>
              <a:rPr lang="en-US" dirty="0" smtClean="0"/>
              <a:t>Central DB (the first solution proposed)</a:t>
            </a:r>
          </a:p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/>
              <a:t>Local DB with a well-known port (SUN RPC)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DB with Well-Known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1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Pass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 by value: no problem</a:t>
            </a:r>
          </a:p>
          <a:p>
            <a:pPr lvl="1"/>
            <a:r>
              <a:rPr lang="en-US" dirty="0" smtClean="0"/>
              <a:t>Just copy the value</a:t>
            </a:r>
          </a:p>
          <a:p>
            <a:r>
              <a:rPr lang="en-US" dirty="0" smtClean="0"/>
              <a:t>What about pointers/references?</a:t>
            </a:r>
          </a:p>
          <a:p>
            <a:pPr lvl="1"/>
            <a:r>
              <a:rPr lang="en-US" dirty="0" smtClean="0"/>
              <a:t>Need to copy the actual data as well</a:t>
            </a:r>
          </a:p>
          <a:p>
            <a:pPr lvl="1"/>
            <a:r>
              <a:rPr lang="en-US" dirty="0" smtClean="0"/>
              <a:t>Marshall them at the client and </a:t>
            </a:r>
            <a:r>
              <a:rPr lang="en-US" dirty="0" err="1" smtClean="0"/>
              <a:t>unmarshall</a:t>
            </a:r>
            <a:r>
              <a:rPr lang="en-US" dirty="0" smtClean="0"/>
              <a:t> them at the server</a:t>
            </a:r>
          </a:p>
          <a:p>
            <a:pPr lvl="1"/>
            <a:r>
              <a:rPr lang="en-US" dirty="0" smtClean="0"/>
              <a:t>Pass the local pointers/references</a:t>
            </a:r>
          </a:p>
          <a:p>
            <a:r>
              <a:rPr lang="en-US" dirty="0" smtClean="0"/>
              <a:t>What about complex data structures? </a:t>
            </a:r>
            <a:r>
              <a:rPr lang="en-US" dirty="0" err="1" smtClean="0"/>
              <a:t>struct</a:t>
            </a:r>
            <a:r>
              <a:rPr lang="en-US" dirty="0" smtClean="0"/>
              <a:t>, class, etc.</a:t>
            </a:r>
          </a:p>
          <a:p>
            <a:pPr lvl="1"/>
            <a:r>
              <a:rPr lang="en-US" dirty="0" smtClean="0"/>
              <a:t>Need to have a platform independent way of representing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between two heterogeneous machines</a:t>
            </a:r>
          </a:p>
          <a:p>
            <a:pPr lvl="1"/>
            <a:r>
              <a:rPr lang="en-US" dirty="0" smtClean="0"/>
              <a:t>Different byte ordering (big-endian &amp; little-endian)</a:t>
            </a:r>
          </a:p>
          <a:p>
            <a:pPr lvl="1"/>
            <a:r>
              <a:rPr lang="en-US" dirty="0" smtClean="0"/>
              <a:t>Different sizes of integers and other types</a:t>
            </a:r>
          </a:p>
          <a:p>
            <a:pPr lvl="1"/>
            <a:r>
              <a:rPr lang="en-US" dirty="0" smtClean="0"/>
              <a:t>Different floating point representations</a:t>
            </a:r>
          </a:p>
          <a:p>
            <a:pPr lvl="1"/>
            <a:r>
              <a:rPr lang="en-US" dirty="0" smtClean="0"/>
              <a:t>Different character sets</a:t>
            </a:r>
          </a:p>
          <a:p>
            <a:pPr lvl="1"/>
            <a:r>
              <a:rPr lang="en-US" dirty="0" smtClean="0"/>
              <a:t>Alignment requirements</a:t>
            </a:r>
          </a:p>
          <a:p>
            <a:r>
              <a:rPr lang="en-US" dirty="0" smtClean="0"/>
              <a:t>Used in general contexts, not just in </a:t>
            </a:r>
            <a:r>
              <a:rPr lang="en-US" dirty="0" err="1" smtClean="0"/>
              <a:t>RPCs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Google Protocol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language- and platform-neutral way to specify and serialize data</a:t>
            </a:r>
          </a:p>
          <a:p>
            <a:r>
              <a:rPr lang="en-US" dirty="0" smtClean="0"/>
              <a:t>Provides syntax &amp; pre-compiler (open-source)</a:t>
            </a:r>
          </a:p>
          <a:p>
            <a:pPr lvl="1"/>
            <a:r>
              <a:rPr lang="en-US" dirty="0" smtClean="0"/>
              <a:t>Pre-compiler generates code to manipulate objects for a specific language, </a:t>
            </a:r>
            <a:r>
              <a:rPr lang="en-US" dirty="0" err="1" smtClean="0"/>
              <a:t>e.g</a:t>
            </a:r>
            <a:r>
              <a:rPr lang="en-US" dirty="0" smtClean="0"/>
              <a:t>, C++, Java, Python.</a:t>
            </a:r>
          </a:p>
          <a:p>
            <a:pPr lvl="1"/>
            <a:r>
              <a:rPr lang="en-US" dirty="0" smtClean="0"/>
              <a:t>The runtime support applies a fast &amp; sloppy compression algorithm.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message Book {</a:t>
            </a:r>
          </a:p>
          <a:p>
            <a:pPr>
              <a:buNone/>
            </a:pPr>
            <a:r>
              <a:rPr lang="en-US" sz="1800" dirty="0" smtClean="0"/>
              <a:t>	required string title = 1;</a:t>
            </a:r>
          </a:p>
          <a:p>
            <a:pPr>
              <a:buNone/>
            </a:pPr>
            <a:r>
              <a:rPr lang="en-US" sz="1800" dirty="0" smtClean="0"/>
              <a:t>	repeated string author = 2;</a:t>
            </a:r>
          </a:p>
          <a:p>
            <a:pPr>
              <a:buNone/>
            </a:pPr>
            <a:r>
              <a:rPr lang="en-US" sz="1800" dirty="0" smtClean="0"/>
              <a:t>	optional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statistics = 3;</a:t>
            </a:r>
          </a:p>
          <a:p>
            <a:pPr>
              <a:buNone/>
            </a:pPr>
            <a:r>
              <a:rPr lang="en-US" sz="1800" dirty="0" smtClean="0"/>
              <a:t>	message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required int32 sales =1;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Failures?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calls do not fail.</a:t>
            </a:r>
          </a:p>
          <a:p>
            <a:r>
              <a:rPr lang="en-US" dirty="0" smtClean="0"/>
              <a:t>Remote calls might fail.</a:t>
            </a:r>
          </a:p>
          <a:p>
            <a:r>
              <a:rPr lang="en-US" dirty="0" smtClean="0"/>
              <a:t>Programmers should deal with this.</a:t>
            </a:r>
          </a:p>
          <a:p>
            <a:pPr lvl="1"/>
            <a:r>
              <a:rPr lang="en-US" dirty="0" smtClean="0"/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Modes of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 server crashed or server process died before executing server code</a:t>
            </a:r>
          </a:p>
          <a:p>
            <a:pPr lvl="1"/>
            <a:r>
              <a:rPr lang="en-US" dirty="0" smtClean="0"/>
              <a:t>1 time: everything worked well, as expected</a:t>
            </a:r>
          </a:p>
          <a:p>
            <a:pPr lvl="1"/>
            <a:r>
              <a:rPr lang="en-US" dirty="0" smtClean="0"/>
              <a:t>1 or more: excess latency or lost reply from server and client 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Invocation 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Remote Method Invocation (RMI)</a:t>
            </a:r>
            <a:endParaRPr lang="en-GB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fr-FR" sz="1600" dirty="0" smtClean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s 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</a:t>
            </a:r>
            <a:endParaRPr lang="en-US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Cannot provide exactly once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66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Socket API?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Low-level read/write</a:t>
            </a:r>
          </a:p>
          <a:p>
            <a:r>
              <a:rPr lang="en-US" dirty="0" smtClean="0"/>
              <a:t>Communication oriented</a:t>
            </a:r>
          </a:p>
          <a:p>
            <a:r>
              <a:rPr lang="en-US" dirty="0" smtClean="0"/>
              <a:t>Same sequence of calls, repeated many times</a:t>
            </a:r>
          </a:p>
          <a:p>
            <a:r>
              <a:rPr lang="en-US" dirty="0" smtClean="0"/>
              <a:t>Etc, etc…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programmer friendly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RPC (Remote Procedure Call)</a:t>
            </a:r>
          </a:p>
          <a:p>
            <a:pPr lvl="1"/>
            <a:r>
              <a:rPr lang="en-US" dirty="0" smtClean="0"/>
              <a:t>Goal: it should appear that the programmer is calling a local function</a:t>
            </a:r>
          </a:p>
          <a:p>
            <a:pPr lvl="1"/>
            <a:r>
              <a:rPr lang="en-US" dirty="0" smtClean="0"/>
              <a:t>Mechanism to enable function calls between different processes</a:t>
            </a:r>
          </a:p>
          <a:p>
            <a:pPr lvl="1"/>
            <a:r>
              <a:rPr lang="en-US" dirty="0" smtClean="0"/>
              <a:t>First proposed in the 80’s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Sun RPC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CORBA</a:t>
            </a:r>
          </a:p>
          <a:p>
            <a:r>
              <a:rPr lang="en-US" dirty="0" smtClean="0"/>
              <a:t>Other examples that borrow the idea</a:t>
            </a:r>
          </a:p>
          <a:p>
            <a:pPr lvl="1"/>
            <a:r>
              <a:rPr lang="en-US" dirty="0" smtClean="0"/>
              <a:t>XML-RPC</a:t>
            </a:r>
          </a:p>
          <a:p>
            <a:pPr lvl="1"/>
            <a:r>
              <a:rPr lang="en-US" dirty="0" smtClean="0"/>
              <a:t>Android Bound Services with AIDL</a:t>
            </a:r>
          </a:p>
          <a:p>
            <a:pPr lvl="1"/>
            <a:r>
              <a:rPr lang="en-US" dirty="0" smtClean="0"/>
              <a:t>Google Protocol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(…)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…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rpc_call</a:t>
            </a:r>
            <a:r>
              <a:rPr lang="en-US" dirty="0" smtClean="0"/>
              <a:t>(…);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rpc_call</a:t>
            </a:r>
            <a:r>
              <a:rPr lang="en-US" dirty="0" smtClean="0"/>
              <a:t>(…) 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Procedure Call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local_call(“str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The compiler generates code to </a:t>
            </a:r>
            <a:r>
              <a:rPr lang="en-US" i="1" dirty="0" smtClean="0">
                <a:solidFill>
                  <a:srgbClr val="0000FF"/>
                </a:solidFill>
              </a:rPr>
              <a:t>transfer necessary things</a:t>
            </a:r>
            <a:r>
              <a:rPr lang="en-US" dirty="0" smtClean="0"/>
              <a:t> to </a:t>
            </a:r>
            <a:r>
              <a:rPr lang="en-US" dirty="0" err="1" smtClean="0"/>
              <a:t>local_call</a:t>
            </a:r>
            <a:endParaRPr lang="en-US" dirty="0" smtClean="0"/>
          </a:p>
          <a:p>
            <a:pPr lvl="1"/>
            <a:r>
              <a:rPr lang="en-US" dirty="0" smtClean="0"/>
              <a:t>Push the parameters to the stack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local_call</a:t>
            </a:r>
            <a:endParaRPr lang="en-US" dirty="0" smtClean="0"/>
          </a:p>
          <a:p>
            <a:r>
              <a:rPr lang="en-US" dirty="0" smtClean="0"/>
              <a:t>The compiler also generates code to </a:t>
            </a:r>
            <a:r>
              <a:rPr lang="en-US" i="1" dirty="0" smtClean="0">
                <a:solidFill>
                  <a:srgbClr val="0000FF"/>
                </a:solidFill>
              </a:rPr>
              <a:t>execute the local call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Assigns registers</a:t>
            </a:r>
          </a:p>
          <a:p>
            <a:pPr lvl="1"/>
            <a:r>
              <a:rPr lang="en-US" dirty="0" smtClean="0"/>
              <a:t>Adjust stack pointers</a:t>
            </a:r>
          </a:p>
          <a:p>
            <a:pPr lvl="1"/>
            <a:r>
              <a:rPr lang="en-US" dirty="0" smtClean="0"/>
              <a:t>Saves the return value</a:t>
            </a:r>
          </a:p>
          <a:p>
            <a:pPr lvl="1"/>
            <a:r>
              <a:rPr lang="en-US" dirty="0" smtClean="0"/>
              <a:t>Calls the return instruction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24592</TotalTime>
  <Pages>12</Pages>
  <Words>1405</Words>
  <Application>Microsoft Macintosh PowerPoint</Application>
  <PresentationFormat>Letter Paper (8.5x11 in)</PresentationFormat>
  <Paragraphs>379</Paragraphs>
  <Slides>29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Remote Procedure Call</vt:lpstr>
      <vt:lpstr>Recap: Finger Table</vt:lpstr>
      <vt:lpstr>Chord: Node Joins and Leaves</vt:lpstr>
      <vt:lpstr>Recall?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Stub, Marshalling, &amp; Unmarshalling</vt:lpstr>
      <vt:lpstr>RPC Process</vt:lpstr>
      <vt:lpstr>CSE 486/586 Administrivia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Google Protocol Buffers</vt:lpstr>
      <vt:lpstr>What About Failures?</vt:lpstr>
      <vt:lpstr>Failure Modes of RPC</vt:lpstr>
      <vt:lpstr>Invocation Semantics</vt:lpstr>
      <vt:lpstr>Invocation Semantics</vt:lpstr>
      <vt:lpstr>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950</cp:revision>
  <cp:lastPrinted>2012-02-29T19:14:03Z</cp:lastPrinted>
  <dcterms:created xsi:type="dcterms:W3CDTF">2012-02-29T14:30:44Z</dcterms:created>
  <dcterms:modified xsi:type="dcterms:W3CDTF">2013-02-20T20:00:24Z</dcterms:modified>
  <cp:category/>
</cp:coreProperties>
</file>