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17" r:id="rId4"/>
    <p:sldId id="798" r:id="rId5"/>
    <p:sldId id="799" r:id="rId6"/>
    <p:sldId id="800" r:id="rId7"/>
    <p:sldId id="801" r:id="rId8"/>
    <p:sldId id="802" r:id="rId9"/>
    <p:sldId id="803" r:id="rId10"/>
    <p:sldId id="818" r:id="rId11"/>
    <p:sldId id="804" r:id="rId12"/>
    <p:sldId id="805" r:id="rId13"/>
    <p:sldId id="806" r:id="rId14"/>
    <p:sldId id="807" r:id="rId15"/>
    <p:sldId id="808" r:id="rId16"/>
    <p:sldId id="809" r:id="rId17"/>
    <p:sldId id="810" r:id="rId18"/>
    <p:sldId id="816" r:id="rId19"/>
    <p:sldId id="819" r:id="rId20"/>
    <p:sldId id="811" r:id="rId21"/>
    <p:sldId id="812" r:id="rId22"/>
    <p:sldId id="813" r:id="rId23"/>
    <p:sldId id="814" r:id="rId24"/>
    <p:sldId id="815" r:id="rId25"/>
    <p:sldId id="777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16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r>
              <a:rPr lang="en-US" dirty="0" smtClean="0"/>
              <a:t>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values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/>
              <a:t>The protocol should work under process failures and with delayed and lost messages.</a:t>
            </a:r>
          </a:p>
          <a:p>
            <a:pPr lvl="1"/>
            <a:r>
              <a:rPr lang="en-US" dirty="0"/>
              <a:t>The consensus is reached via a majority (&gt; ½)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Single point of failure!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</a:t>
            </a:r>
            <a:r>
              <a:rPr lang="en-US" dirty="0" smtClean="0"/>
              <a:t>? (</a:t>
            </a:r>
            <a:r>
              <a:rPr lang="en-US" dirty="0"/>
              <a:t>n</a:t>
            </a:r>
            <a:r>
              <a:rPr lang="en-US" dirty="0" smtClean="0"/>
              <a:t>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each acceptor accept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“Hope” that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allow accepters accept multiple proposals, a </a:t>
            </a:r>
            <a:r>
              <a:rPr lang="en-US" dirty="0"/>
              <a:t>proposal </a:t>
            </a:r>
            <a:r>
              <a:rPr lang="en-US" dirty="0" smtClean="0"/>
              <a:t>is now </a:t>
            </a:r>
            <a:r>
              <a:rPr lang="en-US" dirty="0"/>
              <a:t>not a single value, but a pair of values, </a:t>
            </a:r>
            <a:r>
              <a:rPr lang="en-US" dirty="0">
                <a:solidFill>
                  <a:srgbClr val="0000FF"/>
                </a:solidFill>
              </a:rPr>
              <a:t>(proposal #, value) == (N, V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/>
              <a:t>The proposal # strictly increasing and globally unique across all </a:t>
            </a:r>
            <a:r>
              <a:rPr lang="en-US" dirty="0" smtClean="0"/>
              <a:t>proposers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 phase: a proposer learns previously-accepted proposals from the acceptors.</a:t>
            </a:r>
          </a:p>
          <a:p>
            <a:pPr lvl="1"/>
            <a:r>
              <a:rPr lang="en-US" dirty="0" smtClean="0"/>
              <a:t>Propose phase: a proposer sends out a proposal.</a:t>
            </a:r>
          </a:p>
          <a:p>
            <a:pPr lvl="1"/>
            <a:r>
              <a:rPr lang="en-US" dirty="0" smtClean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</a:t>
            </a:r>
            <a:r>
              <a:rPr lang="en-US"/>
              <a:t>will </a:t>
            </a:r>
            <a:r>
              <a:rPr lang="en-US" smtClean="0"/>
              <a:t>ask </a:t>
            </a:r>
            <a:r>
              <a:rPr lang="en-US" dirty="0" smtClean="0"/>
              <a:t>acceptors </a:t>
            </a:r>
            <a:r>
              <a:rPr lang="en-US" dirty="0"/>
              <a:t>if there is any proposed value already.</a:t>
            </a:r>
          </a:p>
          <a:p>
            <a:pPr lvl="1"/>
            <a:r>
              <a:rPr lang="en-US" dirty="0"/>
              <a:t>If there is, the proposer will propose the same value, rather than proposing another value.</a:t>
            </a: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</a:t>
            </a:r>
            <a:r>
              <a:rPr lang="en-US" dirty="0" smtClean="0"/>
              <a:t>“my value” </a:t>
            </a:r>
            <a:r>
              <a:rPr lang="en-US" dirty="0"/>
              <a:t>is chosen.</a:t>
            </a:r>
          </a:p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accepters</a:t>
            </a:r>
          </a:p>
          <a:p>
            <a:pPr lvl="1"/>
            <a:r>
              <a:rPr lang="en-US" dirty="0"/>
              <a:t>An acceptor </a:t>
            </a:r>
            <a:r>
              <a:rPr lang="en-US" dirty="0" smtClean="0"/>
              <a:t>tries </a:t>
            </a:r>
            <a:r>
              <a:rPr lang="en-US" dirty="0"/>
              <a:t>to accept a value V with the highest proposal number 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 smtClean="0"/>
              <a:t>All learners are passive and wait for the outcome.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(to make sure that it doesn’t alter the result of the reply).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server</a:t>
            </a:r>
          </a:p>
          <a:p>
            <a:r>
              <a:rPr lang="en-US" dirty="0"/>
              <a:t>One power efficient design: FAWN</a:t>
            </a:r>
          </a:p>
          <a:p>
            <a:pPr lvl="1"/>
            <a:r>
              <a:rPr lang="en-US" dirty="0"/>
              <a:t>Embedded CPUs &amp; Flash </a:t>
            </a:r>
            <a:r>
              <a:rPr lang="en-US" dirty="0" smtClean="0"/>
              <a:t>storage</a:t>
            </a:r>
          </a:p>
          <a:p>
            <a:pPr lvl="1"/>
            <a:r>
              <a:rPr lang="en-US" dirty="0" smtClean="0"/>
              <a:t>Write problem: block erasure first</a:t>
            </a:r>
          </a:p>
          <a:p>
            <a:pPr lvl="1"/>
            <a:r>
              <a:rPr lang="en-US" dirty="0" smtClean="0"/>
              <a:t>FTL presents a logical structure different from the physical structure. Physically, it’s log-structured.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a majority,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consensus algorithm</a:t>
            </a:r>
          </a:p>
          <a:p>
            <a:pPr lvl="1"/>
            <a:r>
              <a:rPr lang="en-US" dirty="0" smtClean="0"/>
              <a:t>Known as one of the most efficient &amp; elegant consensus algorithms</a:t>
            </a:r>
          </a:p>
          <a:p>
            <a:pPr lvl="1"/>
            <a:r>
              <a:rPr lang="en-US" dirty="0" smtClean="0"/>
              <a:t>If you stay close to the field of distributed systems, you’ll hear about this algorithm over and over.</a:t>
            </a:r>
          </a:p>
          <a:p>
            <a:r>
              <a:rPr lang="en-US" dirty="0" smtClean="0"/>
              <a:t>What? Consensus? What about FLP (the impossibility of consensus)?</a:t>
            </a:r>
          </a:p>
          <a:p>
            <a:pPr lvl="1"/>
            <a:r>
              <a:rPr lang="en-US" dirty="0" smtClean="0"/>
              <a:t>Obviously, it doesn’t solve FLP.</a:t>
            </a:r>
          </a:p>
          <a:p>
            <a:pPr lvl="1"/>
            <a:r>
              <a:rPr lang="en-US" dirty="0" smtClean="0"/>
              <a:t>It relies on failure detectors to get around it.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Brief history (with a lot of quotes)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protocol itself </a:t>
            </a:r>
          </a:p>
          <a:p>
            <a:pPr lvl="1"/>
            <a:r>
              <a:rPr lang="en-US" dirty="0" smtClean="0"/>
              <a:t>How to “discover” the protocol</a:t>
            </a:r>
          </a:p>
          <a:p>
            <a:pPr lvl="1"/>
            <a:r>
              <a:rPr lang="en-US" dirty="0" smtClean="0"/>
              <a:t>A real example: either Google Chubby or something else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by Leslie </a:t>
            </a:r>
            <a:r>
              <a:rPr lang="en-US" dirty="0" err="1" smtClean="0"/>
              <a:t>Lamport</a:t>
            </a:r>
            <a:r>
              <a:rPr lang="en-US" dirty="0" smtClean="0"/>
              <a:t> (from the </a:t>
            </a:r>
            <a:r>
              <a:rPr lang="en-US" dirty="0" err="1" smtClean="0"/>
              <a:t>Lamport</a:t>
            </a:r>
            <a:r>
              <a:rPr lang="en-US" dirty="0" smtClean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</a:t>
            </a:r>
            <a:r>
              <a:rPr lang="en-US" i="1" dirty="0" smtClean="0"/>
              <a:t>working.”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</a:t>
            </a:r>
            <a:r>
              <a:rPr lang="en-US" i="1" dirty="0" smtClean="0"/>
              <a:t>algorithm.”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to cast the algorithm in terms of a parliament on an ancient Greek </a:t>
            </a:r>
            <a:r>
              <a:rPr lang="en-US" i="1" dirty="0" smtClean="0"/>
              <a:t>island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Paxos</a:t>
            </a:r>
            <a:r>
              <a:rPr lang="en-US" i="1" dirty="0" smtClean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</a:t>
            </a:r>
            <a:r>
              <a:rPr lang="en-US" i="1" dirty="0" smtClean="0"/>
              <a:t>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gave a few lectures in the persona of an Indiana-Jones-style </a:t>
            </a:r>
            <a:r>
              <a:rPr lang="en-US" i="1" dirty="0" smtClean="0"/>
              <a:t>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thought that </a:t>
            </a:r>
            <a:r>
              <a:rPr lang="en-US" dirty="0" err="1" smtClean="0"/>
              <a:t>Paxos</a:t>
            </a:r>
            <a:r>
              <a:rPr lang="en-US" dirty="0" smtClean="0"/>
              <a:t> was a joke.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finally published the paper 8 years later in 1998 after it was written in 1990.</a:t>
            </a:r>
          </a:p>
          <a:p>
            <a:pPr lvl="1"/>
            <a:r>
              <a:rPr lang="en-US" dirty="0" smtClean="0"/>
              <a:t>Title: “The Part-Time Parliament”</a:t>
            </a:r>
          </a:p>
          <a:p>
            <a:r>
              <a:rPr lang="en-US" dirty="0" smtClean="0"/>
              <a:t>People did not understand the paper.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gave up and wrote another paper that explains </a:t>
            </a:r>
            <a:r>
              <a:rPr lang="en-US" dirty="0" err="1" smtClean="0"/>
              <a:t>Paxos</a:t>
            </a:r>
            <a:r>
              <a:rPr lang="en-US" dirty="0" smtClean="0"/>
              <a:t> in simple English.</a:t>
            </a:r>
          </a:p>
          <a:p>
            <a:pPr lvl="1"/>
            <a:r>
              <a:rPr lang="en-US" dirty="0" smtClean="0"/>
              <a:t>Title: “</a:t>
            </a:r>
            <a:r>
              <a:rPr lang="en-US" dirty="0" err="1" smtClean="0"/>
              <a:t>Paxos</a:t>
            </a:r>
            <a:r>
              <a:rPr lang="en-US" dirty="0" smtClean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Still, it’s not the easiest algorithm to understand.</a:t>
            </a:r>
          </a:p>
          <a:p>
            <a:r>
              <a:rPr lang="en-US" dirty="0" smtClean="0"/>
              <a:t>So </a:t>
            </a:r>
            <a:r>
              <a:rPr lang="en-US" dirty="0"/>
              <a:t>people </a:t>
            </a:r>
            <a:r>
              <a:rPr lang="en-US" dirty="0" smtClean="0"/>
              <a:t>started to write papers and lecture notes to explain </a:t>
            </a:r>
            <a:r>
              <a:rPr lang="en-US" dirty="0"/>
              <a:t>“</a:t>
            </a:r>
            <a:r>
              <a:rPr lang="en-US" dirty="0" err="1"/>
              <a:t>Paxos</a:t>
            </a:r>
            <a:r>
              <a:rPr lang="en-US" dirty="0"/>
              <a:t> Made Simple.</a:t>
            </a:r>
            <a:r>
              <a:rPr lang="en-US" dirty="0" smtClean="0"/>
              <a:t>” (e.g., “</a:t>
            </a:r>
            <a:r>
              <a:rPr lang="en-US" dirty="0" err="1" smtClean="0"/>
              <a:t>Paxos</a:t>
            </a:r>
            <a:r>
              <a:rPr lang="en-US" dirty="0" smtClean="0"/>
              <a:t> Made Moderately Complex”, “</a:t>
            </a:r>
            <a:r>
              <a:rPr lang="en-US" dirty="0" err="1" smtClean="0"/>
              <a:t>Paxos</a:t>
            </a:r>
            <a:r>
              <a:rPr lang="en-US" dirty="0" smtClean="0"/>
              <a:t> Made Practical”,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Mutual exclusion, leader election, total ordering, etc.</a:t>
            </a:r>
          </a:p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How do multiple processes agree on a value?</a:t>
            </a:r>
          </a:p>
          <a:p>
            <a:pPr lvl="1"/>
            <a:r>
              <a:rPr lang="en-US" dirty="0" smtClean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 smtClean="0"/>
              <a:t>“What </a:t>
            </a:r>
            <a:r>
              <a:rPr lang="en-US" i="1" dirty="0"/>
              <a:t>kind of things am I looking for in you</a:t>
            </a:r>
            <a:r>
              <a:rPr lang="en-US" i="1" dirty="0" smtClean="0"/>
              <a:t>?”</a:t>
            </a:r>
            <a:endParaRPr lang="en-US" i="1" dirty="0"/>
          </a:p>
          <a:p>
            <a:pPr lvl="1"/>
            <a:r>
              <a:rPr lang="en-US" i="1" dirty="0" smtClean="0"/>
              <a:t>“You </a:t>
            </a:r>
            <a:r>
              <a:rPr lang="en-US" i="1" dirty="0"/>
              <a:t>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33980</TotalTime>
  <Pages>12</Pages>
  <Words>1827</Words>
  <Application>Microsoft Macintosh PowerPoint</Application>
  <PresentationFormat>Letter Paper (8.5x11 in)</PresentationFormat>
  <Paragraphs>238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Paxos --- 1</vt:lpstr>
      <vt:lpstr>Recap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Paxos Phase 3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1502</cp:revision>
  <cp:lastPrinted>2013-04-10T17:20:03Z</cp:lastPrinted>
  <dcterms:created xsi:type="dcterms:W3CDTF">2012-03-21T04:48:11Z</dcterms:created>
  <dcterms:modified xsi:type="dcterms:W3CDTF">2013-05-06T02:14:05Z</dcterms:modified>
  <cp:category/>
</cp:coreProperties>
</file>