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322" r:id="rId3"/>
    <p:sldId id="608" r:id="rId4"/>
    <p:sldId id="604" r:id="rId5"/>
    <p:sldId id="590" r:id="rId6"/>
    <p:sldId id="605" r:id="rId7"/>
    <p:sldId id="606" r:id="rId8"/>
    <p:sldId id="607" r:id="rId9"/>
    <p:sldId id="585" r:id="rId10"/>
    <p:sldId id="609" r:id="rId11"/>
    <p:sldId id="610" r:id="rId12"/>
    <p:sldId id="611" r:id="rId13"/>
    <p:sldId id="612" r:id="rId14"/>
    <p:sldId id="613" r:id="rId15"/>
    <p:sldId id="614" r:id="rId16"/>
    <p:sldId id="591" r:id="rId17"/>
    <p:sldId id="586" r:id="rId18"/>
    <p:sldId id="598" r:id="rId19"/>
    <p:sldId id="592" r:id="rId20"/>
    <p:sldId id="599" r:id="rId21"/>
    <p:sldId id="593" r:id="rId22"/>
    <p:sldId id="600" r:id="rId23"/>
    <p:sldId id="594" r:id="rId24"/>
    <p:sldId id="601" r:id="rId25"/>
    <p:sldId id="595" r:id="rId26"/>
    <p:sldId id="602" r:id="rId27"/>
    <p:sldId id="596" r:id="rId28"/>
    <p:sldId id="603" r:id="rId29"/>
    <p:sldId id="597" r:id="rId30"/>
    <p:sldId id="584" r:id="rId3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7" d="100"/>
          <a:sy n="97" d="100"/>
        </p:scale>
        <p:origin x="-1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" TargetMode="External"/><Relationship Id="rId3" Type="http://schemas.openxmlformats.org/officeDocument/2006/relationships/hyperlink" Target="http://stackoverflow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azza.com/clas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</a:t>
            </a:r>
            <a:r>
              <a:rPr lang="en-US" dirty="0" smtClean="0"/>
              <a:t>submissions only allowed for one day</a:t>
            </a:r>
          </a:p>
          <a:p>
            <a:pPr lvl="1"/>
            <a:r>
              <a:rPr lang="en-US" dirty="0" smtClean="0"/>
              <a:t>20</a:t>
            </a:r>
            <a:r>
              <a:rPr lang="en-US" dirty="0" smtClean="0"/>
              <a:t>% </a:t>
            </a:r>
            <a:r>
              <a:rPr lang="en-US" dirty="0" smtClean="0"/>
              <a:t>penalty</a:t>
            </a:r>
          </a:p>
          <a:p>
            <a:pPr lvl="1"/>
            <a:r>
              <a:rPr lang="en-US" dirty="0" smtClean="0"/>
              <a:t>The deadlines are on Friday, and we don’t count weekends, so technically you have 3 more days.</a:t>
            </a:r>
            <a:endParaRPr lang="en-US" dirty="0" smtClean="0"/>
          </a:p>
          <a:p>
            <a:r>
              <a:rPr lang="en-US" dirty="0" err="1" smtClean="0"/>
              <a:t>Regrading</a:t>
            </a:r>
            <a:endParaRPr lang="en-US" dirty="0" smtClean="0"/>
          </a:p>
          <a:p>
            <a:pPr lvl="1"/>
            <a:r>
              <a:rPr lang="en-US" dirty="0" smtClean="0"/>
              <a:t>If requested, the entire work will be </a:t>
            </a:r>
            <a:r>
              <a:rPr lang="en-US" dirty="0" err="1" smtClean="0"/>
              <a:t>regraded</a:t>
            </a:r>
            <a:endParaRPr lang="en-US" dirty="0" smtClean="0"/>
          </a:p>
          <a:p>
            <a:r>
              <a:rPr lang="en-US" dirty="0" smtClean="0"/>
              <a:t>No “I”</a:t>
            </a:r>
          </a:p>
          <a:p>
            <a:r>
              <a:rPr lang="en-US" dirty="0" smtClean="0"/>
              <a:t>No makeup exam</a:t>
            </a:r>
          </a:p>
          <a:p>
            <a:r>
              <a:rPr lang="en-US" dirty="0" smtClean="0"/>
              <a:t>No grade 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 smtClean="0"/>
              <a:t>Exceptions: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://developer.android.com</a:t>
            </a:r>
            <a:r>
              <a:rPr lang="en-US" dirty="0"/>
              <a:t> (copy freely, but mark clearly that you copied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http://stackoverflow.com</a:t>
            </a:r>
            <a:r>
              <a:rPr lang="en-US" dirty="0" smtClean="0"/>
              <a:t> (generally OK to see how things get done; but </a:t>
            </a:r>
            <a:r>
              <a:rPr lang="en-US" b="1" dirty="0" smtClean="0">
                <a:solidFill>
                  <a:srgbClr val="FF0000"/>
                </a:solidFill>
              </a:rPr>
              <a:t>do not copy and paste.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If found, the incident will be reported to the </a:t>
            </a:r>
            <a:r>
              <a:rPr lang="en-US" dirty="0" smtClean="0"/>
              <a:t>university.</a:t>
            </a:r>
            <a:endParaRPr lang="en-US" dirty="0"/>
          </a:p>
          <a:p>
            <a:r>
              <a:rPr lang="en-US" dirty="0" smtClean="0"/>
              <a:t>Will use an </a:t>
            </a:r>
            <a:r>
              <a:rPr lang="en-US" dirty="0"/>
              <a:t>a</a:t>
            </a:r>
            <a:r>
              <a:rPr lang="en-US" dirty="0" smtClean="0"/>
              <a:t>utomatic similarity checker.</a:t>
            </a:r>
          </a:p>
          <a:p>
            <a:pPr lvl="1"/>
            <a:r>
              <a:rPr lang="en-US" dirty="0" smtClean="0"/>
              <a:t>When similar submissions are found, </a:t>
            </a:r>
            <a:r>
              <a:rPr lang="en-US" dirty="0" smtClean="0">
                <a:solidFill>
                  <a:srgbClr val="FF0000"/>
                </a:solidFill>
              </a:rPr>
              <a:t>both will get F</a:t>
            </a:r>
            <a:r>
              <a:rPr lang="en-US" dirty="0" smtClean="0"/>
              <a:t> for the entire semester.</a:t>
            </a:r>
          </a:p>
          <a:p>
            <a:r>
              <a:rPr lang="en-US" dirty="0" smtClean="0"/>
              <a:t>Please be careful when using an online code repository, e.g.,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Reach the Teaching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Steve</a:t>
            </a:r>
            <a:r>
              <a:rPr lang="en-US" dirty="0" smtClean="0"/>
              <a:t>: 304 Davis</a:t>
            </a:r>
          </a:p>
          <a:p>
            <a:pPr lvl="1"/>
            <a:r>
              <a:rPr lang="en-US" dirty="0" smtClean="0"/>
              <a:t>Lectures (MWF 3:00pm-3:50pm)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ffice hours (MWF 4pm-5pm)</a:t>
            </a:r>
          </a:p>
          <a:p>
            <a:r>
              <a:rPr lang="en-US" dirty="0" smtClean="0"/>
              <a:t>TAs</a:t>
            </a:r>
            <a:endParaRPr lang="en-US" dirty="0" smtClean="0"/>
          </a:p>
          <a:p>
            <a:pPr lvl="1"/>
            <a:r>
              <a:rPr lang="en-US" dirty="0" smtClean="0"/>
              <a:t>Office </a:t>
            </a:r>
            <a:r>
              <a:rPr lang="en-US" dirty="0" smtClean="0"/>
              <a:t>hours: </a:t>
            </a:r>
            <a:r>
              <a:rPr lang="en-US" dirty="0" smtClean="0"/>
              <a:t>M: 10am – 1pm, </a:t>
            </a:r>
            <a:r>
              <a:rPr lang="en-US" dirty="0" err="1" smtClean="0"/>
              <a:t>Tu</a:t>
            </a:r>
            <a:r>
              <a:rPr lang="en-US" dirty="0" smtClean="0"/>
              <a:t>: 9am – 12pm, </a:t>
            </a:r>
            <a:r>
              <a:rPr lang="en-US" dirty="0" err="1" smtClean="0"/>
              <a:t>Th</a:t>
            </a:r>
            <a:r>
              <a:rPr lang="en-US" dirty="0" smtClean="0"/>
              <a:t>: 1pm – 4pm, F: 12pm – 3pm</a:t>
            </a:r>
            <a:endParaRPr lang="en-US" dirty="0" smtClean="0"/>
          </a:p>
          <a:p>
            <a:pPr lvl="1"/>
            <a:r>
              <a:rPr lang="en-US" dirty="0" smtClean="0"/>
              <a:t>No recitations: replaced by office hours.</a:t>
            </a:r>
          </a:p>
          <a:p>
            <a:pPr lvl="1"/>
            <a:r>
              <a:rPr lang="en-US" dirty="0" smtClean="0"/>
              <a:t>Please </a:t>
            </a:r>
            <a:r>
              <a:rPr lang="en-US" dirty="0" smtClean="0"/>
              <a:t>do not expect that the TAs will stay more than 3 hours.</a:t>
            </a:r>
          </a:p>
          <a:p>
            <a:r>
              <a:rPr lang="en-US" dirty="0" smtClean="0"/>
              <a:t>Use Piazza (</a:t>
            </a:r>
            <a:r>
              <a:rPr lang="en-US" dirty="0" smtClean="0">
                <a:hlinkClick r:id="rId2"/>
              </a:rPr>
              <a:t>http://piazza.com/class</a:t>
            </a:r>
            <a:r>
              <a:rPr lang="en-US" dirty="0" smtClean="0"/>
              <a:t>), instead of email, mailing list, blog,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have the some background in different topics.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OS</a:t>
            </a:r>
            <a:r>
              <a:rPr lang="en-US" dirty="0" smtClean="0"/>
              <a:t> concepts</a:t>
            </a:r>
          </a:p>
          <a:p>
            <a:pPr lvl="1"/>
            <a:r>
              <a:rPr lang="en-US" dirty="0" smtClean="0"/>
              <a:t>Threads, processes, synchronization (e.g., locks, semaphores),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Networking</a:t>
            </a:r>
            <a:r>
              <a:rPr lang="en-US" dirty="0" smtClean="0"/>
              <a:t> concepts</a:t>
            </a:r>
            <a:endParaRPr lang="en-US" dirty="0"/>
          </a:p>
          <a:p>
            <a:pPr lvl="1"/>
            <a:r>
              <a:rPr lang="en-US" dirty="0" smtClean="0"/>
              <a:t>IP, DNS, NAT (e.g., private IPs vs. public IPs), TCP,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System programming</a:t>
            </a:r>
            <a:r>
              <a:rPr lang="en-US" dirty="0" smtClean="0"/>
              <a:t> experiences</a:t>
            </a:r>
          </a:p>
          <a:p>
            <a:pPr lvl="1"/>
            <a:r>
              <a:rPr lang="en-US" dirty="0"/>
              <a:t>Programming experiences with </a:t>
            </a:r>
            <a:r>
              <a:rPr lang="en-US" dirty="0" smtClean="0"/>
              <a:t>sockets, processes</a:t>
            </a:r>
            <a:r>
              <a:rPr lang="en-US" dirty="0"/>
              <a:t>, </a:t>
            </a:r>
            <a:r>
              <a:rPr lang="en-US" dirty="0" smtClean="0"/>
              <a:t>threads, </a:t>
            </a:r>
            <a:r>
              <a:rPr lang="en-US" dirty="0"/>
              <a:t>synchronization primitives, file I/O,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Experiences with setting up environment variables, using regex, scripting (e.g., bash, python,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Check: PA1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Assignment (PA) 1</a:t>
            </a:r>
          </a:p>
          <a:p>
            <a:pPr lvl="1"/>
            <a:r>
              <a:rPr lang="en-US" dirty="0" smtClean="0"/>
              <a:t>Use this as a background check.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you can finish this in a week all by </a:t>
            </a:r>
            <a:r>
              <a:rPr lang="en-US" smtClean="0">
                <a:solidFill>
                  <a:srgbClr val="FF0000"/>
                </a:solidFill>
              </a:rPr>
              <a:t>yourself,</a:t>
            </a:r>
            <a:r>
              <a:rPr lang="en-US" smtClean="0"/>
              <a:t> </a:t>
            </a:r>
            <a:r>
              <a:rPr lang="en-US" dirty="0" smtClean="0"/>
              <a:t>then you are ready to take this class.</a:t>
            </a:r>
          </a:p>
          <a:p>
            <a:pPr lvl="1"/>
            <a:r>
              <a:rPr lang="en-US" dirty="0" smtClean="0"/>
              <a:t>See for yourself!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Due on next Monday (2/3) 1:59:59 pm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SimpleMessenger</a:t>
            </a:r>
            <a:r>
              <a:rPr lang="en-US" dirty="0" smtClean="0"/>
              <a:t> on Android</a:t>
            </a:r>
          </a:p>
          <a:p>
            <a:pPr lvl="1"/>
            <a:r>
              <a:rPr lang="en-US" dirty="0" smtClean="0"/>
              <a:t>Overall, need </a:t>
            </a:r>
            <a:r>
              <a:rPr lang="en-US" dirty="0"/>
              <a:t>to implement a chatting app.</a:t>
            </a:r>
          </a:p>
          <a:p>
            <a:pPr lvl="1"/>
            <a:r>
              <a:rPr lang="en-US" dirty="0" smtClean="0"/>
              <a:t>Need to set up Android programming environment.</a:t>
            </a:r>
          </a:p>
          <a:p>
            <a:pPr lvl="1"/>
            <a:r>
              <a:rPr lang="en-US" dirty="0" smtClean="0"/>
              <a:t>Need to use sockets.</a:t>
            </a:r>
          </a:p>
          <a:p>
            <a:pPr lvl="1"/>
            <a:r>
              <a:rPr lang="en-US" dirty="0" smtClean="0"/>
              <a:t>Need to understand the code provided.</a:t>
            </a:r>
          </a:p>
          <a:p>
            <a:pPr lvl="1"/>
            <a:r>
              <a:rPr lang="en-US" dirty="0" smtClean="0"/>
              <a:t>Need to read Android tutorials and understand them.</a:t>
            </a:r>
          </a:p>
          <a:p>
            <a:pPr lvl="1"/>
            <a:r>
              <a:rPr lang="en-US" dirty="0" smtClean="0"/>
              <a:t>Need to understand and use Android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br>
              <a:rPr lang="en-US" dirty="0" smtClean="0"/>
            </a:br>
            <a:r>
              <a:rPr lang="en-US" dirty="0" smtClean="0"/>
              <a:t>Distributed Systems 10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Hydie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Networking basics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Multicast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 486/586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want to take this course?</a:t>
            </a:r>
          </a:p>
          <a:p>
            <a:endParaRPr lang="en-US" dirty="0"/>
          </a:p>
          <a:p>
            <a:r>
              <a:rPr lang="en-US" dirty="0" smtClean="0"/>
              <a:t>Some positive feedback of this course…</a:t>
            </a:r>
          </a:p>
          <a:p>
            <a:pPr lvl="1"/>
            <a:r>
              <a:rPr lang="en-US" i="1" dirty="0" smtClean="0"/>
              <a:t>“(CSE 486/586) </a:t>
            </a:r>
            <a:r>
              <a:rPr lang="en-US" i="1" dirty="0"/>
              <a:t>didn't only helped with understanding the concepts involved, </a:t>
            </a:r>
            <a:r>
              <a:rPr lang="en-US" i="1" dirty="0" smtClean="0"/>
              <a:t>but have </a:t>
            </a:r>
            <a:r>
              <a:rPr lang="en-US" i="1" dirty="0"/>
              <a:t>also always given me something cool and interesting to talk </a:t>
            </a:r>
            <a:r>
              <a:rPr lang="en-US" i="1" dirty="0" smtClean="0"/>
              <a:t>about in </a:t>
            </a:r>
            <a:r>
              <a:rPr lang="en-US" i="1" dirty="0"/>
              <a:t>interviews</a:t>
            </a:r>
            <a:r>
              <a:rPr lang="en-US" i="1" dirty="0" smtClean="0"/>
              <a:t>.”</a:t>
            </a:r>
          </a:p>
          <a:p>
            <a:pPr lvl="1"/>
            <a:r>
              <a:rPr lang="en-US" i="1" dirty="0" smtClean="0"/>
              <a:t>“I am actually learning new things.</a:t>
            </a:r>
            <a:r>
              <a:rPr lang="en-US" i="1" dirty="0" smtClean="0"/>
              <a:t>”</a:t>
            </a:r>
          </a:p>
          <a:p>
            <a:pPr lvl="1"/>
            <a:r>
              <a:rPr lang="en-US" i="1" dirty="0" smtClean="0"/>
              <a:t>“The examples are practical and cool.”</a:t>
            </a:r>
            <a:endParaRPr lang="en-US" dirty="0" smtClean="0"/>
          </a:p>
          <a:p>
            <a:r>
              <a:rPr lang="en-US" dirty="0" smtClean="0"/>
              <a:t>Some negative feedback of this course…</a:t>
            </a:r>
          </a:p>
          <a:p>
            <a:pPr lvl="1"/>
            <a:r>
              <a:rPr lang="en-US" i="1" dirty="0" smtClean="0"/>
              <a:t>“Projects are a bit too much on the difficult side.”</a:t>
            </a:r>
          </a:p>
          <a:p>
            <a:pPr lvl="1"/>
            <a:r>
              <a:rPr lang="en-US" i="1" dirty="0" smtClean="0"/>
              <a:t>“The midterm came almost out of nowhere.</a:t>
            </a:r>
            <a:r>
              <a:rPr lang="en-US" i="1" dirty="0" smtClean="0"/>
              <a:t>”</a:t>
            </a:r>
          </a:p>
          <a:p>
            <a:pPr lvl="1"/>
            <a:r>
              <a:rPr lang="en-US" i="1" dirty="0" smtClean="0"/>
              <a:t>“Stay away at all cost!”</a:t>
            </a:r>
            <a:endParaRPr lang="en-US" i="1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Distributed mutual exclusion, distributed transactions, 2-phase commit,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Time &amp; synchronization, global states, snapshots,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news</a:t>
            </a:r>
            <a:r>
              <a:rPr lang="en-US" dirty="0" smtClean="0"/>
              <a:t>: it’s impossible!</a:t>
            </a:r>
          </a:p>
          <a:p>
            <a:pPr lvl="1"/>
            <a:r>
              <a:rPr lang="en-US" dirty="0" smtClean="0"/>
              <a:t>The impossibility of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DHT, 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  <a:p>
            <a:r>
              <a:rPr lang="en-US" dirty="0" smtClean="0"/>
              <a:t>The material was originally developed for courses CS425/CSE424/ECE428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The point: it’s hard to build a solid distributed system.</a:t>
            </a:r>
          </a:p>
          <a:p>
            <a:r>
              <a:rPr lang="en-US" dirty="0" smtClean="0"/>
              <a:t>So, why is it hard?...but first of 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 smtClean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 smtClean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 smtClean="0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 to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hundreds or thousands of machines</a:t>
            </a:r>
          </a:p>
          <a:p>
            <a:pPr lvl="1"/>
            <a:r>
              <a:rPr lang="en-US" dirty="0" smtClean="0"/>
              <a:t>Google: 4K-machine </a:t>
            </a:r>
            <a:r>
              <a:rPr lang="en-US" dirty="0" err="1" smtClean="0"/>
              <a:t>MapReduce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Yahoo!: 4K-machine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err="1" smtClean="0"/>
              <a:t>Akamai</a:t>
            </a:r>
            <a:r>
              <a:rPr lang="en-US" dirty="0" smtClean="0"/>
              <a:t>: 70K machines distributed over the world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60K machines providing the service</a:t>
            </a:r>
          </a:p>
          <a:p>
            <a:pPr lvl="1"/>
            <a:r>
              <a:rPr lang="en-US" dirty="0" smtClean="0"/>
              <a:t>Hard enough to program one machine!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Dynamism</a:t>
            </a:r>
            <a:r>
              <a:rPr lang="en-US" dirty="0" smtClean="0"/>
              <a:t>: machines do fail!</a:t>
            </a:r>
          </a:p>
          <a:p>
            <a:pPr lvl="1"/>
            <a:r>
              <a:rPr lang="en-US" dirty="0" smtClean="0"/>
              <a:t>50 machine failures out of 20K machine cluster per day (reported by Yahoo!)</a:t>
            </a:r>
          </a:p>
          <a:p>
            <a:pPr lvl="1"/>
            <a:r>
              <a:rPr lang="en-US" dirty="0" smtClean="0"/>
              <a:t>1 disk failure out of 16K disks every 6 hours (reported by Google)</a:t>
            </a:r>
          </a:p>
          <a:p>
            <a:r>
              <a:rPr lang="en-US" dirty="0" smtClean="0"/>
              <a:t>As we will learn, these come with:</a:t>
            </a:r>
            <a:endParaRPr lang="en-US" dirty="0" smtClean="0"/>
          </a:p>
          <a:p>
            <a:pPr lvl="1"/>
            <a:r>
              <a:rPr lang="en-US" dirty="0" smtClean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OK; But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two biggest driving forces in the computing industry for the last </a:t>
            </a:r>
            <a:r>
              <a:rPr lang="en-US" dirty="0" smtClean="0">
                <a:solidFill>
                  <a:srgbClr val="0000FF"/>
                </a:solidFill>
              </a:rPr>
              <a:t>7-8 </a:t>
            </a:r>
            <a:r>
              <a:rPr lang="en-US" dirty="0" smtClean="0">
                <a:solidFill>
                  <a:srgbClr val="0000FF"/>
                </a:solidFill>
              </a:rPr>
              <a:t>years?</a:t>
            </a:r>
          </a:p>
          <a:p>
            <a:pPr lvl="1"/>
            <a:r>
              <a:rPr lang="en-US" dirty="0" smtClean="0"/>
              <a:t>It’s the cloud!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smartphones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They are distributed!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 smtClean="0"/>
              <a:t>Well…with a bit of exaggeration…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Cool; How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Edition (</a:t>
            </a:r>
            <a:r>
              <a:rPr lang="en-US" dirty="0" err="1" smtClean="0">
                <a:solidFill>
                  <a:srgbClr val="0000FF"/>
                </a:solidFill>
              </a:rPr>
              <a:t>Coulouris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Dollimore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Kindberg</a:t>
            </a:r>
            <a:r>
              <a:rPr lang="en-US" dirty="0" smtClean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 smtClean="0"/>
              <a:t>Optional: Distributed Systems: Principles and Paradigms, 2</a:t>
            </a:r>
            <a:r>
              <a:rPr lang="en-US" baseline="30000" dirty="0" smtClean="0"/>
              <a:t>nd</a:t>
            </a:r>
            <a:r>
              <a:rPr lang="en-US" dirty="0" smtClean="0"/>
              <a:t> Edition, (</a:t>
            </a:r>
            <a:r>
              <a:rPr lang="en-US" dirty="0" err="1" smtClean="0"/>
              <a:t>Tanenbaum</a:t>
            </a:r>
            <a:r>
              <a:rPr lang="en-US" dirty="0" smtClean="0"/>
              <a:t>, Van Steen)</a:t>
            </a:r>
          </a:p>
          <a:p>
            <a:r>
              <a:rPr lang="en-US" dirty="0" smtClean="0"/>
              <a:t>Lectures</a:t>
            </a:r>
            <a:endParaRPr lang="en-US" dirty="0" smtClean="0"/>
          </a:p>
          <a:p>
            <a:r>
              <a:rPr lang="en-US" dirty="0" smtClean="0"/>
              <a:t>(Non-graded) HW assignments</a:t>
            </a:r>
          </a:p>
          <a:p>
            <a:r>
              <a:rPr lang="en-US" dirty="0" smtClean="0"/>
              <a:t>Programming assignments</a:t>
            </a:r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“starter” project: project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This will be out today and due on next Monday.</a:t>
            </a:r>
            <a:endParaRPr lang="en-US" dirty="0" smtClean="0"/>
          </a:p>
          <a:p>
            <a:r>
              <a:rPr lang="en-US" dirty="0" smtClean="0"/>
              <a:t>A distributed key-value storage (based on Amazon Dynamo) on Android in 3 stages: project 1 ~ project 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Individual </a:t>
            </a:r>
            <a:r>
              <a:rPr lang="en-US" dirty="0" smtClean="0">
                <a:solidFill>
                  <a:srgbClr val="FF0000"/>
                </a:solidFill>
              </a:rPr>
              <a:t>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6012</TotalTime>
  <Pages>12</Pages>
  <Words>1450</Words>
  <Application>Microsoft Macintosh PowerPoint</Application>
  <PresentationFormat>Letter Paper (8.5x11 in)</PresentationFormat>
  <Paragraphs>229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CS252-template</vt:lpstr>
      <vt:lpstr>Office Theme</vt:lpstr>
      <vt:lpstr>CSE 486/586 Distributed Systems Introduction  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Academic Integrity Policies</vt:lpstr>
      <vt:lpstr>How Can I Reach the Teaching Staff?</vt:lpstr>
      <vt:lpstr>Background Required</vt:lpstr>
      <vt:lpstr>Background Check: PA1</vt:lpstr>
      <vt:lpstr>What Exactly Am I Going to Learn? Distributed Systems 10 Questions!</vt:lpstr>
      <vt:lpstr>What Exactly Am I Going to Learn?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360</cp:revision>
  <cp:lastPrinted>2012-01-18T19:39:03Z</cp:lastPrinted>
  <dcterms:created xsi:type="dcterms:W3CDTF">2012-01-27T18:15:16Z</dcterms:created>
  <dcterms:modified xsi:type="dcterms:W3CDTF">2014-01-27T16:32:34Z</dcterms:modified>
  <cp:category/>
</cp:coreProperties>
</file>