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82" r:id="rId2"/>
  </p:sldMasterIdLst>
  <p:notesMasterIdLst>
    <p:notesMasterId r:id="rId25"/>
  </p:notesMasterIdLst>
  <p:handoutMasterIdLst>
    <p:handoutMasterId r:id="rId26"/>
  </p:handoutMasterIdLst>
  <p:sldIdLst>
    <p:sldId id="322" r:id="rId3"/>
    <p:sldId id="673" r:id="rId4"/>
    <p:sldId id="674" r:id="rId5"/>
    <p:sldId id="675" r:id="rId6"/>
    <p:sldId id="676" r:id="rId7"/>
    <p:sldId id="677" r:id="rId8"/>
    <p:sldId id="678" r:id="rId9"/>
    <p:sldId id="679" r:id="rId10"/>
    <p:sldId id="683" r:id="rId11"/>
    <p:sldId id="684" r:id="rId12"/>
    <p:sldId id="685" r:id="rId13"/>
    <p:sldId id="680" r:id="rId14"/>
    <p:sldId id="681" r:id="rId15"/>
    <p:sldId id="682" r:id="rId16"/>
    <p:sldId id="686" r:id="rId17"/>
    <p:sldId id="687" r:id="rId18"/>
    <p:sldId id="660" r:id="rId19"/>
    <p:sldId id="661" r:id="rId20"/>
    <p:sldId id="662" r:id="rId21"/>
    <p:sldId id="663" r:id="rId22"/>
    <p:sldId id="668" r:id="rId23"/>
    <p:sldId id="584" r:id="rId24"/>
  </p:sldIdLst>
  <p:sldSz cx="9144000" cy="6858000" type="letter"/>
  <p:notesSz cx="7315200" cy="96012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55FC02"/>
    <a:srgbClr val="FBBA03"/>
    <a:srgbClr val="0332B7"/>
    <a:srgbClr val="000000"/>
    <a:srgbClr val="114FFB"/>
    <a:srgbClr val="7B00E4"/>
    <a:srgbClr val="EFFB03"/>
    <a:srgbClr val="F90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80102" autoAdjust="0"/>
  </p:normalViewPr>
  <p:slideViewPr>
    <p:cSldViewPr>
      <p:cViewPr varScale="1">
        <p:scale>
          <a:sx n="89" d="100"/>
          <a:sy n="89" d="100"/>
        </p:scale>
        <p:origin x="-105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2" d="100"/>
          <a:sy n="112" d="100"/>
        </p:scale>
        <p:origin x="-3904" y="-10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FF668F6-92AF-F14F-959F-F8E6BDC55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7216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 smtClean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r>
              <a:rPr lang="en-US" smtClean="0"/>
              <a:t>C</a:t>
            </a: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903442F8-CACF-AA42-83D4-E0A09A06F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54375" y="9148763"/>
            <a:ext cx="80803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016" tIns="46508" rIns="93016" bIns="46508">
            <a:prstTxWarp prst="textNoShape">
              <a:avLst/>
            </a:prstTxWarp>
            <a:spAutoFit/>
          </a:bodyPr>
          <a:lstStyle/>
          <a:p>
            <a:pPr algn="ctr" defTabSz="919163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300">
                <a:solidFill>
                  <a:schemeClr val="tx1"/>
                </a:solidFill>
              </a:rPr>
              <a:t>Page </a:t>
            </a:r>
            <a:fld id="{ACFFB53C-1439-6C41-A2C3-1FF6E096BBD2}" type="slidenum">
              <a:rPr lang="en-US" sz="1300">
                <a:solidFill>
                  <a:schemeClr val="tx1"/>
                </a:solidFill>
              </a:rPr>
              <a:pPr algn="ctr" defTabSz="919163">
                <a:lnSpc>
                  <a:spcPct val="90000"/>
                </a:lnSpc>
                <a:spcBef>
                  <a:spcPct val="0"/>
                </a:spcBef>
                <a:defRPr/>
              </a:pPr>
              <a:t>‹#›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14343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17" tIns="48008" rIns="97517" bIns="48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97829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78600"/>
            <a:ext cx="28956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5CA2DB-8A6E-354A-84FE-C390361DC98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330200"/>
            <a:ext cx="19240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30200"/>
            <a:ext cx="56197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750E79-2683-6848-A4D7-CDA40719EAAA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4F458F-5213-914F-94F8-6B10C77F9790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78600"/>
            <a:ext cx="28956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C4F620-2FEB-0043-9943-F8C545420FE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1">
                <a:solidFill>
                  <a:schemeClr val="accent2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543C2CE-5AF7-8143-8A0A-0153F98C0316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FBBA03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302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193800"/>
            <a:ext cx="768350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048000" y="65194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CSE 486/586, Spring</a:t>
            </a:r>
            <a:r>
              <a:rPr lang="en-US" baseline="0" dirty="0" smtClean="0"/>
              <a:t> 2013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>
          <a:solidFill>
            <a:schemeClr val="tx1"/>
          </a:solidFill>
          <a:latin typeface="+mn-lt"/>
          <a:ea typeface="ＭＳ Ｐゴシック" charset="-128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hyperlink" Target="http://www.facebook.com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acebook.com/note.php?note_id=23844338919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6050" y="1898650"/>
            <a:ext cx="8834438" cy="1666875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dirty="0" smtClean="0"/>
              <a:t>CSE 486/586 Distributed Systems</a:t>
            </a:r>
            <a:br>
              <a:rPr lang="en-US" dirty="0" smtClean="0"/>
            </a:br>
            <a:r>
              <a:rPr lang="en-US" dirty="0" smtClean="0"/>
              <a:t>Mid-Semester Overview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71575" y="4289425"/>
            <a:ext cx="6900863" cy="12954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dirty="0" smtClean="0"/>
              <a:t>Steve Ko</a:t>
            </a:r>
          </a:p>
          <a:p>
            <a:pPr>
              <a:lnSpc>
                <a:spcPct val="70000"/>
              </a:lnSpc>
            </a:pPr>
            <a:r>
              <a:rPr lang="en-US" sz="2000" dirty="0" smtClean="0"/>
              <a:t>Computer Sciences and Engineering</a:t>
            </a:r>
          </a:p>
          <a:p>
            <a:pPr>
              <a:lnSpc>
                <a:spcPct val="70000"/>
              </a:lnSpc>
            </a:pPr>
            <a:r>
              <a:rPr lang="en-US" sz="2000" dirty="0" smtClean="0"/>
              <a:t>University at Buffalo</a:t>
            </a:r>
          </a:p>
          <a:p>
            <a:pPr>
              <a:lnSpc>
                <a:spcPct val="70000"/>
              </a:lnSpc>
            </a:pPr>
            <a:endParaRPr lang="en-US" sz="2000" dirty="0" smtClean="0"/>
          </a:p>
          <a:p>
            <a:pPr>
              <a:lnSpc>
                <a:spcPct val="70000"/>
              </a:lnSpc>
            </a:pPr>
            <a:endParaRPr lang="en-US" sz="2000" dirty="0" smtClean="0"/>
          </a:p>
          <a:p>
            <a:pPr>
              <a:lnSpc>
                <a:spcPct val="70000"/>
              </a:lnSpc>
            </a:pPr>
            <a:endParaRPr lang="en-US" sz="20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Selection Primer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happen at multiple places</a:t>
            </a:r>
          </a:p>
          <a:p>
            <a:r>
              <a:rPr lang="en-US" dirty="0" smtClean="0"/>
              <a:t>Server resolution process: DNS -&gt; External IP -&gt; Internal IP</a:t>
            </a:r>
          </a:p>
          <a:p>
            <a:r>
              <a:rPr lang="en-US" dirty="0" smtClean="0"/>
              <a:t>DNS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10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819400"/>
            <a:ext cx="8246620" cy="36538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3352800"/>
            <a:ext cx="3124200" cy="2677656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hlinkClick r:id="rId3"/>
              </a:rPr>
              <a:t>www.facebook.com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rgbClr val="0000FF"/>
                </a:solidFill>
              </a:rPr>
              <a:t>69.63.187.17</a:t>
            </a:r>
          </a:p>
          <a:p>
            <a:pPr algn="ctr"/>
            <a:r>
              <a:rPr lang="en-US" sz="2400" dirty="0">
                <a:solidFill>
                  <a:srgbClr val="0000FF"/>
                </a:solidFill>
              </a:rPr>
              <a:t>69.63.187.18</a:t>
            </a:r>
          </a:p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69.63.187.19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California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3124200"/>
            <a:ext cx="3124200" cy="2123658"/>
          </a:xfrm>
          <a:prstGeom prst="rect">
            <a:avLst/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hlinkClick r:id="rId3"/>
              </a:rPr>
              <a:t>www.facebook.com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rgbClr val="0000FF"/>
                </a:solidFill>
              </a:rPr>
              <a:t>69.63.181.11</a:t>
            </a:r>
          </a:p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69.63.181.12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North Carolina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913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</a:t>
            </a:r>
            <a:r>
              <a:rPr lang="en-US" dirty="0" err="1" smtClean="0"/>
              <a:t>Anycast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BGP (Border Gateway Protocol)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11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05000"/>
            <a:ext cx="8246620" cy="36538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3352800"/>
            <a:ext cx="3124200" cy="1384995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Hey, I know where 69.63.187.17 is…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in California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2057400"/>
            <a:ext cx="3124200" cy="1384995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Hey, I know where 69.63.187.17 is…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i</a:t>
            </a:r>
            <a:r>
              <a:rPr lang="en-US" sz="2400" dirty="0" smtClean="0">
                <a:solidFill>
                  <a:schemeClr val="tx1"/>
                </a:solidFill>
              </a:rPr>
              <a:t>n New York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011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Load balancers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12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1550" y="1905001"/>
            <a:ext cx="14668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504309" y="1905001"/>
            <a:ext cx="13827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69.63.176.13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9800" y="3974547"/>
            <a:ext cx="1810708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67692" y="3974547"/>
            <a:ext cx="1810708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3042" y="3974547"/>
            <a:ext cx="1810708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Oval 9"/>
          <p:cNvSpPr/>
          <p:nvPr/>
        </p:nvSpPr>
        <p:spPr>
          <a:xfrm>
            <a:off x="5245100" y="4420634"/>
            <a:ext cx="266700" cy="26670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635178" y="4420634"/>
            <a:ext cx="266700" cy="26670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19800" y="4420634"/>
            <a:ext cx="266700" cy="26670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5" idx="0"/>
          </p:cNvCxnSpPr>
          <p:nvPr/>
        </p:nvCxnSpPr>
        <p:spPr>
          <a:xfrm rot="16200000" flipH="1" flipV="1">
            <a:off x="3967163" y="2179638"/>
            <a:ext cx="552450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7" idx="0"/>
          </p:cNvCxnSpPr>
          <p:nvPr/>
        </p:nvCxnSpPr>
        <p:spPr>
          <a:xfrm rot="10800000" flipV="1">
            <a:off x="1845154" y="2952751"/>
            <a:ext cx="2396646" cy="10217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8" idx="0"/>
          </p:cNvCxnSpPr>
          <p:nvPr/>
        </p:nvCxnSpPr>
        <p:spPr>
          <a:xfrm rot="5400000">
            <a:off x="3646525" y="3379272"/>
            <a:ext cx="1021796" cy="1687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9" idx="0"/>
          </p:cNvCxnSpPr>
          <p:nvPr/>
        </p:nvCxnSpPr>
        <p:spPr>
          <a:xfrm>
            <a:off x="4244976" y="2952751"/>
            <a:ext cx="3263420" cy="10217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806063" y="5516048"/>
            <a:ext cx="13667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Web Servers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382025" y="5146716"/>
            <a:ext cx="9262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10.0.0.1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609918" y="5146716"/>
            <a:ext cx="9262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10.0.0.2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931154" y="5146716"/>
            <a:ext cx="11544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10.0.0.200</a:t>
            </a:r>
          </a:p>
        </p:txBody>
      </p:sp>
    </p:spTree>
    <p:extLst>
      <p:ext uri="{BB962C8B-B14F-4D97-AF65-F5344CB8AC3E}">
        <p14:creationId xmlns:p14="http://schemas.microsoft.com/office/powerpoint/2010/main" val="1872988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 animBg="1"/>
      <p:bldP spid="12" grpId="0" animBg="1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Facebook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13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8" name="Picture 7" descr="data-center-serv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3521767"/>
            <a:ext cx="2617795" cy="19018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7799" y="2438400"/>
            <a:ext cx="26177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69.63.176.13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69.63.176.14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Oregon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0" name="Picture 9" descr="data-center-serv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799" y="3763312"/>
            <a:ext cx="2617795" cy="1901817"/>
          </a:xfrm>
          <a:prstGeom prst="rect">
            <a:avLst/>
          </a:prstGeom>
        </p:spPr>
      </p:pic>
      <p:pic>
        <p:nvPicPr>
          <p:cNvPr id="11" name="Picture 10" descr="data-center-serv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192" y="4422783"/>
            <a:ext cx="2617795" cy="190181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03799" y="2667000"/>
            <a:ext cx="26177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69.63.181.11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69.63.181.12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North Carolina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2192" y="2971800"/>
            <a:ext cx="26177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69.63.187.17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69.63.187.18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69.63.187.19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California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95595" y="1585007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www.facebook.com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>
            <a:stCxn id="9" idx="0"/>
            <a:endCxn id="14" idx="2"/>
          </p:cNvCxnSpPr>
          <p:nvPr/>
        </p:nvCxnSpPr>
        <p:spPr>
          <a:xfrm flipV="1">
            <a:off x="1486697" y="2046672"/>
            <a:ext cx="2870998" cy="3917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3" idx="0"/>
            <a:endCxn id="14" idx="2"/>
          </p:cNvCxnSpPr>
          <p:nvPr/>
        </p:nvCxnSpPr>
        <p:spPr>
          <a:xfrm flipH="1" flipV="1">
            <a:off x="4357695" y="2046672"/>
            <a:ext cx="183395" cy="925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0"/>
            <a:endCxn id="14" idx="2"/>
          </p:cNvCxnSpPr>
          <p:nvPr/>
        </p:nvCxnSpPr>
        <p:spPr>
          <a:xfrm flipH="1" flipV="1">
            <a:off x="4357695" y="2046672"/>
            <a:ext cx="3255002" cy="6203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746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Facebook Geo-Replication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(At least in 2008) </a:t>
            </a:r>
            <a:r>
              <a:rPr lang="en-US" dirty="0"/>
              <a:t>L</a:t>
            </a:r>
            <a:r>
              <a:rPr lang="en-US" dirty="0" smtClean="0"/>
              <a:t>azy primary-backup replication</a:t>
            </a:r>
          </a:p>
          <a:p>
            <a:r>
              <a:rPr lang="en-US" dirty="0" smtClean="0"/>
              <a:t>All writes go to California, then get propagated.</a:t>
            </a:r>
          </a:p>
          <a:p>
            <a:r>
              <a:rPr lang="en-US" dirty="0" smtClean="0"/>
              <a:t>Reads can go anywhere (probably to the closest one).</a:t>
            </a:r>
          </a:p>
          <a:p>
            <a:r>
              <a:rPr lang="en-US" dirty="0" smtClean="0"/>
              <a:t>Ensure (probably sequential) consistency through timestamps</a:t>
            </a:r>
          </a:p>
          <a:p>
            <a:pPr lvl="1"/>
            <a:r>
              <a:rPr lang="en-US" dirty="0" smtClean="0"/>
              <a:t>Set a browser cookie when there’s a write</a:t>
            </a:r>
          </a:p>
          <a:p>
            <a:pPr lvl="1"/>
            <a:r>
              <a:rPr lang="en-US" dirty="0" smtClean="0"/>
              <a:t>If within the last 20 seconds, reads go to California.</a:t>
            </a:r>
          </a:p>
          <a:p>
            <a:r>
              <a:rPr lang="en-US" dirty="0">
                <a:hlinkClick r:id="rId2"/>
              </a:rPr>
              <a:t>http://www.facebook.com/note.php?note_id=</a:t>
            </a:r>
            <a:r>
              <a:rPr lang="en-US" dirty="0" smtClean="0">
                <a:hlinkClick r:id="rId2"/>
              </a:rPr>
              <a:t>23844338919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14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541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Issue: Handling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Replication is (almost) inevitable.</a:t>
            </a:r>
          </a:p>
          <a:p>
            <a:pPr lvl="1"/>
            <a:r>
              <a:rPr lang="en-US" dirty="0" smtClean="0"/>
              <a:t>Failures, performance, load balance, etc.</a:t>
            </a:r>
          </a:p>
          <a:p>
            <a:r>
              <a:rPr lang="en-US" dirty="0" smtClean="0"/>
              <a:t>We will spend most of our time looking at this in the second half of the semester.</a:t>
            </a:r>
          </a:p>
          <a:p>
            <a:r>
              <a:rPr lang="en-US" dirty="0" smtClean="0"/>
              <a:t>Data replication</a:t>
            </a:r>
          </a:p>
          <a:p>
            <a:pPr lvl="1"/>
            <a:r>
              <a:rPr lang="en-US" dirty="0" smtClean="0"/>
              <a:t>Read/write can go to any server.</a:t>
            </a:r>
          </a:p>
          <a:p>
            <a:pPr lvl="1"/>
            <a:r>
              <a:rPr lang="en-US" dirty="0" smtClean="0"/>
              <a:t>How to provide a consistent view? (i.e., what consistency guarantee?) </a:t>
            </a:r>
            <a:r>
              <a:rPr lang="en-US" dirty="0" err="1"/>
              <a:t>l</a:t>
            </a:r>
            <a:r>
              <a:rPr lang="en-US" dirty="0" err="1" smtClean="0"/>
              <a:t>inearizability</a:t>
            </a:r>
            <a:r>
              <a:rPr lang="en-US" dirty="0" smtClean="0"/>
              <a:t>, sequential consistency, causal consistency, etc.</a:t>
            </a:r>
          </a:p>
          <a:p>
            <a:pPr lvl="1"/>
            <a:r>
              <a:rPr lang="en-US" dirty="0" smtClean="0"/>
              <a:t>What happens when things go wrong?</a:t>
            </a:r>
          </a:p>
          <a:p>
            <a:r>
              <a:rPr lang="en-US" dirty="0" smtClean="0"/>
              <a:t>State </a:t>
            </a:r>
            <a:r>
              <a:rPr lang="en-US" dirty="0"/>
              <a:t>machine replication</a:t>
            </a:r>
          </a:p>
          <a:p>
            <a:pPr lvl="1"/>
            <a:r>
              <a:rPr lang="en-US" dirty="0" smtClean="0"/>
              <a:t>How to agree on the instructions to execute?</a:t>
            </a:r>
          </a:p>
          <a:p>
            <a:pPr lvl="1"/>
            <a:r>
              <a:rPr lang="en-US" dirty="0" smtClean="0"/>
              <a:t>How to handle failures and malicious servers?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15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599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CSE 486/586 </a:t>
            </a:r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Midterm: 3/12 (Wednesday) in class</a:t>
            </a:r>
          </a:p>
          <a:p>
            <a:pPr lvl="1"/>
            <a:r>
              <a:rPr lang="en-US" dirty="0" smtClean="0"/>
              <a:t>Everything up to leader election</a:t>
            </a:r>
          </a:p>
          <a:p>
            <a:pPr lvl="1"/>
            <a:r>
              <a:rPr lang="en-US" dirty="0" smtClean="0"/>
              <a:t>1-page cheat sheet is allowed.</a:t>
            </a:r>
          </a:p>
          <a:p>
            <a:r>
              <a:rPr lang="en-US" dirty="0" smtClean="0"/>
              <a:t>Best way to prepare</a:t>
            </a:r>
          </a:p>
          <a:p>
            <a:pPr lvl="1"/>
            <a:r>
              <a:rPr lang="en-US" dirty="0" smtClean="0"/>
              <a:t>Read the textbook &amp; go over </a:t>
            </a:r>
            <a:r>
              <a:rPr lang="en-US" smtClean="0"/>
              <a:t>the slides.</a:t>
            </a:r>
            <a:endParaRPr lang="en-US" dirty="0" smtClean="0"/>
          </a:p>
          <a:p>
            <a:pPr lvl="1"/>
            <a:r>
              <a:rPr lang="en-US" dirty="0" smtClean="0"/>
              <a:t>Go over the problems in the textbook.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16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271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Banking </a:t>
            </a:r>
            <a:r>
              <a:rPr lang="en-US" dirty="0" smtClean="0"/>
              <a:t>Example (Once Again)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Banking transaction for a customer (e.g., at ATM or browser)</a:t>
            </a:r>
          </a:p>
          <a:p>
            <a:pPr lvl="1"/>
            <a:r>
              <a:rPr lang="en-US" dirty="0" smtClean="0"/>
              <a:t>Transfer $100 from saving to checking account</a:t>
            </a:r>
          </a:p>
          <a:p>
            <a:pPr lvl="1"/>
            <a:r>
              <a:rPr lang="en-US" dirty="0" smtClean="0"/>
              <a:t>Transfer $200 from money-market to checking account</a:t>
            </a:r>
          </a:p>
          <a:p>
            <a:pPr lvl="1"/>
            <a:r>
              <a:rPr lang="en-US" dirty="0" smtClean="0"/>
              <a:t>Withdraw $400 from checking account</a:t>
            </a:r>
          </a:p>
          <a:p>
            <a:r>
              <a:rPr lang="en-US" dirty="0" smtClean="0"/>
              <a:t>Transaction</a:t>
            </a:r>
            <a:endParaRPr lang="en-US" dirty="0" smtClean="0">
              <a:solidFill>
                <a:srgbClr val="0000FF"/>
              </a:solidFill>
              <a:latin typeface="Arial" charset="0"/>
              <a:ea typeface="ＭＳ Ｐゴシック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  <a:latin typeface="Arial" charset="0"/>
                <a:ea typeface="ＭＳ Ｐゴシック" charset="0"/>
              </a:rPr>
              <a:t>savings.deduct(100)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  <a:latin typeface="Arial" charset="0"/>
                <a:ea typeface="ＭＳ Ｐゴシック" charset="0"/>
              </a:rPr>
              <a:t>checking.add(100)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  <a:latin typeface="Arial" charset="0"/>
                <a:ea typeface="ＭＳ Ｐゴシック" charset="0"/>
              </a:rPr>
              <a:t>mnymkt.deduct(200)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  <a:latin typeface="Arial" charset="0"/>
                <a:ea typeface="ＭＳ Ｐゴシック" charset="0"/>
              </a:rPr>
              <a:t>checking.add(200)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  <a:latin typeface="Arial" charset="0"/>
                <a:ea typeface="ＭＳ Ｐゴシック" charset="0"/>
              </a:rPr>
              <a:t>checking.deduct(400)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  <a:latin typeface="Arial" charset="0"/>
                <a:ea typeface="ＭＳ Ｐゴシック" charset="0"/>
              </a:rPr>
              <a:t>dispense(400)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17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Wait…We’ve Seen This Before…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some things that can go wrong?</a:t>
            </a:r>
          </a:p>
          <a:p>
            <a:pPr lvl="1"/>
            <a:r>
              <a:rPr lang="en-US" dirty="0" smtClean="0"/>
              <a:t>Multiple clients</a:t>
            </a:r>
          </a:p>
          <a:p>
            <a:pPr lvl="1"/>
            <a:r>
              <a:rPr lang="en-US" dirty="0" smtClean="0"/>
              <a:t>Multiple servers</a:t>
            </a:r>
          </a:p>
          <a:p>
            <a:r>
              <a:rPr lang="en-US" dirty="0" smtClean="0"/>
              <a:t>How do you solve this?</a:t>
            </a:r>
          </a:p>
          <a:p>
            <a:pPr lvl="1"/>
            <a:r>
              <a:rPr lang="en-US" dirty="0" smtClean="0"/>
              <a:t>Group everything as if it’s a single step</a:t>
            </a:r>
          </a:p>
          <a:p>
            <a:r>
              <a:rPr lang="en-US" dirty="0" smtClean="0"/>
              <a:t>Where have we seen this?</a:t>
            </a:r>
          </a:p>
          <a:p>
            <a:pPr lvl="1"/>
            <a:r>
              <a:rPr lang="en-US" dirty="0" smtClean="0"/>
              <a:t>Mutual exclusion lecture</a:t>
            </a:r>
          </a:p>
          <a:p>
            <a:r>
              <a:rPr lang="en-US" dirty="0" smtClean="0"/>
              <a:t>So, we’re done?</a:t>
            </a:r>
          </a:p>
          <a:p>
            <a:pPr lvl="1"/>
            <a:r>
              <a:rPr lang="en-US" dirty="0" smtClean="0"/>
              <a:t>No, we’re not satisfied.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18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Not Satisfied?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765550" cy="4038600"/>
          </a:xfrm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/>
              <a:t>Process 1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000" dirty="0" err="1" smtClean="0"/>
              <a:t>lock(mutex</a:t>
            </a:r>
            <a:r>
              <a:rPr lang="en-US" sz="2000" dirty="0" smtClean="0"/>
              <a:t>);</a:t>
            </a:r>
          </a:p>
          <a:p>
            <a:pPr>
              <a:buNone/>
            </a:pPr>
            <a:r>
              <a:rPr lang="en-US" sz="2000" dirty="0" smtClean="0">
                <a:latin typeface="Arial" charset="0"/>
                <a:ea typeface="ＭＳ Ｐゴシック" charset="0"/>
              </a:rPr>
              <a:t>savings.deduct(100);</a:t>
            </a:r>
          </a:p>
          <a:p>
            <a:pPr>
              <a:buNone/>
            </a:pPr>
            <a:r>
              <a:rPr lang="en-US" sz="2000" dirty="0" smtClean="0">
                <a:latin typeface="Arial" charset="0"/>
                <a:ea typeface="ＭＳ Ｐゴシック" charset="0"/>
              </a:rPr>
              <a:t>checking.add(100);</a:t>
            </a:r>
          </a:p>
          <a:p>
            <a:pPr>
              <a:buNone/>
            </a:pPr>
            <a:r>
              <a:rPr lang="en-US" sz="2000" dirty="0" smtClean="0">
                <a:latin typeface="Arial" charset="0"/>
                <a:ea typeface="ＭＳ Ｐゴシック" charset="0"/>
              </a:rPr>
              <a:t>mnymkt.deduct(200);</a:t>
            </a:r>
          </a:p>
          <a:p>
            <a:pPr>
              <a:buNone/>
            </a:pPr>
            <a:r>
              <a:rPr lang="en-US" sz="2000" dirty="0" smtClean="0">
                <a:latin typeface="Arial" charset="0"/>
                <a:ea typeface="ＭＳ Ｐゴシック" charset="0"/>
              </a:rPr>
              <a:t>checking.add(200);</a:t>
            </a:r>
          </a:p>
          <a:p>
            <a:pPr>
              <a:buNone/>
            </a:pPr>
            <a:r>
              <a:rPr lang="en-US" sz="2000" dirty="0" smtClean="0">
                <a:latin typeface="Arial" charset="0"/>
                <a:ea typeface="ＭＳ Ｐゴシック" charset="0"/>
              </a:rPr>
              <a:t>checking.deduct(400);</a:t>
            </a:r>
          </a:p>
          <a:p>
            <a:pPr>
              <a:buNone/>
            </a:pPr>
            <a:r>
              <a:rPr lang="en-US" sz="2000" dirty="0" smtClean="0">
                <a:latin typeface="Arial" charset="0"/>
                <a:ea typeface="ＭＳ Ｐゴシック" charset="0"/>
              </a:rPr>
              <a:t>dispense(400);</a:t>
            </a:r>
          </a:p>
          <a:p>
            <a:pPr>
              <a:buNone/>
            </a:pPr>
            <a:r>
              <a:rPr lang="en-US" sz="2000" dirty="0" err="1" smtClean="0"/>
              <a:t>unlock(mutex</a:t>
            </a:r>
            <a:r>
              <a:rPr lang="en-US" sz="2000" dirty="0" smtClean="0"/>
              <a:t>);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765550" cy="4038600"/>
          </a:xfrm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/>
              <a:t>Process 2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000" dirty="0" err="1" smtClean="0"/>
              <a:t>lock(mutex</a:t>
            </a:r>
            <a:r>
              <a:rPr lang="en-US" sz="2000" dirty="0" smtClean="0"/>
              <a:t>);</a:t>
            </a:r>
          </a:p>
          <a:p>
            <a:pPr>
              <a:buNone/>
            </a:pPr>
            <a:r>
              <a:rPr lang="en-US" sz="2000" dirty="0" smtClean="0">
                <a:latin typeface="Arial" charset="0"/>
                <a:ea typeface="ＭＳ Ｐゴシック" charset="0"/>
              </a:rPr>
              <a:t>savings.deduct(100);</a:t>
            </a:r>
          </a:p>
          <a:p>
            <a:pPr>
              <a:buNone/>
            </a:pPr>
            <a:r>
              <a:rPr lang="en-US" sz="2000" dirty="0" smtClean="0">
                <a:latin typeface="Arial" charset="0"/>
                <a:ea typeface="ＭＳ Ｐゴシック" charset="0"/>
              </a:rPr>
              <a:t>checking.add(100);</a:t>
            </a:r>
          </a:p>
          <a:p>
            <a:pPr>
              <a:buNone/>
            </a:pPr>
            <a:r>
              <a:rPr lang="en-US" sz="2000" dirty="0" smtClean="0">
                <a:latin typeface="Arial" charset="0"/>
                <a:ea typeface="ＭＳ Ｐゴシック" charset="0"/>
              </a:rPr>
              <a:t>mnymkt.deduct(200);</a:t>
            </a:r>
          </a:p>
          <a:p>
            <a:pPr>
              <a:buNone/>
            </a:pPr>
            <a:r>
              <a:rPr lang="en-US" sz="2000" dirty="0" smtClean="0">
                <a:latin typeface="Arial" charset="0"/>
                <a:ea typeface="ＭＳ Ｐゴシック" charset="0"/>
              </a:rPr>
              <a:t>checking.add(200);</a:t>
            </a:r>
          </a:p>
          <a:p>
            <a:pPr>
              <a:buNone/>
            </a:pPr>
            <a:r>
              <a:rPr lang="en-US" sz="2000" dirty="0" smtClean="0">
                <a:latin typeface="Arial" charset="0"/>
                <a:ea typeface="ＭＳ Ｐゴシック" charset="0"/>
              </a:rPr>
              <a:t>checking.deduct(400);</a:t>
            </a:r>
          </a:p>
          <a:p>
            <a:pPr>
              <a:buNone/>
            </a:pPr>
            <a:r>
              <a:rPr lang="en-US" sz="2000" dirty="0" smtClean="0">
                <a:latin typeface="Arial" charset="0"/>
                <a:ea typeface="ＭＳ Ｐゴシック" charset="0"/>
              </a:rPr>
              <a:t>dispense(400);</a:t>
            </a:r>
          </a:p>
          <a:p>
            <a:pPr>
              <a:buNone/>
            </a:pPr>
            <a:r>
              <a:rPr lang="en-US" sz="2000" dirty="0" err="1" smtClean="0"/>
              <a:t>unlock(mutex</a:t>
            </a:r>
            <a:r>
              <a:rPr lang="en-US" sz="2000" dirty="0" smtClean="0"/>
              <a:t>);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19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81000"/>
            <a:ext cx="519176" cy="589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We’re at a Mid-Point: What We’ve Discussed So Far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 communication infrastructure: the Internet</a:t>
            </a:r>
          </a:p>
          <a:p>
            <a:r>
              <a:rPr lang="en-US" dirty="0" smtClean="0"/>
              <a:t>Communication between two processes</a:t>
            </a:r>
          </a:p>
          <a:p>
            <a:pPr lvl="1"/>
            <a:r>
              <a:rPr lang="en-US" dirty="0" smtClean="0"/>
              <a:t>Socket API</a:t>
            </a:r>
          </a:p>
          <a:p>
            <a:pPr lvl="1"/>
            <a:r>
              <a:rPr lang="en-US" dirty="0" smtClean="0"/>
              <a:t>RPC</a:t>
            </a:r>
          </a:p>
          <a:p>
            <a:r>
              <a:rPr lang="en-US" dirty="0" smtClean="0"/>
              <a:t>Communication between multiple processes</a:t>
            </a:r>
          </a:p>
          <a:p>
            <a:pPr lvl="1"/>
            <a:r>
              <a:rPr lang="en-US" dirty="0" smtClean="0"/>
              <a:t>Multicast algorithms</a:t>
            </a:r>
          </a:p>
          <a:p>
            <a:r>
              <a:rPr lang="en-US" dirty="0" smtClean="0"/>
              <a:t>Concept of time in distributed systems</a:t>
            </a:r>
          </a:p>
          <a:p>
            <a:r>
              <a:rPr lang="en-US" dirty="0" smtClean="0"/>
              <a:t>Organization of distributed systems</a:t>
            </a:r>
          </a:p>
          <a:p>
            <a:pPr lvl="1"/>
            <a:r>
              <a:rPr lang="en-US" dirty="0" smtClean="0"/>
              <a:t>Server-client</a:t>
            </a:r>
          </a:p>
          <a:p>
            <a:pPr lvl="1"/>
            <a:r>
              <a:rPr lang="en-US" dirty="0" smtClean="0"/>
              <a:t>Peer-to-peer, </a:t>
            </a:r>
            <a:r>
              <a:rPr lang="en-US" dirty="0" err="1" smtClean="0"/>
              <a:t>DHTs</a:t>
            </a:r>
            <a:endParaRPr lang="en-US" dirty="0" smtClean="0"/>
          </a:p>
          <a:p>
            <a:r>
              <a:rPr lang="en-US" dirty="0" smtClean="0"/>
              <a:t>Impossibility of consensus</a:t>
            </a:r>
          </a:p>
          <a:p>
            <a:r>
              <a:rPr lang="en-US" dirty="0" smtClean="0"/>
              <a:t>Distributed algorithms</a:t>
            </a:r>
          </a:p>
          <a:p>
            <a:pPr lvl="1"/>
            <a:r>
              <a:rPr lang="en-US" dirty="0" smtClean="0"/>
              <a:t>Failure detection, global snapshots, mutual exclusion, leader election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2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81000"/>
            <a:ext cx="519176" cy="589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187700" y="1600200"/>
            <a:ext cx="3200400" cy="24384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chemeClr val="folHlink"/>
              </a:gs>
            </a:gsLst>
            <a:lin ang="18900000" scaled="1"/>
          </a:gradFill>
          <a:ln w="38100" cmpd="dbl">
            <a:solidFill>
              <a:srgbClr val="000000"/>
            </a:solidFill>
            <a:miter lim="800000"/>
            <a:headEnd type="none" w="sm" len="sm"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Not Satisfied?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00000"/>
              </a:lnSpc>
              <a:buClr>
                <a:schemeClr val="tx1"/>
              </a:buClr>
              <a:buSzPct val="120000"/>
              <a:buFont typeface="Wingdings" charset="0"/>
              <a:buNone/>
            </a:pPr>
            <a:r>
              <a:rPr lang="en-US" dirty="0" smtClean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				</a:t>
            </a:r>
            <a:r>
              <a:rPr lang="en-US" dirty="0" smtClean="0">
                <a:latin typeface="Arial" charset="0"/>
                <a:ea typeface="ＭＳ Ｐゴシック" charset="0"/>
              </a:rPr>
              <a:t>     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SzPct val="120000"/>
              <a:buNone/>
            </a:pPr>
            <a:r>
              <a:rPr lang="en-US" dirty="0" smtClean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				1. savings.deduct(100)</a:t>
            </a:r>
            <a:r>
              <a:rPr lang="en-US" dirty="0" smtClean="0">
                <a:latin typeface="Arial" charset="0"/>
                <a:ea typeface="ＭＳ Ｐゴシック" charset="0"/>
              </a:rPr>
              <a:t>     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SzPct val="120000"/>
              <a:buFont typeface="Wingdings" charset="0"/>
              <a:buNone/>
            </a:pPr>
            <a:r>
              <a:rPr lang="en-US" dirty="0" smtClean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				2. checking.add(100)</a:t>
            </a:r>
            <a:r>
              <a:rPr lang="en-US" dirty="0" smtClean="0">
                <a:latin typeface="Arial" charset="0"/>
                <a:ea typeface="ＭＳ Ｐゴシック" charset="0"/>
              </a:rPr>
              <a:t>        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SzPct val="120000"/>
              <a:buFont typeface="Wingdings" charset="0"/>
              <a:buNone/>
            </a:pPr>
            <a:r>
              <a:rPr lang="en-US" dirty="0" smtClean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				3. mnymkt.deduct(200)</a:t>
            </a:r>
            <a:r>
              <a:rPr lang="en-US" dirty="0" smtClean="0">
                <a:latin typeface="Arial" charset="0"/>
                <a:ea typeface="ＭＳ Ｐゴシック" charset="0"/>
              </a:rPr>
              <a:t>     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SzPct val="120000"/>
              <a:buFont typeface="Wingdings" charset="0"/>
              <a:buNone/>
            </a:pPr>
            <a:r>
              <a:rPr lang="en-US" dirty="0" smtClean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				4. checking.add(200)</a:t>
            </a:r>
            <a:r>
              <a:rPr lang="en-US" dirty="0" smtClean="0">
                <a:latin typeface="Arial" charset="0"/>
                <a:ea typeface="ＭＳ Ｐゴシック" charset="0"/>
              </a:rPr>
              <a:t>        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SzPct val="120000"/>
              <a:buFont typeface="Wingdings" charset="0"/>
              <a:buNone/>
            </a:pPr>
            <a:r>
              <a:rPr lang="en-US" dirty="0" smtClean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				5. checking.deduct(400)</a:t>
            </a:r>
            <a:r>
              <a:rPr lang="en-US" dirty="0" smtClean="0">
                <a:latin typeface="Arial" charset="0"/>
                <a:ea typeface="ＭＳ Ｐゴシック" charset="0"/>
              </a:rPr>
              <a:t>   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SzPct val="120000"/>
              <a:buFont typeface="Wingdings" charset="0"/>
              <a:buNone/>
            </a:pPr>
            <a:r>
              <a:rPr lang="en-US" dirty="0" smtClean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				6. dispense(400)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SzPct val="120000"/>
              <a:buFont typeface="Wingdings" charset="0"/>
              <a:buNone/>
            </a:pPr>
            <a:r>
              <a:rPr lang="en-US" dirty="0" smtClean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			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20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50900" y="2185075"/>
            <a:ext cx="2082800" cy="147732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 type="none" w="sm" len="sm"/>
            <a:tailEnd type="none" w="med" len="lg"/>
          </a:ln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FF"/>
                </a:solidFill>
              </a:rPr>
              <a:t>A failure at these points means the customer loses money; we need to restore old state</a:t>
            </a: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V="1">
            <a:off x="2946400" y="2007275"/>
            <a:ext cx="393700" cy="4445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921000" y="2794675"/>
            <a:ext cx="558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2933700" y="3213775"/>
            <a:ext cx="495300" cy="355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642100" y="1854875"/>
            <a:ext cx="1828800" cy="2031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 type="none" w="sm" len="sm"/>
            <a:tailEnd type="none" w="med" len="lg"/>
          </a:ln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FF"/>
                </a:solidFill>
              </a:rPr>
              <a:t>A failure at these points does not cause lost money, but old steps cannot be repeated</a:t>
            </a: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>
            <a:off x="6083300" y="2375575"/>
            <a:ext cx="5715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H="1">
            <a:off x="6045200" y="3112175"/>
            <a:ext cx="5969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Not Satisfied?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What we discussed in mutual exclusion is one big lock.</a:t>
            </a:r>
          </a:p>
          <a:p>
            <a:pPr lvl="1"/>
            <a:r>
              <a:rPr lang="en-US" dirty="0" smtClean="0"/>
              <a:t>Everyone else has to wait.</a:t>
            </a:r>
          </a:p>
          <a:p>
            <a:pPr lvl="1"/>
            <a:r>
              <a:rPr lang="en-US" dirty="0" smtClean="0"/>
              <a:t>It does not necessarily deal with failures.</a:t>
            </a:r>
          </a:p>
          <a:p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Observation: we can interleave some operations from different processes.</a:t>
            </a:r>
          </a:p>
          <a:p>
            <a:r>
              <a:rPr lang="en-US" dirty="0" smtClean="0"/>
              <a:t>Failure</a:t>
            </a:r>
          </a:p>
          <a:p>
            <a:pPr lvl="1"/>
            <a:r>
              <a:rPr lang="en-US" dirty="0" smtClean="0"/>
              <a:t>If a process crashes while holding a lock</a:t>
            </a:r>
          </a:p>
          <a:p>
            <a:r>
              <a:rPr lang="en-US" dirty="0" smtClean="0"/>
              <a:t>Let’s go beyond simple locking!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21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88A9B7-E954-E041-8E9D-C26F0D6CC7B8}" type="slidenum">
              <a:rPr lang="en-US"/>
              <a:pPr/>
              <a:t>22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34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Acknowledgements</a:t>
            </a:r>
          </a:p>
        </p:txBody>
      </p:sp>
      <p:sp>
        <p:nvSpPr>
          <p:cNvPr id="134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slides contain material developed and copyrighted by </a:t>
            </a:r>
            <a:r>
              <a:rPr lang="en-US" dirty="0" err="1" smtClean="0"/>
              <a:t>Indranil</a:t>
            </a:r>
            <a:r>
              <a:rPr lang="en-US" dirty="0" smtClean="0"/>
              <a:t> Gupta (UIUC).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Other Half of the Semester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Distributed storage</a:t>
            </a:r>
          </a:p>
          <a:p>
            <a:r>
              <a:rPr lang="en-US" dirty="0" smtClean="0"/>
              <a:t>Consensus algorithm: </a:t>
            </a:r>
            <a:r>
              <a:rPr lang="en-US" dirty="0" err="1" smtClean="0"/>
              <a:t>Paxos</a:t>
            </a:r>
            <a:endParaRPr lang="en-US" dirty="0" smtClean="0"/>
          </a:p>
          <a:p>
            <a:r>
              <a:rPr lang="en-US" dirty="0" smtClean="0"/>
              <a:t>BFT (Byzantine Fault Tolerance)</a:t>
            </a:r>
          </a:p>
          <a:p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4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mtClean="0"/>
              <a:t>Buildings full of machines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340" y="3219433"/>
            <a:ext cx="3940610" cy="29067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19" y="2387652"/>
            <a:ext cx="3929461" cy="29470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1376" y="1600200"/>
            <a:ext cx="8681574" cy="493484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56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Hundreds of Locations in the 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5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472276"/>
            <a:ext cx="8246620" cy="365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817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Servers in racks</a:t>
            </a:r>
          </a:p>
          <a:p>
            <a:pPr lvl="1"/>
            <a:r>
              <a:rPr lang="en-US" dirty="0"/>
              <a:t>Usually ~40 blades per rack</a:t>
            </a:r>
          </a:p>
          <a:p>
            <a:pPr lvl="1"/>
            <a:r>
              <a:rPr lang="en-US" dirty="0" err="1"/>
              <a:t>ToR</a:t>
            </a:r>
            <a:r>
              <a:rPr lang="en-US" dirty="0"/>
              <a:t> (Top-of-Rack) switch</a:t>
            </a:r>
          </a:p>
          <a:p>
            <a:r>
              <a:rPr lang="en-US" dirty="0"/>
              <a:t>Incredible amounts of engineering efforts</a:t>
            </a:r>
          </a:p>
          <a:p>
            <a:pPr lvl="1"/>
            <a:r>
              <a:rPr lang="en-US" dirty="0"/>
              <a:t>Power, cooling, etc.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6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169" y="3105556"/>
            <a:ext cx="2927750" cy="27618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051" y="3449324"/>
            <a:ext cx="3458553" cy="230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861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7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384" y="1752600"/>
            <a:ext cx="4897768" cy="440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33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3-tier for Web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8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168" y="1676400"/>
            <a:ext cx="3482182" cy="445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83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Amazon, Facebook, Google, Twitter, etc.</a:t>
            </a:r>
          </a:p>
          <a:p>
            <a:r>
              <a:rPr lang="en-US" dirty="0" smtClean="0"/>
              <a:t>World-wide distribution of data centers</a:t>
            </a:r>
          </a:p>
          <a:p>
            <a:pPr lvl="1"/>
            <a:r>
              <a:rPr lang="en-US" dirty="0" smtClean="0"/>
              <a:t>Load balance, fault tolerance, performance, etc.</a:t>
            </a:r>
          </a:p>
          <a:p>
            <a:r>
              <a:rPr lang="en-US" dirty="0" smtClean="0"/>
              <a:t>Replicated service &amp; data</a:t>
            </a:r>
          </a:p>
          <a:p>
            <a:pPr lvl="1"/>
            <a:r>
              <a:rPr lang="en-US" dirty="0" smtClean="0"/>
              <a:t>Each data center might be a complete stand-alone web service. (It depends though.)</a:t>
            </a:r>
          </a:p>
          <a:p>
            <a:r>
              <a:rPr lang="en-US" dirty="0" smtClean="0"/>
              <a:t>At the bare minimum, you’re doing read/write.</a:t>
            </a:r>
          </a:p>
          <a:p>
            <a:r>
              <a:rPr lang="en-US" dirty="0" smtClean="0"/>
              <a:t>What needs to be done when you issue a read </a:t>
            </a:r>
            <a:r>
              <a:rPr lang="en-US" dirty="0" err="1" smtClean="0"/>
              <a:t>req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Server selection</a:t>
            </a:r>
          </a:p>
          <a:p>
            <a:r>
              <a:rPr lang="en-US" dirty="0" smtClean="0"/>
              <a:t>What needs to be done when you issue a write </a:t>
            </a:r>
            <a:r>
              <a:rPr lang="en-US" dirty="0" err="1" smtClean="0"/>
              <a:t>req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Server selection</a:t>
            </a:r>
          </a:p>
          <a:p>
            <a:pPr lvl="1"/>
            <a:r>
              <a:rPr lang="en-US" dirty="0" smtClean="0"/>
              <a:t>Replicated data store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9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660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CS252-template</Template>
  <TotalTime>25000</TotalTime>
  <Pages>12</Pages>
  <Words>906</Words>
  <Application>Microsoft Macintosh PowerPoint</Application>
  <PresentationFormat>Letter Paper (8.5x11 in)</PresentationFormat>
  <Paragraphs>200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CS252-template</vt:lpstr>
      <vt:lpstr>Office Theme</vt:lpstr>
      <vt:lpstr>CSE 486/586 Distributed Systems Mid-Semester Overview</vt:lpstr>
      <vt:lpstr>We’re at a Mid-Point: What We’ve Discussed So Far</vt:lpstr>
      <vt:lpstr>The Other Half of the Semester</vt:lpstr>
      <vt:lpstr>Data Centers</vt:lpstr>
      <vt:lpstr>Data Centers</vt:lpstr>
      <vt:lpstr>Inside</vt:lpstr>
      <vt:lpstr>Inside</vt:lpstr>
      <vt:lpstr>Inside</vt:lpstr>
      <vt:lpstr>Web Services</vt:lpstr>
      <vt:lpstr>Server Selection Primer</vt:lpstr>
      <vt:lpstr>IP Anycast</vt:lpstr>
      <vt:lpstr>Inside</vt:lpstr>
      <vt:lpstr>Example: Facebook</vt:lpstr>
      <vt:lpstr>Example: Facebook Geo-Replication</vt:lpstr>
      <vt:lpstr>Core Issue: Handling Replication</vt:lpstr>
      <vt:lpstr>CSE 486/586 Administrivia</vt:lpstr>
      <vt:lpstr>Banking Example (Once Again)</vt:lpstr>
      <vt:lpstr>Wait…We’ve Seen This Before…</vt:lpstr>
      <vt:lpstr>Why Not Satisfied?</vt:lpstr>
      <vt:lpstr>Why Not Satisfied?</vt:lpstr>
      <vt:lpstr>Why Not Satisfied?</vt:lpstr>
      <vt:lpstr>Acknowledgements</vt:lpstr>
    </vt:vector>
  </TitlesOfParts>
  <Manager/>
  <Company>UC Berkeley-EECS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152  Computer Architecture  and Engineering  Lec 01 - Introduction  </dc:title>
  <dc:subject/>
  <dc:creator> Krste Asanovic</dc:creator>
  <cp:keywords/>
  <dc:description/>
  <cp:lastModifiedBy>Steve Ko</cp:lastModifiedBy>
  <cp:revision>1018</cp:revision>
  <cp:lastPrinted>2014-03-07T19:03:29Z</cp:lastPrinted>
  <dcterms:created xsi:type="dcterms:W3CDTF">2012-03-02T15:23:59Z</dcterms:created>
  <dcterms:modified xsi:type="dcterms:W3CDTF">2014-03-07T19:46:38Z</dcterms:modified>
  <cp:category/>
</cp:coreProperties>
</file>