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97" r:id="rId4"/>
    <p:sldId id="805" r:id="rId5"/>
    <p:sldId id="769" r:id="rId6"/>
    <p:sldId id="806" r:id="rId7"/>
    <p:sldId id="807" r:id="rId8"/>
    <p:sldId id="814" r:id="rId9"/>
    <p:sldId id="815" r:id="rId10"/>
    <p:sldId id="816" r:id="rId11"/>
    <p:sldId id="817" r:id="rId12"/>
    <p:sldId id="813" r:id="rId13"/>
    <p:sldId id="808" r:id="rId14"/>
    <p:sldId id="809" r:id="rId15"/>
    <p:sldId id="798" r:id="rId16"/>
    <p:sldId id="770" r:id="rId17"/>
    <p:sldId id="818" r:id="rId18"/>
    <p:sldId id="819" r:id="rId19"/>
    <p:sldId id="820" r:id="rId20"/>
    <p:sldId id="777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7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: Deriving the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 err="1" smtClean="0"/>
              <a:t>Linearizability</a:t>
            </a:r>
            <a:endParaRPr lang="en-US" sz="2400" dirty="0" smtClean="0"/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Single-copy semantics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A </a:t>
            </a:r>
            <a:r>
              <a:rPr lang="en-US" sz="2000" dirty="0"/>
              <a:t>read operation returns </a:t>
            </a:r>
            <a:r>
              <a:rPr lang="en-US" sz="2000" i="1" dirty="0">
                <a:solidFill>
                  <a:srgbClr val="FF0000"/>
                </a:solidFill>
              </a:rPr>
              <a:t>the most recent</a:t>
            </a:r>
            <a:r>
              <a:rPr lang="en-US" sz="2000" dirty="0"/>
              <a:t> write, </a:t>
            </a:r>
            <a:r>
              <a:rPr lang="en-US" sz="2000" dirty="0">
                <a:solidFill>
                  <a:srgbClr val="0000FF"/>
                </a:solidFill>
              </a:rPr>
              <a:t>regardless of the clients</a:t>
            </a:r>
            <a:r>
              <a:rPr lang="en-US" sz="2000" dirty="0" smtClean="0"/>
              <a:t>.</a:t>
            </a:r>
          </a:p>
          <a:p>
            <a:pPr marL="285750" lvl="1" indent="-285750">
              <a:buFontTx/>
              <a:buChar char="•"/>
            </a:pPr>
            <a:r>
              <a:rPr lang="en-US" sz="2400" dirty="0" smtClean="0"/>
              <a:t>Real-time aspect</a:t>
            </a:r>
          </a:p>
          <a:p>
            <a:pPr lvl="1"/>
            <a:r>
              <a:rPr lang="en-US" dirty="0"/>
              <a:t>You always should read what is written right before you.</a:t>
            </a:r>
          </a:p>
          <a:p>
            <a:pPr lvl="1"/>
            <a:r>
              <a:rPr lang="en-US" dirty="0"/>
              <a:t>I.e., A write should be </a:t>
            </a:r>
            <a:r>
              <a:rPr lang="en-US" i="1" dirty="0">
                <a:solidFill>
                  <a:srgbClr val="FF0000"/>
                </a:solidFill>
              </a:rPr>
              <a:t>visible</a:t>
            </a:r>
            <a:r>
              <a:rPr lang="en-US" dirty="0"/>
              <a:t> to the next read immediately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Problem: read and write operations take time</a:t>
            </a:r>
          </a:p>
          <a:p>
            <a:pPr marL="285750" lvl="1" indent="-285750">
              <a:buFontTx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4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</a:t>
            </a:r>
            <a:r>
              <a:rPr lang="en-US" dirty="0"/>
              <a:t>-cut </a:t>
            </a:r>
            <a:r>
              <a:rPr lang="en-US" dirty="0" smtClean="0"/>
              <a:t>(</a:t>
            </a:r>
            <a:r>
              <a:rPr lang="en-US" dirty="0"/>
              <a:t>black---write &amp; </a:t>
            </a:r>
            <a:r>
              <a:rPr lang="en-US" dirty="0">
                <a:solidFill>
                  <a:srgbClr val="FF0000"/>
                </a:solidFill>
              </a:rPr>
              <a:t>red---read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Not-so-clear-cut (parallel)</a:t>
            </a:r>
          </a:p>
          <a:p>
            <a:pPr lvl="1"/>
            <a:r>
              <a:rPr lang="en-US" dirty="0" smtClean="0"/>
              <a:t>Case 1: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2: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3: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752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276600" y="3124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657600" y="41148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2766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648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276600" y="4876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57600" y="46482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3086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operation takes time to finish.</a:t>
            </a:r>
          </a:p>
          <a:p>
            <a:pPr lvl="1"/>
            <a:r>
              <a:rPr lang="en-US" dirty="0" smtClean="0"/>
              <a:t>E.g., a read op R starts at X </a:t>
            </a:r>
            <a:r>
              <a:rPr lang="en-US" dirty="0" err="1" smtClean="0"/>
              <a:t>ms</a:t>
            </a:r>
            <a:r>
              <a:rPr lang="en-US" dirty="0" smtClean="0"/>
              <a:t> and finishes at Y </a:t>
            </a:r>
            <a:r>
              <a:rPr lang="en-US" dirty="0" err="1" smtClean="0"/>
              <a:t>ms.</a:t>
            </a:r>
            <a:endParaRPr lang="en-US" dirty="0" smtClean="0"/>
          </a:p>
          <a:p>
            <a:r>
              <a:rPr lang="en-US" dirty="0" smtClean="0"/>
              <a:t>A value written by a write operation becomes (physically) visible at some point during the operation.</a:t>
            </a:r>
          </a:p>
          <a:p>
            <a:pPr lvl="1"/>
            <a:r>
              <a:rPr lang="en-US" dirty="0" smtClean="0"/>
              <a:t>E.g., a write op W starts at </a:t>
            </a:r>
            <a:r>
              <a:rPr lang="en-US" dirty="0"/>
              <a:t>X </a:t>
            </a:r>
            <a:r>
              <a:rPr lang="en-US" dirty="0" err="1"/>
              <a:t>ms</a:t>
            </a:r>
            <a:r>
              <a:rPr lang="en-US" dirty="0"/>
              <a:t> and finishes at Y </a:t>
            </a:r>
            <a:r>
              <a:rPr lang="en-US" dirty="0" err="1"/>
              <a:t>ms</a:t>
            </a:r>
            <a:r>
              <a:rPr lang="en-US" dirty="0" err="1" smtClean="0"/>
              <a:t>.</a:t>
            </a:r>
            <a:r>
              <a:rPr lang="en-US" dirty="0" smtClean="0"/>
              <a:t> At Z </a:t>
            </a:r>
            <a:r>
              <a:rPr lang="en-US" dirty="0" err="1" smtClean="0"/>
              <a:t>ms</a:t>
            </a:r>
            <a:r>
              <a:rPr lang="en-US" dirty="0" smtClean="0"/>
              <a:t> (X &lt; Z &lt; Y), the value gets actually written and becomes visible.</a:t>
            </a:r>
          </a:p>
          <a:p>
            <a:r>
              <a:rPr lang="en-US" dirty="0" smtClean="0"/>
              <a:t>What’s a reasonable thing to do with this?</a:t>
            </a:r>
          </a:p>
          <a:p>
            <a:pPr lvl="1"/>
            <a:r>
              <a:rPr lang="en-US" dirty="0" smtClean="0"/>
              <a:t>If W </a:t>
            </a:r>
            <a:r>
              <a:rPr lang="en-US" dirty="0" smtClean="0"/>
              <a:t>finishes</a:t>
            </a:r>
            <a:r>
              <a:rPr lang="en-US" dirty="0" smtClean="0"/>
              <a:t> </a:t>
            </a:r>
            <a:r>
              <a:rPr lang="en-US" dirty="0" smtClean="0"/>
              <a:t>at X, R </a:t>
            </a:r>
            <a:r>
              <a:rPr lang="en-US" dirty="0" smtClean="0"/>
              <a:t>starts </a:t>
            </a:r>
            <a:r>
              <a:rPr lang="en-US" dirty="0" smtClean="0"/>
              <a:t>at Y, and X &lt; Y, then R should read what W wrote.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R </a:t>
            </a:r>
            <a:r>
              <a:rPr lang="en-US" dirty="0" smtClean="0"/>
              <a:t>overlaps with W, then it can read either the previous value or the value written by 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39058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Definite </a:t>
            </a:r>
            <a:r>
              <a:rPr lang="en-US" dirty="0" smtClean="0"/>
              <a:t>guarantee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Relaxed guarantee when overlap</a:t>
            </a:r>
          </a:p>
          <a:p>
            <a:r>
              <a:rPr lang="en-US" dirty="0" smtClean="0"/>
              <a:t>Case 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Case 2</a:t>
            </a:r>
          </a:p>
          <a:p>
            <a:endParaRPr lang="en-US" dirty="0"/>
          </a:p>
          <a:p>
            <a:r>
              <a:rPr lang="en-US" dirty="0" smtClean="0"/>
              <a:t>Case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828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86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4572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343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3581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181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435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Let’s say you’re an oracle.</a:t>
            </a:r>
          </a:p>
          <a:p>
            <a:r>
              <a:rPr lang="en-US" dirty="0" smtClean="0"/>
              <a:t>Let your clients make requests (concurrent read/write).</a:t>
            </a:r>
          </a:p>
          <a:p>
            <a:r>
              <a:rPr lang="en-US" dirty="0" smtClean="0"/>
              <a:t>Let your system (with replicas) execute the requests.</a:t>
            </a:r>
          </a:p>
          <a:p>
            <a:r>
              <a:rPr lang="en-US" dirty="0" smtClean="0"/>
              <a:t>Write down the </a:t>
            </a:r>
            <a:r>
              <a:rPr lang="en-US" i="1" dirty="0" smtClean="0">
                <a:solidFill>
                  <a:srgbClr val="0000FF"/>
                </a:solidFill>
              </a:rPr>
              <a:t>real-time </a:t>
            </a:r>
            <a:r>
              <a:rPr lang="en-US" dirty="0" smtClean="0"/>
              <a:t>execution of operations of your system. Two things to write down:</a:t>
            </a:r>
          </a:p>
          <a:p>
            <a:pPr lvl="1"/>
            <a:r>
              <a:rPr lang="en-US" dirty="0" smtClean="0"/>
              <a:t>At what points in time each operation starts and ends.</a:t>
            </a:r>
          </a:p>
          <a:p>
            <a:pPr lvl="1"/>
            <a:r>
              <a:rPr lang="en-US" dirty="0" smtClean="0"/>
              <a:t>Real-time precedence among operations: if A ends then B starts in real time, then A precedes B. (Caution: this is not a total order.)</a:t>
            </a:r>
          </a:p>
          <a:p>
            <a:r>
              <a:rPr lang="en-US" dirty="0" smtClean="0"/>
              <a:t>See if you can come up with an ordering of operations that</a:t>
            </a:r>
            <a:r>
              <a:rPr lang="en-US" dirty="0"/>
              <a:t> </a:t>
            </a:r>
            <a:r>
              <a:rPr lang="en-US" dirty="0" smtClean="0"/>
              <a:t>meets three conditions:</a:t>
            </a:r>
          </a:p>
          <a:p>
            <a:pPr lvl="1"/>
            <a:r>
              <a:rPr lang="en-US" dirty="0" smtClean="0"/>
              <a:t>All operations in the ordering appear one at a time as if each operation happened atomically.</a:t>
            </a:r>
          </a:p>
          <a:p>
            <a:pPr lvl="1"/>
            <a:r>
              <a:rPr lang="en-US" dirty="0" smtClean="0"/>
              <a:t>The ordering gives the correct result as if it was done over a single copy.</a:t>
            </a:r>
          </a:p>
          <a:p>
            <a:pPr lvl="1"/>
            <a:r>
              <a:rPr lang="en-US" dirty="0" smtClean="0"/>
              <a:t>The ordering preserves</a:t>
            </a:r>
            <a:r>
              <a:rPr lang="en-US" dirty="0"/>
              <a:t> </a:t>
            </a:r>
            <a:r>
              <a:rPr lang="en-US" dirty="0" smtClean="0"/>
              <a:t>the real-time precedence of operations (i.e., the ordering written down from the above).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sequence of read and update operations that client </a:t>
            </a:r>
            <a:r>
              <a:rPr lang="en-US" dirty="0" err="1" smtClean="0"/>
              <a:t>i</a:t>
            </a:r>
            <a:r>
              <a:rPr lang="en-US" dirty="0" smtClean="0"/>
              <a:t> performs in some execution be oi1, oi2,….</a:t>
            </a:r>
          </a:p>
          <a:p>
            <a:pPr lvl="1"/>
            <a:r>
              <a:rPr lang="en-US" altLang="ja-JP" dirty="0" smtClean="0"/>
              <a:t>"</a:t>
            </a:r>
            <a:r>
              <a:rPr lang="en-US" dirty="0" smtClean="0"/>
              <a:t>Program order</a:t>
            </a:r>
            <a:r>
              <a:rPr lang="en-US" altLang="ja-JP" dirty="0" smtClean="0"/>
              <a:t>"</a:t>
            </a:r>
            <a:r>
              <a:rPr lang="en-US" dirty="0" smtClean="0"/>
              <a:t> for the client</a:t>
            </a:r>
          </a:p>
          <a:p>
            <a:r>
              <a:rPr lang="en-US" dirty="0" smtClean="0"/>
              <a:t>(Textbook definition) A replicated shared object service 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linearizable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 smtClean="0"/>
              <a:t> meets the specification of a single correct copy of objects</a:t>
            </a:r>
          </a:p>
          <a:p>
            <a:pPr lvl="1"/>
            <a:r>
              <a:rPr lang="en-US" dirty="0" smtClean="0"/>
              <a:t> is consistent with the real times at which each operation occurred during the execution </a:t>
            </a:r>
          </a:p>
          <a:p>
            <a:r>
              <a:rPr lang="en-US" dirty="0" smtClean="0"/>
              <a:t>Main goal: any client will see (at any point of time) a copy of the object that is correct and consistent</a:t>
            </a:r>
          </a:p>
          <a:p>
            <a:r>
              <a:rPr lang="en-US" dirty="0" smtClean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it wouldn’t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02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  <p:bldP spid="31" grpId="0"/>
      <p:bldP spid="33" grpId="0"/>
      <p:bldP spid="24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90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technique to provide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34290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34290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24384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24384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1981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1981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24575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000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3905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3905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3346266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Single-copy semantics</a:t>
            </a:r>
          </a:p>
          <a:p>
            <a:pPr lvl="1"/>
            <a:r>
              <a:rPr lang="en-US" dirty="0" smtClean="0"/>
              <a:t>Real-time aspect</a:t>
            </a:r>
          </a:p>
          <a:p>
            <a:r>
              <a:rPr lang="en-US" dirty="0"/>
              <a:t>A read operation returns </a:t>
            </a:r>
            <a:r>
              <a:rPr lang="en-US" i="1" dirty="0">
                <a:solidFill>
                  <a:srgbClr val="FF0000"/>
                </a:solidFill>
              </a:rPr>
              <a:t>the most recent</a:t>
            </a:r>
            <a:r>
              <a:rPr lang="en-US" dirty="0"/>
              <a:t> write, </a:t>
            </a:r>
            <a:r>
              <a:rPr lang="en-US" dirty="0">
                <a:solidFill>
                  <a:srgbClr val="0000FF"/>
                </a:solidFill>
              </a:rPr>
              <a:t>regardless of the clients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Views?</a:t>
            </a:r>
          </a:p>
          <a:p>
            <a:pPr lvl="1"/>
            <a:r>
              <a:rPr lang="en-US" dirty="0" smtClean="0"/>
              <a:t>Versioned membership</a:t>
            </a:r>
          </a:p>
          <a:p>
            <a:r>
              <a:rPr lang="en-US" dirty="0" smtClean="0"/>
              <a:t>View-synchronous group communication?</a:t>
            </a:r>
          </a:p>
          <a:p>
            <a:pPr lvl="1"/>
            <a:r>
              <a:rPr lang="en-US" dirty="0" smtClean="0"/>
              <a:t>Providing group communication with a dynamic group</a:t>
            </a:r>
          </a:p>
          <a:p>
            <a:pPr lvl="1"/>
            <a:r>
              <a:rPr lang="en-US" dirty="0" smtClean="0"/>
              <a:t>A way to design replicated state machines</a:t>
            </a:r>
          </a:p>
          <a:p>
            <a:pPr lvl="1"/>
            <a:r>
              <a:rPr lang="en-US" dirty="0" smtClean="0"/>
              <a:t>“What happens in the view, stays in the view.”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49300" y="1443037"/>
            <a:ext cx="2806700" cy="1985963"/>
            <a:chOff x="456" y="744"/>
            <a:chExt cx="1768" cy="1251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74700" y="3759200"/>
            <a:ext cx="2806700" cy="1985963"/>
            <a:chOff x="456" y="744"/>
            <a:chExt cx="1768" cy="1251"/>
          </a:xfrm>
        </p:grpSpPr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105400" y="1519237"/>
            <a:ext cx="2806700" cy="1985963"/>
            <a:chOff x="456" y="744"/>
            <a:chExt cx="1768" cy="1251"/>
          </a:xfrm>
        </p:grpSpPr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5016500" y="3822700"/>
            <a:ext cx="2806700" cy="1985963"/>
            <a:chOff x="456" y="744"/>
            <a:chExt cx="1768" cy="1251"/>
          </a:xfrm>
        </p:grpSpPr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768" y="968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768" y="126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768" y="1584"/>
              <a:ext cx="14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464" y="856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456" y="114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456" y="1464"/>
              <a:ext cx="280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</a:t>
              </a:r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72" y="744"/>
              <a:ext cx="139" cy="1024"/>
            </a:xfrm>
            <a:custGeom>
              <a:avLst/>
              <a:gdLst>
                <a:gd name="T0" fmla="*/ 80 w 139"/>
                <a:gd name="T1" fmla="*/ 0 h 1024"/>
                <a:gd name="T2" fmla="*/ 16 w 139"/>
                <a:gd name="T3" fmla="*/ 304 h 1024"/>
                <a:gd name="T4" fmla="*/ 136 w 139"/>
                <a:gd name="T5" fmla="*/ 624 h 1024"/>
                <a:gd name="T6" fmla="*/ 0 w 139"/>
                <a:gd name="T7" fmla="*/ 1024 h 10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024"/>
                <a:gd name="T14" fmla="*/ 139 w 139"/>
                <a:gd name="T15" fmla="*/ 1024 h 10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024">
                  <a:moveTo>
                    <a:pt x="80" y="0"/>
                  </a:moveTo>
                  <a:cubicBezTo>
                    <a:pt x="43" y="100"/>
                    <a:pt x="7" y="200"/>
                    <a:pt x="16" y="304"/>
                  </a:cubicBezTo>
                  <a:cubicBezTo>
                    <a:pt x="25" y="408"/>
                    <a:pt x="139" y="504"/>
                    <a:pt x="136" y="624"/>
                  </a:cubicBezTo>
                  <a:cubicBezTo>
                    <a:pt x="133" y="744"/>
                    <a:pt x="23" y="959"/>
                    <a:pt x="0" y="1024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608" y="1816"/>
              <a:ext cx="5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V(p,q,r)</a:t>
              </a:r>
            </a:p>
          </p:txBody>
        </p:sp>
      </p:grp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1625600" y="1646237"/>
            <a:ext cx="482600" cy="614363"/>
            <a:chOff x="1024" y="872"/>
            <a:chExt cx="304" cy="387"/>
          </a:xfrm>
        </p:grpSpPr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040" y="976"/>
              <a:ext cx="24" cy="1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1024" y="872"/>
              <a:ext cx="304" cy="387"/>
              <a:chOff x="1024" y="872"/>
              <a:chExt cx="304" cy="387"/>
            </a:xfrm>
          </p:grpSpPr>
          <p:sp>
            <p:nvSpPr>
              <p:cNvPr id="44" name="Line 43"/>
              <p:cNvSpPr>
                <a:spLocks noChangeShapeType="1"/>
              </p:cNvSpPr>
              <p:nvPr/>
            </p:nvSpPr>
            <p:spPr bwMode="auto">
              <a:xfrm>
                <a:off x="1032" y="968"/>
                <a:ext cx="176" cy="1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1112" y="872"/>
                <a:ext cx="17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X</a:t>
                </a:r>
              </a:p>
            </p:txBody>
          </p:sp>
          <p:sp>
            <p:nvSpPr>
              <p:cNvPr id="46" name="Text Box 45"/>
              <p:cNvSpPr txBox="1">
                <a:spLocks noChangeArrowheads="1"/>
              </p:cNvSpPr>
              <p:nvPr/>
            </p:nvSpPr>
            <p:spPr bwMode="auto">
              <a:xfrm>
                <a:off x="1152" y="1056"/>
                <a:ext cx="176" cy="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tx1"/>
                    </a:solidFill>
                  </a:rPr>
                  <a:t>X</a:t>
                </a:r>
              </a:p>
            </p:txBody>
          </p:sp>
          <p:sp>
            <p:nvSpPr>
              <p:cNvPr id="47" name="Text Box 46"/>
              <p:cNvSpPr txBox="1">
                <a:spLocks noChangeArrowheads="1"/>
              </p:cNvSpPr>
              <p:nvPr/>
            </p:nvSpPr>
            <p:spPr bwMode="auto">
              <a:xfrm>
                <a:off x="1024" y="1080"/>
                <a:ext cx="176" cy="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tx1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2387600" y="2103437"/>
            <a:ext cx="863600" cy="1262063"/>
            <a:chOff x="1504" y="1160"/>
            <a:chExt cx="544" cy="795"/>
          </a:xfrm>
        </p:grpSpPr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597" y="1160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1504" y="1776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2171700" y="4432300"/>
            <a:ext cx="863600" cy="1262063"/>
            <a:chOff x="1368" y="2792"/>
            <a:chExt cx="544" cy="795"/>
          </a:xfrm>
        </p:grpSpPr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1461" y="2792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52"/>
            <p:cNvSpPr txBox="1">
              <a:spLocks noChangeArrowheads="1"/>
            </p:cNvSpPr>
            <p:nvPr/>
          </p:nvSpPr>
          <p:spPr bwMode="auto">
            <a:xfrm>
              <a:off x="1368" y="3408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6832600" y="2116137"/>
            <a:ext cx="863600" cy="1262063"/>
            <a:chOff x="4280" y="1200"/>
            <a:chExt cx="544" cy="795"/>
          </a:xfrm>
        </p:grpSpPr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4373" y="1200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55"/>
            <p:cNvSpPr txBox="1">
              <a:spLocks noChangeArrowheads="1"/>
            </p:cNvSpPr>
            <p:nvPr/>
          </p:nvSpPr>
          <p:spPr bwMode="auto">
            <a:xfrm>
              <a:off x="4280" y="1816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6413500" y="4495800"/>
            <a:ext cx="863600" cy="1262063"/>
            <a:chOff x="4040" y="2832"/>
            <a:chExt cx="544" cy="795"/>
          </a:xfrm>
        </p:grpSpPr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4133" y="2832"/>
              <a:ext cx="119" cy="640"/>
            </a:xfrm>
            <a:custGeom>
              <a:avLst/>
              <a:gdLst>
                <a:gd name="T0" fmla="*/ 99 w 119"/>
                <a:gd name="T1" fmla="*/ 0 h 640"/>
                <a:gd name="T2" fmla="*/ 3 w 119"/>
                <a:gd name="T3" fmla="*/ 224 h 640"/>
                <a:gd name="T4" fmla="*/ 115 w 119"/>
                <a:gd name="T5" fmla="*/ 480 h 640"/>
                <a:gd name="T6" fmla="*/ 27 w 119"/>
                <a:gd name="T7" fmla="*/ 640 h 6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9"/>
                <a:gd name="T13" fmla="*/ 0 h 640"/>
                <a:gd name="T14" fmla="*/ 119 w 119"/>
                <a:gd name="T15" fmla="*/ 640 h 6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9" h="640">
                  <a:moveTo>
                    <a:pt x="99" y="0"/>
                  </a:moveTo>
                  <a:cubicBezTo>
                    <a:pt x="49" y="72"/>
                    <a:pt x="0" y="144"/>
                    <a:pt x="3" y="224"/>
                  </a:cubicBezTo>
                  <a:cubicBezTo>
                    <a:pt x="6" y="304"/>
                    <a:pt x="111" y="411"/>
                    <a:pt x="115" y="480"/>
                  </a:cubicBezTo>
                  <a:cubicBezTo>
                    <a:pt x="119" y="549"/>
                    <a:pt x="42" y="615"/>
                    <a:pt x="27" y="640"/>
                  </a:cubicBezTo>
                </a:path>
              </a:pathLst>
            </a:custGeom>
            <a:noFill/>
            <a:ln w="38100" cap="flat" cmpd="sng" algn="ctr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58"/>
            <p:cNvSpPr txBox="1">
              <a:spLocks noChangeArrowheads="1"/>
            </p:cNvSpPr>
            <p:nvPr/>
          </p:nvSpPr>
          <p:spPr bwMode="auto">
            <a:xfrm>
              <a:off x="4040" y="3448"/>
              <a:ext cx="54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/>
                <a:t>V(q,r)</a:t>
              </a: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6007100" y="1697037"/>
            <a:ext cx="977900" cy="1155700"/>
            <a:chOff x="3760" y="936"/>
            <a:chExt cx="616" cy="728"/>
          </a:xfrm>
        </p:grpSpPr>
        <p:sp>
          <p:nvSpPr>
            <p:cNvPr id="61" name="Text Box 60"/>
            <p:cNvSpPr txBox="1">
              <a:spLocks noChangeArrowheads="1"/>
            </p:cNvSpPr>
            <p:nvPr/>
          </p:nvSpPr>
          <p:spPr bwMode="auto">
            <a:xfrm>
              <a:off x="3984" y="936"/>
              <a:ext cx="17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62" name="Line 61"/>
            <p:cNvSpPr>
              <a:spLocks noChangeShapeType="1"/>
            </p:cNvSpPr>
            <p:nvPr/>
          </p:nvSpPr>
          <p:spPr bwMode="auto">
            <a:xfrm>
              <a:off x="3760" y="1048"/>
              <a:ext cx="112" cy="2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3760" y="1048"/>
              <a:ext cx="616" cy="6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1663700" y="3949700"/>
            <a:ext cx="977900" cy="1155700"/>
            <a:chOff x="1048" y="2488"/>
            <a:chExt cx="616" cy="728"/>
          </a:xfrm>
        </p:grpSpPr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1272" y="2488"/>
              <a:ext cx="17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1048" y="2600"/>
              <a:ext cx="112" cy="2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>
              <a:off x="1048" y="2600"/>
              <a:ext cx="616" cy="6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8" name="Group 67"/>
          <p:cNvGrpSpPr>
            <a:grpSpLocks/>
          </p:cNvGrpSpPr>
          <p:nvPr/>
        </p:nvGrpSpPr>
        <p:grpSpPr bwMode="auto">
          <a:xfrm>
            <a:off x="5943600" y="4000500"/>
            <a:ext cx="1130300" cy="1155700"/>
            <a:chOff x="3744" y="2520"/>
            <a:chExt cx="712" cy="728"/>
          </a:xfrm>
        </p:grpSpPr>
        <p:sp>
          <p:nvSpPr>
            <p:cNvPr id="69" name="Text Box 68"/>
            <p:cNvSpPr txBox="1">
              <a:spLocks noChangeArrowheads="1"/>
            </p:cNvSpPr>
            <p:nvPr/>
          </p:nvSpPr>
          <p:spPr bwMode="auto">
            <a:xfrm>
              <a:off x="3968" y="2520"/>
              <a:ext cx="17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70" name="Line 69"/>
            <p:cNvSpPr>
              <a:spLocks noChangeShapeType="1"/>
            </p:cNvSpPr>
            <p:nvPr/>
          </p:nvSpPr>
          <p:spPr bwMode="auto">
            <a:xfrm>
              <a:off x="3744" y="2632"/>
              <a:ext cx="712" cy="2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70"/>
            <p:cNvSpPr>
              <a:spLocks noChangeShapeType="1"/>
            </p:cNvSpPr>
            <p:nvPr/>
          </p:nvSpPr>
          <p:spPr bwMode="auto">
            <a:xfrm>
              <a:off x="3744" y="2632"/>
              <a:ext cx="616" cy="6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Text Box 71"/>
          <p:cNvSpPr txBox="1">
            <a:spLocks noChangeArrowheads="1"/>
          </p:cNvSpPr>
          <p:nvPr/>
        </p:nvSpPr>
        <p:spPr bwMode="auto">
          <a:xfrm>
            <a:off x="1524000" y="5791200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Not Allowed</a:t>
            </a:r>
          </a:p>
        </p:txBody>
      </p:sp>
      <p:sp>
        <p:nvSpPr>
          <p:cNvPr id="73" name="Text Box 72"/>
          <p:cNvSpPr txBox="1">
            <a:spLocks noChangeArrowheads="1"/>
          </p:cNvSpPr>
          <p:nvPr/>
        </p:nvSpPr>
        <p:spPr bwMode="auto">
          <a:xfrm>
            <a:off x="5778500" y="5829300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Not Allowed</a:t>
            </a:r>
          </a:p>
        </p:txBody>
      </p:sp>
      <p:sp>
        <p:nvSpPr>
          <p:cNvPr id="74" name="Text Box 73"/>
          <p:cNvSpPr txBox="1">
            <a:spLocks noChangeArrowheads="1"/>
          </p:cNvSpPr>
          <p:nvPr/>
        </p:nvSpPr>
        <p:spPr bwMode="auto">
          <a:xfrm>
            <a:off x="1727200" y="1239837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hlink"/>
                </a:solidFill>
              </a:rPr>
              <a:t>Allowed</a:t>
            </a:r>
          </a:p>
        </p:txBody>
      </p:sp>
      <p:sp>
        <p:nvSpPr>
          <p:cNvPr id="75" name="Text Box 74"/>
          <p:cNvSpPr txBox="1">
            <a:spLocks noChangeArrowheads="1"/>
          </p:cNvSpPr>
          <p:nvPr/>
        </p:nvSpPr>
        <p:spPr bwMode="auto">
          <a:xfrm>
            <a:off x="6007100" y="1227137"/>
            <a:ext cx="1663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Allowed</a:t>
            </a:r>
          </a:p>
        </p:txBody>
      </p:sp>
    </p:spTree>
    <p:extLst>
      <p:ext uri="{BB962C8B-B14F-4D97-AF65-F5344CB8AC3E}">
        <p14:creationId xmlns:p14="http://schemas.microsoft.com/office/powerpoint/2010/main" val="2808550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utoUpdateAnimBg="0"/>
      <p:bldP spid="73" grpId="0" autoUpdateAnimBg="0"/>
      <p:bldP spid="74" grpId="0" autoUpdateAnimBg="0"/>
      <p:bldP spid="7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054100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184400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2971800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257300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1684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3208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3716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3589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4224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2225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022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5240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187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349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1968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120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171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1463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0861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2385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2893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2639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721100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5367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3241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4417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549400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298700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009900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333500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485900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638300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273300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260600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273300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2997200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175000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086100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4290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6289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2573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073400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5655645" y="525463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876300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05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storage service that serves read/write requests.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Need consistent updates to all copies of object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ensure that multiple copies have the same object?</a:t>
            </a:r>
          </a:p>
          <a:p>
            <a:r>
              <a:rPr lang="en-US" dirty="0" smtClean="0"/>
              <a:t>Let’s think about this in terms of read/write operations…</a:t>
            </a:r>
          </a:p>
          <a:p>
            <a:r>
              <a:rPr lang="en-US" dirty="0" smtClean="0"/>
              <a:t>From the client’s perspective, when do you know if an object has a new value?</a:t>
            </a:r>
          </a:p>
          <a:p>
            <a:r>
              <a:rPr lang="en-US" dirty="0" smtClean="0"/>
              <a:t>It depends on when writes become visible to reads.</a:t>
            </a:r>
          </a:p>
          <a:p>
            <a:r>
              <a:rPr lang="en-US" dirty="0" smtClean="0"/>
              <a:t>There are several guarantees we can provide.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We’ll see the first two; and later the third.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376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be the strongest (and probably most natural) form of consistency?</a:t>
            </a:r>
          </a:p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A read operation returns the most recent write, regardless of the clients.</a:t>
            </a:r>
          </a:p>
          <a:p>
            <a:r>
              <a:rPr lang="en-US" dirty="0" smtClean="0"/>
              <a:t>Think of a single system read/write. What happens for a write followed by a read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Why does this mean in a distributed setting?</a:t>
            </a:r>
          </a:p>
          <a:p>
            <a:pPr lvl="1"/>
            <a:r>
              <a:rPr lang="en-US" dirty="0" smtClean="0"/>
              <a:t>Multiple clients </a:t>
            </a:r>
            <a:r>
              <a:rPr lang="en-US" dirty="0" smtClean="0"/>
              <a:t>can interact with different servers. Servers maintain replicas.</a:t>
            </a:r>
          </a:p>
          <a:p>
            <a:pPr lvl="1"/>
            <a:r>
              <a:rPr lang="en-US" dirty="0" smtClean="0"/>
              <a:t>Client C1 writes to server S1 at time t, client C2 reads from server S2 at time t+1. S2 should return what C1 wrote.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1162627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753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: Deriving the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the first requirement in maintaining replicas?</a:t>
            </a:r>
          </a:p>
          <a:p>
            <a:pPr lvl="1"/>
            <a:r>
              <a:rPr lang="en-US" dirty="0" smtClean="0"/>
              <a:t>It should act as a single copy.</a:t>
            </a:r>
          </a:p>
          <a:p>
            <a:pPr lvl="1"/>
            <a:r>
              <a:rPr lang="en-US" dirty="0" smtClean="0"/>
              <a:t>I.e., if you say that your system provides </a:t>
            </a:r>
            <a:r>
              <a:rPr lang="en-US" dirty="0" err="1" smtClean="0"/>
              <a:t>linearizability</a:t>
            </a:r>
            <a:r>
              <a:rPr lang="en-US" dirty="0" smtClean="0"/>
              <a:t> then it should appear to your clients that your system only has single copies of objects.</a:t>
            </a:r>
          </a:p>
          <a:p>
            <a:r>
              <a:rPr lang="en-US" dirty="0" smtClean="0"/>
              <a:t>How (conceptually, not algorithmically)?</a:t>
            </a:r>
          </a:p>
          <a:p>
            <a:pPr lvl="1"/>
            <a:r>
              <a:rPr lang="en-US" dirty="0" smtClean="0"/>
              <a:t>Hint with a single server with a single client as follows.</a:t>
            </a:r>
          </a:p>
          <a:p>
            <a:pPr lvl="1"/>
            <a:r>
              <a:rPr lang="en-US" dirty="0" smtClean="0"/>
              <a:t>Given a set of operations from the client, there is a single order (program order) that explains what values were written and what values were read on a single copy.</a:t>
            </a:r>
          </a:p>
          <a:p>
            <a:pPr lvl="1"/>
            <a:r>
              <a:rPr lang="en-US" dirty="0" smtClean="0"/>
              <a:t>Adapt that in a distributed setting?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Single copy semantics</a:t>
            </a:r>
          </a:p>
          <a:p>
            <a:pPr lvl="1"/>
            <a:r>
              <a:rPr lang="en-US" dirty="0" smtClean="0"/>
              <a:t>There should be a </a:t>
            </a:r>
            <a:r>
              <a:rPr lang="en-US" i="1" dirty="0" smtClean="0">
                <a:solidFill>
                  <a:srgbClr val="FF0000"/>
                </a:solidFill>
              </a:rPr>
              <a:t>single interleaving of operations</a:t>
            </a:r>
            <a:r>
              <a:rPr lang="en-US" dirty="0" smtClean="0"/>
              <a:t> that explains the results of all clients’ read/write operations as if all of them were done over a single copy.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771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: Deriving the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come up with a single interleaving?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1</a:t>
            </a:r>
            <a:r>
              <a:rPr lang="en-US" dirty="0"/>
              <a:t>: write A</a:t>
            </a:r>
          </a:p>
          <a:p>
            <a:pPr lvl="1"/>
            <a:r>
              <a:rPr lang="en-US" dirty="0" smtClean="0"/>
              <a:t>C2: write </a:t>
            </a:r>
            <a:r>
              <a:rPr lang="en-US" dirty="0"/>
              <a:t>B</a:t>
            </a:r>
          </a:p>
          <a:p>
            <a:pPr lvl="1"/>
            <a:r>
              <a:rPr lang="en-US" dirty="0" smtClean="0"/>
              <a:t>C3: read B, read </a:t>
            </a:r>
            <a:r>
              <a:rPr lang="en-US" dirty="0"/>
              <a:t>A</a:t>
            </a:r>
          </a:p>
          <a:p>
            <a:pPr lvl="1"/>
            <a:r>
              <a:rPr lang="en-US" dirty="0" smtClean="0"/>
              <a:t>C4: read B, read </a:t>
            </a:r>
            <a:r>
              <a:rPr lang="en-US" dirty="0"/>
              <a:t>A</a:t>
            </a:r>
          </a:p>
          <a:p>
            <a:pPr lvl="1"/>
            <a:r>
              <a:rPr lang="en-US" dirty="0" smtClean="0"/>
              <a:t>One possibility: C2 (write B) -&gt; C3 (read B) -&gt; C4 (read B) -&gt; C1 (write A) -&gt; C3 (read A) -&gt; C4 (read A)</a:t>
            </a:r>
          </a:p>
          <a:p>
            <a:r>
              <a:rPr lang="en-US" dirty="0" smtClean="0"/>
              <a:t>Can you come up with a single interleaving?</a:t>
            </a:r>
          </a:p>
          <a:p>
            <a:pPr lvl="1"/>
            <a:r>
              <a:rPr lang="en-US" dirty="0" smtClean="0"/>
              <a:t>C1</a:t>
            </a:r>
            <a:r>
              <a:rPr lang="en-US" dirty="0"/>
              <a:t>: write A</a:t>
            </a:r>
          </a:p>
          <a:p>
            <a:pPr lvl="1"/>
            <a:r>
              <a:rPr lang="en-US" dirty="0" smtClean="0"/>
              <a:t>C2: write </a:t>
            </a:r>
            <a:r>
              <a:rPr lang="en-US" dirty="0"/>
              <a:t>B</a:t>
            </a:r>
          </a:p>
          <a:p>
            <a:pPr lvl="1"/>
            <a:r>
              <a:rPr lang="en-US" dirty="0" smtClean="0"/>
              <a:t>C3: read B, read </a:t>
            </a:r>
            <a:r>
              <a:rPr lang="en-US" dirty="0"/>
              <a:t>A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4: read A, read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71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</a:t>
            </a:r>
            <a:r>
              <a:rPr lang="en-US" dirty="0" smtClean="0"/>
              <a:t>4/11</a:t>
            </a:r>
            <a:r>
              <a:rPr lang="en-US" dirty="0" smtClean="0"/>
              <a:t> </a:t>
            </a:r>
            <a:r>
              <a:rPr lang="en-US" dirty="0" smtClean="0"/>
              <a:t>(Friday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99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26746</TotalTime>
  <Pages>12</Pages>
  <Words>1316</Words>
  <Application>Microsoft Macintosh PowerPoint</Application>
  <PresentationFormat>Letter Paper (8.5x11 in)</PresentationFormat>
  <Paragraphs>219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486/586 Distributed Systems Consistency --- 1</vt:lpstr>
      <vt:lpstr>Recap</vt:lpstr>
      <vt:lpstr>Examples</vt:lpstr>
      <vt:lpstr>Consistency</vt:lpstr>
      <vt:lpstr>Consistency Question</vt:lpstr>
      <vt:lpstr>Linearizability</vt:lpstr>
      <vt:lpstr>Linearizability: Deriving the Definition</vt:lpstr>
      <vt:lpstr>Linearizability: Deriving the Definition</vt:lpstr>
      <vt:lpstr>CSE 486/586 Administrivia</vt:lpstr>
      <vt:lpstr>Linearizability: Deriving the Definition</vt:lpstr>
      <vt:lpstr>Linearizability Subtleties</vt:lpstr>
      <vt:lpstr>Linearizability Subtleties</vt:lpstr>
      <vt:lpstr>Linearizability Subtleties</vt:lpstr>
      <vt:lpstr>Linearizability</vt:lpstr>
      <vt:lpstr>Linearizability </vt:lpstr>
      <vt:lpstr>Linearizability Examples</vt:lpstr>
      <vt:lpstr>Linearizability Examples</vt:lpstr>
      <vt:lpstr>Chain Replication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1176</cp:revision>
  <cp:lastPrinted>2012-03-21T14:14:32Z</cp:lastPrinted>
  <dcterms:created xsi:type="dcterms:W3CDTF">2012-03-21T04:48:11Z</dcterms:created>
  <dcterms:modified xsi:type="dcterms:W3CDTF">2014-04-02T15:09:06Z</dcterms:modified>
  <cp:category/>
</cp:coreProperties>
</file>