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878" r:id="rId4"/>
    <p:sldId id="839" r:id="rId5"/>
    <p:sldId id="840" r:id="rId6"/>
    <p:sldId id="841" r:id="rId7"/>
    <p:sldId id="842" r:id="rId8"/>
    <p:sldId id="877" r:id="rId9"/>
    <p:sldId id="848" r:id="rId10"/>
    <p:sldId id="843" r:id="rId11"/>
    <p:sldId id="844" r:id="rId12"/>
    <p:sldId id="845" r:id="rId13"/>
    <p:sldId id="846" r:id="rId14"/>
    <p:sldId id="847" r:id="rId15"/>
    <p:sldId id="876" r:id="rId16"/>
    <p:sldId id="849" r:id="rId17"/>
    <p:sldId id="870" r:id="rId18"/>
    <p:sldId id="850" r:id="rId19"/>
    <p:sldId id="851" r:id="rId20"/>
    <p:sldId id="852" r:id="rId21"/>
    <p:sldId id="873" r:id="rId22"/>
    <p:sldId id="874" r:id="rId23"/>
    <p:sldId id="853" r:id="rId24"/>
    <p:sldId id="875" r:id="rId25"/>
    <p:sldId id="704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92" d="100"/>
          <a:sy n="92" d="100"/>
        </p:scale>
        <p:origin x="-107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530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21089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</a:t>
            </a:r>
            <a:r>
              <a:rPr lang="en-US" dirty="0" smtClean="0"/>
              <a:t>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Consensus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990600"/>
            <a:ext cx="7683500" cy="4927600"/>
          </a:xfrm>
        </p:spPr>
        <p:txBody>
          <a:bodyPr/>
          <a:lstStyle/>
          <a:p>
            <a:r>
              <a:rPr lang="en-US" dirty="0" smtClean="0"/>
              <a:t>Assume that </a:t>
            </a:r>
            <a:r>
              <a:rPr lang="en-US" dirty="0" smtClean="0">
                <a:solidFill>
                  <a:srgbClr val="0000FF"/>
                </a:solidFill>
              </a:rPr>
              <a:t>two non-faulty processes differ</a:t>
            </a:r>
            <a:r>
              <a:rPr lang="en-US" dirty="0" smtClean="0"/>
              <a:t> in their final set of values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proof by contradiction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Suppose p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are these processes.</a:t>
            </a:r>
          </a:p>
          <a:p>
            <a:r>
              <a:rPr lang="en-US" dirty="0" smtClean="0"/>
              <a:t>Assume that p</a:t>
            </a:r>
            <a:r>
              <a:rPr lang="en-US" baseline="-25000" dirty="0" smtClean="0"/>
              <a:t>i</a:t>
            </a:r>
            <a:r>
              <a:rPr lang="en-US" dirty="0" smtClean="0"/>
              <a:t> possesses a value </a:t>
            </a:r>
            <a:r>
              <a:rPr lang="en-US" dirty="0" err="1" smtClean="0"/>
              <a:t>v</a:t>
            </a:r>
            <a:r>
              <a:rPr lang="en-US" dirty="0" smtClean="0"/>
              <a:t> that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does not possess.</a:t>
            </a:r>
          </a:p>
          <a:p>
            <a:r>
              <a:rPr lang="en-US" dirty="0" smtClean="0"/>
              <a:t>Intuition: 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must have </a:t>
            </a:r>
            <a:r>
              <a:rPr lang="en-US" dirty="0" smtClean="0">
                <a:solidFill>
                  <a:srgbClr val="FF0000"/>
                </a:solidFill>
              </a:rPr>
              <a:t>consistently missed </a:t>
            </a:r>
            <a:r>
              <a:rPr lang="en-US" dirty="0" err="1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0000FF"/>
                </a:solidFill>
              </a:rPr>
              <a:t> in </a:t>
            </a:r>
            <a:r>
              <a:rPr lang="en-US" dirty="0" smtClean="0">
                <a:solidFill>
                  <a:srgbClr val="FF0000"/>
                </a:solidFill>
              </a:rPr>
              <a:t>all rounds</a:t>
            </a:r>
            <a:r>
              <a:rPr lang="en-US" dirty="0" smtClean="0">
                <a:solidFill>
                  <a:srgbClr val="0000FF"/>
                </a:solidFill>
              </a:rPr>
              <a:t>. Let’s backtrack this.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charset="0"/>
              </a:rPr>
              <a:t>In the last round</a:t>
            </a:r>
            <a:r>
              <a:rPr lang="en-US" dirty="0" smtClean="0">
                <a:sym typeface="Wingdings" charset="0"/>
              </a:rPr>
              <a:t>, some third process,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k</a:t>
            </a:r>
            <a:r>
              <a:rPr lang="en-US" dirty="0" smtClean="0">
                <a:sym typeface="Wingdings" charset="0"/>
              </a:rPr>
              <a:t>, sent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 to p</a:t>
            </a:r>
            <a:r>
              <a:rPr lang="en-US" baseline="-25000" dirty="0" smtClean="0">
                <a:sym typeface="Wingdings" charset="0"/>
              </a:rPr>
              <a:t>i</a:t>
            </a:r>
            <a:r>
              <a:rPr lang="en-US" dirty="0" smtClean="0">
                <a:sym typeface="Wingdings" charset="0"/>
              </a:rPr>
              <a:t>, and crashed before sending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 to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j</a:t>
            </a:r>
            <a:r>
              <a:rPr lang="en-US" dirty="0" smtClean="0">
                <a:sym typeface="Wingdings" charset="0"/>
              </a:rPr>
              <a:t>.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Any process sending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 in the penultimate round must have crashed; otherwise, both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k</a:t>
            </a:r>
            <a:r>
              <a:rPr lang="en-US" dirty="0" smtClean="0">
                <a:sym typeface="Wingdings" charset="0"/>
              </a:rPr>
              <a:t> and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j</a:t>
            </a:r>
            <a:r>
              <a:rPr lang="en-US" dirty="0" smtClean="0">
                <a:sym typeface="Wingdings" charset="0"/>
              </a:rPr>
              <a:t> should have received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.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Proceeding in this way, we infer at least one crash in each of the preceding rounds. 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But we have assumed at most </a:t>
            </a:r>
            <a:r>
              <a:rPr lang="en-US" dirty="0" err="1" smtClean="0">
                <a:sym typeface="Wingdings" charset="0"/>
              </a:rPr>
              <a:t>f</a:t>
            </a:r>
            <a:r>
              <a:rPr lang="en-US" dirty="0" smtClean="0">
                <a:sym typeface="Wingdings" charset="0"/>
              </a:rPr>
              <a:t> crashes can occur and there are f+1 rounds ==&gt; contradiction.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Second: Asynchronous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Messages have </a:t>
            </a:r>
            <a:r>
              <a:rPr lang="en-US" dirty="0" smtClean="0">
                <a:solidFill>
                  <a:srgbClr val="0000FF"/>
                </a:solidFill>
              </a:rPr>
              <a:t>arbitrary delay</a:t>
            </a:r>
            <a:r>
              <a:rPr lang="en-US" dirty="0" smtClean="0"/>
              <a:t>, processes </a:t>
            </a:r>
            <a:r>
              <a:rPr lang="en-US" dirty="0" smtClean="0">
                <a:solidFill>
                  <a:srgbClr val="0000FF"/>
                </a:solidFill>
              </a:rPr>
              <a:t>arbitrarily slow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Impossible to achieve consensus</a:t>
            </a:r>
          </a:p>
          <a:p>
            <a:pPr lvl="1"/>
            <a:r>
              <a:rPr lang="en-US" dirty="0" smtClean="0"/>
              <a:t>even a single failed is enough to avoid the system from reaching agreement!</a:t>
            </a:r>
          </a:p>
          <a:p>
            <a:pPr lvl="1"/>
            <a:r>
              <a:rPr lang="en-US" dirty="0" smtClean="0"/>
              <a:t>a slow process indistinguishable from a crashed process</a:t>
            </a:r>
          </a:p>
          <a:p>
            <a:r>
              <a:rPr lang="en-US" dirty="0" smtClean="0"/>
              <a:t>Impossibility applies to any protocol that claims to solve consensus</a:t>
            </a:r>
          </a:p>
          <a:p>
            <a:r>
              <a:rPr lang="en-US" dirty="0" smtClean="0"/>
              <a:t>Proved in a now-famous result by Fischer, Lynch and Patterson, 1983  (</a:t>
            </a:r>
            <a:r>
              <a:rPr lang="en-US" dirty="0" smtClean="0">
                <a:solidFill>
                  <a:srgbClr val="0000FF"/>
                </a:solidFill>
              </a:rPr>
              <a:t>FLP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Stopped many distributed system designers dead in their tracks</a:t>
            </a:r>
          </a:p>
          <a:p>
            <a:pPr lvl="1"/>
            <a:r>
              <a:rPr lang="en-US" dirty="0" smtClean="0"/>
              <a:t>A lot of claims of </a:t>
            </a:r>
            <a:r>
              <a:rPr lang="ja-JP" altLang="en-US" dirty="0" smtClean="0"/>
              <a:t>“</a:t>
            </a:r>
            <a:r>
              <a:rPr lang="en-US" dirty="0" smtClean="0"/>
              <a:t>reliability</a:t>
            </a:r>
            <a:r>
              <a:rPr lang="ja-JP" altLang="en-US" dirty="0" smtClean="0"/>
              <a:t>”</a:t>
            </a:r>
            <a:r>
              <a:rPr lang="en-US" dirty="0" smtClean="0"/>
              <a:t> vanished overnight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Doomed?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indent="-285750">
              <a:buFontTx/>
              <a:buChar char="•"/>
            </a:pPr>
            <a:r>
              <a:rPr lang="en-US" sz="2400" dirty="0" smtClean="0"/>
              <a:t>Asynchronous systems (i.e., systems with arbitrary delay) </a:t>
            </a:r>
            <a:r>
              <a:rPr lang="en-US" sz="2400" dirty="0" smtClean="0">
                <a:solidFill>
                  <a:srgbClr val="FF0000"/>
                </a:solidFill>
              </a:rPr>
              <a:t>cannot guarantee</a:t>
            </a:r>
            <a:r>
              <a:rPr lang="en-US" sz="2400" dirty="0" smtClean="0"/>
              <a:t> that they will reach consensus even with one faulty process.</a:t>
            </a:r>
          </a:p>
          <a:p>
            <a:r>
              <a:rPr lang="en-US" dirty="0" smtClean="0"/>
              <a:t>Key word: “guarantee”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Does not</a:t>
            </a:r>
            <a:r>
              <a:rPr lang="en-US" dirty="0" smtClean="0"/>
              <a:t> mean that processes can </a:t>
            </a:r>
            <a:r>
              <a:rPr lang="en-US" i="1" dirty="0" smtClean="0"/>
              <a:t>never</a:t>
            </a:r>
            <a:r>
              <a:rPr lang="en-US" dirty="0" smtClean="0"/>
              <a:t> reach a consensus if one is faulty</a:t>
            </a:r>
          </a:p>
          <a:p>
            <a:pPr lvl="1"/>
            <a:r>
              <a:rPr lang="en-US" dirty="0" smtClean="0"/>
              <a:t>Allows room for reaching agreement with some probability greater than zero</a:t>
            </a:r>
          </a:p>
          <a:p>
            <a:pPr lvl="1"/>
            <a:r>
              <a:rPr lang="en-US" dirty="0" smtClean="0"/>
              <a:t>In practice many systems reach consensus.</a:t>
            </a:r>
          </a:p>
          <a:p>
            <a:r>
              <a:rPr lang="en-US" dirty="0" smtClean="0"/>
              <a:t>How to get around this?</a:t>
            </a:r>
          </a:p>
          <a:p>
            <a:pPr lvl="1"/>
            <a:r>
              <a:rPr lang="en-US" dirty="0" smtClean="0"/>
              <a:t>Two key things in the result: </a:t>
            </a:r>
            <a:r>
              <a:rPr lang="en-US" dirty="0" smtClean="0">
                <a:solidFill>
                  <a:srgbClr val="0000FF"/>
                </a:solidFill>
              </a:rPr>
              <a:t>one faulty process &amp; arbitrary delay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038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to Overcome Impossibility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Technique 1: </a:t>
            </a:r>
            <a:r>
              <a:rPr lang="en-US" dirty="0" smtClean="0">
                <a:solidFill>
                  <a:srgbClr val="FF0000"/>
                </a:solidFill>
              </a:rPr>
              <a:t>masking faults</a:t>
            </a:r>
            <a:r>
              <a:rPr lang="en-US" dirty="0" smtClean="0"/>
              <a:t> (crash-stop)</a:t>
            </a:r>
          </a:p>
          <a:p>
            <a:pPr lvl="1"/>
            <a:r>
              <a:rPr lang="en-US" dirty="0" smtClean="0"/>
              <a:t>For example, use persistent storage and keep local checkpoints</a:t>
            </a:r>
          </a:p>
          <a:p>
            <a:pPr lvl="1"/>
            <a:r>
              <a:rPr lang="en-US" dirty="0" smtClean="0"/>
              <a:t>Then upon a failure, restart the process and recover from the last checkpoint.</a:t>
            </a:r>
          </a:p>
          <a:p>
            <a:pPr lvl="1"/>
            <a:r>
              <a:rPr lang="en-US" dirty="0" smtClean="0"/>
              <a:t>This masks fault, but may introduce arbitrary delays.</a:t>
            </a:r>
          </a:p>
          <a:p>
            <a:r>
              <a:rPr lang="en-US" dirty="0" smtClean="0"/>
              <a:t>Technique 2: </a:t>
            </a:r>
            <a:r>
              <a:rPr lang="en-US" dirty="0" smtClean="0">
                <a:solidFill>
                  <a:srgbClr val="FF0000"/>
                </a:solidFill>
              </a:rPr>
              <a:t>using failure detectors</a:t>
            </a:r>
          </a:p>
          <a:p>
            <a:pPr lvl="1"/>
            <a:r>
              <a:rPr lang="en-US" dirty="0" smtClean="0"/>
              <a:t>For example, if a process is slow, mark it as a failed process.</a:t>
            </a:r>
          </a:p>
          <a:p>
            <a:pPr lvl="1"/>
            <a:r>
              <a:rPr lang="en-US" dirty="0" smtClean="0"/>
              <a:t>Then actually kill it somehow, or discard all the messages from that point on (fail-silent)</a:t>
            </a:r>
          </a:p>
          <a:p>
            <a:pPr lvl="1"/>
            <a:r>
              <a:rPr lang="en-US" dirty="0" smtClean="0"/>
              <a:t>This effectively turns an asynchronous system into a synchronous system</a:t>
            </a:r>
          </a:p>
          <a:p>
            <a:pPr lvl="1"/>
            <a:r>
              <a:rPr lang="en-US" dirty="0" smtClean="0"/>
              <a:t>Failure detectors might not be 100% accurate and requires a long timeout value to be reasonably accurate.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PA2-B </a:t>
            </a:r>
            <a:r>
              <a:rPr lang="en-US" dirty="0" smtClean="0"/>
              <a:t>due in </a:t>
            </a:r>
            <a:r>
              <a:rPr lang="en-US" dirty="0" smtClean="0"/>
              <a:t>2 weeks</a:t>
            </a:r>
            <a:endParaRPr lang="en-US" dirty="0" smtClean="0"/>
          </a:p>
          <a:p>
            <a:r>
              <a:rPr lang="en-US" dirty="0" smtClean="0"/>
              <a:t>Midterm on Wednesday (3/</a:t>
            </a:r>
            <a:r>
              <a:rPr lang="en-US" dirty="0" smtClean="0"/>
              <a:t>11)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22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</a:t>
            </a: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process p has a state</a:t>
            </a:r>
          </a:p>
          <a:p>
            <a:pPr lvl="1"/>
            <a:r>
              <a:rPr lang="en-US" dirty="0" smtClean="0"/>
              <a:t>program counter, registers, stack, local variables </a:t>
            </a:r>
          </a:p>
          <a:p>
            <a:pPr lvl="1"/>
            <a:r>
              <a:rPr lang="en-US" dirty="0" smtClean="0"/>
              <a:t>input register </a:t>
            </a:r>
            <a:r>
              <a:rPr lang="en-US" dirty="0" err="1" smtClean="0"/>
              <a:t>xp</a:t>
            </a:r>
            <a:r>
              <a:rPr lang="en-US" dirty="0" smtClean="0"/>
              <a:t> : initially either 0 or 1</a:t>
            </a:r>
          </a:p>
          <a:p>
            <a:pPr lvl="1"/>
            <a:r>
              <a:rPr lang="en-US" dirty="0" smtClean="0"/>
              <a:t>output register </a:t>
            </a:r>
            <a:r>
              <a:rPr lang="en-US" dirty="0" err="1" smtClean="0"/>
              <a:t>yp</a:t>
            </a:r>
            <a:r>
              <a:rPr lang="en-US" dirty="0" smtClean="0"/>
              <a:t> : initially b (b=undecided)</a:t>
            </a:r>
          </a:p>
          <a:p>
            <a:r>
              <a:rPr lang="en-US" dirty="0" smtClean="0"/>
              <a:t>Consensus Problem: Design a protocol so that either</a:t>
            </a:r>
          </a:p>
          <a:p>
            <a:pPr lvl="1"/>
            <a:r>
              <a:rPr lang="en-US" dirty="0" smtClean="0"/>
              <a:t>all non-faulty processes set their output variables to 0 </a:t>
            </a:r>
          </a:p>
          <a:p>
            <a:pPr lvl="1"/>
            <a:r>
              <a:rPr lang="en-US" dirty="0" smtClean="0"/>
              <a:t>Or non-faulty all processes set their output variables to 1</a:t>
            </a:r>
          </a:p>
          <a:p>
            <a:pPr lvl="1"/>
            <a:r>
              <a:rPr lang="en-US" dirty="0" smtClean="0"/>
              <a:t>(No trivial solutions allowed)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Impossibility: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State machine</a:t>
            </a:r>
          </a:p>
          <a:p>
            <a:pPr lvl="1"/>
            <a:r>
              <a:rPr lang="en-US" dirty="0" smtClean="0"/>
              <a:t>Forget real time, everything is in steps &amp; state transitions.</a:t>
            </a:r>
          </a:p>
          <a:p>
            <a:pPr lvl="1"/>
            <a:r>
              <a:rPr lang="en-US" dirty="0" smtClean="0"/>
              <a:t>Equally applicable to a single process as well as distributed processes</a:t>
            </a:r>
          </a:p>
          <a:p>
            <a:r>
              <a:rPr lang="en-US" dirty="0" smtClean="0"/>
              <a:t>A state (S1) is </a:t>
            </a:r>
            <a:r>
              <a:rPr lang="en-US" dirty="0" smtClean="0">
                <a:solidFill>
                  <a:srgbClr val="0000FF"/>
                </a:solidFill>
              </a:rPr>
              <a:t>reachable</a:t>
            </a:r>
            <a:r>
              <a:rPr lang="en-US" dirty="0" smtClean="0"/>
              <a:t> from another state (S0) if there is a sequence of events from S0 to S1.</a:t>
            </a:r>
          </a:p>
          <a:p>
            <a:r>
              <a:rPr lang="en-US" dirty="0" smtClean="0"/>
              <a:t>There an initial state with an initial set of input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19150" y="1870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p</a:t>
            </a: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6762750" y="18700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2206625" y="3886200"/>
            <a:ext cx="4191000" cy="533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Global Message Buffer</a:t>
            </a:r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>
            <a:off x="1139825" y="2514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 flipV="1">
            <a:off x="5483225" y="2438400"/>
            <a:ext cx="1219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1733550" y="2555875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send(p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,m)</a:t>
            </a:r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6092825" y="2895600"/>
            <a:ext cx="2974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receive(p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	may return null</a:t>
            </a:r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3032125" y="4765675"/>
            <a:ext cx="152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ja-JP" altLang="en-US" sz="2400">
                <a:solidFill>
                  <a:schemeClr val="tx1"/>
                </a:solidFill>
                <a:latin typeface="Arial"/>
              </a:rPr>
              <a:t>“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Network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”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Different Definition of </a:t>
            </a:r>
            <a:r>
              <a:rPr lang="ja-JP" altLang="en-US" smtClean="0"/>
              <a:t>“</a:t>
            </a:r>
            <a:r>
              <a:rPr lang="en-US" smtClean="0"/>
              <a:t>State</a:t>
            </a:r>
            <a:r>
              <a:rPr lang="ja-JP" altLang="en-US" smtClean="0"/>
              <a:t>”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State of a process</a:t>
            </a:r>
          </a:p>
          <a:p>
            <a:r>
              <a:rPr lang="en-US" smtClean="0"/>
              <a:t>Configuration: = Global state. Collection of states, one per process; and state of the global buffer</a:t>
            </a:r>
          </a:p>
          <a:p>
            <a:r>
              <a:rPr lang="en-US" smtClean="0"/>
              <a:t>Each Event consists atomically of three sub-steps:</a:t>
            </a:r>
          </a:p>
          <a:p>
            <a:pPr lvl="1"/>
            <a:r>
              <a:rPr lang="en-US" smtClean="0"/>
              <a:t>receipt of a message by a process (say p), and</a:t>
            </a:r>
          </a:p>
          <a:p>
            <a:pPr lvl="1"/>
            <a:r>
              <a:rPr lang="en-US" smtClean="0"/>
              <a:t>processing of message, and</a:t>
            </a:r>
          </a:p>
          <a:p>
            <a:pPr lvl="1"/>
            <a:r>
              <a:rPr lang="en-US" smtClean="0"/>
              <a:t>sending out of all necessary messages by p (into the global message buffer)</a:t>
            </a:r>
          </a:p>
          <a:p>
            <a:r>
              <a:rPr lang="en-US" smtClean="0"/>
              <a:t>Note: this event is different from the Lamport events</a:t>
            </a:r>
          </a:p>
          <a:p>
            <a:r>
              <a:rPr lang="en-US" smtClean="0"/>
              <a:t>Schedule: sequence of events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Oval 2"/>
          <p:cNvSpPr>
            <a:spLocks noChangeArrowheads="1"/>
          </p:cNvSpPr>
          <p:nvPr/>
        </p:nvSpPr>
        <p:spPr bwMode="auto">
          <a:xfrm>
            <a:off x="1828800" y="1219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0051" name="Oval 3"/>
          <p:cNvSpPr>
            <a:spLocks noChangeArrowheads="1"/>
          </p:cNvSpPr>
          <p:nvPr/>
        </p:nvSpPr>
        <p:spPr bwMode="auto">
          <a:xfrm>
            <a:off x="1905000" y="3124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2" name="Oval 4"/>
          <p:cNvSpPr>
            <a:spLocks noChangeArrowheads="1"/>
          </p:cNvSpPr>
          <p:nvPr/>
        </p:nvSpPr>
        <p:spPr bwMode="auto">
          <a:xfrm>
            <a:off x="1981200" y="5029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2286000" y="21336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2438400" y="4038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2498725" y="2327275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Event 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=(p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,m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2438400" y="4267200"/>
            <a:ext cx="2554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Event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e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=(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,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m</a:t>
            </a:r>
            <a:r>
              <a:rPr lang="ja-JP" altLang="en-US" sz="2400" dirty="0" smtClean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)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2727325" y="1260475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Configuration C</a:t>
            </a: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5318125" y="3089275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s=(e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</p:txBody>
      </p:sp>
      <p:sp>
        <p:nvSpPr>
          <p:cNvPr id="130059" name="Oval 11"/>
          <p:cNvSpPr>
            <a:spLocks noChangeArrowheads="1"/>
          </p:cNvSpPr>
          <p:nvPr/>
        </p:nvSpPr>
        <p:spPr bwMode="auto">
          <a:xfrm>
            <a:off x="7315200" y="1828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0060" name="Oval 12"/>
          <p:cNvSpPr>
            <a:spLocks noChangeArrowheads="1"/>
          </p:cNvSpPr>
          <p:nvPr/>
        </p:nvSpPr>
        <p:spPr bwMode="auto">
          <a:xfrm>
            <a:off x="7315200" y="3733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61" name="Line 13"/>
          <p:cNvSpPr>
            <a:spLocks noChangeShapeType="1"/>
          </p:cNvSpPr>
          <p:nvPr/>
        </p:nvSpPr>
        <p:spPr bwMode="auto">
          <a:xfrm>
            <a:off x="7772400" y="2743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2" name="Freeform 14"/>
          <p:cNvSpPr>
            <a:spLocks/>
          </p:cNvSpPr>
          <p:nvPr/>
        </p:nvSpPr>
        <p:spPr bwMode="auto">
          <a:xfrm>
            <a:off x="4038600" y="381000"/>
            <a:ext cx="2362200" cy="5867400"/>
          </a:xfrm>
          <a:custGeom>
            <a:avLst/>
            <a:gdLst>
              <a:gd name="T0" fmla="*/ 1488 w 1488"/>
              <a:gd name="T1" fmla="*/ 0 h 3696"/>
              <a:gd name="T2" fmla="*/ 672 w 1488"/>
              <a:gd name="T3" fmla="*/ 1248 h 3696"/>
              <a:gd name="T4" fmla="*/ 816 w 1488"/>
              <a:gd name="T5" fmla="*/ 1968 h 3696"/>
              <a:gd name="T6" fmla="*/ 864 w 1488"/>
              <a:gd name="T7" fmla="*/ 2496 h 3696"/>
              <a:gd name="T8" fmla="*/ 0 w 1488"/>
              <a:gd name="T9" fmla="*/ 3696 h 3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8" h="3696">
                <a:moveTo>
                  <a:pt x="1488" y="0"/>
                </a:moveTo>
                <a:cubicBezTo>
                  <a:pt x="1136" y="460"/>
                  <a:pt x="784" y="920"/>
                  <a:pt x="672" y="1248"/>
                </a:cubicBezTo>
                <a:cubicBezTo>
                  <a:pt x="560" y="1576"/>
                  <a:pt x="784" y="1760"/>
                  <a:pt x="816" y="1968"/>
                </a:cubicBezTo>
                <a:cubicBezTo>
                  <a:pt x="848" y="2176"/>
                  <a:pt x="1000" y="2208"/>
                  <a:pt x="864" y="2496"/>
                </a:cubicBezTo>
                <a:cubicBezTo>
                  <a:pt x="728" y="2784"/>
                  <a:pt x="144" y="3496"/>
                  <a:pt x="0" y="36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3" name="Line 15"/>
          <p:cNvSpPr>
            <a:spLocks noChangeShapeType="1"/>
          </p:cNvSpPr>
          <p:nvPr/>
        </p:nvSpPr>
        <p:spPr bwMode="auto">
          <a:xfrm>
            <a:off x="3810000" y="6019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3733800" y="6172200"/>
            <a:ext cx="1501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Equivalent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Finger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a &lt;key, value&gt; using fingers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90800" y="23622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867400" y="31242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515779" y="38131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5470525" y="51657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3360737" y="25146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2970213" y="50276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4357687" y="55483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4933950" y="240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2971800" y="47498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2895600" y="45704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2743200" y="42656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2667000" y="38862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3124200" y="27432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Freeform 11"/>
          <p:cNvSpPr>
            <a:spLocks/>
          </p:cNvSpPr>
          <p:nvPr/>
        </p:nvSpPr>
        <p:spPr bwMode="auto">
          <a:xfrm>
            <a:off x="3124200" y="28194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N86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676400" y="3886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86 </a:t>
            </a:r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752600" y="3320990"/>
            <a:ext cx="80021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N102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145555" y="28637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N20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cxnSp>
        <p:nvCxnSpPr>
          <p:cNvPr id="34" name="Straight Arrow Connector 33"/>
          <p:cNvCxnSpPr>
            <a:stCxn id="6" idx="2"/>
          </p:cNvCxnSpPr>
          <p:nvPr/>
        </p:nvCxnSpPr>
        <p:spPr bwMode="auto">
          <a:xfrm rot="10800000" flipV="1">
            <a:off x="3352800" y="3201194"/>
            <a:ext cx="2514600" cy="213280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2590800" y="5410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0 </a:t>
            </a:r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6" name="Multiply 35"/>
          <p:cNvSpPr/>
          <p:nvPr/>
        </p:nvSpPr>
        <p:spPr bwMode="auto">
          <a:xfrm>
            <a:off x="2667000" y="2971800"/>
            <a:ext cx="381000" cy="3810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5806857" y="3234226"/>
            <a:ext cx="229132" cy="185500"/>
          </a:xfrm>
          <a:custGeom>
            <a:avLst/>
            <a:gdLst>
              <a:gd name="connsiteX0" fmla="*/ 111293 w 229132"/>
              <a:gd name="connsiteY0" fmla="*/ 0 h 185500"/>
              <a:gd name="connsiteX1" fmla="*/ 19640 w 229132"/>
              <a:gd name="connsiteY1" fmla="*/ 157129 h 185500"/>
              <a:gd name="connsiteX2" fmla="*/ 229132 w 229132"/>
              <a:gd name="connsiteY2" fmla="*/ 170223 h 185500"/>
              <a:gd name="connsiteX3" fmla="*/ 229132 w 229132"/>
              <a:gd name="connsiteY3" fmla="*/ 170223 h 18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32" h="185500">
                <a:moveTo>
                  <a:pt x="111293" y="0"/>
                </a:moveTo>
                <a:cubicBezTo>
                  <a:pt x="55646" y="64379"/>
                  <a:pt x="0" y="128759"/>
                  <a:pt x="19640" y="157129"/>
                </a:cubicBezTo>
                <a:cubicBezTo>
                  <a:pt x="39280" y="185500"/>
                  <a:pt x="229132" y="170223"/>
                  <a:pt x="229132" y="170223"/>
                </a:cubicBezTo>
                <a:lnTo>
                  <a:pt x="229132" y="170223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5610459" y="3234226"/>
            <a:ext cx="477903" cy="386274"/>
          </a:xfrm>
          <a:custGeom>
            <a:avLst/>
            <a:gdLst>
              <a:gd name="connsiteX0" fmla="*/ 281504 w 477903"/>
              <a:gd name="connsiteY0" fmla="*/ 0 h 386274"/>
              <a:gd name="connsiteX1" fmla="*/ 32733 w 477903"/>
              <a:gd name="connsiteY1" fmla="*/ 327351 h 386274"/>
              <a:gd name="connsiteX2" fmla="*/ 477903 w 477903"/>
              <a:gd name="connsiteY2" fmla="*/ 353539 h 38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903" h="386274">
                <a:moveTo>
                  <a:pt x="281504" y="0"/>
                </a:moveTo>
                <a:cubicBezTo>
                  <a:pt x="140752" y="134214"/>
                  <a:pt x="0" y="268428"/>
                  <a:pt x="32733" y="327351"/>
                </a:cubicBezTo>
                <a:cubicBezTo>
                  <a:pt x="65466" y="386274"/>
                  <a:pt x="271684" y="369906"/>
                  <a:pt x="477903" y="35353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5403149" y="3234226"/>
            <a:ext cx="737586" cy="785642"/>
          </a:xfrm>
          <a:custGeom>
            <a:avLst/>
            <a:gdLst>
              <a:gd name="connsiteX0" fmla="*/ 475721 w 737586"/>
              <a:gd name="connsiteY0" fmla="*/ 0 h 785642"/>
              <a:gd name="connsiteX1" fmla="*/ 43644 w 737586"/>
              <a:gd name="connsiteY1" fmla="*/ 510668 h 785642"/>
              <a:gd name="connsiteX2" fmla="*/ 737586 w 737586"/>
              <a:gd name="connsiteY2" fmla="*/ 785642 h 78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7586" h="785642">
                <a:moveTo>
                  <a:pt x="475721" y="0"/>
                </a:moveTo>
                <a:cubicBezTo>
                  <a:pt x="237860" y="189864"/>
                  <a:pt x="0" y="379728"/>
                  <a:pt x="43644" y="510668"/>
                </a:cubicBezTo>
                <a:cubicBezTo>
                  <a:pt x="87288" y="641608"/>
                  <a:pt x="412437" y="713625"/>
                  <a:pt x="737586" y="78564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5169653" y="3221132"/>
            <a:ext cx="735404" cy="1545096"/>
          </a:xfrm>
          <a:custGeom>
            <a:avLst/>
            <a:gdLst>
              <a:gd name="connsiteX0" fmla="*/ 735404 w 735404"/>
              <a:gd name="connsiteY0" fmla="*/ 0 h 1545096"/>
              <a:gd name="connsiteX1" fmla="*/ 2182 w 735404"/>
              <a:gd name="connsiteY1" fmla="*/ 759454 h 1545096"/>
              <a:gd name="connsiteX2" fmla="*/ 722310 w 735404"/>
              <a:gd name="connsiteY2" fmla="*/ 1545096 h 154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404" h="1545096">
                <a:moveTo>
                  <a:pt x="735404" y="0"/>
                </a:moveTo>
                <a:cubicBezTo>
                  <a:pt x="369884" y="250969"/>
                  <a:pt x="4364" y="501938"/>
                  <a:pt x="2182" y="759454"/>
                </a:cubicBezTo>
                <a:cubicBezTo>
                  <a:pt x="0" y="1016970"/>
                  <a:pt x="361155" y="1281033"/>
                  <a:pt x="722310" y="154509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4394968" y="3194944"/>
            <a:ext cx="1470809" cy="2265268"/>
          </a:xfrm>
          <a:custGeom>
            <a:avLst/>
            <a:gdLst>
              <a:gd name="connsiteX0" fmla="*/ 1470809 w 1470809"/>
              <a:gd name="connsiteY0" fmla="*/ 0 h 2265268"/>
              <a:gd name="connsiteX1" fmla="*/ 135297 w 1470809"/>
              <a:gd name="connsiteY1" fmla="*/ 1257027 h 2265268"/>
              <a:gd name="connsiteX2" fmla="*/ 659027 w 1470809"/>
              <a:gd name="connsiteY2" fmla="*/ 2265268 h 226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0809" h="2265268">
                <a:moveTo>
                  <a:pt x="1470809" y="0"/>
                </a:moveTo>
                <a:cubicBezTo>
                  <a:pt x="870701" y="439741"/>
                  <a:pt x="270594" y="879482"/>
                  <a:pt x="135297" y="1257027"/>
                </a:cubicBezTo>
                <a:cubicBezTo>
                  <a:pt x="0" y="1634572"/>
                  <a:pt x="659027" y="2265268"/>
                  <a:pt x="659027" y="226526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cxnSp>
        <p:nvCxnSpPr>
          <p:cNvPr id="45" name="Straight Arrow Connector 44"/>
          <p:cNvCxnSpPr>
            <a:stCxn id="6" idx="2"/>
            <a:endCxn id="10" idx="6"/>
          </p:cNvCxnSpPr>
          <p:nvPr/>
        </p:nvCxnSpPr>
        <p:spPr bwMode="auto">
          <a:xfrm rot="10800000" flipV="1">
            <a:off x="3124200" y="3201194"/>
            <a:ext cx="2743200" cy="1903412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6" name="Freeform 45"/>
          <p:cNvSpPr/>
          <p:nvPr/>
        </p:nvSpPr>
        <p:spPr bwMode="auto">
          <a:xfrm>
            <a:off x="2631744" y="3397902"/>
            <a:ext cx="1918161" cy="1682583"/>
          </a:xfrm>
          <a:custGeom>
            <a:avLst/>
            <a:gdLst>
              <a:gd name="connsiteX0" fmla="*/ 432077 w 1918161"/>
              <a:gd name="connsiteY0" fmla="*/ 1682583 h 1682583"/>
              <a:gd name="connsiteX1" fmla="*/ 1846148 w 1918161"/>
              <a:gd name="connsiteY1" fmla="*/ 202957 h 1682583"/>
              <a:gd name="connsiteX2" fmla="*/ 0 w 1918161"/>
              <a:gd name="connsiteY2" fmla="*/ 464838 h 168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8161" h="1682583">
                <a:moveTo>
                  <a:pt x="432077" y="1682583"/>
                </a:moveTo>
                <a:cubicBezTo>
                  <a:pt x="1175119" y="1044249"/>
                  <a:pt x="1918161" y="405915"/>
                  <a:pt x="1846148" y="202957"/>
                </a:cubicBezTo>
                <a:cubicBezTo>
                  <a:pt x="1774135" y="0"/>
                  <a:pt x="887067" y="232419"/>
                  <a:pt x="0" y="464838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657930" y="2658089"/>
            <a:ext cx="909981" cy="1204651"/>
          </a:xfrm>
          <a:custGeom>
            <a:avLst/>
            <a:gdLst>
              <a:gd name="connsiteX0" fmla="*/ 0 w 909981"/>
              <a:gd name="connsiteY0" fmla="*/ 1204651 h 1204651"/>
              <a:gd name="connsiteX1" fmla="*/ 772502 w 909981"/>
              <a:gd name="connsiteY1" fmla="*/ 733266 h 1204651"/>
              <a:gd name="connsiteX2" fmla="*/ 824875 w 909981"/>
              <a:gd name="connsiteY2" fmla="*/ 0 h 120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9981" h="1204651">
                <a:moveTo>
                  <a:pt x="0" y="1204651"/>
                </a:moveTo>
                <a:cubicBezTo>
                  <a:pt x="317511" y="1069346"/>
                  <a:pt x="635023" y="934041"/>
                  <a:pt x="772502" y="733266"/>
                </a:cubicBezTo>
                <a:cubicBezTo>
                  <a:pt x="909981" y="532491"/>
                  <a:pt x="867428" y="266245"/>
                  <a:pt x="824875" y="0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674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/>
      <p:bldP spid="35" grpId="0"/>
      <p:bldP spid="35" grpId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6" grpId="0" animBg="1"/>
      <p:bldP spid="46" grpId="1" animBg="1"/>
      <p:bldP spid="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Valencies </a:t>
            </a: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 err="1" smtClean="0"/>
              <a:t>config</a:t>
            </a:r>
            <a:r>
              <a:rPr lang="en-US" dirty="0" smtClean="0"/>
              <a:t>. C have a set of decision values V reachable from it</a:t>
            </a:r>
          </a:p>
          <a:p>
            <a:pPr lvl="1"/>
            <a:r>
              <a:rPr lang="en-US" dirty="0" smtClean="0"/>
              <a:t>If |V| = 2, </a:t>
            </a:r>
            <a:r>
              <a:rPr lang="en-US" dirty="0" err="1" smtClean="0"/>
              <a:t>config</a:t>
            </a:r>
            <a:r>
              <a:rPr lang="en-US" dirty="0" smtClean="0"/>
              <a:t>. C is bivalent</a:t>
            </a:r>
          </a:p>
          <a:p>
            <a:pPr lvl="1"/>
            <a:r>
              <a:rPr lang="en-US" dirty="0" smtClean="0"/>
              <a:t>If |V| = 1, </a:t>
            </a:r>
            <a:r>
              <a:rPr lang="en-US" dirty="0" err="1" smtClean="0"/>
              <a:t>config</a:t>
            </a:r>
            <a:r>
              <a:rPr lang="en-US" dirty="0" smtClean="0"/>
              <a:t>. C is said to be 0-valent or 1-valent, as is the case</a:t>
            </a:r>
          </a:p>
          <a:p>
            <a:r>
              <a:rPr lang="en-US" dirty="0" smtClean="0"/>
              <a:t>Bivalent means that </a:t>
            </a:r>
            <a:r>
              <a:rPr lang="en-US" dirty="0" smtClean="0">
                <a:solidFill>
                  <a:srgbClr val="FF0000"/>
                </a:solidFill>
              </a:rPr>
              <a:t>the outcome is unpredictable </a:t>
            </a:r>
            <a:r>
              <a:rPr lang="en-US" dirty="0" smtClean="0"/>
              <a:t>(but still doesn’t mean that consensus is not guaranteed). </a:t>
            </a:r>
            <a:r>
              <a:rPr lang="en-US" dirty="0" smtClean="0">
                <a:solidFill>
                  <a:srgbClr val="000000"/>
                </a:solidFill>
              </a:rPr>
              <a:t>Three possibilities: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Unanimous 0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Unanimous 1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0’s and 1’s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02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Guaranteeing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want to say that a protocol guarantees consensus (with one faulty process &amp; arbitrary delays), we should be able to say the following:</a:t>
            </a:r>
          </a:p>
          <a:p>
            <a:r>
              <a:rPr lang="en-US" dirty="0" smtClean="0"/>
              <a:t>Consider all possible input sets (i.e., all initial configurations).</a:t>
            </a:r>
          </a:p>
          <a:p>
            <a:r>
              <a:rPr lang="en-US" dirty="0" smtClean="0"/>
              <a:t>For each input set (i.e., for each initial configuration), the protocol should produce either 0 or 1 even with one failure for all possible execution paths (runs).</a:t>
            </a:r>
          </a:p>
          <a:p>
            <a:pPr lvl="1"/>
            <a:r>
              <a:rPr lang="en-US" dirty="0" smtClean="0"/>
              <a:t>I.e., no “0’s and 1’s”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impossibility result: We can’t do that.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I.e., there is always a run that will produce “0’s and 1’s”.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44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Lemma 1</a:t>
            </a:r>
            <a:endParaRPr lang="en-US"/>
          </a:p>
        </p:txBody>
      </p:sp>
      <p:sp>
        <p:nvSpPr>
          <p:cNvPr id="132099" name="Oval 3"/>
          <p:cNvSpPr>
            <a:spLocks noChangeArrowheads="1"/>
          </p:cNvSpPr>
          <p:nvPr/>
        </p:nvSpPr>
        <p:spPr bwMode="auto">
          <a:xfrm>
            <a:off x="4114800" y="2209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2100" name="Oval 4"/>
          <p:cNvSpPr>
            <a:spLocks noChangeArrowheads="1"/>
          </p:cNvSpPr>
          <p:nvPr/>
        </p:nvSpPr>
        <p:spPr bwMode="auto">
          <a:xfrm>
            <a:off x="2971800" y="3810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1" name="Oval 5"/>
          <p:cNvSpPr>
            <a:spLocks noChangeArrowheads="1"/>
          </p:cNvSpPr>
          <p:nvPr/>
        </p:nvSpPr>
        <p:spPr bwMode="auto">
          <a:xfrm>
            <a:off x="4114800" y="5486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2" name="Line 6"/>
          <p:cNvSpPr>
            <a:spLocks noChangeShapeType="1"/>
          </p:cNvSpPr>
          <p:nvPr/>
        </p:nvSpPr>
        <p:spPr bwMode="auto">
          <a:xfrm flipH="1">
            <a:off x="3657600" y="30480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3" name="Line 7"/>
          <p:cNvSpPr>
            <a:spLocks noChangeShapeType="1"/>
          </p:cNvSpPr>
          <p:nvPr/>
        </p:nvSpPr>
        <p:spPr bwMode="auto">
          <a:xfrm>
            <a:off x="3657600" y="46482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1965325" y="3013075"/>
            <a:ext cx="164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s1</a:t>
            </a:r>
          </a:p>
        </p:txBody>
      </p:sp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3276600" y="52578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s2</a:t>
            </a:r>
          </a:p>
        </p:txBody>
      </p:sp>
      <p:sp>
        <p:nvSpPr>
          <p:cNvPr id="132106" name="Oval 10"/>
          <p:cNvSpPr>
            <a:spLocks noChangeArrowheads="1"/>
          </p:cNvSpPr>
          <p:nvPr/>
        </p:nvSpPr>
        <p:spPr bwMode="auto">
          <a:xfrm>
            <a:off x="6934200" y="3733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7" name="Line 11"/>
          <p:cNvSpPr>
            <a:spLocks noChangeShapeType="1"/>
          </p:cNvSpPr>
          <p:nvPr/>
        </p:nvSpPr>
        <p:spPr bwMode="auto">
          <a:xfrm>
            <a:off x="4953000" y="2895600"/>
            <a:ext cx="2057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8" name="Line 12"/>
          <p:cNvSpPr>
            <a:spLocks noChangeShapeType="1"/>
          </p:cNvSpPr>
          <p:nvPr/>
        </p:nvSpPr>
        <p:spPr bwMode="auto">
          <a:xfrm flipH="1">
            <a:off x="5029200" y="4648200"/>
            <a:ext cx="22860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9" name="Text Box 13"/>
          <p:cNvSpPr txBox="1">
            <a:spLocks noChangeArrowheads="1"/>
          </p:cNvSpPr>
          <p:nvPr/>
        </p:nvSpPr>
        <p:spPr bwMode="auto">
          <a:xfrm>
            <a:off x="5927725" y="2860675"/>
            <a:ext cx="164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s2</a:t>
            </a:r>
          </a:p>
        </p:txBody>
      </p:sp>
      <p:sp>
        <p:nvSpPr>
          <p:cNvPr id="132110" name="Text Box 14"/>
          <p:cNvSpPr txBox="1">
            <a:spLocks noChangeArrowheads="1"/>
          </p:cNvSpPr>
          <p:nvPr/>
        </p:nvSpPr>
        <p:spPr bwMode="auto">
          <a:xfrm>
            <a:off x="5927725" y="5375275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s1</a:t>
            </a:r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228600" y="3429000"/>
            <a:ext cx="2690813" cy="22923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s1 and s2 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can each be applied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to C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involve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u="sng" dirty="0">
                <a:solidFill>
                  <a:schemeClr val="tx1"/>
                </a:solidFill>
                <a:latin typeface="Times New Roman" charset="0"/>
              </a:rPr>
              <a:t>disjoint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sets of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receiving processes</a:t>
            </a:r>
          </a:p>
        </p:txBody>
      </p:sp>
      <p:sp>
        <p:nvSpPr>
          <p:cNvPr id="132112" name="Rectangle 16"/>
          <p:cNvSpPr>
            <a:spLocks noChangeArrowheads="1"/>
          </p:cNvSpPr>
          <p:nvPr/>
        </p:nvSpPr>
        <p:spPr bwMode="auto">
          <a:xfrm>
            <a:off x="2743200" y="1524000"/>
            <a:ext cx="3810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sz="2400" b="1">
                <a:latin typeface="Times New Roman" charset="0"/>
              </a:rPr>
              <a:t>Schedules are commutative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Theorem</a:t>
            </a: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Lemma 2: There exists an initial configuration that is bivalent</a:t>
            </a:r>
          </a:p>
          <a:p>
            <a:r>
              <a:rPr lang="en-US" dirty="0" smtClean="0"/>
              <a:t>Lemma 3: Starting from a bivalent </a:t>
            </a:r>
            <a:r>
              <a:rPr lang="en-US" dirty="0" err="1" smtClean="0"/>
              <a:t>config</a:t>
            </a:r>
            <a:r>
              <a:rPr lang="en-US" dirty="0" smtClean="0"/>
              <a:t>., there is always another bivalent </a:t>
            </a:r>
            <a:r>
              <a:rPr lang="en-US" dirty="0" err="1" smtClean="0"/>
              <a:t>config</a:t>
            </a:r>
            <a:r>
              <a:rPr lang="en-US" dirty="0" smtClean="0"/>
              <a:t>. that is reachable</a:t>
            </a:r>
          </a:p>
          <a:p>
            <a:r>
              <a:rPr lang="en-US" dirty="0" smtClean="0"/>
              <a:t>Insight: It is not possible to distinguish a faulty node from </a:t>
            </a:r>
            <a:r>
              <a:rPr lang="en-US" smtClean="0"/>
              <a:t>a slow node.</a:t>
            </a:r>
            <a:endParaRPr lang="en-US" dirty="0" smtClean="0"/>
          </a:p>
          <a:p>
            <a:r>
              <a:rPr lang="en-US" dirty="0" smtClean="0"/>
              <a:t>Theorem (Impossibility of Consensus): There is always a run of events in an asynchronous distributed system (given any algorithm) such that the group of processes never reaches consensus (i.e., always stays bivalent)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39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Consensus: </a:t>
            </a:r>
            <a:r>
              <a:rPr lang="en-US" dirty="0" smtClean="0"/>
              <a:t>reaching an agreement</a:t>
            </a:r>
          </a:p>
          <a:p>
            <a:r>
              <a:rPr lang="en-US" dirty="0" smtClean="0"/>
              <a:t>Possible in synchronous systems</a:t>
            </a:r>
          </a:p>
          <a:p>
            <a:r>
              <a:rPr lang="en-US" dirty="0" smtClean="0"/>
              <a:t>Asynchronous systems cannot guarantee.</a:t>
            </a:r>
          </a:p>
          <a:p>
            <a:pPr lvl="1"/>
            <a:r>
              <a:rPr lang="en-US" dirty="0" smtClean="0"/>
              <a:t>Asynchronous systems </a:t>
            </a:r>
            <a:r>
              <a:rPr lang="en-US" dirty="0" smtClean="0">
                <a:solidFill>
                  <a:srgbClr val="FF0000"/>
                </a:solidFill>
              </a:rPr>
              <a:t>cannot guarantee</a:t>
            </a:r>
            <a:r>
              <a:rPr lang="en-US" dirty="0" smtClean="0"/>
              <a:t> that they will reach consensus even with one faulty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Consider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 descr="Screen Shot 2012-02-15 at 11.56.58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37882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1066800" y="3657600"/>
            <a:ext cx="2819400" cy="304800"/>
          </a:xfrm>
          <a:prstGeom prst="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Reason: Impossibility of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Should Steve give an A to everybody taking CSE 486/586?</a:t>
            </a:r>
          </a:p>
          <a:p>
            <a:r>
              <a:rPr lang="en-US" dirty="0" smtClean="0"/>
              <a:t>Input: everyone says either yes/no.</a:t>
            </a:r>
          </a:p>
          <a:p>
            <a:r>
              <a:rPr lang="en-US" dirty="0" smtClean="0"/>
              <a:t>Output: an agreement of yes or no.</a:t>
            </a:r>
          </a:p>
          <a:p>
            <a:r>
              <a:rPr lang="en-US" dirty="0" smtClean="0"/>
              <a:t>Bad news</a:t>
            </a:r>
          </a:p>
          <a:p>
            <a:pPr lvl="1"/>
            <a:r>
              <a:rPr lang="en-US" dirty="0" smtClean="0"/>
              <a:t>Asynchronous systems </a:t>
            </a:r>
            <a:r>
              <a:rPr lang="en-US" dirty="0" smtClean="0">
                <a:solidFill>
                  <a:srgbClr val="FF0000"/>
                </a:solidFill>
              </a:rPr>
              <a:t>cannot guarantee</a:t>
            </a:r>
            <a:r>
              <a:rPr lang="en-US" dirty="0" smtClean="0"/>
              <a:t> that they will reach consensus even with one faulty process.</a:t>
            </a:r>
          </a:p>
          <a:p>
            <a:r>
              <a:rPr lang="en-US" dirty="0" smtClean="0"/>
              <a:t>Many consensus problems</a:t>
            </a:r>
          </a:p>
          <a:p>
            <a:pPr lvl="1"/>
            <a:r>
              <a:rPr lang="en-US" dirty="0" smtClean="0"/>
              <a:t>Reliable, totally-ordered multicast (what we saw already)</a:t>
            </a:r>
          </a:p>
          <a:p>
            <a:pPr lvl="1"/>
            <a:r>
              <a:rPr lang="en-US" dirty="0" smtClean="0"/>
              <a:t>Mutual exclusion, leader election, etc. (what we will see)</a:t>
            </a:r>
          </a:p>
          <a:p>
            <a:pPr lvl="1"/>
            <a:r>
              <a:rPr lang="en-US" dirty="0" smtClean="0"/>
              <a:t>Cannot reach consensus.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Consensus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processes</a:t>
            </a:r>
          </a:p>
          <a:p>
            <a:r>
              <a:rPr lang="en-US" dirty="0" smtClean="0"/>
              <a:t>Each process </a:t>
            </a:r>
            <a:r>
              <a:rPr lang="en-US" dirty="0" err="1" smtClean="0"/>
              <a:t>p</a:t>
            </a:r>
            <a:r>
              <a:rPr lang="en-US" dirty="0" smtClean="0"/>
              <a:t> has </a:t>
            </a:r>
          </a:p>
          <a:p>
            <a:pPr lvl="1"/>
            <a:r>
              <a:rPr lang="en-US" dirty="0" smtClean="0"/>
              <a:t>input variable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p</a:t>
            </a:r>
            <a:r>
              <a:rPr lang="en-US" dirty="0" smtClean="0"/>
              <a:t> : initially either 0 or 1</a:t>
            </a:r>
          </a:p>
          <a:p>
            <a:pPr lvl="1"/>
            <a:r>
              <a:rPr lang="en-US" dirty="0" smtClean="0"/>
              <a:t>output variable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p</a:t>
            </a:r>
            <a:r>
              <a:rPr lang="en-US" dirty="0" smtClean="0"/>
              <a:t> : initially </a:t>
            </a:r>
            <a:r>
              <a:rPr lang="en-US" dirty="0" err="1" smtClean="0"/>
              <a:t>b</a:t>
            </a:r>
            <a:r>
              <a:rPr lang="en-US" dirty="0" smtClean="0"/>
              <a:t> (</a:t>
            </a:r>
            <a:r>
              <a:rPr lang="en-US" dirty="0" err="1" smtClean="0"/>
              <a:t>b</a:t>
            </a:r>
            <a:r>
              <a:rPr lang="en-US" dirty="0" smtClean="0"/>
              <a:t>=undecided) – can be changed only once</a:t>
            </a:r>
          </a:p>
          <a:p>
            <a:r>
              <a:rPr lang="en-US" dirty="0" smtClean="0"/>
              <a:t>Consensus problem: Design a protocol so that either</a:t>
            </a:r>
          </a:p>
          <a:p>
            <a:pPr lvl="1"/>
            <a:r>
              <a:rPr lang="en-US" dirty="0" smtClean="0"/>
              <a:t>all non-faulty processes set their output variables to 0 </a:t>
            </a:r>
          </a:p>
          <a:p>
            <a:pPr lvl="1"/>
            <a:r>
              <a:rPr lang="en-US" dirty="0" smtClean="0"/>
              <a:t>Or all non-faulty processes set their output variables to 1</a:t>
            </a:r>
          </a:p>
          <a:p>
            <a:pPr lvl="1"/>
            <a:r>
              <a:rPr lang="en-US" dirty="0" smtClean="0"/>
              <a:t>There is at least one initial state that leads to each outcomes 1 and 2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(System Model)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fail only by </a:t>
            </a:r>
            <a:r>
              <a:rPr lang="en-US" i="1" dirty="0" smtClean="0"/>
              <a:t>crash-stop</a:t>
            </a:r>
            <a:r>
              <a:rPr lang="en-US" dirty="0" smtClean="0"/>
              <a:t>ping</a:t>
            </a:r>
          </a:p>
          <a:p>
            <a:r>
              <a:rPr lang="en-US" dirty="0" smtClean="0"/>
              <a:t>Synchronous system: bounds on</a:t>
            </a:r>
          </a:p>
          <a:p>
            <a:pPr lvl="1"/>
            <a:r>
              <a:rPr lang="en-US" dirty="0" smtClean="0"/>
              <a:t>Message delays</a:t>
            </a:r>
          </a:p>
          <a:p>
            <a:pPr lvl="1"/>
            <a:r>
              <a:rPr lang="en-US" dirty="0" smtClean="0"/>
              <a:t>Max time for each process step</a:t>
            </a:r>
          </a:p>
          <a:p>
            <a:pPr lvl="1"/>
            <a:r>
              <a:rPr lang="en-US" dirty="0" smtClean="0"/>
              <a:t>e.g., multiprocessor (common clock across processors)</a:t>
            </a:r>
          </a:p>
          <a:p>
            <a:r>
              <a:rPr lang="en-US" dirty="0" smtClean="0"/>
              <a:t>Asynchronous system: no such bounds</a:t>
            </a:r>
          </a:p>
          <a:p>
            <a:pPr lvl="1"/>
            <a:r>
              <a:rPr lang="en-US" dirty="0" smtClean="0"/>
              <a:t>E.g.,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State Machine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multiple copies of a state machine</a:t>
            </a:r>
          </a:p>
          <a:p>
            <a:r>
              <a:rPr lang="en-US" dirty="0" smtClean="0"/>
              <a:t>For what?</a:t>
            </a:r>
          </a:p>
          <a:p>
            <a:pPr lvl="1"/>
            <a:r>
              <a:rPr lang="en-US" dirty="0" smtClean="0"/>
              <a:t>Reliability</a:t>
            </a:r>
          </a:p>
          <a:p>
            <a:r>
              <a:rPr lang="en-US" dirty="0" smtClean="0"/>
              <a:t>All copies agree on the order of execution.</a:t>
            </a:r>
          </a:p>
          <a:p>
            <a:r>
              <a:rPr lang="en-US" dirty="0" smtClean="0"/>
              <a:t>Many mission-critical systems operate like this.</a:t>
            </a:r>
          </a:p>
          <a:p>
            <a:pPr lvl="1"/>
            <a:r>
              <a:rPr lang="en-US" dirty="0" smtClean="0"/>
              <a:t>Air traffic control systems, Warship control systems,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921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First: 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process starts with </a:t>
            </a:r>
            <a:r>
              <a:rPr lang="en-US" dirty="0" smtClean="0">
                <a:solidFill>
                  <a:srgbClr val="0000FF"/>
                </a:solidFill>
              </a:rPr>
              <a:t>an initial input value (0 or 1)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Every process keeps </a:t>
            </a:r>
            <a:r>
              <a:rPr lang="en-US" dirty="0" smtClean="0">
                <a:solidFill>
                  <a:srgbClr val="0000FF"/>
                </a:solidFill>
              </a:rPr>
              <a:t>the history of values </a:t>
            </a:r>
            <a:r>
              <a:rPr lang="en-US" dirty="0" smtClean="0"/>
              <a:t>received so far.</a:t>
            </a:r>
          </a:p>
          <a:p>
            <a:r>
              <a:rPr lang="en-US" dirty="0" smtClean="0"/>
              <a:t>The protocol proceeds in </a:t>
            </a:r>
            <a:r>
              <a:rPr lang="en-US" i="1" dirty="0" smtClean="0">
                <a:solidFill>
                  <a:srgbClr val="0000FF"/>
                </a:solidFill>
              </a:rPr>
              <a:t>rounds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each round, </a:t>
            </a:r>
            <a:r>
              <a:rPr lang="en-US" dirty="0" smtClean="0">
                <a:solidFill>
                  <a:srgbClr val="0000FF"/>
                </a:solidFill>
              </a:rPr>
              <a:t>everyone multicasts </a:t>
            </a:r>
            <a:r>
              <a:rPr lang="en-US" dirty="0" smtClean="0"/>
              <a:t>the history of values.</a:t>
            </a:r>
          </a:p>
          <a:p>
            <a:r>
              <a:rPr lang="en-US" dirty="0" smtClean="0"/>
              <a:t>After all the rounds are done, </a:t>
            </a:r>
            <a:r>
              <a:rPr lang="en-US" dirty="0" smtClean="0">
                <a:solidFill>
                  <a:srgbClr val="0000FF"/>
                </a:solidFill>
              </a:rPr>
              <a:t>pick the minimum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First: 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system with at most </a:t>
            </a:r>
            <a:r>
              <a:rPr lang="en-US" dirty="0" err="1" smtClean="0"/>
              <a:t>f</a:t>
            </a:r>
            <a:r>
              <a:rPr lang="en-US" dirty="0" smtClean="0"/>
              <a:t> processes crashing, the algorithm proceeds in f+1 rounds (with timeout), using basic multicast (B-multicast). </a:t>
            </a:r>
          </a:p>
          <a:p>
            <a:r>
              <a:rPr lang="en-US" i="1" dirty="0" err="1" smtClean="0"/>
              <a:t>Values</a:t>
            </a:r>
            <a:r>
              <a:rPr lang="en-US" i="1" baseline="30000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: the set of proposed values known to process </a:t>
            </a:r>
            <a:r>
              <a:rPr lang="en-US" dirty="0" err="1" smtClean="0"/>
              <a:t>p</a:t>
            </a:r>
            <a:r>
              <a:rPr lang="en-US" dirty="0" smtClean="0"/>
              <a:t>=P</a:t>
            </a:r>
            <a:r>
              <a:rPr lang="en-US" baseline="-25000" dirty="0" smtClean="0"/>
              <a:t>i</a:t>
            </a:r>
            <a:r>
              <a:rPr lang="en-US" dirty="0" smtClean="0"/>
              <a:t> at the beginning of round </a:t>
            </a:r>
            <a:r>
              <a:rPr lang="en-US" dirty="0" err="1" smtClean="0"/>
              <a:t>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Initially </a:t>
            </a:r>
            <a:r>
              <a:rPr lang="en-US" i="1" dirty="0" smtClean="0"/>
              <a:t>Values</a:t>
            </a:r>
            <a:r>
              <a:rPr lang="en-US" i="1" baseline="30000" dirty="0" smtClean="0"/>
              <a:t>0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= {} ; </a:t>
            </a:r>
            <a:r>
              <a:rPr lang="en-US" i="1" dirty="0" smtClean="0"/>
              <a:t>Values</a:t>
            </a:r>
            <a:r>
              <a:rPr lang="en-US" i="1" baseline="30000" dirty="0" smtClean="0"/>
              <a:t>1</a:t>
            </a:r>
            <a:r>
              <a:rPr lang="en-US" i="1" baseline="-25000" dirty="0" smtClean="0"/>
              <a:t>i</a:t>
            </a:r>
            <a:r>
              <a:rPr lang="en-US" dirty="0" smtClean="0"/>
              <a:t> = {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=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p</a:t>
            </a:r>
            <a:r>
              <a:rPr lang="en-US" dirty="0" smtClean="0"/>
              <a:t>}</a:t>
            </a:r>
          </a:p>
          <a:p>
            <a:pPr marL="118872" indent="0"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latin typeface="Monaco"/>
                <a:cs typeface="Monaco"/>
              </a:rPr>
              <a:t> for round </a:t>
            </a:r>
            <a:r>
              <a:rPr lang="en-US" sz="2000" i="1" dirty="0" err="1" smtClean="0">
                <a:latin typeface="Monaco"/>
                <a:cs typeface="Monaco"/>
              </a:rPr>
              <a:t>r</a:t>
            </a:r>
            <a:r>
              <a:rPr lang="en-US" sz="2000" dirty="0" smtClean="0">
                <a:latin typeface="Monaco"/>
                <a:cs typeface="Monaco"/>
              </a:rPr>
              <a:t> = 1 to f+1 do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multicast (</a:t>
            </a:r>
            <a:r>
              <a:rPr lang="en-US" sz="2000" i="1" dirty="0" err="1" smtClean="0">
                <a:latin typeface="Monaco"/>
                <a:cs typeface="Monaco"/>
              </a:rPr>
              <a:t>Values</a:t>
            </a:r>
            <a:r>
              <a:rPr lang="en-US" sz="2000" i="1" baseline="30000" dirty="0" err="1" smtClean="0">
                <a:latin typeface="Monaco"/>
                <a:cs typeface="Monaco"/>
              </a:rPr>
              <a:t>r</a:t>
            </a:r>
            <a:r>
              <a:rPr lang="en-US" sz="2000" i="1" baseline="-25000" dirty="0" err="1" smtClean="0">
                <a:latin typeface="Monaco"/>
                <a:cs typeface="Monaco"/>
              </a:rPr>
              <a:t>i</a:t>
            </a:r>
            <a:r>
              <a:rPr lang="en-US" sz="2000" dirty="0" smtClean="0">
                <a:latin typeface="Monaco"/>
                <a:cs typeface="Monaco"/>
              </a:rPr>
              <a:t>)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 </a:t>
            </a:r>
            <a:r>
              <a:rPr lang="en-US" sz="2000" i="1" dirty="0" smtClean="0">
                <a:latin typeface="Monaco"/>
                <a:cs typeface="Monaco"/>
              </a:rPr>
              <a:t>Values </a:t>
            </a:r>
            <a:r>
              <a:rPr lang="en-US" sz="2000" i="1" baseline="30000" dirty="0" smtClean="0">
                <a:latin typeface="Monaco"/>
                <a:cs typeface="Monaco"/>
              </a:rPr>
              <a:t>r+1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i="1" dirty="0" smtClean="0">
                <a:latin typeface="Monaco"/>
                <a:cs typeface="Monaco"/>
              </a:rPr>
              <a:t> </a:t>
            </a:r>
            <a:r>
              <a:rPr lang="en-US" sz="2000" dirty="0" err="1" smtClean="0">
                <a:latin typeface="Monaco"/>
                <a:cs typeface="Monaco"/>
                <a:sym typeface="Wingdings" charset="0"/>
              </a:rPr>
              <a:t></a:t>
            </a:r>
            <a:r>
              <a:rPr lang="en-US" sz="2000" dirty="0" smtClean="0">
                <a:latin typeface="Monaco"/>
                <a:cs typeface="Monaco"/>
                <a:sym typeface="Wingdings" charset="0"/>
              </a:rPr>
              <a:t> </a:t>
            </a:r>
            <a:r>
              <a:rPr lang="en-US" sz="2000" i="1" dirty="0" err="1" smtClean="0">
                <a:latin typeface="Monaco"/>
                <a:cs typeface="Monaco"/>
              </a:rPr>
              <a:t>Values</a:t>
            </a:r>
            <a:r>
              <a:rPr lang="en-US" sz="2000" i="1" baseline="30000" dirty="0" err="1" smtClean="0">
                <a:latin typeface="Monaco"/>
                <a:cs typeface="Monaco"/>
              </a:rPr>
              <a:t>r</a:t>
            </a:r>
            <a:r>
              <a:rPr lang="en-US" sz="2000" i="1" baseline="-25000" dirty="0" err="1" smtClean="0">
                <a:latin typeface="Monaco"/>
                <a:cs typeface="Monaco"/>
              </a:rPr>
              <a:t>i</a:t>
            </a:r>
            <a:endParaRPr lang="en-US" sz="2000" i="1" baseline="-25000" dirty="0" smtClean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for each </a:t>
            </a:r>
            <a:r>
              <a:rPr lang="en-US" sz="2000" i="1" dirty="0" err="1" smtClean="0">
                <a:latin typeface="Monaco"/>
                <a:cs typeface="Monaco"/>
              </a:rPr>
              <a:t>V</a:t>
            </a:r>
            <a:r>
              <a:rPr lang="en-US" sz="2000" i="1" baseline="-25000" dirty="0" err="1" smtClean="0">
                <a:latin typeface="Monaco"/>
                <a:cs typeface="Monaco"/>
              </a:rPr>
              <a:t>j</a:t>
            </a:r>
            <a:r>
              <a:rPr lang="en-US" sz="2000" dirty="0" smtClean="0">
                <a:latin typeface="Monaco"/>
                <a:cs typeface="Monaco"/>
              </a:rPr>
              <a:t> received 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 </a:t>
            </a:r>
            <a:r>
              <a:rPr lang="en-US" sz="2000" i="1" dirty="0" smtClean="0">
                <a:latin typeface="Monaco"/>
                <a:cs typeface="Monaco"/>
              </a:rPr>
              <a:t>Values </a:t>
            </a:r>
            <a:r>
              <a:rPr lang="en-US" sz="2000" i="1" baseline="30000" dirty="0" smtClean="0">
                <a:latin typeface="Monaco"/>
                <a:cs typeface="Monaco"/>
              </a:rPr>
              <a:t>r+1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i="1" dirty="0" smtClean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= </a:t>
            </a:r>
            <a:r>
              <a:rPr lang="en-US" sz="2000" i="1" dirty="0" smtClean="0">
                <a:latin typeface="Monaco"/>
                <a:cs typeface="Monaco"/>
              </a:rPr>
              <a:t>Values</a:t>
            </a:r>
            <a:r>
              <a:rPr lang="en-US" sz="2000" i="1" baseline="30000" dirty="0" smtClean="0">
                <a:latin typeface="Monaco"/>
                <a:cs typeface="Monaco"/>
              </a:rPr>
              <a:t>r+1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i="1" dirty="0" smtClean="0">
                <a:latin typeface="Monaco"/>
                <a:cs typeface="Monaco"/>
              </a:rPr>
              <a:t>  </a:t>
            </a:r>
            <a:r>
              <a:rPr lang="en-US" sz="2000" dirty="0" err="1" smtClean="0">
                <a:latin typeface="Monaco"/>
                <a:cs typeface="Monaco"/>
                <a:sym typeface="Symbol" charset="0"/>
              </a:rPr>
              <a:t></a:t>
            </a:r>
            <a:r>
              <a:rPr lang="en-US" sz="2000" dirty="0" smtClean="0">
                <a:latin typeface="Monaco"/>
                <a:cs typeface="Monaco"/>
                <a:sym typeface="Symbol" charset="0"/>
              </a:rPr>
              <a:t> </a:t>
            </a:r>
            <a:r>
              <a:rPr lang="en-US" sz="2000" i="1" dirty="0" err="1" smtClean="0">
                <a:latin typeface="Monaco"/>
                <a:cs typeface="Monaco"/>
              </a:rPr>
              <a:t>V</a:t>
            </a:r>
            <a:r>
              <a:rPr lang="en-US" sz="2000" i="1" baseline="-25000" dirty="0" err="1" smtClean="0">
                <a:latin typeface="Monaco"/>
                <a:cs typeface="Monaco"/>
              </a:rPr>
              <a:t>j</a:t>
            </a:r>
            <a:endParaRPr lang="en-US" sz="2000" i="1" baseline="-25000" dirty="0" smtClean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end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 end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 </a:t>
            </a:r>
            <a:r>
              <a:rPr lang="en-US" sz="2000" i="1" dirty="0" err="1" smtClean="0">
                <a:latin typeface="Monaco"/>
                <a:cs typeface="Monaco"/>
              </a:rPr>
              <a:t>y</a:t>
            </a:r>
            <a:r>
              <a:rPr lang="en-US" sz="2000" i="1" baseline="-25000" dirty="0" err="1" smtClean="0">
                <a:latin typeface="Monaco"/>
                <a:cs typeface="Monaco"/>
              </a:rPr>
              <a:t>p</a:t>
            </a:r>
            <a:r>
              <a:rPr lang="en-US" sz="2000" dirty="0" smtClean="0">
                <a:latin typeface="Monaco"/>
                <a:cs typeface="Monaco"/>
              </a:rPr>
              <a:t>=</a:t>
            </a:r>
            <a:r>
              <a:rPr lang="en-US" sz="2000" i="1" dirty="0" err="1" smtClean="0">
                <a:latin typeface="Monaco"/>
                <a:cs typeface="Monaco"/>
              </a:rPr>
              <a:t>d</a:t>
            </a:r>
            <a:r>
              <a:rPr lang="en-US" sz="2000" i="1" baseline="-25000" dirty="0" err="1" smtClean="0">
                <a:latin typeface="Monaco"/>
                <a:cs typeface="Monaco"/>
              </a:rPr>
              <a:t>i</a:t>
            </a:r>
            <a:r>
              <a:rPr lang="en-US" sz="2000" dirty="0" smtClean="0">
                <a:latin typeface="Monaco"/>
                <a:cs typeface="Monaco"/>
              </a:rPr>
              <a:t> = minimum(</a:t>
            </a:r>
            <a:r>
              <a:rPr lang="en-US" sz="2000" i="1" dirty="0" smtClean="0">
                <a:latin typeface="Monaco"/>
                <a:cs typeface="Monaco"/>
              </a:rPr>
              <a:t>Values</a:t>
            </a:r>
            <a:r>
              <a:rPr lang="en-US" sz="2000" i="1" baseline="30000" dirty="0" smtClean="0">
                <a:latin typeface="Monaco"/>
                <a:cs typeface="Monaco"/>
              </a:rPr>
              <a:t>f+1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dirty="0" smtClean="0">
                <a:latin typeface="Monaco"/>
                <a:cs typeface="Monaco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21750</TotalTime>
  <Pages>12</Pages>
  <Words>1584</Words>
  <Application>Microsoft Macintosh PowerPoint</Application>
  <PresentationFormat>Letter Paper (8.5x11 in)</PresentationFormat>
  <Paragraphs>211</Paragraphs>
  <Slides>25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CS252-template</vt:lpstr>
      <vt:lpstr>Office Theme</vt:lpstr>
      <vt:lpstr>CSE 486/586 Distributed Systems Consensus</vt:lpstr>
      <vt:lpstr>Recap: Finger Table</vt:lpstr>
      <vt:lpstr>Let’s Consider This…</vt:lpstr>
      <vt:lpstr>One Reason: Impossibility of Consensus</vt:lpstr>
      <vt:lpstr>The Consensus Problem</vt:lpstr>
      <vt:lpstr>Assumptions (System Model)</vt:lpstr>
      <vt:lpstr>Example: State Machine Replication</vt:lpstr>
      <vt:lpstr>First: Synchronous Systems</vt:lpstr>
      <vt:lpstr>First: Synchronous Systems</vt:lpstr>
      <vt:lpstr>Why Does It Work?</vt:lpstr>
      <vt:lpstr>Second: Asynchronous Systems</vt:lpstr>
      <vt:lpstr>Are We Doomed?</vt:lpstr>
      <vt:lpstr>Techniques to Overcome Impossibility</vt:lpstr>
      <vt:lpstr>CSE 486/586 Administrivia</vt:lpstr>
      <vt:lpstr>Recall</vt:lpstr>
      <vt:lpstr>Proof of Impossibility: Reminder</vt:lpstr>
      <vt:lpstr>PowerPoint Presentation</vt:lpstr>
      <vt:lpstr>Different Definition of “State” </vt:lpstr>
      <vt:lpstr>PowerPoint Presentation</vt:lpstr>
      <vt:lpstr>State Valencies </vt:lpstr>
      <vt:lpstr>Guaranteeing Consensus</vt:lpstr>
      <vt:lpstr>Lemma 1</vt:lpstr>
      <vt:lpstr>The Theorem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866</cp:revision>
  <cp:lastPrinted>2015-03-02T15:05:16Z</cp:lastPrinted>
  <dcterms:created xsi:type="dcterms:W3CDTF">2012-02-17T22:15:12Z</dcterms:created>
  <dcterms:modified xsi:type="dcterms:W3CDTF">2015-03-02T15:16:45Z</dcterms:modified>
  <cp:category/>
</cp:coreProperties>
</file>