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46" r:id="rId4"/>
    <p:sldId id="724" r:id="rId5"/>
    <p:sldId id="723" r:id="rId6"/>
    <p:sldId id="725" r:id="rId7"/>
    <p:sldId id="726" r:id="rId8"/>
    <p:sldId id="713" r:id="rId9"/>
    <p:sldId id="714" r:id="rId10"/>
    <p:sldId id="745" r:id="rId11"/>
    <p:sldId id="715" r:id="rId12"/>
    <p:sldId id="731" r:id="rId13"/>
    <p:sldId id="716" r:id="rId14"/>
    <p:sldId id="742" r:id="rId15"/>
    <p:sldId id="733" r:id="rId16"/>
    <p:sldId id="734" r:id="rId17"/>
    <p:sldId id="735" r:id="rId18"/>
    <p:sldId id="736" r:id="rId19"/>
    <p:sldId id="737" r:id="rId20"/>
    <p:sldId id="738" r:id="rId21"/>
    <p:sldId id="740" r:id="rId22"/>
    <p:sldId id="741" r:id="rId23"/>
    <p:sldId id="744" r:id="rId24"/>
    <p:sldId id="743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12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A, after withdrawal it’s $100.</a:t>
            </a:r>
          </a:p>
          <a:p>
            <a:r>
              <a:rPr lang="en-US" dirty="0" smtClean="0"/>
              <a:t>B, before deposit it’s $300.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11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Better than one big lock, but</a:t>
            </a:r>
            <a:r>
              <a:rPr lang="en-US" baseline="0" dirty="0" smtClean="0"/>
              <a:t> still losing the interleaving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86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064500" cy="4927600"/>
          </a:xfrm>
        </p:spPr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 Exclusive Locks (Avoiding One </a:t>
            </a:r>
            <a:r>
              <a:rPr lang="en-US" smtClean="0">
                <a:latin typeface="Arial" pitchFamily="-1" charset="0"/>
              </a:rPr>
              <a:t>Big Lock)</a:t>
            </a:r>
            <a:endParaRPr lang="en-US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4000" dirty="0" smtClean="0">
                <a:latin typeface="Arial" pitchFamily="-1" charset="0"/>
              </a:rPr>
              <a:t>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	Transaction T2</a:t>
            </a:r>
            <a:r>
              <a:rPr lang="en-US" sz="4000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 begin()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 balance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 = (balance*1.1)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* 0.1) 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commit()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(balance*1.1) 				        			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commit()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798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454400" y="38735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819400" y="44323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97200" y="48387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924800" y="5207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C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404100" y="5715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581900" y="61214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C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350000" y="4165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4572000" y="22860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622800" y="3022600"/>
            <a:ext cx="7112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WAIT on B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533900" y="4432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B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350000" y="35687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3810000" y="4673600"/>
            <a:ext cx="723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87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Acquire/Release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do it naively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50900" y="1930400"/>
            <a:ext cx="76835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x=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y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(x)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z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33800" y="1905000"/>
            <a:ext cx="0" cy="2667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14400" y="22860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914400" y="2895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794500" y="26543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781800" y="32766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27100" y="35052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Lock B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14400" y="41275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B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781800" y="3962400"/>
            <a:ext cx="6731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Lock A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6781800" y="4572000"/>
            <a:ext cx="9906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UnLock A</a:t>
            </a:r>
          </a:p>
        </p:txBody>
      </p:sp>
    </p:spTree>
    <p:extLst>
      <p:ext uri="{BB962C8B-B14F-4D97-AF65-F5344CB8AC3E}">
        <p14:creationId xmlns:p14="http://schemas.microsoft.com/office/powerpoint/2010/main" val="266755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phase locking</a:t>
            </a:r>
          </a:p>
          <a:p>
            <a:pPr lvl="1"/>
            <a:r>
              <a:rPr lang="en-US" dirty="0" smtClean="0"/>
              <a:t>To satisfy serial equivalence</a:t>
            </a:r>
          </a:p>
          <a:p>
            <a:pPr lvl="1"/>
            <a:r>
              <a:rPr lang="en-US" dirty="0" smtClean="0"/>
              <a:t>First phase (growing phase): new locks are acquired</a:t>
            </a:r>
          </a:p>
          <a:p>
            <a:pPr lvl="1"/>
            <a:r>
              <a:rPr lang="en-US" dirty="0" smtClean="0"/>
              <a:t>Second phase (shrinking phase): locks are only released</a:t>
            </a:r>
          </a:p>
          <a:p>
            <a:pPr lvl="1"/>
            <a:r>
              <a:rPr lang="en-US" dirty="0" smtClean="0"/>
              <a:t>A transaction is not allowed to acquire any new lock, once it has released any one lock</a:t>
            </a:r>
          </a:p>
          <a:p>
            <a:r>
              <a:rPr lang="en-US" dirty="0" smtClean="0"/>
              <a:t>Strict two phase locking</a:t>
            </a:r>
          </a:p>
          <a:p>
            <a:pPr lvl="1"/>
            <a:r>
              <a:rPr lang="en-US" dirty="0" smtClean="0"/>
              <a:t>To satisfy strict execution, i.e., to handle abort() &amp; failures</a:t>
            </a:r>
          </a:p>
          <a:p>
            <a:pPr lvl="1"/>
            <a:r>
              <a:rPr lang="en-US" dirty="0" smtClean="0"/>
              <a:t>Locks are only released at the end of the transaction, either at commit() or abort(), i.e., the second phase is only executed at commit() or abort().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428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4/</a:t>
            </a:r>
            <a:r>
              <a:rPr lang="en-US" dirty="0"/>
              <a:t>3</a:t>
            </a:r>
            <a:r>
              <a:rPr lang="en-US" dirty="0" smtClean="0"/>
              <a:t> (Friday)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70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saw was “exclusive” locks.</a:t>
            </a:r>
          </a:p>
          <a:p>
            <a:r>
              <a:rPr lang="en-US" dirty="0" smtClean="0"/>
              <a:t>Non-exclusive locks: break a lock into a read lock and a write lock</a:t>
            </a:r>
          </a:p>
          <a:p>
            <a:r>
              <a:rPr lang="en-US" dirty="0" smtClean="0"/>
              <a:t>Allows more concurrency</a:t>
            </a:r>
          </a:p>
          <a:p>
            <a:pPr lvl="1"/>
            <a:r>
              <a:rPr lang="en-US" dirty="0" smtClean="0"/>
              <a:t>Read locks can be shared (no harm to share)</a:t>
            </a:r>
          </a:p>
          <a:p>
            <a:pPr lvl="1"/>
            <a:r>
              <a:rPr lang="en-US" dirty="0" smtClean="0"/>
              <a:t>Write locks should be exclusive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459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non-exclusive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	write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80000"/>
              </a:lnSpc>
              <a:buClr>
                <a:schemeClr val="hlink"/>
              </a:buClr>
              <a:buFont typeface="Symbol" pitchFamily="-1" charset="2"/>
              <a:buChar char="§"/>
            </a:pPr>
            <a:endParaRPr lang="en-US" dirty="0" smtClean="0">
              <a:latin typeface="Arial" pitchFamily="-1" charset="0"/>
            </a:endParaRPr>
          </a:p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is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promoted</a:t>
            </a:r>
            <a:r>
              <a:rPr lang="en-US" dirty="0" smtClean="0">
                <a:latin typeface="Arial" pitchFamily="-1" charset="0"/>
              </a:rPr>
              <a:t> to a write lock when the transaction needs write access to the same object.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read lock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shared</a:t>
            </a:r>
            <a:r>
              <a:rPr lang="en-US" dirty="0" smtClean="0">
                <a:latin typeface="Arial" pitchFamily="-1" charset="0"/>
              </a:rPr>
              <a:t> with other transactions’ read </a:t>
            </a:r>
            <a:r>
              <a:rPr lang="en-US" dirty="0" err="1" smtClean="0">
                <a:latin typeface="Arial" pitchFamily="-1" charset="0"/>
              </a:rPr>
              <a:t>lock(s</a:t>
            </a:r>
            <a:r>
              <a:rPr lang="en-US" dirty="0" smtClean="0">
                <a:latin typeface="Arial" pitchFamily="-1" charset="0"/>
              </a:rPr>
              <a:t>) cannot be promoted.  Transaction waits for other read locks to be released.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Cannot demote a write lock to read lock during transaction – violates the 2P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977900" y="2413000"/>
            <a:ext cx="63373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952500" y="3733800"/>
            <a:ext cx="6451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5384800" y="2235200"/>
            <a:ext cx="0" cy="14986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1905000"/>
            <a:ext cx="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46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Non-Exclusive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8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Commit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6985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Cannot Promote lock on B, Wait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5303838" y="5114925"/>
            <a:ext cx="2959100" cy="296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Promote lock on B</a:t>
            </a:r>
          </a:p>
        </p:txBody>
      </p:sp>
    </p:spTree>
    <p:extLst>
      <p:ext uri="{BB962C8B-B14F-4D97-AF65-F5344CB8AC3E}">
        <p14:creationId xmlns:p14="http://schemas.microsoft.com/office/powerpoint/2010/main" val="44963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2PL: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800" dirty="0" smtClean="0">
                <a:latin typeface="Arial" pitchFamily="-1" charset="0"/>
              </a:rPr>
              <a:t> What happens in the example below?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8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800" u="sng" dirty="0" smtClean="0">
                <a:solidFill>
                  <a:srgbClr val="0000FF"/>
                </a:solidFill>
                <a:latin typeface="Arial" pitchFamily="-1" charset="0"/>
              </a:rPr>
              <a:t>Transaction T1     </a:t>
            </a:r>
            <a:r>
              <a:rPr lang="en-US" sz="2800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  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OpenTransaction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  balance =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				      </a:t>
            </a:r>
            <a:r>
              <a:rPr lang="en-US" sz="2000" dirty="0" err="1" smtClean="0">
                <a:solidFill>
                  <a:schemeClr val="hlink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 =balance*1.1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=balance*1.1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68725" y="3074988"/>
            <a:ext cx="901700" cy="4889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65888" y="5689600"/>
            <a:ext cx="4445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11700" y="1879600"/>
            <a:ext cx="0" cy="431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988300" y="3251200"/>
            <a:ext cx="927100" cy="5847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R-Lock 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292724" y="4327525"/>
            <a:ext cx="3394076" cy="3385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295400" y="5292725"/>
            <a:ext cx="3357562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Cannot Promote lock on B, Wait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365375" y="5681663"/>
            <a:ext cx="444500" cy="4206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…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03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Non-sharable resources (locked objects)</a:t>
            </a:r>
          </a:p>
          <a:p>
            <a:pPr lvl="1"/>
            <a:r>
              <a:rPr lang="en-US" dirty="0" smtClean="0"/>
              <a:t>No lock preemption</a:t>
            </a:r>
          </a:p>
          <a:p>
            <a:pPr lvl="1"/>
            <a:r>
              <a:rPr lang="en-US" dirty="0" smtClean="0"/>
              <a:t>Hold &amp; wait or circular wait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759200" y="3063875"/>
            <a:ext cx="45974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76300" y="3063875"/>
            <a:ext cx="2768600" cy="2032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016000" y="36734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8500" y="4156075"/>
            <a:ext cx="317500" cy="381000"/>
            <a:chOff x="1000" y="2232"/>
            <a:chExt cx="200" cy="240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81200" y="3203575"/>
            <a:ext cx="317500" cy="381000"/>
            <a:chOff x="1000" y="2232"/>
            <a:chExt cx="200" cy="240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997200" y="36988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15" name="AutoShape 14"/>
          <p:cNvCxnSpPr>
            <a:cxnSpLocks noChangeShapeType="1"/>
            <a:stCxn id="7" idx="2"/>
          </p:cNvCxnSpPr>
          <p:nvPr/>
        </p:nvCxnSpPr>
        <p:spPr bwMode="auto">
          <a:xfrm rot="16200000" flipH="1">
            <a:off x="1461294" y="38393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6" name="AutoShape 15"/>
          <p:cNvCxnSpPr>
            <a:cxnSpLocks noChangeShapeType="1"/>
            <a:endCxn id="7" idx="0"/>
          </p:cNvCxnSpPr>
          <p:nvPr/>
        </p:nvCxnSpPr>
        <p:spPr bwMode="auto">
          <a:xfrm rot="16200000" flipH="1" flipV="1">
            <a:off x="1447006" y="3139282"/>
            <a:ext cx="280987" cy="787400"/>
          </a:xfrm>
          <a:prstGeom prst="curvedConnector3">
            <a:avLst>
              <a:gd name="adj1" fmla="val -4523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7" name="AutoShape 16"/>
          <p:cNvCxnSpPr>
            <a:cxnSpLocks noChangeShapeType="1"/>
            <a:stCxn id="14" idx="0"/>
          </p:cNvCxnSpPr>
          <p:nvPr/>
        </p:nvCxnSpPr>
        <p:spPr bwMode="auto">
          <a:xfrm rot="5400000" flipH="1">
            <a:off x="2613819" y="3105944"/>
            <a:ext cx="277812" cy="908050"/>
          </a:xfrm>
          <a:prstGeom prst="curvedConnector3">
            <a:avLst>
              <a:gd name="adj1" fmla="val 88569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8" name="AutoShape 17"/>
          <p:cNvCxnSpPr>
            <a:cxnSpLocks noChangeShapeType="1"/>
            <a:endCxn id="14" idx="2"/>
          </p:cNvCxnSpPr>
          <p:nvPr/>
        </p:nvCxnSpPr>
        <p:spPr bwMode="auto">
          <a:xfrm rot="5400000" flipH="1" flipV="1">
            <a:off x="2625725" y="3792538"/>
            <a:ext cx="241300" cy="920750"/>
          </a:xfrm>
          <a:prstGeom prst="curvedConnector3">
            <a:avLst>
              <a:gd name="adj1" fmla="val 526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286000" y="3190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033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00300" y="43338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1003300" y="42830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1943100" y="35591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930400" y="39020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3860800" y="3686175"/>
            <a:ext cx="3556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</a:t>
            </a: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813300" y="4168775"/>
            <a:ext cx="317500" cy="381000"/>
            <a:chOff x="1000" y="2232"/>
            <a:chExt cx="200" cy="240"/>
          </a:xfrm>
        </p:grpSpPr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826000" y="3216275"/>
            <a:ext cx="317500" cy="381000"/>
            <a:chOff x="1000" y="2232"/>
            <a:chExt cx="200" cy="240"/>
          </a:xfrm>
        </p:grpSpPr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1000" y="2232"/>
              <a:ext cx="176" cy="240"/>
            </a:xfrm>
            <a:prstGeom prst="ellipse">
              <a:avLst/>
            </a:prstGeom>
            <a:solidFill>
              <a:srgbClr val="038A6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1000" y="2360"/>
              <a:ext cx="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5778500" y="41560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U</a:t>
            </a:r>
          </a:p>
        </p:txBody>
      </p:sp>
      <p:cxnSp>
        <p:nvCxnSpPr>
          <p:cNvPr id="33" name="AutoShape 32"/>
          <p:cNvCxnSpPr>
            <a:cxnSpLocks noChangeShapeType="1"/>
            <a:stCxn id="25" idx="2"/>
          </p:cNvCxnSpPr>
          <p:nvPr/>
        </p:nvCxnSpPr>
        <p:spPr bwMode="auto">
          <a:xfrm rot="16200000" flipH="1">
            <a:off x="4306094" y="3852069"/>
            <a:ext cx="239712" cy="7747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4" name="AutoShape 33"/>
          <p:cNvCxnSpPr>
            <a:cxnSpLocks noChangeShapeType="1"/>
            <a:endCxn id="25" idx="0"/>
          </p:cNvCxnSpPr>
          <p:nvPr/>
        </p:nvCxnSpPr>
        <p:spPr bwMode="auto">
          <a:xfrm rot="16200000" flipH="1" flipV="1">
            <a:off x="4291806" y="3151982"/>
            <a:ext cx="280987" cy="787400"/>
          </a:xfrm>
          <a:prstGeom prst="curvedConnector3">
            <a:avLst>
              <a:gd name="adj1" fmla="val 18644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5016500" y="3152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8481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5016500" y="43846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848100" y="42957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4787900" y="35718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4775200" y="3914775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810500" y="3622675"/>
            <a:ext cx="4191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V</a:t>
            </a:r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5791200" y="3165475"/>
            <a:ext cx="406400" cy="4333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W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731000" y="40925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>
            <a:off x="5118100" y="4371975"/>
            <a:ext cx="660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5130800" y="3419475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6819900" y="3165475"/>
            <a:ext cx="520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...</a:t>
            </a:r>
            <a:endParaRPr lang="en-US" sz="2400"/>
          </a:p>
        </p:txBody>
      </p:sp>
      <p:cxnSp>
        <p:nvCxnSpPr>
          <p:cNvPr id="47" name="AutoShape 46"/>
          <p:cNvCxnSpPr>
            <a:cxnSpLocks noChangeShapeType="1"/>
            <a:stCxn id="43" idx="3"/>
            <a:endCxn id="41" idx="2"/>
          </p:cNvCxnSpPr>
          <p:nvPr/>
        </p:nvCxnSpPr>
        <p:spPr bwMode="auto">
          <a:xfrm flipV="1">
            <a:off x="7251700" y="4056063"/>
            <a:ext cx="768350" cy="2476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97600" y="4384675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9" name="AutoShape 48"/>
          <p:cNvCxnSpPr>
            <a:cxnSpLocks noChangeShapeType="1"/>
            <a:stCxn id="41" idx="0"/>
            <a:endCxn id="46" idx="3"/>
          </p:cNvCxnSpPr>
          <p:nvPr/>
        </p:nvCxnSpPr>
        <p:spPr bwMode="auto">
          <a:xfrm rot="5400000" flipH="1">
            <a:off x="7557294" y="3159919"/>
            <a:ext cx="246062" cy="679450"/>
          </a:xfrm>
          <a:prstGeom prst="curvedConnector2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</p:cxn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6210300" y="3355975"/>
            <a:ext cx="508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6172200" y="435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7429500" y="3165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Wait for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248400" y="30892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7302500" y="4308475"/>
            <a:ext cx="927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Held by</a:t>
            </a:r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1384300" y="47529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Hold &amp; Wait</a:t>
            </a:r>
            <a:endParaRPr lang="en-US" sz="180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4991100" y="4765675"/>
            <a:ext cx="17272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Circular Wait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381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Acquiring all locks at once</a:t>
            </a:r>
          </a:p>
          <a:p>
            <a:r>
              <a:rPr lang="en-US" dirty="0" smtClean="0"/>
              <a:t>Acquiring locks in a predefined order</a:t>
            </a:r>
          </a:p>
          <a:p>
            <a:r>
              <a:rPr lang="en-US" dirty="0" smtClean="0"/>
              <a:t>Not always practical:</a:t>
            </a:r>
          </a:p>
          <a:p>
            <a:pPr lvl="1"/>
            <a:r>
              <a:rPr lang="en-US" dirty="0" smtClean="0"/>
              <a:t>Transactions might not know which locks they will need in the future</a:t>
            </a:r>
          </a:p>
          <a:p>
            <a:r>
              <a:rPr lang="en-US" dirty="0" smtClean="0"/>
              <a:t>One strategy: timeout</a:t>
            </a:r>
          </a:p>
          <a:p>
            <a:pPr lvl="1"/>
            <a:r>
              <a:rPr lang="en-US" dirty="0" smtClean="0"/>
              <a:t>If we design each transaction to be short and fast, then we can abort() after some period of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10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Complete serialization is correct, but performance and abort are two issues.</a:t>
            </a:r>
            <a:endParaRPr lang="en-US" dirty="0" smtClean="0"/>
          </a:p>
          <a:p>
            <a:r>
              <a:rPr lang="en-US" dirty="0" smtClean="0"/>
              <a:t>Executing transactions concurrently for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</a:t>
            </a:r>
            <a:r>
              <a:rPr lang="en-US" dirty="0" smtClean="0">
                <a:solidFill>
                  <a:srgbClr val="FF0000"/>
                </a:solidFill>
              </a:rPr>
              <a:t>: Not all current executions produce a correct </a:t>
            </a:r>
            <a:r>
              <a:rPr lang="en-US" dirty="0" smtClean="0">
                <a:solidFill>
                  <a:srgbClr val="FF0000"/>
                </a:solidFill>
              </a:rPr>
              <a:t>outcome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1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types of locks: read lock, write lock, commit lock</a:t>
            </a:r>
          </a:p>
          <a:p>
            <a:pPr lvl="1"/>
            <a:r>
              <a:rPr lang="en-US" dirty="0" smtClean="0"/>
              <a:t>Transaction cannot get a read or write lock if there is a commit lock</a:t>
            </a:r>
          </a:p>
          <a:p>
            <a:r>
              <a:rPr lang="en-US" dirty="0" smtClean="0"/>
              <a:t>At commit(),</a:t>
            </a:r>
          </a:p>
          <a:p>
            <a:pPr lvl="1"/>
            <a:r>
              <a:rPr lang="en-US" dirty="0" smtClean="0"/>
              <a:t>Promote all the write locks of </a:t>
            </a:r>
            <a:r>
              <a:rPr lang="en-US" smtClean="0"/>
              <a:t>the transaction into </a:t>
            </a:r>
            <a:r>
              <a:rPr lang="en-US" dirty="0" smtClean="0"/>
              <a:t>commit locks</a:t>
            </a:r>
          </a:p>
          <a:p>
            <a:pPr lvl="1"/>
            <a:r>
              <a:rPr lang="en-US" dirty="0" smtClean="0"/>
              <a:t>If any objects have outstanding read locks, transaction must wait until the transactions that set these locks have completed and locks are released</a:t>
            </a:r>
          </a:p>
          <a:p>
            <a:r>
              <a:rPr lang="en-US" dirty="0" smtClean="0"/>
              <a:t>Compare with read/write locks:</a:t>
            </a:r>
          </a:p>
          <a:p>
            <a:pPr lvl="1"/>
            <a:r>
              <a:rPr lang="en-US" dirty="0" smtClean="0"/>
              <a:t>Read operations are delayed only while transactions are committed</a:t>
            </a:r>
          </a:p>
          <a:p>
            <a:pPr lvl="1"/>
            <a:r>
              <a:rPr lang="en-US" dirty="0" smtClean="0"/>
              <a:t>Read operations of one transaction can cause a delay in the committing of other transactions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82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</a:t>
            </a:r>
            <a:r>
              <a:rPr lang="en-US" dirty="0" smtClean="0"/>
              <a:t>-Version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778000"/>
            <a:ext cx="7683500" cy="3327400"/>
          </a:xfrm>
        </p:spPr>
        <p:txBody>
          <a:bodyPr/>
          <a:lstStyle/>
          <a:p>
            <a:pPr algn="ctr">
              <a:lnSpc>
                <a:spcPct val="100000"/>
              </a:lnSpc>
              <a:buFont typeface="Symbol" pitchFamily="-1" charset="2"/>
              <a:buNone/>
            </a:pPr>
            <a:r>
              <a:rPr lang="en-US" u="sng" dirty="0" smtClean="0">
                <a:latin typeface="Arial" pitchFamily="-1" charset="0"/>
              </a:rPr>
              <a:t>lock compatibility</a:t>
            </a:r>
          </a:p>
          <a:p>
            <a:pPr>
              <a:lnSpc>
                <a:spcPct val="10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    Lock already		Lock requested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      set		read	    write	commit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none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 OK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read			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 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OK		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solidFill>
                <a:srgbClr val="0000FF"/>
              </a:solidFill>
              <a:latin typeface="Arial" pitchFamily="-1" charset="0"/>
            </a:endParaRP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 smtClean="0">
                <a:latin typeface="Arial" pitchFamily="-1" charset="0"/>
              </a:rPr>
              <a:t>		write			  </a:t>
            </a: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OK</a:t>
            </a:r>
            <a:r>
              <a:rPr lang="en-US" dirty="0" smtClean="0">
                <a:solidFill>
                  <a:schemeClr val="accent2"/>
                </a:solidFill>
                <a:latin typeface="Arial" pitchFamily="-1" charset="0"/>
              </a:rPr>
              <a:t>	</a:t>
            </a:r>
            <a:r>
              <a:rPr lang="en-US" dirty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</a:t>
            </a:r>
          </a:p>
          <a:p>
            <a:pPr>
              <a:lnSpc>
                <a:spcPct val="60000"/>
              </a:lnSpc>
              <a:buFont typeface="Symbol" pitchFamily="-1" charset="2"/>
              <a:buNone/>
            </a:pPr>
            <a:r>
              <a:rPr lang="en-US" dirty="0">
                <a:latin typeface="Arial" pitchFamily="-1" charset="0"/>
              </a:rPr>
              <a:t>	</a:t>
            </a:r>
            <a:r>
              <a:rPr lang="en-US" dirty="0" smtClean="0">
                <a:latin typeface="Arial" pitchFamily="-1" charset="0"/>
              </a:rPr>
              <a:t>	commit		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WAIT	  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WAIT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371600" y="2971800"/>
            <a:ext cx="7010400" cy="2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52500" y="4318000"/>
            <a:ext cx="7429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3556000" y="3032289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54102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 flipH="1">
            <a:off x="6781800" y="3048000"/>
            <a:ext cx="0" cy="123491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3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Extracting Even More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 writing </a:t>
            </a:r>
            <a:r>
              <a:rPr lang="en-US" i="1" dirty="0" smtClean="0">
                <a:solidFill>
                  <a:srgbClr val="FF0000"/>
                </a:solidFill>
              </a:rPr>
              <a:t>tentative versions</a:t>
            </a:r>
            <a:r>
              <a:rPr lang="en-US" dirty="0" smtClean="0"/>
              <a:t> of objects</a:t>
            </a:r>
          </a:p>
          <a:p>
            <a:pPr lvl="1"/>
            <a:r>
              <a:rPr lang="en-US" dirty="0" smtClean="0"/>
              <a:t>Letting other transactions read from the previously committed version</a:t>
            </a:r>
          </a:p>
          <a:p>
            <a:r>
              <a:rPr lang="en-US" dirty="0" smtClean="0"/>
              <a:t>Allow read and write locks to be set together by different transactions</a:t>
            </a:r>
          </a:p>
          <a:p>
            <a:pPr lvl="1"/>
            <a:r>
              <a:rPr lang="en-US" dirty="0" smtClean="0"/>
              <a:t>Unlike non-exclusive locks</a:t>
            </a:r>
          </a:p>
          <a:p>
            <a:r>
              <a:rPr lang="en-US" dirty="0" smtClean="0"/>
              <a:t>Read operations wait only if another transaction is committing the same object</a:t>
            </a:r>
          </a:p>
          <a:p>
            <a:r>
              <a:rPr lang="en-US" dirty="0" smtClean="0"/>
              <a:t>Disallow commit if other uncompleted transactions have read the objects</a:t>
            </a:r>
          </a:p>
          <a:p>
            <a:pPr lvl="1"/>
            <a:r>
              <a:rPr lang="en-US" dirty="0" smtClean="0"/>
              <a:t>These transactions must wait until the reading transactions have committed</a:t>
            </a:r>
          </a:p>
          <a:p>
            <a:r>
              <a:rPr lang="en-US" dirty="0" smtClean="0"/>
              <a:t>This allows for more concurrency than read-write locks</a:t>
            </a:r>
          </a:p>
          <a:p>
            <a:pPr lvl="1"/>
            <a:r>
              <a:rPr lang="en-US" dirty="0" smtClean="0"/>
              <a:t>Writing transactions risk waiting or rejection when commit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14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</a:t>
            </a:r>
          </a:p>
          <a:p>
            <a:pPr lvl="1"/>
            <a:r>
              <a:rPr lang="en-US" dirty="0" smtClean="0"/>
              <a:t>Delaying </a:t>
            </a:r>
            <a:r>
              <a:rPr lang="en-US" dirty="0"/>
              <a:t>both their read and write operations 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Strict execution with exclusive locks</a:t>
            </a:r>
          </a:p>
          <a:p>
            <a:pPr lvl="1"/>
            <a:r>
              <a:rPr lang="en-US" dirty="0" smtClean="0"/>
              <a:t>Strict 2PL</a:t>
            </a:r>
          </a:p>
          <a:p>
            <a:r>
              <a:rPr lang="en-US" dirty="0"/>
              <a:t>Increasing concurrency</a:t>
            </a:r>
          </a:p>
          <a:p>
            <a:pPr lvl="1"/>
            <a:r>
              <a:rPr lang="en-US" dirty="0"/>
              <a:t>Non-exclusive locks</a:t>
            </a:r>
          </a:p>
          <a:p>
            <a:pPr lvl="1"/>
            <a:r>
              <a:rPr lang="en-US" dirty="0"/>
              <a:t>Two-version locks</a:t>
            </a:r>
          </a:p>
          <a:p>
            <a:pPr lvl="1"/>
            <a:r>
              <a:rPr lang="en-US" smtClean="0"/>
              <a:t>Etc.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4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82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706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Serial Equivalence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2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Serial </a:t>
            </a:r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dirty="0"/>
              <a:t>How to provide serial equivalence with conflicting operations?</a:t>
            </a:r>
          </a:p>
          <a:p>
            <a:pPr lvl="1"/>
            <a:r>
              <a:rPr lang="en-US" dirty="0"/>
              <a:t>Execute all pairs of conflicting operations in the same order for all </a:t>
            </a:r>
            <a:r>
              <a:rPr lang="en-US" dirty="0" smtClean="0"/>
              <a:t>objects</a:t>
            </a: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3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Abort()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315912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315912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71341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71341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71341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203041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76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356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a.getBalance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59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4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1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67" name="Picture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4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 Executions of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should </a:t>
            </a:r>
            <a:r>
              <a:rPr lang="en-US" i="1" dirty="0" smtClean="0">
                <a:solidFill>
                  <a:srgbClr val="FF0000"/>
                </a:solidFill>
              </a:rPr>
              <a:t>delay both their read and write operations </a:t>
            </a:r>
            <a:r>
              <a:rPr lang="en-US" dirty="0" smtClean="0"/>
              <a:t>on an object (until commit time)</a:t>
            </a:r>
          </a:p>
          <a:p>
            <a:pPr lvl="1"/>
            <a:r>
              <a:rPr lang="en-US" dirty="0" smtClean="0"/>
              <a:t>Until all transactions that previously wrote that object have either committed or </a:t>
            </a:r>
            <a:r>
              <a:rPr lang="en-US" dirty="0" smtClean="0"/>
              <a:t>aborted</a:t>
            </a:r>
          </a:p>
          <a:p>
            <a:pPr lvl="1"/>
            <a:r>
              <a:rPr lang="en-US" dirty="0" smtClean="0"/>
              <a:t>This way, we avoid making intermediate states visible before commit, just in case we need to abort.</a:t>
            </a:r>
            <a:endParaRPr lang="en-US" dirty="0" smtClean="0"/>
          </a:p>
          <a:p>
            <a:pPr lvl="1"/>
            <a:r>
              <a:rPr lang="en-US" dirty="0" smtClean="0"/>
              <a:t>This is called </a:t>
            </a:r>
            <a:r>
              <a:rPr lang="en-US" i="1" dirty="0" smtClean="0">
                <a:solidFill>
                  <a:srgbClr val="0000FF"/>
                </a:solidFill>
              </a:rPr>
              <a:t>strict executions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correctness criteria for transactions:</a:t>
            </a:r>
          </a:p>
          <a:p>
            <a:pPr lvl="1"/>
            <a:r>
              <a:rPr lang="en-US" dirty="0" smtClean="0"/>
              <a:t>Serial equivalence</a:t>
            </a:r>
          </a:p>
          <a:p>
            <a:pPr lvl="1"/>
            <a:r>
              <a:rPr lang="en-US" dirty="0" smtClean="0"/>
              <a:t>Strict execution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667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Thus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concurrently execute transactions.</a:t>
            </a:r>
          </a:p>
          <a:p>
            <a:r>
              <a:rPr lang="en-US" dirty="0" smtClean="0"/>
              <a:t>Problem: Not all current executions produce a correct outcome</a:t>
            </a:r>
          </a:p>
          <a:p>
            <a:pPr lvl="1"/>
            <a:r>
              <a:rPr lang="en-US" dirty="0" smtClean="0"/>
              <a:t>Serial equivalence &amp; strict execution must be met.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Now, how </a:t>
            </a:r>
            <a:r>
              <a:rPr lang="en-US" dirty="0" smtClean="0">
                <a:solidFill>
                  <a:srgbClr val="FF0000"/>
                </a:solidFill>
              </a:rPr>
              <a:t>do we meet the requirements using locks?</a:t>
            </a:r>
          </a:p>
          <a:p>
            <a:pPr lvl="1"/>
            <a:r>
              <a:rPr lang="en-US" dirty="0" smtClean="0"/>
              <a:t>Overall strategy: using more and more fine-grained locking</a:t>
            </a:r>
          </a:p>
          <a:p>
            <a:pPr lvl="1"/>
            <a:r>
              <a:rPr lang="en-US" dirty="0" smtClean="0"/>
              <a:t>No silver bullet. Fine-grained locks have their own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61910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27575</TotalTime>
  <Pages>12</Pages>
  <Words>1337</Words>
  <Application>Microsoft Macintosh PowerPoint</Application>
  <PresentationFormat>Letter Paper (8.5x11 in)</PresentationFormat>
  <Paragraphs>356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CS252-template</vt:lpstr>
      <vt:lpstr>Office Theme</vt:lpstr>
      <vt:lpstr>CSE 486/586 Distributed Systems Concurrency Control --- 2</vt:lpstr>
      <vt:lpstr>Recap</vt:lpstr>
      <vt:lpstr>Recap: Conflicting Operations</vt:lpstr>
      <vt:lpstr>Recap: Serial Equivalence</vt:lpstr>
      <vt:lpstr>Recap: Serial Equivalence </vt:lpstr>
      <vt:lpstr>Recap: Serial Equivalence</vt:lpstr>
      <vt:lpstr>Handling Abort()</vt:lpstr>
      <vt:lpstr>Strict Executions of Transactions</vt:lpstr>
      <vt:lpstr>Story Thus Far</vt:lpstr>
      <vt:lpstr>Using Exclusive Locks</vt:lpstr>
      <vt:lpstr>How to Acquire/Release Locks</vt:lpstr>
      <vt:lpstr>Using Exclusive Locks</vt:lpstr>
      <vt:lpstr>CSE 486/586 Administrivia</vt:lpstr>
      <vt:lpstr>Can We Do Better?</vt:lpstr>
      <vt:lpstr>Non-Exclusive Locks</vt:lpstr>
      <vt:lpstr>Example: Non-Exclusive Locks</vt:lpstr>
      <vt:lpstr>2PL: a Problem</vt:lpstr>
      <vt:lpstr>Deadlock Conditions</vt:lpstr>
      <vt:lpstr>Preventing Deadlocks</vt:lpstr>
      <vt:lpstr>Two-Version Locking</vt:lpstr>
      <vt:lpstr>Two-Version Locking</vt:lpstr>
      <vt:lpstr>Extracting Even More Concurrency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1104</cp:revision>
  <cp:lastPrinted>2015-03-27T16:28:48Z</cp:lastPrinted>
  <dcterms:created xsi:type="dcterms:W3CDTF">2012-03-19T17:30:09Z</dcterms:created>
  <dcterms:modified xsi:type="dcterms:W3CDTF">2015-03-29T19:12:11Z</dcterms:modified>
  <cp:category/>
</cp:coreProperties>
</file>