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32" r:id="rId4"/>
    <p:sldId id="733" r:id="rId5"/>
    <p:sldId id="669" r:id="rId6"/>
    <p:sldId id="689" r:id="rId7"/>
    <p:sldId id="690" r:id="rId8"/>
    <p:sldId id="691" r:id="rId9"/>
    <p:sldId id="692" r:id="rId10"/>
    <p:sldId id="693" r:id="rId11"/>
    <p:sldId id="697" r:id="rId12"/>
    <p:sldId id="698" r:id="rId13"/>
    <p:sldId id="710" r:id="rId14"/>
    <p:sldId id="687" r:id="rId15"/>
    <p:sldId id="584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13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</a:t>
            </a:r>
            <a:r>
              <a:rPr lang="en-US" smtClean="0"/>
              <a:t>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 smtClean="0">
                <a:latin typeface="Arial" pitchFamily="-1" charset="0"/>
              </a:rPr>
              <a:t>right before </a:t>
            </a:r>
            <a:r>
              <a:rPr lang="en-US" dirty="0" smtClean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canCommit</a:t>
            </a:r>
            <a:r>
              <a:rPr lang="en-US" dirty="0" smtClean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decide to abort unilaterally after a timeout (coordinator will eventually abort)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Yes/No loss, the coordinator aborts the transaction after a timeout (pessimistic!). It must announce </a:t>
            </a:r>
            <a:r>
              <a:rPr lang="en-US" dirty="0" err="1" smtClean="0">
                <a:latin typeface="Arial" pitchFamily="-1" charset="0"/>
              </a:rPr>
              <a:t>doAbort</a:t>
            </a:r>
            <a:r>
              <a:rPr lang="en-US" dirty="0" smtClean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doCommit</a:t>
            </a:r>
            <a:r>
              <a:rPr lang="en-US" dirty="0" smtClean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wait for a timeout, send a </a:t>
            </a:r>
            <a:r>
              <a:rPr lang="en-US" dirty="0" err="1" smtClean="0">
                <a:latin typeface="Arial" pitchFamily="-1" charset="0"/>
              </a:rPr>
              <a:t>getDecision</a:t>
            </a:r>
            <a:r>
              <a:rPr lang="en-US" dirty="0" smtClean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 smtClean="0">
                <a:latin typeface="Arial" pitchFamily="-1" charset="0"/>
              </a:rPr>
              <a:t>doCommit/doAbort</a:t>
            </a:r>
            <a:r>
              <a:rPr lang="en-US" dirty="0" smtClean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</a:t>
            </a:r>
            <a:r>
              <a:rPr lang="en-US" dirty="0" smtClean="0"/>
              <a:t>with 2PC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blocking protocol.</a:t>
            </a:r>
          </a:p>
          <a:p>
            <a:r>
              <a:rPr lang="en-US" dirty="0" smtClean="0"/>
              <a:t>Other ways are possible, e.g., 3PC.</a:t>
            </a:r>
          </a:p>
          <a:p>
            <a:r>
              <a:rPr lang="en-US" dirty="0" smtClean="0"/>
              <a:t>Scalability &amp; availability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concurrency</a:t>
            </a:r>
          </a:p>
          <a:p>
            <a:pPr lvl="1"/>
            <a:r>
              <a:rPr lang="en-US" dirty="0" smtClean="0"/>
              <a:t>Non-exclusive locks</a:t>
            </a:r>
          </a:p>
          <a:p>
            <a:pPr lvl="1"/>
            <a:r>
              <a:rPr lang="en-US" dirty="0" smtClean="0"/>
              <a:t>Two-version locks</a:t>
            </a:r>
          </a:p>
          <a:p>
            <a:pPr lvl="1"/>
            <a:r>
              <a:rPr lang="en-US" dirty="0" smtClean="0"/>
              <a:t>Hierarchical locks</a:t>
            </a:r>
          </a:p>
          <a:p>
            <a:r>
              <a:rPr lang="en-US" dirty="0" smtClean="0"/>
              <a:t>Distributed transactions</a:t>
            </a:r>
          </a:p>
          <a:p>
            <a:pPr lvl="1"/>
            <a:r>
              <a:rPr lang="en-US" dirty="0" smtClean="0"/>
              <a:t>One-phase commit cannot handle failures &amp; abort well</a:t>
            </a:r>
          </a:p>
          <a:p>
            <a:pPr lvl="1"/>
            <a:r>
              <a:rPr lang="en-US" dirty="0" smtClean="0"/>
              <a:t>Two-phase commit mitigates the problems of one-phase commit</a:t>
            </a:r>
          </a:p>
          <a:p>
            <a:pPr lvl="1"/>
            <a:r>
              <a:rPr lang="en-US" dirty="0" smtClean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 of transactions?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Delay </a:t>
            </a:r>
            <a:r>
              <a:rPr lang="en-US" i="1" dirty="0">
                <a:solidFill>
                  <a:srgbClr val="FF0000"/>
                </a:solidFill>
              </a:rPr>
              <a:t>both their read and write operations </a:t>
            </a:r>
            <a:r>
              <a:rPr lang="en-US" dirty="0"/>
              <a:t>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Two phase locking?</a:t>
            </a:r>
          </a:p>
          <a:p>
            <a:pPr lvl="1"/>
            <a:r>
              <a:rPr lang="en-US" dirty="0" smtClean="0"/>
              <a:t>Growing phase</a:t>
            </a:r>
          </a:p>
          <a:p>
            <a:pPr lvl="1"/>
            <a:r>
              <a:rPr lang="en-US" dirty="0" smtClean="0"/>
              <a:t>Shrinking phase</a:t>
            </a:r>
          </a:p>
          <a:p>
            <a:r>
              <a:rPr lang="en-US" dirty="0" smtClean="0"/>
              <a:t>Strict two phase locking?</a:t>
            </a:r>
          </a:p>
          <a:p>
            <a:pPr lvl="1"/>
            <a:r>
              <a:rPr lang="en-US" dirty="0" smtClean="0"/>
              <a:t>Release locks only at either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4/11 (Friday)</a:t>
            </a:r>
          </a:p>
          <a:p>
            <a:r>
              <a:rPr lang="en-US" dirty="0" smtClean="0"/>
              <a:t>Midterm: Next Monday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and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In charge of begin, commit, and abort</a:t>
            </a:r>
          </a:p>
          <a:p>
            <a:r>
              <a:rPr lang="en-US" dirty="0" smtClean="0"/>
              <a:t>Participants</a:t>
            </a:r>
          </a:p>
          <a:p>
            <a:pPr lvl="1"/>
            <a:r>
              <a:rPr lang="en-US" dirty="0" smtClean="0"/>
              <a:t>Server processes that handle local operations</a:t>
            </a:r>
            <a:endParaRPr lang="en-US" dirty="0"/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Distributed Transactions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341313" y="1371600"/>
            <a:ext cx="8316912" cy="4716463"/>
            <a:chOff x="233" y="864"/>
            <a:chExt cx="5675" cy="2971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535" y="1385"/>
              <a:ext cx="935" cy="104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48" y="1825"/>
              <a:ext cx="304" cy="2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2546" y="864"/>
              <a:ext cx="153" cy="214"/>
            </a:xfrm>
            <a:prstGeom prst="roundRect">
              <a:avLst>
                <a:gd name="adj" fmla="val 42481"/>
              </a:avLst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61" y="864"/>
              <a:ext cx="138" cy="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561" y="864"/>
              <a:ext cx="154" cy="122"/>
            </a:xfrm>
            <a:prstGeom prst="rect">
              <a:avLst/>
            </a:prstGeom>
            <a:noFill/>
            <a:ln w="349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46" y="971"/>
              <a:ext cx="15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093" y="1905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93" y="2916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093" y="925"/>
              <a:ext cx="934" cy="88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154" y="114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154" y="1247"/>
              <a:ext cx="138" cy="107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154" y="1247"/>
              <a:ext cx="153" cy="122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154" y="124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736" y="117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36" y="1277"/>
              <a:ext cx="138" cy="10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736" y="1277"/>
              <a:ext cx="153" cy="123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25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736" y="127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4154" y="2104"/>
              <a:ext cx="138" cy="200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28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4154" y="221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54" y="221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4154" y="219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4752" y="2227"/>
              <a:ext cx="137" cy="214"/>
            </a:xfrm>
            <a:prstGeom prst="roundRect">
              <a:avLst>
                <a:gd name="adj" fmla="val 474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52" y="2349"/>
              <a:ext cx="137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752" y="2349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AutoShape 37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752" y="2334"/>
              <a:ext cx="137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AutoShape 39"/>
            <p:cNvSpPr>
              <a:spLocks noChangeArrowheads="1"/>
            </p:cNvSpPr>
            <p:nvPr/>
          </p:nvSpPr>
          <p:spPr bwMode="auto">
            <a:xfrm>
              <a:off x="4154" y="3069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AutoShape 40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4154" y="3176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154" y="3176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AutoShape 43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154" y="3161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AutoShape 45"/>
            <p:cNvSpPr>
              <a:spLocks noChangeArrowheads="1"/>
            </p:cNvSpPr>
            <p:nvPr/>
          </p:nvSpPr>
          <p:spPr bwMode="auto">
            <a:xfrm>
              <a:off x="4736" y="3069"/>
              <a:ext cx="138" cy="215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46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36" y="319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4736" y="319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736" y="317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AutoShape 51"/>
            <p:cNvSpPr>
              <a:spLocks noChangeArrowheads="1"/>
            </p:cNvSpPr>
            <p:nvPr/>
          </p:nvSpPr>
          <p:spPr bwMode="auto">
            <a:xfrm>
              <a:off x="4721" y="3376"/>
              <a:ext cx="138" cy="214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AutoShape 52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736" y="3498"/>
              <a:ext cx="123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4736" y="3498"/>
              <a:ext cx="138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AutoShape 55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4721" y="3483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446" y="3674"/>
              <a:ext cx="5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BranchZ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430" y="1652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BranchX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137" y="195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113" y="293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4507" y="321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07" y="344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D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1639" y="2280"/>
              <a:ext cx="3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4430" y="2648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BranchY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4507" y="2311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4507" y="125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A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107" y="994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699" y="941"/>
              <a:ext cx="62" cy="61"/>
            </a:xfrm>
            <a:custGeom>
              <a:avLst/>
              <a:gdLst>
                <a:gd name="T0" fmla="*/ 62 w 62"/>
                <a:gd name="T1" fmla="*/ 30 h 61"/>
                <a:gd name="T2" fmla="*/ 46 w 62"/>
                <a:gd name="T3" fmla="*/ 61 h 61"/>
                <a:gd name="T4" fmla="*/ 0 w 62"/>
                <a:gd name="T5" fmla="*/ 15 h 61"/>
                <a:gd name="T6" fmla="*/ 62 w 62"/>
                <a:gd name="T7" fmla="*/ 0 h 61"/>
                <a:gd name="T8" fmla="*/ 62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62" y="30"/>
                  </a:moveTo>
                  <a:lnTo>
                    <a:pt x="46" y="61"/>
                  </a:lnTo>
                  <a:lnTo>
                    <a:pt x="0" y="15"/>
                  </a:lnTo>
                  <a:lnTo>
                    <a:pt x="62" y="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 flipV="1">
              <a:off x="2761" y="971"/>
              <a:ext cx="1393" cy="26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2699" y="1048"/>
              <a:ext cx="62" cy="61"/>
            </a:xfrm>
            <a:custGeom>
              <a:avLst/>
              <a:gdLst>
                <a:gd name="T0" fmla="*/ 46 w 62"/>
                <a:gd name="T1" fmla="*/ 30 h 61"/>
                <a:gd name="T2" fmla="*/ 16 w 62"/>
                <a:gd name="T3" fmla="*/ 61 h 61"/>
                <a:gd name="T4" fmla="*/ 0 w 62"/>
                <a:gd name="T5" fmla="*/ 0 h 61"/>
                <a:gd name="T6" fmla="*/ 62 w 62"/>
                <a:gd name="T7" fmla="*/ 0 h 61"/>
                <a:gd name="T8" fmla="*/ 46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46" y="30"/>
                  </a:moveTo>
                  <a:lnTo>
                    <a:pt x="16" y="61"/>
                  </a:lnTo>
                  <a:lnTo>
                    <a:pt x="0" y="0"/>
                  </a:lnTo>
                  <a:lnTo>
                    <a:pt x="62" y="0"/>
                  </a:lnTo>
                  <a:lnTo>
                    <a:pt x="46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 flipH="1" flipV="1">
              <a:off x="2745" y="1078"/>
              <a:ext cx="1409" cy="113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638" y="1078"/>
              <a:ext cx="61" cy="62"/>
            </a:xfrm>
            <a:custGeom>
              <a:avLst/>
              <a:gdLst>
                <a:gd name="T0" fmla="*/ 31 w 61"/>
                <a:gd name="T1" fmla="*/ 46 h 62"/>
                <a:gd name="T2" fmla="*/ 0 w 61"/>
                <a:gd name="T3" fmla="*/ 62 h 62"/>
                <a:gd name="T4" fmla="*/ 0 w 61"/>
                <a:gd name="T5" fmla="*/ 0 h 62"/>
                <a:gd name="T6" fmla="*/ 61 w 61"/>
                <a:gd name="T7" fmla="*/ 31 h 62"/>
                <a:gd name="T8" fmla="*/ 31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1" y="46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1" y="31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 flipH="1" flipV="1">
              <a:off x="2669" y="1124"/>
              <a:ext cx="1470" cy="2037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3291" y="948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282" y="1464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3470" y="2709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1968" y="1882"/>
              <a:ext cx="7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888" y="1254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4921" y="3153"/>
              <a:ext cx="9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4888" y="2311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877" y="3459"/>
              <a:ext cx="9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2822" y="2058"/>
              <a:ext cx="76" cy="62"/>
            </a:xfrm>
            <a:custGeom>
              <a:avLst/>
              <a:gdLst>
                <a:gd name="T0" fmla="*/ 15 w 76"/>
                <a:gd name="T1" fmla="*/ 31 h 62"/>
                <a:gd name="T2" fmla="*/ 15 w 76"/>
                <a:gd name="T3" fmla="*/ 0 h 62"/>
                <a:gd name="T4" fmla="*/ 76 w 76"/>
                <a:gd name="T5" fmla="*/ 46 h 62"/>
                <a:gd name="T6" fmla="*/ 0 w 76"/>
                <a:gd name="T7" fmla="*/ 62 h 62"/>
                <a:gd name="T8" fmla="*/ 15 w 76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62"/>
                <a:gd name="T17" fmla="*/ 76 w 76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62">
                  <a:moveTo>
                    <a:pt x="15" y="31"/>
                  </a:moveTo>
                  <a:lnTo>
                    <a:pt x="15" y="0"/>
                  </a:lnTo>
                  <a:lnTo>
                    <a:pt x="76" y="46"/>
                  </a:lnTo>
                  <a:lnTo>
                    <a:pt x="0" y="62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179" y="1936"/>
              <a:ext cx="643" cy="153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2485" y="986"/>
              <a:ext cx="61" cy="62"/>
            </a:xfrm>
            <a:custGeom>
              <a:avLst/>
              <a:gdLst>
                <a:gd name="T0" fmla="*/ 30 w 61"/>
                <a:gd name="T1" fmla="*/ 46 h 62"/>
                <a:gd name="T2" fmla="*/ 0 w 61"/>
                <a:gd name="T3" fmla="*/ 16 h 62"/>
                <a:gd name="T4" fmla="*/ 61 w 61"/>
                <a:gd name="T5" fmla="*/ 0 h 62"/>
                <a:gd name="T6" fmla="*/ 46 w 61"/>
                <a:gd name="T7" fmla="*/ 62 h 62"/>
                <a:gd name="T8" fmla="*/ 30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0" y="46"/>
                  </a:moveTo>
                  <a:lnTo>
                    <a:pt x="0" y="16"/>
                  </a:lnTo>
                  <a:lnTo>
                    <a:pt x="61" y="0"/>
                  </a:lnTo>
                  <a:lnTo>
                    <a:pt x="46" y="62"/>
                  </a:lnTo>
                  <a:lnTo>
                    <a:pt x="30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 flipV="1">
              <a:off x="1995" y="1032"/>
              <a:ext cx="505" cy="7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1358" y="960"/>
              <a:ext cx="10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3" name="Rectangle 89"/>
            <p:cNvSpPr>
              <a:spLocks noChangeArrowheads="1"/>
            </p:cNvSpPr>
            <p:nvPr/>
          </p:nvSpPr>
          <p:spPr bwMode="auto">
            <a:xfrm>
              <a:off x="2297" y="2188"/>
              <a:ext cx="117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b.withdraw(T, 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1292" y="1089"/>
              <a:ext cx="11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chemeClr val="tx1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Arial" pitchFamily="-1" charset="0"/>
              </a:endParaRPr>
            </a:p>
          </p:txBody>
        </p:sp>
        <p:sp>
          <p:nvSpPr>
            <p:cNvPr id="95" name="Rectangle 91"/>
            <p:cNvSpPr>
              <a:spLocks noChangeArrowheads="1"/>
            </p:cNvSpPr>
            <p:nvPr/>
          </p:nvSpPr>
          <p:spPr bwMode="auto">
            <a:xfrm>
              <a:off x="396" y="2592"/>
              <a:ext cx="20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T </a:t>
              </a: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= 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605" y="2592"/>
              <a:ext cx="97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439" y="2742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439" y="2906"/>
              <a:ext cx="8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9" name="Rectangle 95"/>
            <p:cNvSpPr>
              <a:spLocks noChangeArrowheads="1"/>
            </p:cNvSpPr>
            <p:nvPr/>
          </p:nvSpPr>
          <p:spPr bwMode="auto">
            <a:xfrm>
              <a:off x="439" y="3040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439" y="3175"/>
              <a:ext cx="86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1" name="Rectangle 97"/>
            <p:cNvSpPr>
              <a:spLocks noChangeArrowheads="1"/>
            </p:cNvSpPr>
            <p:nvPr/>
          </p:nvSpPr>
          <p:spPr bwMode="auto">
            <a:xfrm>
              <a:off x="364" y="3324"/>
              <a:ext cx="119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      </a:t>
              </a: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33" y="3547"/>
              <a:ext cx="37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chemeClr val="tx1"/>
                  </a:solidFill>
                  <a:latin typeface="Times" pitchFamily="-1" charset="0"/>
                </a:rPr>
                <a:t> </a:t>
              </a:r>
              <a:r>
                <a:rPr lang="en-GB" sz="1600" dirty="0">
                  <a:solidFill>
                    <a:schemeClr val="tx1"/>
                  </a:solidFill>
                  <a:latin typeface="Arial" pitchFamily="-1" charset="0"/>
                </a:rPr>
                <a:t>Note: the coordinator is in one of the servers, e.g. </a:t>
              </a:r>
              <a:r>
                <a:rPr lang="en-GB" sz="1600" dirty="0" err="1">
                  <a:solidFill>
                    <a:schemeClr val="tx1"/>
                  </a:solidFill>
                  <a:latin typeface="Arial" pitchFamily="-1" charset="0"/>
                </a:rPr>
                <a:t>BranchX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 some stage, client executes </a:t>
            </a:r>
            <a:r>
              <a:rPr lang="en-US" dirty="0" err="1" smtClean="0">
                <a:latin typeface="Arial" pitchFamily="-1" charset="0"/>
              </a:rPr>
              <a:t>closeTransaction</a:t>
            </a:r>
            <a:r>
              <a:rPr lang="en-US" dirty="0" smtClean="0">
                <a:latin typeface="Arial" pitchFamily="-1" charset="0"/>
              </a:rPr>
              <a:t>(). Now, atomicity requires that either </a:t>
            </a:r>
            <a:r>
              <a:rPr lang="en-US" i="1" dirty="0" smtClean="0">
                <a:latin typeface="Arial" pitchFamily="-1" charset="0"/>
              </a:rPr>
              <a:t>all</a:t>
            </a:r>
            <a:r>
              <a:rPr lang="en-US" dirty="0" smtClean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 smtClean="0">
                <a:latin typeface="Arial" pitchFamily="-1" charset="0"/>
              </a:rPr>
              <a:t>all </a:t>
            </a:r>
            <a:r>
              <a:rPr lang="en-US" dirty="0" smtClean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We need to ensure </a:t>
            </a:r>
            <a:r>
              <a:rPr lang="en-US" i="1" dirty="0" smtClean="0">
                <a:latin typeface="Arial" pitchFamily="-1" charset="0"/>
              </a:rPr>
              <a:t>safety </a:t>
            </a:r>
            <a:r>
              <a:rPr lang="en-US" dirty="0" smtClean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cut: </a:t>
            </a:r>
            <a:r>
              <a:rPr lang="en-US" i="1" u="sng" dirty="0" smtClean="0">
                <a:latin typeface="Arial" pitchFamily="-1" charset="0"/>
              </a:rPr>
              <a:t>one-phase commit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protocol. The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 smtClean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Doesn’t work when a participant crashes before receiving </a:t>
            </a:r>
            <a:r>
              <a:rPr lang="en-US" smtClean="0">
                <a:latin typeface="Arial" pitchFamily="-1" charset="0"/>
              </a:rPr>
              <a:t>this message.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 not allow participant to abort the transaction, e.g., under deadlock.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Coordinator collects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 smtClean="0">
                <a:latin typeface="Arial" pitchFamily="-1" charset="0"/>
              </a:rPr>
              <a:t> (commit or abort) from each participant (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 smtClean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all participants want to commit and no one has crashed,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any participant has crashed or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25540</TotalTime>
  <Pages>12</Pages>
  <Words>743</Words>
  <Application>Microsoft Macintosh PowerPoint</Application>
  <PresentationFormat>Letter Paper (8.5x11 in)</PresentationFormat>
  <Paragraphs>176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CS252-template</vt:lpstr>
      <vt:lpstr>Office Theme</vt:lpstr>
      <vt:lpstr>CSE 486/586 Distributed Systems Concurrency Control --- 3</vt:lpstr>
      <vt:lpstr>Recap</vt:lpstr>
      <vt:lpstr>CSE 486/586 Administrivia</vt:lpstr>
      <vt:lpstr>Distributed Transactions</vt:lpstr>
      <vt:lpstr>Coordinator and Participants</vt:lpstr>
      <vt:lpstr>Example of Distributed Transactions</vt:lpstr>
      <vt:lpstr>Atomic Commit Problem</vt:lpstr>
      <vt:lpstr>Atomic Commit</vt:lpstr>
      <vt:lpstr>Two-Phase Commit</vt:lpstr>
      <vt:lpstr>Two-Phase Commit</vt:lpstr>
      <vt:lpstr>Two-Phase Commit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1073</cp:revision>
  <cp:lastPrinted>2013-03-20T17:36:15Z</cp:lastPrinted>
  <dcterms:created xsi:type="dcterms:W3CDTF">2012-03-19T17:30:09Z</dcterms:created>
  <dcterms:modified xsi:type="dcterms:W3CDTF">2015-03-29T19:13:34Z</dcterms:modified>
  <cp:category/>
</cp:coreProperties>
</file>