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31"/>
  </p:notesMasterIdLst>
  <p:handoutMasterIdLst>
    <p:handoutMasterId r:id="rId32"/>
  </p:handoutMasterIdLst>
  <p:sldIdLst>
    <p:sldId id="322" r:id="rId3"/>
    <p:sldId id="659" r:id="rId4"/>
    <p:sldId id="637" r:id="rId5"/>
    <p:sldId id="638" r:id="rId6"/>
    <p:sldId id="642" r:id="rId7"/>
    <p:sldId id="639" r:id="rId8"/>
    <p:sldId id="641" r:id="rId9"/>
    <p:sldId id="640" r:id="rId10"/>
    <p:sldId id="643" r:id="rId11"/>
    <p:sldId id="644" r:id="rId12"/>
    <p:sldId id="645" r:id="rId13"/>
    <p:sldId id="661" r:id="rId14"/>
    <p:sldId id="646" r:id="rId15"/>
    <p:sldId id="647" r:id="rId16"/>
    <p:sldId id="648" r:id="rId17"/>
    <p:sldId id="649" r:id="rId18"/>
    <p:sldId id="650" r:id="rId19"/>
    <p:sldId id="651" r:id="rId20"/>
    <p:sldId id="652" r:id="rId21"/>
    <p:sldId id="653" r:id="rId22"/>
    <p:sldId id="654" r:id="rId23"/>
    <p:sldId id="655" r:id="rId24"/>
    <p:sldId id="656" r:id="rId25"/>
    <p:sldId id="658" r:id="rId26"/>
    <p:sldId id="657" r:id="rId27"/>
    <p:sldId id="630" r:id="rId28"/>
    <p:sldId id="636" r:id="rId29"/>
    <p:sldId id="584" r:id="rId30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9" autoAdjust="0"/>
    <p:restoredTop sz="80102" autoAdjust="0"/>
  </p:normalViewPr>
  <p:slideViewPr>
    <p:cSldViewPr>
      <p:cViewPr varScale="1">
        <p:scale>
          <a:sx n="88" d="100"/>
          <a:sy n="88" d="100"/>
        </p:scale>
        <p:origin x="-1896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notesMaster" Target="notesMasters/notesMaster1.xml"/><Relationship Id="rId32" Type="http://schemas.openxmlformats.org/officeDocument/2006/relationships/handoutMaster" Target="handoutMasters/handoutMaster1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printerSettings" Target="printerSettings/printerSettings1.bin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11828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6942658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4ADAC622-A9E5-CA41-9FAB-9F41B59D5481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23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18F7D34C-3378-6F4E-97B2-1F749B375927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25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80B2A749-27CB-C847-94D3-66F48F193697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26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Remote Procedure Call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Stub, Marshalling, &amp; </a:t>
            </a:r>
            <a:r>
              <a:rPr lang="en-US" dirty="0" err="1" smtClean="0"/>
              <a:t>Unmarshalling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Stub functions:</a:t>
            </a:r>
            <a:r>
              <a:rPr lang="en-US" dirty="0" smtClean="0"/>
              <a:t> local interface to make it appear that the call is local.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Marshalling:</a:t>
            </a:r>
            <a:r>
              <a:rPr lang="en-US" dirty="0" smtClean="0"/>
              <a:t> the act of taking a collection of data items (platform dependent) and assembling them into the external data representation (platform independent).</a:t>
            </a:r>
            <a:endParaRPr lang="en-US" dirty="0" smtClean="0">
              <a:sym typeface="Symbol" charset="0"/>
            </a:endParaRPr>
          </a:p>
          <a:p>
            <a:r>
              <a:rPr lang="en-US" dirty="0" err="1" smtClean="0">
                <a:solidFill>
                  <a:srgbClr val="0000FF"/>
                </a:solidFill>
              </a:rPr>
              <a:t>Unmarshalling</a:t>
            </a:r>
            <a:r>
              <a:rPr lang="en-US" dirty="0" smtClean="0">
                <a:solidFill>
                  <a:srgbClr val="0000FF"/>
                </a:solidFill>
              </a:rPr>
              <a:t>: </a:t>
            </a:r>
            <a:r>
              <a:rPr lang="en-US" dirty="0" smtClean="0"/>
              <a:t>the process of disassembling data that is in external data representation form, into a locally interpretable form.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RPC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ounded Rectangle 4"/>
          <p:cNvSpPr/>
          <p:nvPr/>
        </p:nvSpPr>
        <p:spPr bwMode="auto">
          <a:xfrm>
            <a:off x="685800" y="1295400"/>
            <a:ext cx="3200400" cy="4800600"/>
          </a:xfrm>
          <a:prstGeom prst="round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Client Process</a:t>
            </a:r>
          </a:p>
        </p:txBody>
      </p:sp>
      <p:sp>
        <p:nvSpPr>
          <p:cNvPr id="6" name="Rounded Rectangle 5"/>
          <p:cNvSpPr/>
          <p:nvPr/>
        </p:nvSpPr>
        <p:spPr bwMode="auto">
          <a:xfrm>
            <a:off x="990600" y="2362200"/>
            <a:ext cx="2590800" cy="685800"/>
          </a:xfrm>
          <a:prstGeom prst="round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solidFill>
                  <a:schemeClr val="tx2"/>
                </a:solidFill>
              </a:rPr>
              <a:t>Client Function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990600" y="3581400"/>
            <a:ext cx="2590800" cy="685800"/>
          </a:xfrm>
          <a:prstGeom prst="round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solidFill>
                  <a:schemeClr val="tx2"/>
                </a:solidFill>
              </a:rPr>
              <a:t>Client Stub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990600" y="4953000"/>
            <a:ext cx="2590800" cy="685800"/>
          </a:xfrm>
          <a:prstGeom prst="round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solidFill>
                  <a:schemeClr val="tx2"/>
                </a:solidFill>
              </a:rPr>
              <a:t>Socket API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5181600" y="1295400"/>
            <a:ext cx="3200400" cy="4800600"/>
          </a:xfrm>
          <a:prstGeom prst="round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Server Process</a:t>
            </a:r>
          </a:p>
        </p:txBody>
      </p:sp>
      <p:sp>
        <p:nvSpPr>
          <p:cNvPr id="11" name="Rounded Rectangle 10"/>
          <p:cNvSpPr/>
          <p:nvPr/>
        </p:nvSpPr>
        <p:spPr bwMode="auto">
          <a:xfrm>
            <a:off x="5486400" y="2362200"/>
            <a:ext cx="2590800" cy="685800"/>
          </a:xfrm>
          <a:prstGeom prst="round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solidFill>
                  <a:schemeClr val="tx2"/>
                </a:solidFill>
              </a:rPr>
              <a:t>Server Function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5486400" y="3581400"/>
            <a:ext cx="2590800" cy="685800"/>
          </a:xfrm>
          <a:prstGeom prst="round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solidFill>
                  <a:schemeClr val="tx2"/>
                </a:solidFill>
              </a:rPr>
              <a:t>Server Stub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5486400" y="4953000"/>
            <a:ext cx="2590800" cy="685800"/>
          </a:xfrm>
          <a:prstGeom prst="round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solidFill>
                  <a:schemeClr val="tx2"/>
                </a:solidFill>
              </a:rPr>
              <a:t>Socket API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cxnSp>
        <p:nvCxnSpPr>
          <p:cNvPr id="15" name="Straight Arrow Connector 14"/>
          <p:cNvCxnSpPr>
            <a:stCxn id="6" idx="2"/>
            <a:endCxn id="7" idx="0"/>
          </p:cNvCxnSpPr>
          <p:nvPr/>
        </p:nvCxnSpPr>
        <p:spPr bwMode="auto">
          <a:xfrm rot="5400000">
            <a:off x="2019300" y="3314700"/>
            <a:ext cx="5334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16" name="Straight Arrow Connector 15"/>
          <p:cNvCxnSpPr>
            <a:endCxn id="8" idx="0"/>
          </p:cNvCxnSpPr>
          <p:nvPr/>
        </p:nvCxnSpPr>
        <p:spPr bwMode="auto">
          <a:xfrm rot="5400000">
            <a:off x="1943100" y="4610100"/>
            <a:ext cx="6858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19" name="Straight Arrow Connector 18"/>
          <p:cNvCxnSpPr>
            <a:stCxn id="8" idx="3"/>
            <a:endCxn id="13" idx="1"/>
          </p:cNvCxnSpPr>
          <p:nvPr/>
        </p:nvCxnSpPr>
        <p:spPr bwMode="auto">
          <a:xfrm>
            <a:off x="3581400" y="5295900"/>
            <a:ext cx="19050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22" name="Straight Arrow Connector 21"/>
          <p:cNvCxnSpPr>
            <a:stCxn id="13" idx="0"/>
            <a:endCxn id="12" idx="2"/>
          </p:cNvCxnSpPr>
          <p:nvPr/>
        </p:nvCxnSpPr>
        <p:spPr bwMode="auto">
          <a:xfrm rot="5400000" flipH="1" flipV="1">
            <a:off x="6438900" y="4610100"/>
            <a:ext cx="6858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25" name="Straight Arrow Connector 24"/>
          <p:cNvCxnSpPr>
            <a:stCxn id="12" idx="0"/>
            <a:endCxn id="11" idx="2"/>
          </p:cNvCxnSpPr>
          <p:nvPr/>
        </p:nvCxnSpPr>
        <p:spPr bwMode="auto">
          <a:xfrm rot="5400000" flipH="1" flipV="1">
            <a:off x="6515100" y="3314700"/>
            <a:ext cx="5334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30" name="TextBox 29"/>
          <p:cNvSpPr txBox="1"/>
          <p:nvPr/>
        </p:nvSpPr>
        <p:spPr>
          <a:xfrm>
            <a:off x="2931878" y="4419600"/>
            <a:ext cx="31641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Marshalling/</a:t>
            </a:r>
            <a:r>
              <a:rPr lang="en-US" sz="2000" dirty="0" err="1" smtClean="0">
                <a:solidFill>
                  <a:srgbClr val="000000"/>
                </a:solidFill>
              </a:rPr>
              <a:t>unmarshalling</a:t>
            </a:r>
            <a:endParaRPr lang="en-US" sz="2000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79464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You Generate Stubs?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Ever heard of C/C++, Java, Python syntax for RPC?</a:t>
            </a:r>
          </a:p>
          <a:p>
            <a:pPr lvl="1"/>
            <a:r>
              <a:rPr lang="en-US" dirty="0" smtClean="0"/>
              <a:t>None!</a:t>
            </a:r>
          </a:p>
          <a:p>
            <a:r>
              <a:rPr lang="en-US" dirty="0" smtClean="0"/>
              <a:t>Language compilers don’t generate client and server stubs.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Common solution: </a:t>
            </a:r>
            <a:r>
              <a:rPr lang="en-US" dirty="0" smtClean="0"/>
              <a:t>use </a:t>
            </a:r>
            <a:r>
              <a:rPr lang="en-US" dirty="0" smtClean="0">
                <a:solidFill>
                  <a:srgbClr val="FF0000"/>
                </a:solidFill>
              </a:rPr>
              <a:t>a separate language and a pre-compiler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Interface Definition Language (IDL)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Allow programmers to express remote procedures, e.g., names, parameters, and return values.</a:t>
            </a:r>
          </a:p>
          <a:p>
            <a:r>
              <a:rPr lang="en-US" dirty="0" smtClean="0"/>
              <a:t>Pre-compilers take this and generate stubs, marshalling/</a:t>
            </a:r>
            <a:r>
              <a:rPr lang="en-US" dirty="0" err="1" smtClean="0"/>
              <a:t>unmarshalling</a:t>
            </a:r>
            <a:r>
              <a:rPr lang="en-US" dirty="0" smtClean="0"/>
              <a:t> mechanisms.</a:t>
            </a:r>
          </a:p>
          <a:p>
            <a:r>
              <a:rPr lang="en-US" dirty="0" smtClean="0"/>
              <a:t>Similar to writing function definitions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SUN XDR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053137" y="6094412"/>
            <a:ext cx="1905000" cy="292100"/>
          </a:xfrm>
        </p:spPr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914400" y="914400"/>
            <a:ext cx="2831499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const MAX = 1000;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typedef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int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FileIdentifier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typedef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int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FilePointer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typedef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int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Length;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struct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Data {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	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int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length;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	char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buffer[MAX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];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};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struct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writeargs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{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	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FileIdentifier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f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	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FilePointer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position;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	Data data;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};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4710112" y="1050925"/>
            <a:ext cx="4096262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struct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readargs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{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	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FileIdentifier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f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	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FilePointer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position;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	Length length;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};</a:t>
            </a:r>
            <a:endParaRPr lang="en-GB" sz="2000" dirty="0">
              <a:solidFill>
                <a:schemeClr val="tx1"/>
              </a:solidFill>
              <a:latin typeface="Times" pitchFamily="-84" charset="0"/>
            </a:endParaRPr>
          </a:p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endParaRPr lang="en-GB" sz="2000" i="1" dirty="0">
              <a:solidFill>
                <a:schemeClr val="tx1"/>
              </a:solidFill>
              <a:latin typeface="Times" pitchFamily="-84" charset="0"/>
            </a:endParaRPr>
          </a:p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program FILEREADWRITE {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  version VERSION {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	void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WRITE(writeargs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)=1;</a:t>
            </a:r>
            <a:r>
              <a:rPr lang="en-GB" sz="2000" i="1" dirty="0" smtClean="0">
                <a:solidFill>
                  <a:schemeClr val="tx1"/>
                </a:solidFill>
                <a:latin typeface="Times" pitchFamily="-84" charset="0"/>
              </a:rPr>
              <a:t>		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Data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READ(readargs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)=2</a:t>
            </a:r>
            <a:r>
              <a:rPr lang="en-GB" sz="2000" i="1" dirty="0" smtClean="0">
                <a:solidFill>
                  <a:schemeClr val="tx1"/>
                </a:solidFill>
                <a:latin typeface="Times" pitchFamily="-84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  }=2;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} = 9999;</a:t>
            </a: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4154487" y="987425"/>
            <a:ext cx="0" cy="45386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Stub Generation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09600" y="1181100"/>
            <a:ext cx="7848600" cy="52197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1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 typeface="Wingdings" pitchFamily="-84" charset="2"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-84" charset="0"/>
                <a:ea typeface="+mn-ea"/>
                <a:cs typeface="+mn-cs"/>
              </a:rPr>
              <a:t>  </a:t>
            </a:r>
            <a:endParaRPr kumimoji="0" lang="en-US" sz="3600" b="1" i="0" u="none" strike="noStrike" kern="0" cap="none" spc="0" normalizeH="0" baseline="0" noProof="0">
              <a:ln>
                <a:noFill/>
              </a:ln>
              <a:solidFill>
                <a:schemeClr val="hlink"/>
              </a:solidFill>
              <a:effectLst/>
              <a:uLnTx/>
              <a:uFillTx/>
              <a:latin typeface="Arial" pitchFamily="-84" charset="0"/>
              <a:ea typeface="+mn-ea"/>
              <a:cs typeface="+mn-cs"/>
            </a:endParaRP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>
            <a:off x="863600" y="34163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600" b="1"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rPr>
              <a:t>Interface </a:t>
            </a:r>
          </a:p>
          <a:p>
            <a:pPr algn="ctr">
              <a:defRPr/>
            </a:pPr>
            <a:r>
              <a:rPr lang="en-US" sz="1600" b="1"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rPr>
              <a:t>Specification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2743200" y="3416300"/>
            <a:ext cx="1117600" cy="749300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2689225" y="3546475"/>
            <a:ext cx="1243013" cy="5334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Stub Generator</a:t>
            </a: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4838700" y="23368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/>
              <a:t>Server</a:t>
            </a:r>
          </a:p>
          <a:p>
            <a:pPr algn="ctr"/>
            <a:r>
              <a:rPr lang="en-US" sz="1600" b="1"/>
              <a:t>Stub</a:t>
            </a:r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auto">
          <a:xfrm>
            <a:off x="4546600" y="34290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/>
              <a:t>Common</a:t>
            </a:r>
          </a:p>
          <a:p>
            <a:pPr algn="ctr"/>
            <a:r>
              <a:rPr lang="en-US" sz="1600" b="1"/>
              <a:t>Header</a:t>
            </a:r>
          </a:p>
        </p:txBody>
      </p:sp>
      <p:sp>
        <p:nvSpPr>
          <p:cNvPr id="11" name="AutoShape 9"/>
          <p:cNvSpPr>
            <a:spLocks noChangeArrowheads="1"/>
          </p:cNvSpPr>
          <p:nvPr/>
        </p:nvSpPr>
        <p:spPr bwMode="auto">
          <a:xfrm>
            <a:off x="4902200" y="44831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/>
              <a:t>Client </a:t>
            </a:r>
          </a:p>
          <a:p>
            <a:pPr algn="ctr"/>
            <a:r>
              <a:rPr lang="en-US" sz="1600" b="1"/>
              <a:t>Stub</a:t>
            </a:r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2197100" y="3746500"/>
            <a:ext cx="5969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 flipV="1">
            <a:off x="3822700" y="3771900"/>
            <a:ext cx="723900" cy="127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 flipV="1">
            <a:off x="3810000" y="2692400"/>
            <a:ext cx="1016000" cy="1092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3835400" y="3771900"/>
            <a:ext cx="1079500" cy="10668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AutoShape 14"/>
          <p:cNvSpPr>
            <a:spLocks noChangeArrowheads="1"/>
          </p:cNvSpPr>
          <p:nvPr/>
        </p:nvSpPr>
        <p:spPr bwMode="auto">
          <a:xfrm>
            <a:off x="6756400" y="4495800"/>
            <a:ext cx="1104900" cy="698500"/>
          </a:xfrm>
          <a:prstGeom prst="roundRect">
            <a:avLst>
              <a:gd name="adj" fmla="val 16667"/>
            </a:avLst>
          </a:prstGeom>
          <a:solidFill>
            <a:srgbClr val="FEFF72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Client</a:t>
            </a:r>
          </a:p>
          <a:p>
            <a:pPr algn="ctr"/>
            <a:r>
              <a:rPr lang="en-US" sz="1600" b="1">
                <a:solidFill>
                  <a:schemeClr val="hlink"/>
                </a:solidFill>
              </a:rPr>
              <a:t>Source </a:t>
            </a:r>
          </a:p>
        </p:txBody>
      </p:sp>
      <p:sp>
        <p:nvSpPr>
          <p:cNvPr id="17" name="Rectangle 15"/>
          <p:cNvSpPr>
            <a:spLocks noChangeArrowheads="1"/>
          </p:cNvSpPr>
          <p:nvPr/>
        </p:nvSpPr>
        <p:spPr bwMode="auto">
          <a:xfrm>
            <a:off x="5105400" y="5537200"/>
            <a:ext cx="2921000" cy="749300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>
            <a:off x="7277100" y="5194300"/>
            <a:ext cx="0" cy="3175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>
            <a:off x="5549900" y="5181600"/>
            <a:ext cx="0" cy="3556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AutoShape 18"/>
          <p:cNvSpPr>
            <a:spLocks noChangeArrowheads="1"/>
          </p:cNvSpPr>
          <p:nvPr/>
        </p:nvSpPr>
        <p:spPr bwMode="auto">
          <a:xfrm>
            <a:off x="6261100" y="3429000"/>
            <a:ext cx="1371600" cy="6985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27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600" b="1">
                <a:solidFill>
                  <a:schemeClr val="tx1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rPr>
              <a:t>RPC</a:t>
            </a:r>
          </a:p>
          <a:p>
            <a:pPr algn="ctr">
              <a:defRPr/>
            </a:pPr>
            <a:r>
              <a:rPr lang="en-US" sz="1600" b="1">
                <a:solidFill>
                  <a:schemeClr val="tx1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rPr>
              <a:t>LIBRARY</a:t>
            </a:r>
          </a:p>
        </p:txBody>
      </p:sp>
      <p:sp>
        <p:nvSpPr>
          <p:cNvPr id="21" name="AutoShape 19"/>
          <p:cNvSpPr>
            <a:spLocks noChangeArrowheads="1"/>
          </p:cNvSpPr>
          <p:nvPr/>
        </p:nvSpPr>
        <p:spPr bwMode="auto">
          <a:xfrm>
            <a:off x="6807200" y="2413000"/>
            <a:ext cx="1028700" cy="698500"/>
          </a:xfrm>
          <a:prstGeom prst="roundRect">
            <a:avLst>
              <a:gd name="adj" fmla="val 16667"/>
            </a:avLst>
          </a:prstGeom>
          <a:solidFill>
            <a:srgbClr val="FEFF72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Server</a:t>
            </a:r>
          </a:p>
          <a:p>
            <a:pPr algn="ctr"/>
            <a:r>
              <a:rPr lang="en-US" sz="1600" b="1">
                <a:solidFill>
                  <a:schemeClr val="hlink"/>
                </a:solidFill>
              </a:rPr>
              <a:t>Source </a:t>
            </a:r>
          </a:p>
        </p:txBody>
      </p:sp>
      <p:sp>
        <p:nvSpPr>
          <p:cNvPr id="22" name="Line 20"/>
          <p:cNvSpPr>
            <a:spLocks noChangeShapeType="1"/>
          </p:cNvSpPr>
          <p:nvPr/>
        </p:nvSpPr>
        <p:spPr bwMode="auto">
          <a:xfrm flipH="1">
            <a:off x="6159500" y="1866900"/>
            <a:ext cx="3175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Rectangle 21"/>
          <p:cNvSpPr>
            <a:spLocks noChangeArrowheads="1"/>
          </p:cNvSpPr>
          <p:nvPr/>
        </p:nvSpPr>
        <p:spPr bwMode="auto">
          <a:xfrm>
            <a:off x="5130800" y="1282700"/>
            <a:ext cx="2755900" cy="749300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 flipV="1">
            <a:off x="5575300" y="2006600"/>
            <a:ext cx="0" cy="3429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5356225" y="1501775"/>
            <a:ext cx="2259013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b="1">
                <a:solidFill>
                  <a:schemeClr val="tx1"/>
                </a:solidFill>
              </a:rPr>
              <a:t>Compiler / Linker</a:t>
            </a:r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 flipV="1">
            <a:off x="7340600" y="2044700"/>
            <a:ext cx="12700" cy="381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AutoShape 25"/>
          <p:cNvSpPr>
            <a:spLocks noChangeArrowheads="1"/>
          </p:cNvSpPr>
          <p:nvPr/>
        </p:nvSpPr>
        <p:spPr bwMode="auto">
          <a:xfrm>
            <a:off x="6172200" y="3517900"/>
            <a:ext cx="1371600" cy="6985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27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600" b="1">
                <a:solidFill>
                  <a:schemeClr val="tx1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rPr>
              <a:t>RPC</a:t>
            </a:r>
          </a:p>
          <a:p>
            <a:pPr algn="ctr">
              <a:defRPr/>
            </a:pPr>
            <a:r>
              <a:rPr lang="en-US" sz="1600" b="1">
                <a:solidFill>
                  <a:schemeClr val="tx1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rPr>
              <a:t>LIBRARY</a:t>
            </a:r>
          </a:p>
        </p:txBody>
      </p:sp>
      <p:sp>
        <p:nvSpPr>
          <p:cNvPr id="28" name="AutoShape 26"/>
          <p:cNvSpPr>
            <a:spLocks noChangeArrowheads="1"/>
          </p:cNvSpPr>
          <p:nvPr/>
        </p:nvSpPr>
        <p:spPr bwMode="auto">
          <a:xfrm>
            <a:off x="2819400" y="4940300"/>
            <a:ext cx="1104900" cy="6985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Client</a:t>
            </a:r>
          </a:p>
          <a:p>
            <a:pPr algn="ctr"/>
            <a:r>
              <a:rPr lang="en-US" sz="1600" b="1">
                <a:solidFill>
                  <a:schemeClr val="hlink"/>
                </a:solidFill>
              </a:rPr>
              <a:t>Program </a:t>
            </a:r>
          </a:p>
        </p:txBody>
      </p:sp>
      <p:sp>
        <p:nvSpPr>
          <p:cNvPr id="29" name="AutoShape 27"/>
          <p:cNvSpPr>
            <a:spLocks noChangeArrowheads="1"/>
          </p:cNvSpPr>
          <p:nvPr/>
        </p:nvSpPr>
        <p:spPr bwMode="auto">
          <a:xfrm>
            <a:off x="2882900" y="1968500"/>
            <a:ext cx="1028700" cy="6985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Server</a:t>
            </a:r>
          </a:p>
          <a:p>
            <a:pPr algn="ctr"/>
            <a:r>
              <a:rPr lang="en-US" sz="1600" b="1">
                <a:solidFill>
                  <a:schemeClr val="hlink"/>
                </a:solidFill>
              </a:rPr>
              <a:t>Program</a:t>
            </a:r>
          </a:p>
        </p:txBody>
      </p:sp>
      <p:cxnSp>
        <p:nvCxnSpPr>
          <p:cNvPr id="30" name="AutoShape 28"/>
          <p:cNvCxnSpPr>
            <a:cxnSpLocks noChangeShapeType="1"/>
            <a:stCxn id="23" idx="1"/>
            <a:endCxn id="29" idx="0"/>
          </p:cNvCxnSpPr>
          <p:nvPr/>
        </p:nvCxnSpPr>
        <p:spPr bwMode="auto">
          <a:xfrm rot="10800000" flipV="1">
            <a:off x="3397250" y="1657350"/>
            <a:ext cx="1719263" cy="3111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31" name="AutoShape 29"/>
          <p:cNvCxnSpPr>
            <a:cxnSpLocks noChangeShapeType="1"/>
            <a:stCxn id="17" idx="1"/>
            <a:endCxn id="28" idx="2"/>
          </p:cNvCxnSpPr>
          <p:nvPr/>
        </p:nvCxnSpPr>
        <p:spPr bwMode="auto">
          <a:xfrm rot="10800000">
            <a:off x="3371850" y="5638800"/>
            <a:ext cx="1719263" cy="2730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sp>
        <p:nvSpPr>
          <p:cNvPr id="32" name="Line 30"/>
          <p:cNvSpPr>
            <a:spLocks noChangeShapeType="1"/>
          </p:cNvSpPr>
          <p:nvPr/>
        </p:nvSpPr>
        <p:spPr bwMode="auto">
          <a:xfrm flipV="1">
            <a:off x="6553200" y="2032000"/>
            <a:ext cx="0" cy="14097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Text Box 31"/>
          <p:cNvSpPr txBox="1">
            <a:spLocks noChangeArrowheads="1"/>
          </p:cNvSpPr>
          <p:nvPr/>
        </p:nvSpPr>
        <p:spPr bwMode="auto">
          <a:xfrm>
            <a:off x="5419725" y="5743575"/>
            <a:ext cx="2259013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b="1">
                <a:solidFill>
                  <a:schemeClr val="tx1"/>
                </a:solidFill>
              </a:rPr>
              <a:t>Compiler / Linker</a:t>
            </a:r>
          </a:p>
        </p:txBody>
      </p:sp>
      <p:sp>
        <p:nvSpPr>
          <p:cNvPr id="34" name="Line 32"/>
          <p:cNvSpPr>
            <a:spLocks noChangeShapeType="1"/>
          </p:cNvSpPr>
          <p:nvPr/>
        </p:nvSpPr>
        <p:spPr bwMode="auto">
          <a:xfrm>
            <a:off x="6565900" y="4229100"/>
            <a:ext cx="0" cy="1295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Text Box 33"/>
          <p:cNvSpPr txBox="1">
            <a:spLocks noChangeArrowheads="1"/>
          </p:cNvSpPr>
          <p:nvPr/>
        </p:nvSpPr>
        <p:spPr bwMode="auto">
          <a:xfrm>
            <a:off x="796925" y="4183063"/>
            <a:ext cx="1582738" cy="2905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e.g., in SUN XDR</a:t>
            </a:r>
          </a:p>
        </p:txBody>
      </p:sp>
      <p:sp>
        <p:nvSpPr>
          <p:cNvPr id="36" name="Text Box 34"/>
          <p:cNvSpPr txBox="1">
            <a:spLocks noChangeArrowheads="1"/>
          </p:cNvSpPr>
          <p:nvPr/>
        </p:nvSpPr>
        <p:spPr bwMode="auto">
          <a:xfrm>
            <a:off x="2676525" y="4208463"/>
            <a:ext cx="1119188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e.g., </a:t>
            </a:r>
            <a:r>
              <a:rPr lang="en-US" i="1"/>
              <a:t>rpcgen</a:t>
            </a:r>
          </a:p>
        </p:txBody>
      </p:sp>
      <p:sp>
        <p:nvSpPr>
          <p:cNvPr id="37" name="Text Box 35"/>
          <p:cNvSpPr txBox="1">
            <a:spLocks noChangeArrowheads="1"/>
          </p:cNvSpPr>
          <p:nvPr/>
        </p:nvSpPr>
        <p:spPr bwMode="auto">
          <a:xfrm>
            <a:off x="7896225" y="1617663"/>
            <a:ext cx="460375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gcc</a:t>
            </a:r>
          </a:p>
        </p:txBody>
      </p:sp>
      <p:sp>
        <p:nvSpPr>
          <p:cNvPr id="38" name="Text Box 36"/>
          <p:cNvSpPr txBox="1">
            <a:spLocks noChangeArrowheads="1"/>
          </p:cNvSpPr>
          <p:nvPr/>
        </p:nvSpPr>
        <p:spPr bwMode="auto">
          <a:xfrm>
            <a:off x="2079625" y="2214563"/>
            <a:ext cx="763588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.o, .exe</a:t>
            </a:r>
          </a:p>
        </p:txBody>
      </p:sp>
      <p:sp>
        <p:nvSpPr>
          <p:cNvPr id="39" name="Text Box 37"/>
          <p:cNvSpPr txBox="1">
            <a:spLocks noChangeArrowheads="1"/>
          </p:cNvSpPr>
          <p:nvPr/>
        </p:nvSpPr>
        <p:spPr bwMode="auto">
          <a:xfrm>
            <a:off x="1914525" y="5110163"/>
            <a:ext cx="763588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.o, .exe</a:t>
            </a:r>
          </a:p>
        </p:txBody>
      </p:sp>
      <p:sp>
        <p:nvSpPr>
          <p:cNvPr id="40" name="Text Box 38"/>
          <p:cNvSpPr txBox="1">
            <a:spLocks noChangeArrowheads="1"/>
          </p:cNvSpPr>
          <p:nvPr/>
        </p:nvSpPr>
        <p:spPr bwMode="auto">
          <a:xfrm>
            <a:off x="4454525" y="2455863"/>
            <a:ext cx="322263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.c</a:t>
            </a:r>
          </a:p>
        </p:txBody>
      </p:sp>
      <p:sp>
        <p:nvSpPr>
          <p:cNvPr id="41" name="Text Box 39"/>
          <p:cNvSpPr txBox="1">
            <a:spLocks noChangeArrowheads="1"/>
          </p:cNvSpPr>
          <p:nvPr/>
        </p:nvSpPr>
        <p:spPr bwMode="auto">
          <a:xfrm>
            <a:off x="4378325" y="4906963"/>
            <a:ext cx="322263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.c</a:t>
            </a:r>
          </a:p>
        </p:txBody>
      </p:sp>
      <p:sp>
        <p:nvSpPr>
          <p:cNvPr id="42" name="Text Box 40"/>
          <p:cNvSpPr txBox="1">
            <a:spLocks noChangeArrowheads="1"/>
          </p:cNvSpPr>
          <p:nvPr/>
        </p:nvSpPr>
        <p:spPr bwMode="auto">
          <a:xfrm>
            <a:off x="7921625" y="2392363"/>
            <a:ext cx="322263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.c</a:t>
            </a:r>
          </a:p>
        </p:txBody>
      </p:sp>
      <p:sp>
        <p:nvSpPr>
          <p:cNvPr id="43" name="Text Box 41"/>
          <p:cNvSpPr txBox="1">
            <a:spLocks noChangeArrowheads="1"/>
          </p:cNvSpPr>
          <p:nvPr/>
        </p:nvSpPr>
        <p:spPr bwMode="auto">
          <a:xfrm>
            <a:off x="7934325" y="4564063"/>
            <a:ext cx="322263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.c</a:t>
            </a:r>
          </a:p>
        </p:txBody>
      </p:sp>
      <p:sp>
        <p:nvSpPr>
          <p:cNvPr id="44" name="Text Box 42"/>
          <p:cNvSpPr txBox="1">
            <a:spLocks noChangeArrowheads="1"/>
          </p:cNvSpPr>
          <p:nvPr/>
        </p:nvSpPr>
        <p:spPr bwMode="auto">
          <a:xfrm>
            <a:off x="4467225" y="3141663"/>
            <a:ext cx="331788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.h</a:t>
            </a:r>
          </a:p>
        </p:txBody>
      </p:sp>
      <p:sp>
        <p:nvSpPr>
          <p:cNvPr id="45" name="Text Box 43"/>
          <p:cNvSpPr txBox="1">
            <a:spLocks noChangeArrowheads="1"/>
          </p:cNvSpPr>
          <p:nvPr/>
        </p:nvSpPr>
        <p:spPr bwMode="auto">
          <a:xfrm>
            <a:off x="8010525" y="5770563"/>
            <a:ext cx="460375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gcc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You Find the Server Process?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Solution 1</a:t>
            </a:r>
          </a:p>
          <a:p>
            <a:pPr lvl="1"/>
            <a:r>
              <a:rPr lang="en-US" dirty="0" smtClean="0"/>
              <a:t>Central DB (the first solution proposed)</a:t>
            </a:r>
          </a:p>
          <a:p>
            <a:r>
              <a:rPr lang="en-US" dirty="0" smtClean="0"/>
              <a:t>Solution 2</a:t>
            </a:r>
          </a:p>
          <a:p>
            <a:pPr lvl="1"/>
            <a:r>
              <a:rPr lang="en-US" dirty="0" smtClean="0"/>
              <a:t>Local DB with a well-known port (SUN RPC)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DB with Well-Known 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927100" y="4140200"/>
            <a:ext cx="3213100" cy="2247900"/>
          </a:xfrm>
          <a:prstGeom prst="rect">
            <a:avLst/>
          </a:prstGeom>
          <a:gradFill rotWithShape="0">
            <a:gsLst>
              <a:gs pos="0">
                <a:srgbClr val="FFCCCC"/>
              </a:gs>
              <a:gs pos="50000">
                <a:srgbClr val="FFFFFF"/>
              </a:gs>
              <a:gs pos="100000">
                <a:srgbClr val="FFCCCC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927100" y="1435100"/>
            <a:ext cx="3213100" cy="2209800"/>
          </a:xfrm>
          <a:prstGeom prst="rect">
            <a:avLst/>
          </a:prstGeom>
          <a:gradFill rotWithShape="0">
            <a:gsLst>
              <a:gs pos="0">
                <a:srgbClr val="67F7F0"/>
              </a:gs>
              <a:gs pos="50000">
                <a:srgbClr val="FFFFFF"/>
              </a:gs>
              <a:gs pos="100000">
                <a:srgbClr val="67F7F0"/>
              </a:gs>
            </a:gsLst>
            <a:lin ang="189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 bwMode="auto">
          <a:xfrm>
            <a:off x="622300" y="1219200"/>
            <a:ext cx="7848600" cy="52959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SzPct val="120000"/>
              <a:buFont typeface="Wingdings" pitchFamily="-84" charset="2"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smtClean="0">
                <a:ln>
                  <a:noFill/>
                </a:ln>
                <a:solidFill>
                  <a:schemeClr val="hlink"/>
                </a:solidFill>
                <a:effectLst/>
                <a:uLnTx/>
                <a:uFillTx/>
                <a:latin typeface="Arial" pitchFamily="-84" charset="0"/>
                <a:ea typeface="+mn-ea"/>
                <a:cs typeface="+mn-cs"/>
              </a:rPr>
              <a:t>  </a:t>
            </a:r>
            <a:endParaRPr kumimoji="0" lang="en-US" sz="3200" b="1" i="0" u="none" strike="noStrike" kern="0" cap="none" spc="0" normalizeH="0" baseline="0" noProof="0">
              <a:ln>
                <a:noFill/>
              </a:ln>
              <a:solidFill>
                <a:schemeClr val="hlink"/>
              </a:solidFill>
              <a:effectLst/>
              <a:uLnTx/>
              <a:uFillTx/>
              <a:latin typeface="Arial" pitchFamily="-84" charset="0"/>
              <a:ea typeface="+mn-ea"/>
              <a:cs typeface="+mn-cs"/>
            </a:endParaRPr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>
            <a:off x="1079500" y="1917700"/>
            <a:ext cx="1104900" cy="1130300"/>
          </a:xfrm>
          <a:prstGeom prst="roundRect">
            <a:avLst>
              <a:gd name="adj" fmla="val 16667"/>
            </a:avLst>
          </a:prstGeom>
          <a:solidFill>
            <a:srgbClr val="FEFF72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Client</a:t>
            </a:r>
          </a:p>
          <a:p>
            <a:pPr algn="ctr"/>
            <a:r>
              <a:rPr lang="en-US" sz="1600" b="1">
                <a:solidFill>
                  <a:schemeClr val="hlink"/>
                </a:solidFill>
              </a:rPr>
              <a:t>Program </a:t>
            </a: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2730500" y="5054600"/>
            <a:ext cx="1028700" cy="1041400"/>
          </a:xfrm>
          <a:prstGeom prst="roundRect">
            <a:avLst>
              <a:gd name="adj" fmla="val 16667"/>
            </a:avLst>
          </a:prstGeom>
          <a:solidFill>
            <a:srgbClr val="FEFF72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Server</a:t>
            </a:r>
          </a:p>
          <a:p>
            <a:pPr algn="ctr"/>
            <a:r>
              <a:rPr lang="en-US" sz="1600" b="1">
                <a:solidFill>
                  <a:schemeClr val="hlink"/>
                </a:solidFill>
              </a:rPr>
              <a:t>procedure</a:t>
            </a:r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auto">
          <a:xfrm>
            <a:off x="1155700" y="5676900"/>
            <a:ext cx="1371600" cy="571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/>
              <a:t>Server</a:t>
            </a:r>
          </a:p>
          <a:p>
            <a:pPr algn="ctr"/>
            <a:r>
              <a:rPr lang="en-US" sz="1600" b="1"/>
              <a:t>Stub</a:t>
            </a:r>
          </a:p>
        </p:txBody>
      </p:sp>
      <p:sp>
        <p:nvSpPr>
          <p:cNvPr id="11" name="AutoShape 9"/>
          <p:cNvSpPr>
            <a:spLocks noChangeArrowheads="1"/>
          </p:cNvSpPr>
          <p:nvPr/>
        </p:nvSpPr>
        <p:spPr bwMode="auto">
          <a:xfrm>
            <a:off x="2463800" y="1841500"/>
            <a:ext cx="1371600" cy="5588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/>
              <a:t>Client </a:t>
            </a:r>
          </a:p>
          <a:p>
            <a:pPr algn="ctr"/>
            <a:r>
              <a:rPr lang="en-US" sz="1600" b="1"/>
              <a:t>Stub</a:t>
            </a: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2590800" y="2603500"/>
            <a:ext cx="1117600" cy="546100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2524125" y="2593975"/>
            <a:ext cx="1243013" cy="58477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Network Code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1066800" y="4305300"/>
            <a:ext cx="1270000" cy="546100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1000125" y="4419600"/>
            <a:ext cx="1438275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Port </a:t>
            </a:r>
            <a:r>
              <a:rPr lang="en-US" sz="1600" b="1" dirty="0" err="1" smtClean="0">
                <a:solidFill>
                  <a:schemeClr val="tx1"/>
                </a:solidFill>
              </a:rPr>
              <a:t>Mapper</a:t>
            </a:r>
            <a:endParaRPr lang="en-US" sz="1600" b="1" dirty="0">
              <a:solidFill>
                <a:schemeClr val="tx1"/>
              </a:solidFill>
            </a:endParaRPr>
          </a:p>
        </p:txBody>
      </p:sp>
      <p:cxnSp>
        <p:nvCxnSpPr>
          <p:cNvPr id="18" name="AutoShape 16"/>
          <p:cNvCxnSpPr>
            <a:cxnSpLocks noChangeShapeType="1"/>
          </p:cNvCxnSpPr>
          <p:nvPr/>
        </p:nvCxnSpPr>
        <p:spPr bwMode="auto">
          <a:xfrm rot="10800000" flipV="1">
            <a:off x="1812925" y="2860675"/>
            <a:ext cx="749300" cy="144780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19" name="AutoShape 17"/>
          <p:cNvCxnSpPr>
            <a:cxnSpLocks noChangeShapeType="1"/>
          </p:cNvCxnSpPr>
          <p:nvPr/>
        </p:nvCxnSpPr>
        <p:spPr bwMode="auto">
          <a:xfrm flipV="1">
            <a:off x="2344738" y="3163888"/>
            <a:ext cx="754062" cy="1411287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2971800" y="4254500"/>
            <a:ext cx="113030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SERVER</a:t>
            </a:r>
          </a:p>
        </p:txBody>
      </p: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1003300" y="1485900"/>
            <a:ext cx="113030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CLIENT</a:t>
            </a:r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4851400" y="1219200"/>
            <a:ext cx="3314700" cy="497059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2700000" scaled="1"/>
          </a:gradFill>
          <a:ln w="635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 dirty="0">
                <a:solidFill>
                  <a:schemeClr val="tx1"/>
                </a:solidFill>
              </a:rPr>
              <a:t>Finding An RPC:</a:t>
            </a:r>
          </a:p>
          <a:p>
            <a:pPr>
              <a:spcBef>
                <a:spcPct val="50000"/>
              </a:spcBef>
            </a:pPr>
            <a:r>
              <a:rPr lang="en-US" sz="1800" dirty="0" err="1">
                <a:solidFill>
                  <a:schemeClr val="tx1"/>
                </a:solidFill>
              </a:rPr>
              <a:t>RPCs</a:t>
            </a:r>
            <a:r>
              <a:rPr lang="en-US" sz="1800" dirty="0">
                <a:solidFill>
                  <a:schemeClr val="tx1"/>
                </a:solidFill>
              </a:rPr>
              <a:t> live on specific hosts at specific ports.</a:t>
            </a:r>
          </a:p>
          <a:p>
            <a:pPr>
              <a:spcBef>
                <a:spcPct val="50000"/>
              </a:spcBef>
            </a:pPr>
            <a:r>
              <a:rPr lang="en-US" sz="1800" u="sng" dirty="0">
                <a:solidFill>
                  <a:schemeClr val="tx1"/>
                </a:solidFill>
              </a:rPr>
              <a:t>Port </a:t>
            </a:r>
            <a:r>
              <a:rPr lang="en-US" sz="1800" u="sng" dirty="0" err="1">
                <a:solidFill>
                  <a:schemeClr val="tx1"/>
                </a:solidFill>
              </a:rPr>
              <a:t>mapper</a:t>
            </a:r>
            <a:r>
              <a:rPr lang="en-US" sz="1800" dirty="0">
                <a:solidFill>
                  <a:schemeClr val="tx1"/>
                </a:solidFill>
              </a:rPr>
              <a:t> on the host maps from RPC name to port#</a:t>
            </a:r>
          </a:p>
          <a:p>
            <a:pPr>
              <a:spcBef>
                <a:spcPct val="50000"/>
              </a:spcBef>
            </a:pPr>
            <a:r>
              <a:rPr lang="en-US" sz="1800" dirty="0">
                <a:solidFill>
                  <a:schemeClr val="tx1"/>
                </a:solidFill>
              </a:rPr>
              <a:t>When a server process is initialized, it registers its </a:t>
            </a:r>
            <a:r>
              <a:rPr lang="en-US" sz="1800" dirty="0" err="1">
                <a:solidFill>
                  <a:schemeClr val="tx1"/>
                </a:solidFill>
              </a:rPr>
              <a:t>RPCs</a:t>
            </a:r>
            <a:r>
              <a:rPr lang="en-US" sz="1800" dirty="0">
                <a:solidFill>
                  <a:schemeClr val="tx1"/>
                </a:solidFill>
              </a:rPr>
              <a:t> (handle) with the port </a:t>
            </a:r>
            <a:r>
              <a:rPr lang="en-US" sz="1800" dirty="0" err="1">
                <a:solidFill>
                  <a:schemeClr val="tx1"/>
                </a:solidFill>
              </a:rPr>
              <a:t>mapper</a:t>
            </a:r>
            <a:r>
              <a:rPr lang="en-US" sz="1800" dirty="0">
                <a:solidFill>
                  <a:schemeClr val="tx1"/>
                </a:solidFill>
              </a:rPr>
              <a:t>  on the server</a:t>
            </a:r>
          </a:p>
          <a:p>
            <a:pPr>
              <a:spcBef>
                <a:spcPct val="50000"/>
              </a:spcBef>
            </a:pPr>
            <a:r>
              <a:rPr lang="en-US" sz="1800" dirty="0">
                <a:solidFill>
                  <a:schemeClr val="tx1"/>
                </a:solidFill>
              </a:rPr>
              <a:t>A client first connects to port </a:t>
            </a:r>
            <a:r>
              <a:rPr lang="en-US" sz="1800" dirty="0" err="1">
                <a:solidFill>
                  <a:schemeClr val="tx1"/>
                </a:solidFill>
              </a:rPr>
              <a:t>mapper</a:t>
            </a:r>
            <a:r>
              <a:rPr lang="en-US" sz="1800" dirty="0">
                <a:solidFill>
                  <a:schemeClr val="tx1"/>
                </a:solidFill>
              </a:rPr>
              <a:t> (daemon on standard port) to get this handle</a:t>
            </a:r>
          </a:p>
          <a:p>
            <a:pPr>
              <a:spcBef>
                <a:spcPct val="50000"/>
              </a:spcBef>
            </a:pPr>
            <a:r>
              <a:rPr lang="en-US" sz="1800" dirty="0">
                <a:solidFill>
                  <a:schemeClr val="tx1"/>
                </a:solidFill>
              </a:rPr>
              <a:t>The call to RPC is then made by connecting to the corresponding port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Pass Parameters?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Pass by value: no problem</a:t>
            </a:r>
          </a:p>
          <a:p>
            <a:pPr lvl="1"/>
            <a:r>
              <a:rPr lang="en-US" dirty="0" smtClean="0"/>
              <a:t>Just copy the value</a:t>
            </a:r>
          </a:p>
          <a:p>
            <a:r>
              <a:rPr lang="en-US" dirty="0" smtClean="0"/>
              <a:t>What about pointers/references?</a:t>
            </a:r>
          </a:p>
          <a:p>
            <a:pPr lvl="1"/>
            <a:r>
              <a:rPr lang="en-US" dirty="0" smtClean="0"/>
              <a:t>Need to copy the actual data as well</a:t>
            </a:r>
          </a:p>
          <a:p>
            <a:pPr lvl="1"/>
            <a:r>
              <a:rPr lang="en-US" dirty="0" smtClean="0"/>
              <a:t>Marshall them at the client and </a:t>
            </a:r>
            <a:r>
              <a:rPr lang="en-US" dirty="0" err="1" smtClean="0"/>
              <a:t>unmarshall</a:t>
            </a:r>
            <a:r>
              <a:rPr lang="en-US" dirty="0" smtClean="0"/>
              <a:t> them at the server</a:t>
            </a:r>
          </a:p>
          <a:p>
            <a:pPr lvl="1"/>
            <a:r>
              <a:rPr lang="en-US" dirty="0" smtClean="0"/>
              <a:t>Pass the local pointers/references</a:t>
            </a:r>
          </a:p>
          <a:p>
            <a:r>
              <a:rPr lang="en-US" dirty="0" smtClean="0"/>
              <a:t>What about complex data structures? </a:t>
            </a:r>
            <a:r>
              <a:rPr lang="en-US" dirty="0" err="1" smtClean="0"/>
              <a:t>struct</a:t>
            </a:r>
            <a:r>
              <a:rPr lang="en-US" dirty="0" smtClean="0"/>
              <a:t>, class, etc.</a:t>
            </a:r>
          </a:p>
          <a:p>
            <a:pPr lvl="1"/>
            <a:r>
              <a:rPr lang="en-US" dirty="0" smtClean="0"/>
              <a:t>Need to have a platform independent way of representing data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905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r>
              <a:rPr lang="en-US" dirty="0" smtClean="0"/>
              <a:t> phase 1</a:t>
            </a:r>
          </a:p>
          <a:p>
            <a:pPr lvl="1"/>
            <a:r>
              <a:rPr lang="en-US" dirty="0" smtClean="0"/>
              <a:t>A proposer sends a prepare message.</a:t>
            </a:r>
          </a:p>
          <a:p>
            <a:pPr lvl="1"/>
            <a:r>
              <a:rPr lang="en-US" dirty="0" smtClean="0"/>
              <a:t>Acceptors reply with the highest-numbered proposal</a:t>
            </a:r>
          </a:p>
          <a:p>
            <a:r>
              <a:rPr lang="en-US" dirty="0" err="1" smtClean="0"/>
              <a:t>Paxos</a:t>
            </a:r>
            <a:r>
              <a:rPr lang="en-US" dirty="0" smtClean="0"/>
              <a:t> phase 2:</a:t>
            </a:r>
          </a:p>
          <a:p>
            <a:pPr lvl="1"/>
            <a:r>
              <a:rPr lang="en-US" dirty="0" smtClean="0"/>
              <a:t>The proposer waits for a majority of acceptors.</a:t>
            </a:r>
          </a:p>
          <a:p>
            <a:pPr lvl="1"/>
            <a:r>
              <a:rPr lang="en-US" dirty="0" smtClean="0"/>
              <a:t>The proposer chooses the value from the highest-numbered proposal.</a:t>
            </a:r>
          </a:p>
          <a:p>
            <a:pPr lvl="1"/>
            <a:r>
              <a:rPr lang="en-US" dirty="0" smtClean="0"/>
              <a:t>Upon </a:t>
            </a:r>
            <a:r>
              <a:rPr lang="en-US" dirty="0"/>
              <a:t>receiving </a:t>
            </a:r>
            <a:r>
              <a:rPr lang="en-US" dirty="0" smtClean="0"/>
              <a:t>a new </a:t>
            </a:r>
            <a:r>
              <a:rPr lang="en-US" dirty="0" err="1" smtClean="0"/>
              <a:t>prooposal</a:t>
            </a:r>
            <a:r>
              <a:rPr lang="en-US" dirty="0" smtClean="0"/>
              <a:t>, </a:t>
            </a:r>
            <a:r>
              <a:rPr lang="en-US" dirty="0"/>
              <a:t>acceptors either:</a:t>
            </a:r>
          </a:p>
          <a:p>
            <a:pPr lvl="2"/>
            <a:r>
              <a:rPr lang="en-US" dirty="0">
                <a:solidFill>
                  <a:srgbClr val="0000FF"/>
                </a:solidFill>
              </a:rPr>
              <a:t>Accept</a:t>
            </a:r>
            <a:r>
              <a:rPr lang="en-US" dirty="0"/>
              <a:t> it</a:t>
            </a:r>
          </a:p>
          <a:p>
            <a:pPr lvl="2"/>
            <a:r>
              <a:rPr lang="en-US" dirty="0"/>
              <a:t>Or, </a:t>
            </a:r>
            <a:r>
              <a:rPr lang="en-US" dirty="0">
                <a:solidFill>
                  <a:srgbClr val="0000FF"/>
                </a:solidFill>
              </a:rPr>
              <a:t>reject</a:t>
            </a:r>
            <a:r>
              <a:rPr lang="en-US" dirty="0"/>
              <a:t> it if there was another prepare request with N’ higher than N, and it replied to it (</a:t>
            </a:r>
            <a:r>
              <a:rPr lang="en-US" dirty="0">
                <a:solidFill>
                  <a:srgbClr val="FF0000"/>
                </a:solidFill>
              </a:rPr>
              <a:t>due to the promise in phase 1</a:t>
            </a:r>
            <a:r>
              <a:rPr lang="en-US" dirty="0"/>
              <a:t>).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36186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External Data Representation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Communication between two heterogeneous machines</a:t>
            </a:r>
          </a:p>
          <a:p>
            <a:pPr lvl="1"/>
            <a:r>
              <a:rPr lang="en-US" dirty="0" smtClean="0"/>
              <a:t>Different byte ordering (big-endian &amp; little-endian)</a:t>
            </a:r>
          </a:p>
          <a:p>
            <a:pPr lvl="1"/>
            <a:r>
              <a:rPr lang="en-US" dirty="0" smtClean="0"/>
              <a:t>Different sizes of integers and other types</a:t>
            </a:r>
          </a:p>
          <a:p>
            <a:pPr lvl="1"/>
            <a:r>
              <a:rPr lang="en-US" dirty="0" smtClean="0"/>
              <a:t>Different floating point representations</a:t>
            </a:r>
          </a:p>
          <a:p>
            <a:pPr lvl="1"/>
            <a:r>
              <a:rPr lang="en-US" dirty="0" smtClean="0"/>
              <a:t>Different character sets</a:t>
            </a:r>
          </a:p>
          <a:p>
            <a:pPr lvl="1"/>
            <a:r>
              <a:rPr lang="en-US" dirty="0" smtClean="0"/>
              <a:t>Alignment requirements</a:t>
            </a:r>
          </a:p>
          <a:p>
            <a:r>
              <a:rPr lang="en-US" dirty="0" smtClean="0"/>
              <a:t>Used in general contexts, not just in </a:t>
            </a:r>
            <a:r>
              <a:rPr lang="en-US" dirty="0" err="1" smtClean="0"/>
              <a:t>RPCs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Google Protocol Buffers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Goal: language- and platform-neutral way to specify and serialize data</a:t>
            </a:r>
          </a:p>
          <a:p>
            <a:r>
              <a:rPr lang="en-US" dirty="0" smtClean="0"/>
              <a:t>Provides syntax &amp; pre-compiler (open-source)</a:t>
            </a:r>
          </a:p>
          <a:p>
            <a:pPr lvl="1"/>
            <a:r>
              <a:rPr lang="en-US" dirty="0" smtClean="0"/>
              <a:t>Pre-compiler generates code to manipulate objects for a specific language, </a:t>
            </a:r>
            <a:r>
              <a:rPr lang="en-US" dirty="0" err="1" smtClean="0"/>
              <a:t>e.g</a:t>
            </a:r>
            <a:r>
              <a:rPr lang="en-US" dirty="0" smtClean="0"/>
              <a:t>, C++, Java, Python.</a:t>
            </a:r>
          </a:p>
          <a:p>
            <a:pPr lvl="1"/>
            <a:r>
              <a:rPr lang="en-US" dirty="0" smtClean="0"/>
              <a:t>The runtime support applies a fast &amp; sloppy compression algorithm.</a:t>
            </a:r>
          </a:p>
          <a:p>
            <a:pPr lvl="1">
              <a:buNone/>
            </a:pPr>
            <a:endParaRPr lang="en-US" dirty="0" smtClean="0"/>
          </a:p>
          <a:p>
            <a:pPr>
              <a:buNone/>
            </a:pPr>
            <a:r>
              <a:rPr lang="en-US" sz="1800" dirty="0" smtClean="0"/>
              <a:t>message Book {</a:t>
            </a:r>
          </a:p>
          <a:p>
            <a:pPr>
              <a:buNone/>
            </a:pPr>
            <a:r>
              <a:rPr lang="en-US" sz="1800" dirty="0" smtClean="0"/>
              <a:t>	required string title = 1;</a:t>
            </a:r>
          </a:p>
          <a:p>
            <a:pPr>
              <a:buNone/>
            </a:pPr>
            <a:r>
              <a:rPr lang="en-US" sz="1800" dirty="0" smtClean="0"/>
              <a:t>	repeated string author = 2;</a:t>
            </a:r>
          </a:p>
          <a:p>
            <a:pPr>
              <a:buNone/>
            </a:pPr>
            <a:r>
              <a:rPr lang="en-US" sz="1800" dirty="0" smtClean="0"/>
              <a:t>	optional </a:t>
            </a:r>
            <a:r>
              <a:rPr lang="en-US" sz="1800" dirty="0" err="1" smtClean="0"/>
              <a:t>BookStats</a:t>
            </a:r>
            <a:r>
              <a:rPr lang="en-US" sz="1800" dirty="0" smtClean="0"/>
              <a:t> statistics = 3;</a:t>
            </a:r>
          </a:p>
          <a:p>
            <a:pPr>
              <a:buNone/>
            </a:pPr>
            <a:r>
              <a:rPr lang="en-US" sz="1800" dirty="0" smtClean="0"/>
              <a:t>	message </a:t>
            </a:r>
            <a:r>
              <a:rPr lang="en-US" sz="1800" dirty="0" err="1" smtClean="0"/>
              <a:t>BookStats</a:t>
            </a:r>
            <a:r>
              <a:rPr lang="en-US" sz="1800" dirty="0" smtClean="0"/>
              <a:t> {</a:t>
            </a:r>
          </a:p>
          <a:p>
            <a:pPr>
              <a:buNone/>
            </a:pPr>
            <a:r>
              <a:rPr lang="en-US" sz="1800" dirty="0" smtClean="0"/>
              <a:t>		required int32 sales =1;</a:t>
            </a:r>
          </a:p>
          <a:p>
            <a:pPr>
              <a:buNone/>
            </a:pPr>
            <a:r>
              <a:rPr lang="en-US" sz="1800" dirty="0" smtClean="0"/>
              <a:t>	}</a:t>
            </a:r>
          </a:p>
          <a:p>
            <a:pPr>
              <a:buNone/>
            </a:pPr>
            <a:r>
              <a:rPr lang="en-US" sz="1800" dirty="0" smtClean="0"/>
              <a:t>}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About Failures?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Local calls do not fail.</a:t>
            </a:r>
          </a:p>
          <a:p>
            <a:r>
              <a:rPr lang="en-US" dirty="0" smtClean="0"/>
              <a:t>Remote calls might fail.</a:t>
            </a:r>
          </a:p>
          <a:p>
            <a:r>
              <a:rPr lang="en-US" dirty="0" smtClean="0"/>
              <a:t>Programmers should deal with this.</a:t>
            </a:r>
          </a:p>
          <a:p>
            <a:pPr lvl="1"/>
            <a:r>
              <a:rPr lang="en-US" dirty="0" smtClean="0"/>
              <a:t>No transparency here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Failure Modes of RPC</a:t>
            </a:r>
            <a:endParaRPr lang="en-US" dirty="0"/>
          </a:p>
        </p:txBody>
      </p:sp>
      <p:sp>
        <p:nvSpPr>
          <p:cNvPr id="25604" name="AutoShape 4"/>
          <p:cNvSpPr>
            <a:spLocks noChangeArrowheads="1"/>
          </p:cNvSpPr>
          <p:nvPr/>
        </p:nvSpPr>
        <p:spPr bwMode="auto">
          <a:xfrm>
            <a:off x="1752600" y="16510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Execute</a:t>
            </a:r>
          </a:p>
        </p:txBody>
      </p:sp>
      <p:sp>
        <p:nvSpPr>
          <p:cNvPr id="25605" name="Line 5"/>
          <p:cNvSpPr>
            <a:spLocks noChangeShapeType="1"/>
          </p:cNvSpPr>
          <p:nvPr/>
        </p:nvSpPr>
        <p:spPr bwMode="auto">
          <a:xfrm>
            <a:off x="2387600" y="1295400"/>
            <a:ext cx="0" cy="3683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6" name="Line 6"/>
          <p:cNvSpPr>
            <a:spLocks noChangeShapeType="1"/>
          </p:cNvSpPr>
          <p:nvPr/>
        </p:nvSpPr>
        <p:spPr bwMode="auto">
          <a:xfrm flipH="1">
            <a:off x="876300" y="1282700"/>
            <a:ext cx="1524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7" name="Line 7"/>
          <p:cNvSpPr>
            <a:spLocks noChangeShapeType="1"/>
          </p:cNvSpPr>
          <p:nvPr/>
        </p:nvSpPr>
        <p:spPr bwMode="auto">
          <a:xfrm>
            <a:off x="2387600" y="2349500"/>
            <a:ext cx="0" cy="279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8" name="Line 8"/>
          <p:cNvSpPr>
            <a:spLocks noChangeShapeType="1"/>
          </p:cNvSpPr>
          <p:nvPr/>
        </p:nvSpPr>
        <p:spPr bwMode="auto">
          <a:xfrm flipH="1">
            <a:off x="939800" y="2616200"/>
            <a:ext cx="14478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9" name="Text Box 9"/>
          <p:cNvSpPr txBox="1">
            <a:spLocks noChangeArrowheads="1"/>
          </p:cNvSpPr>
          <p:nvPr/>
        </p:nvSpPr>
        <p:spPr bwMode="auto">
          <a:xfrm>
            <a:off x="1295400" y="2451100"/>
            <a:ext cx="749300" cy="31273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Reply</a:t>
            </a:r>
          </a:p>
        </p:txBody>
      </p:sp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3276600" y="1714500"/>
            <a:ext cx="1028700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correct function</a:t>
            </a:r>
          </a:p>
        </p:txBody>
      </p:sp>
      <p:sp>
        <p:nvSpPr>
          <p:cNvPr id="25611" name="AutoShape 11"/>
          <p:cNvSpPr>
            <a:spLocks noChangeArrowheads="1"/>
          </p:cNvSpPr>
          <p:nvPr/>
        </p:nvSpPr>
        <p:spPr bwMode="auto">
          <a:xfrm>
            <a:off x="1752600" y="35814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Execute,</a:t>
            </a:r>
          </a:p>
          <a:p>
            <a:pPr algn="ctr"/>
            <a:r>
              <a:rPr lang="en-US" sz="1600" b="1"/>
              <a:t>Crash</a:t>
            </a:r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>
            <a:off x="2387600" y="3225800"/>
            <a:ext cx="0" cy="3683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 flipH="1">
            <a:off x="876300" y="3213100"/>
            <a:ext cx="1524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4" name="Line 14"/>
          <p:cNvSpPr>
            <a:spLocks noChangeShapeType="1"/>
          </p:cNvSpPr>
          <p:nvPr/>
        </p:nvSpPr>
        <p:spPr bwMode="auto">
          <a:xfrm>
            <a:off x="2387600" y="4279900"/>
            <a:ext cx="0" cy="279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5" name="Text Box 15"/>
          <p:cNvSpPr txBox="1">
            <a:spLocks noChangeArrowheads="1"/>
          </p:cNvSpPr>
          <p:nvPr/>
        </p:nvSpPr>
        <p:spPr bwMode="auto">
          <a:xfrm>
            <a:off x="1155700" y="3035300"/>
            <a:ext cx="1028700" cy="31273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Request</a:t>
            </a:r>
          </a:p>
        </p:txBody>
      </p:sp>
      <p:sp>
        <p:nvSpPr>
          <p:cNvPr id="25616" name="AutoShape 16"/>
          <p:cNvSpPr>
            <a:spLocks noChangeArrowheads="1"/>
          </p:cNvSpPr>
          <p:nvPr/>
        </p:nvSpPr>
        <p:spPr bwMode="auto">
          <a:xfrm>
            <a:off x="2146300" y="4102100"/>
            <a:ext cx="533400" cy="508000"/>
          </a:xfrm>
          <a:prstGeom prst="lightningBolt">
            <a:avLst/>
          </a:prstGeom>
          <a:solidFill>
            <a:schemeClr val="accent2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5617" name="AutoShape 17"/>
          <p:cNvSpPr>
            <a:spLocks noChangeArrowheads="1"/>
          </p:cNvSpPr>
          <p:nvPr/>
        </p:nvSpPr>
        <p:spPr bwMode="auto">
          <a:xfrm>
            <a:off x="1727200" y="52324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r>
              <a:rPr lang="en-US" sz="1600" b="1"/>
              <a:t>Crash</a:t>
            </a:r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>
            <a:off x="2362200" y="4876800"/>
            <a:ext cx="0" cy="3683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9" name="Line 19"/>
          <p:cNvSpPr>
            <a:spLocks noChangeShapeType="1"/>
          </p:cNvSpPr>
          <p:nvPr/>
        </p:nvSpPr>
        <p:spPr bwMode="auto">
          <a:xfrm flipH="1">
            <a:off x="850900" y="4864100"/>
            <a:ext cx="1524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0" name="Text Box 20"/>
          <p:cNvSpPr txBox="1">
            <a:spLocks noChangeArrowheads="1"/>
          </p:cNvSpPr>
          <p:nvPr/>
        </p:nvSpPr>
        <p:spPr bwMode="auto">
          <a:xfrm>
            <a:off x="1130300" y="4686300"/>
            <a:ext cx="1028700" cy="31273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Request</a:t>
            </a:r>
          </a:p>
        </p:txBody>
      </p:sp>
      <p:sp>
        <p:nvSpPr>
          <p:cNvPr id="25621" name="AutoShape 21"/>
          <p:cNvSpPr>
            <a:spLocks noChangeArrowheads="1"/>
          </p:cNvSpPr>
          <p:nvPr/>
        </p:nvSpPr>
        <p:spPr bwMode="auto">
          <a:xfrm>
            <a:off x="2133600" y="5676900"/>
            <a:ext cx="533400" cy="508000"/>
          </a:xfrm>
          <a:prstGeom prst="lightningBolt">
            <a:avLst/>
          </a:prstGeom>
          <a:solidFill>
            <a:schemeClr val="accent2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5622" name="AutoShape 22"/>
          <p:cNvSpPr>
            <a:spLocks noChangeArrowheads="1"/>
          </p:cNvSpPr>
          <p:nvPr/>
        </p:nvSpPr>
        <p:spPr bwMode="auto">
          <a:xfrm>
            <a:off x="5321300" y="16256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 </a:t>
            </a:r>
          </a:p>
        </p:txBody>
      </p:sp>
      <p:sp>
        <p:nvSpPr>
          <p:cNvPr id="25623" name="Line 23"/>
          <p:cNvSpPr>
            <a:spLocks noChangeShapeType="1"/>
          </p:cNvSpPr>
          <p:nvPr/>
        </p:nvSpPr>
        <p:spPr bwMode="auto">
          <a:xfrm flipH="1">
            <a:off x="4737100" y="1244600"/>
            <a:ext cx="1524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4" name="Text Box 24"/>
          <p:cNvSpPr txBox="1">
            <a:spLocks noChangeArrowheads="1"/>
          </p:cNvSpPr>
          <p:nvPr/>
        </p:nvSpPr>
        <p:spPr bwMode="auto">
          <a:xfrm>
            <a:off x="4902200" y="1092200"/>
            <a:ext cx="1028700" cy="31273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Request</a:t>
            </a:r>
          </a:p>
        </p:txBody>
      </p:sp>
      <p:sp>
        <p:nvSpPr>
          <p:cNvPr id="25625" name="AutoShape 25"/>
          <p:cNvSpPr>
            <a:spLocks noChangeArrowheads="1"/>
          </p:cNvSpPr>
          <p:nvPr/>
        </p:nvSpPr>
        <p:spPr bwMode="auto">
          <a:xfrm>
            <a:off x="6007100" y="990600"/>
            <a:ext cx="533400" cy="508000"/>
          </a:xfrm>
          <a:prstGeom prst="lightningBolt">
            <a:avLst/>
          </a:prstGeom>
          <a:solidFill>
            <a:schemeClr val="accent2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5626" name="AutoShape 26"/>
          <p:cNvSpPr>
            <a:spLocks noChangeArrowheads="1"/>
          </p:cNvSpPr>
          <p:nvPr/>
        </p:nvSpPr>
        <p:spPr bwMode="auto">
          <a:xfrm>
            <a:off x="5448300" y="30226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Execute</a:t>
            </a:r>
          </a:p>
        </p:txBody>
      </p:sp>
      <p:sp>
        <p:nvSpPr>
          <p:cNvPr id="25627" name="Line 27"/>
          <p:cNvSpPr>
            <a:spLocks noChangeShapeType="1"/>
          </p:cNvSpPr>
          <p:nvPr/>
        </p:nvSpPr>
        <p:spPr bwMode="auto">
          <a:xfrm>
            <a:off x="6083300" y="2667000"/>
            <a:ext cx="0" cy="3683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8" name="Line 28"/>
          <p:cNvSpPr>
            <a:spLocks noChangeShapeType="1"/>
          </p:cNvSpPr>
          <p:nvPr/>
        </p:nvSpPr>
        <p:spPr bwMode="auto">
          <a:xfrm flipH="1">
            <a:off x="4572000" y="2654300"/>
            <a:ext cx="1524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9" name="Line 29"/>
          <p:cNvSpPr>
            <a:spLocks noChangeShapeType="1"/>
          </p:cNvSpPr>
          <p:nvPr/>
        </p:nvSpPr>
        <p:spPr bwMode="auto">
          <a:xfrm>
            <a:off x="6083300" y="3721100"/>
            <a:ext cx="0" cy="279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0" name="Line 30"/>
          <p:cNvSpPr>
            <a:spLocks noChangeShapeType="1"/>
          </p:cNvSpPr>
          <p:nvPr/>
        </p:nvSpPr>
        <p:spPr bwMode="auto">
          <a:xfrm flipH="1">
            <a:off x="5168900" y="3987800"/>
            <a:ext cx="914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1" name="Text Box 31"/>
          <p:cNvSpPr txBox="1">
            <a:spLocks noChangeArrowheads="1"/>
          </p:cNvSpPr>
          <p:nvPr/>
        </p:nvSpPr>
        <p:spPr bwMode="auto">
          <a:xfrm>
            <a:off x="4991100" y="3822700"/>
            <a:ext cx="749300" cy="31273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Reply</a:t>
            </a:r>
          </a:p>
        </p:txBody>
      </p:sp>
      <p:sp>
        <p:nvSpPr>
          <p:cNvPr id="25632" name="AutoShape 32"/>
          <p:cNvSpPr>
            <a:spLocks noChangeArrowheads="1"/>
          </p:cNvSpPr>
          <p:nvPr/>
        </p:nvSpPr>
        <p:spPr bwMode="auto">
          <a:xfrm>
            <a:off x="5029200" y="3683000"/>
            <a:ext cx="533400" cy="508000"/>
          </a:xfrm>
          <a:prstGeom prst="lightningBolt">
            <a:avLst/>
          </a:prstGeom>
          <a:solidFill>
            <a:schemeClr val="accent2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5633" name="AutoShape 33"/>
          <p:cNvSpPr>
            <a:spLocks noChangeArrowheads="1"/>
          </p:cNvSpPr>
          <p:nvPr/>
        </p:nvSpPr>
        <p:spPr bwMode="auto">
          <a:xfrm>
            <a:off x="5626100" y="48514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Execute</a:t>
            </a:r>
          </a:p>
        </p:txBody>
      </p:sp>
      <p:sp>
        <p:nvSpPr>
          <p:cNvPr id="25634" name="Line 34"/>
          <p:cNvSpPr>
            <a:spLocks noChangeShapeType="1"/>
          </p:cNvSpPr>
          <p:nvPr/>
        </p:nvSpPr>
        <p:spPr bwMode="auto">
          <a:xfrm>
            <a:off x="6261100" y="4495800"/>
            <a:ext cx="0" cy="3683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5" name="Line 35"/>
          <p:cNvSpPr>
            <a:spLocks noChangeShapeType="1"/>
          </p:cNvSpPr>
          <p:nvPr/>
        </p:nvSpPr>
        <p:spPr bwMode="auto">
          <a:xfrm flipH="1">
            <a:off x="4749800" y="4483100"/>
            <a:ext cx="1524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6" name="Line 36"/>
          <p:cNvSpPr>
            <a:spLocks noChangeShapeType="1"/>
          </p:cNvSpPr>
          <p:nvPr/>
        </p:nvSpPr>
        <p:spPr bwMode="auto">
          <a:xfrm>
            <a:off x="6261100" y="5549900"/>
            <a:ext cx="0" cy="279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7" name="Line 37"/>
          <p:cNvSpPr>
            <a:spLocks noChangeShapeType="1"/>
          </p:cNvSpPr>
          <p:nvPr/>
        </p:nvSpPr>
        <p:spPr bwMode="auto">
          <a:xfrm flipH="1">
            <a:off x="4813300" y="5816600"/>
            <a:ext cx="14478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8" name="Text Box 38"/>
          <p:cNvSpPr txBox="1">
            <a:spLocks noChangeArrowheads="1"/>
          </p:cNvSpPr>
          <p:nvPr/>
        </p:nvSpPr>
        <p:spPr bwMode="auto">
          <a:xfrm>
            <a:off x="5168900" y="5651500"/>
            <a:ext cx="749300" cy="31273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Reply</a:t>
            </a:r>
          </a:p>
        </p:txBody>
      </p:sp>
      <p:sp>
        <p:nvSpPr>
          <p:cNvPr id="25639" name="AutoShape 39"/>
          <p:cNvSpPr>
            <a:spLocks noChangeArrowheads="1"/>
          </p:cNvSpPr>
          <p:nvPr/>
        </p:nvSpPr>
        <p:spPr bwMode="auto">
          <a:xfrm>
            <a:off x="4457700" y="5537200"/>
            <a:ext cx="533400" cy="508000"/>
          </a:xfrm>
          <a:prstGeom prst="lightningBolt">
            <a:avLst/>
          </a:prstGeom>
          <a:solidFill>
            <a:schemeClr val="accent2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5640" name="Text Box 40"/>
          <p:cNvSpPr txBox="1">
            <a:spLocks noChangeArrowheads="1"/>
          </p:cNvSpPr>
          <p:nvPr/>
        </p:nvSpPr>
        <p:spPr bwMode="auto">
          <a:xfrm>
            <a:off x="3276600" y="3581400"/>
            <a:ext cx="1028700" cy="75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crash before reply </a:t>
            </a:r>
          </a:p>
        </p:txBody>
      </p:sp>
      <p:sp>
        <p:nvSpPr>
          <p:cNvPr id="25641" name="Line 41"/>
          <p:cNvSpPr>
            <a:spLocks noChangeShapeType="1"/>
          </p:cNvSpPr>
          <p:nvPr/>
        </p:nvSpPr>
        <p:spPr bwMode="auto">
          <a:xfrm>
            <a:off x="4305300" y="914400"/>
            <a:ext cx="0" cy="5270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2" name="Text Box 42"/>
          <p:cNvSpPr txBox="1">
            <a:spLocks noChangeArrowheads="1"/>
          </p:cNvSpPr>
          <p:nvPr/>
        </p:nvSpPr>
        <p:spPr bwMode="auto">
          <a:xfrm>
            <a:off x="3124200" y="5270500"/>
            <a:ext cx="1155700" cy="75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crash before execution</a:t>
            </a:r>
          </a:p>
        </p:txBody>
      </p:sp>
      <p:sp>
        <p:nvSpPr>
          <p:cNvPr id="25643" name="Text Box 43"/>
          <p:cNvSpPr txBox="1">
            <a:spLocks noChangeArrowheads="1"/>
          </p:cNvSpPr>
          <p:nvPr/>
        </p:nvSpPr>
        <p:spPr bwMode="auto">
          <a:xfrm>
            <a:off x="7150100" y="1663700"/>
            <a:ext cx="1028700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lost request</a:t>
            </a:r>
          </a:p>
        </p:txBody>
      </p:sp>
      <p:sp>
        <p:nvSpPr>
          <p:cNvPr id="25644" name="Text Box 44"/>
          <p:cNvSpPr txBox="1">
            <a:spLocks noChangeArrowheads="1"/>
          </p:cNvSpPr>
          <p:nvPr/>
        </p:nvSpPr>
        <p:spPr bwMode="auto">
          <a:xfrm>
            <a:off x="7061200" y="2946400"/>
            <a:ext cx="1028700" cy="97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Channel fails during reply </a:t>
            </a:r>
          </a:p>
        </p:txBody>
      </p:sp>
      <p:sp>
        <p:nvSpPr>
          <p:cNvPr id="25645" name="Text Box 45"/>
          <p:cNvSpPr txBox="1">
            <a:spLocks noChangeArrowheads="1"/>
          </p:cNvSpPr>
          <p:nvPr/>
        </p:nvSpPr>
        <p:spPr bwMode="auto">
          <a:xfrm>
            <a:off x="7188200" y="4673600"/>
            <a:ext cx="1117600" cy="141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Client machine fails before receiving reply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949C8-D068-DF46-BE35-A61DA3EA2B79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23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Invocation Semantics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Local procedure call: </a:t>
            </a:r>
            <a:r>
              <a:rPr lang="en-US" dirty="0" smtClean="0">
                <a:solidFill>
                  <a:srgbClr val="FF0000"/>
                </a:solidFill>
              </a:rPr>
              <a:t>exactly-once</a:t>
            </a:r>
          </a:p>
          <a:p>
            <a:r>
              <a:rPr lang="en-US" dirty="0" smtClean="0"/>
              <a:t>Remote procedure call:</a:t>
            </a:r>
          </a:p>
          <a:p>
            <a:pPr lvl="1"/>
            <a:r>
              <a:rPr lang="en-US" dirty="0" smtClean="0"/>
              <a:t>0 times: server crashed or server process died before executing server code</a:t>
            </a:r>
          </a:p>
          <a:p>
            <a:pPr lvl="1"/>
            <a:r>
              <a:rPr lang="en-US" dirty="0" smtClean="0"/>
              <a:t>1 time: everything worked well, as expected</a:t>
            </a:r>
          </a:p>
          <a:p>
            <a:pPr lvl="1"/>
            <a:r>
              <a:rPr lang="en-US" dirty="0" smtClean="0"/>
              <a:t>1 or more: excess latency or lost reply from server and client retransmission</a:t>
            </a:r>
          </a:p>
          <a:p>
            <a:r>
              <a:rPr lang="en-US" dirty="0" smtClean="0"/>
              <a:t>When do these make sense?</a:t>
            </a:r>
          </a:p>
          <a:p>
            <a:pPr lvl="1"/>
            <a:r>
              <a:rPr lang="en-US" dirty="0" smtClean="0"/>
              <a:t>Idempotent functions: OK to run any number of times</a:t>
            </a:r>
          </a:p>
          <a:p>
            <a:pPr lvl="1"/>
            <a:r>
              <a:rPr lang="en-US" dirty="0" smtClean="0"/>
              <a:t>Non-idempotent functions: cannot do it</a:t>
            </a:r>
          </a:p>
          <a:p>
            <a:r>
              <a:rPr lang="en-US" dirty="0" smtClean="0"/>
              <a:t>What we can offer</a:t>
            </a:r>
          </a:p>
          <a:p>
            <a:pPr lvl="1"/>
            <a:r>
              <a:rPr lang="en-US" dirty="0" smtClean="0"/>
              <a:t>At least once</a:t>
            </a:r>
          </a:p>
          <a:p>
            <a:pPr lvl="1"/>
            <a:r>
              <a:rPr lang="en-US" dirty="0" smtClean="0"/>
              <a:t>At most once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C2A54D-D38A-6449-A27D-1BD4A1440DD2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6576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Invocation Semantics</a:t>
            </a:r>
            <a:endParaRPr lang="en-GB" dirty="0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603250" y="2057400"/>
            <a:ext cx="7937500" cy="3209925"/>
            <a:chOff x="375" y="1097"/>
            <a:chExt cx="5416" cy="2022"/>
          </a:xfrm>
        </p:grpSpPr>
        <p:sp>
          <p:nvSpPr>
            <p:cNvPr id="27668" name="Line 4"/>
            <p:cNvSpPr>
              <a:spLocks noChangeShapeType="1"/>
            </p:cNvSpPr>
            <p:nvPr/>
          </p:nvSpPr>
          <p:spPr bwMode="auto">
            <a:xfrm>
              <a:off x="375" y="1602"/>
              <a:ext cx="4295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9" name="Line 5"/>
            <p:cNvSpPr>
              <a:spLocks noChangeShapeType="1"/>
            </p:cNvSpPr>
            <p:nvPr/>
          </p:nvSpPr>
          <p:spPr bwMode="auto">
            <a:xfrm>
              <a:off x="375" y="2139"/>
              <a:ext cx="5416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0" name="Rectangle 6"/>
            <p:cNvSpPr>
              <a:spLocks noChangeArrowheads="1"/>
            </p:cNvSpPr>
            <p:nvPr/>
          </p:nvSpPr>
          <p:spPr bwMode="auto">
            <a:xfrm>
              <a:off x="1756" y="1231"/>
              <a:ext cx="176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Fault tolerance measures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71" name="Rectangle 7"/>
            <p:cNvSpPr>
              <a:spLocks noChangeArrowheads="1"/>
            </p:cNvSpPr>
            <p:nvPr/>
          </p:nvSpPr>
          <p:spPr bwMode="auto">
            <a:xfrm>
              <a:off x="4830" y="1168"/>
              <a:ext cx="78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Invocation 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72" name="Rectangle 8"/>
            <p:cNvSpPr>
              <a:spLocks noChangeArrowheads="1"/>
            </p:cNvSpPr>
            <p:nvPr/>
          </p:nvSpPr>
          <p:spPr bwMode="auto">
            <a:xfrm>
              <a:off x="4830" y="1325"/>
              <a:ext cx="68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semantics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73" name="Rectangle 9"/>
            <p:cNvSpPr>
              <a:spLocks noChangeArrowheads="1"/>
            </p:cNvSpPr>
            <p:nvPr/>
          </p:nvSpPr>
          <p:spPr bwMode="auto">
            <a:xfrm>
              <a:off x="661" y="1768"/>
              <a:ext cx="135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 dirty="0">
                  <a:solidFill>
                    <a:srgbClr val="000000"/>
                  </a:solidFill>
                  <a:latin typeface="Times" charset="0"/>
                </a:rPr>
                <a:t>Retransmit request 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74" name="Rectangle 10"/>
            <p:cNvSpPr>
              <a:spLocks noChangeArrowheads="1"/>
            </p:cNvSpPr>
            <p:nvPr/>
          </p:nvSpPr>
          <p:spPr bwMode="auto">
            <a:xfrm>
              <a:off x="981" y="1926"/>
              <a:ext cx="58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message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75" name="Rectangle 11"/>
            <p:cNvSpPr>
              <a:spLocks noChangeArrowheads="1"/>
            </p:cNvSpPr>
            <p:nvPr/>
          </p:nvSpPr>
          <p:spPr bwMode="auto">
            <a:xfrm>
              <a:off x="2146" y="1768"/>
              <a:ext cx="72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 dirty="0">
                  <a:solidFill>
                    <a:srgbClr val="000000"/>
                  </a:solidFill>
                  <a:latin typeface="Times" charset="0"/>
                </a:rPr>
                <a:t>Duplicate 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76" name="Rectangle 12"/>
            <p:cNvSpPr>
              <a:spLocks noChangeArrowheads="1"/>
            </p:cNvSpPr>
            <p:nvPr/>
          </p:nvSpPr>
          <p:spPr bwMode="auto">
            <a:xfrm>
              <a:off x="2201" y="1926"/>
              <a:ext cx="55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filtering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77" name="Rectangle 13"/>
            <p:cNvSpPr>
              <a:spLocks noChangeArrowheads="1"/>
            </p:cNvSpPr>
            <p:nvPr/>
          </p:nvSpPr>
          <p:spPr bwMode="auto">
            <a:xfrm>
              <a:off x="3219" y="1768"/>
              <a:ext cx="155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Re-execute procedure 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78" name="Rectangle 14"/>
            <p:cNvSpPr>
              <a:spLocks noChangeArrowheads="1"/>
            </p:cNvSpPr>
            <p:nvPr/>
          </p:nvSpPr>
          <p:spPr bwMode="auto">
            <a:xfrm>
              <a:off x="3297" y="1926"/>
              <a:ext cx="131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or retransmit reply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79" name="Rectangle 15"/>
            <p:cNvSpPr>
              <a:spLocks noChangeArrowheads="1"/>
            </p:cNvSpPr>
            <p:nvPr/>
          </p:nvSpPr>
          <p:spPr bwMode="auto">
            <a:xfrm>
              <a:off x="651" y="2210"/>
              <a:ext cx="21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No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0" name="Rectangle 16"/>
            <p:cNvSpPr>
              <a:spLocks noChangeArrowheads="1"/>
            </p:cNvSpPr>
            <p:nvPr/>
          </p:nvSpPr>
          <p:spPr bwMode="auto">
            <a:xfrm>
              <a:off x="651" y="2526"/>
              <a:ext cx="27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Yes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1" name="Rectangle 17"/>
            <p:cNvSpPr>
              <a:spLocks noChangeArrowheads="1"/>
            </p:cNvSpPr>
            <p:nvPr/>
          </p:nvSpPr>
          <p:spPr bwMode="auto">
            <a:xfrm>
              <a:off x="651" y="2857"/>
              <a:ext cx="27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Yes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2" name="Rectangle 18"/>
            <p:cNvSpPr>
              <a:spLocks noChangeArrowheads="1"/>
            </p:cNvSpPr>
            <p:nvPr/>
          </p:nvSpPr>
          <p:spPr bwMode="auto">
            <a:xfrm>
              <a:off x="2051" y="2210"/>
              <a:ext cx="101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Not applicable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3" name="Rectangle 19"/>
            <p:cNvSpPr>
              <a:spLocks noChangeArrowheads="1"/>
            </p:cNvSpPr>
            <p:nvPr/>
          </p:nvSpPr>
          <p:spPr bwMode="auto">
            <a:xfrm>
              <a:off x="2051" y="2526"/>
              <a:ext cx="21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No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4" name="Rectangle 20"/>
            <p:cNvSpPr>
              <a:spLocks noChangeArrowheads="1"/>
            </p:cNvSpPr>
            <p:nvPr/>
          </p:nvSpPr>
          <p:spPr bwMode="auto">
            <a:xfrm>
              <a:off x="2051" y="2857"/>
              <a:ext cx="26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Yes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5" name="Rectangle 21"/>
            <p:cNvSpPr>
              <a:spLocks noChangeArrowheads="1"/>
            </p:cNvSpPr>
            <p:nvPr/>
          </p:nvSpPr>
          <p:spPr bwMode="auto">
            <a:xfrm>
              <a:off x="3230" y="2210"/>
              <a:ext cx="101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Not applicable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6" name="Rectangle 22"/>
            <p:cNvSpPr>
              <a:spLocks noChangeArrowheads="1"/>
            </p:cNvSpPr>
            <p:nvPr/>
          </p:nvSpPr>
          <p:spPr bwMode="auto">
            <a:xfrm>
              <a:off x="3230" y="2526"/>
              <a:ext cx="151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Re-execute procedure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7" name="Rectangle 23"/>
            <p:cNvSpPr>
              <a:spLocks noChangeArrowheads="1"/>
            </p:cNvSpPr>
            <p:nvPr/>
          </p:nvSpPr>
          <p:spPr bwMode="auto">
            <a:xfrm>
              <a:off x="3230" y="2857"/>
              <a:ext cx="1439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Retransmit old reply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8" name="Rectangle 24"/>
            <p:cNvSpPr>
              <a:spLocks noChangeArrowheads="1"/>
            </p:cNvSpPr>
            <p:nvPr/>
          </p:nvSpPr>
          <p:spPr bwMode="auto">
            <a:xfrm>
              <a:off x="4841" y="2857"/>
              <a:ext cx="92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At-most-once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9" name="Rectangle 25"/>
            <p:cNvSpPr>
              <a:spLocks noChangeArrowheads="1"/>
            </p:cNvSpPr>
            <p:nvPr/>
          </p:nvSpPr>
          <p:spPr bwMode="auto">
            <a:xfrm>
              <a:off x="4830" y="2526"/>
              <a:ext cx="92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At-least-once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90" name="Rectangle 26"/>
            <p:cNvSpPr>
              <a:spLocks noChangeArrowheads="1"/>
            </p:cNvSpPr>
            <p:nvPr/>
          </p:nvSpPr>
          <p:spPr bwMode="auto">
            <a:xfrm>
              <a:off x="4999" y="2210"/>
              <a:ext cx="47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Maybe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91" name="Line 27"/>
            <p:cNvSpPr>
              <a:spLocks noChangeShapeType="1"/>
            </p:cNvSpPr>
            <p:nvPr/>
          </p:nvSpPr>
          <p:spPr bwMode="auto">
            <a:xfrm>
              <a:off x="375" y="1097"/>
              <a:ext cx="5416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2" name="Line 28"/>
            <p:cNvSpPr>
              <a:spLocks noChangeShapeType="1"/>
            </p:cNvSpPr>
            <p:nvPr/>
          </p:nvSpPr>
          <p:spPr bwMode="auto">
            <a:xfrm>
              <a:off x="375" y="3118"/>
              <a:ext cx="5416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949C8-D068-DF46-BE35-A61DA3EA2B79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25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Remote Method Invocation (RMI)</a:t>
            </a:r>
            <a:endParaRPr lang="en-GB" dirty="0"/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828675" y="2165350"/>
            <a:ext cx="7464425" cy="3090863"/>
            <a:chOff x="565" y="1364"/>
            <a:chExt cx="5094" cy="1947"/>
          </a:xfrm>
        </p:grpSpPr>
        <p:sp>
          <p:nvSpPr>
            <p:cNvPr id="39944" name="Rectangle 4"/>
            <p:cNvSpPr>
              <a:spLocks noChangeArrowheads="1"/>
            </p:cNvSpPr>
            <p:nvPr/>
          </p:nvSpPr>
          <p:spPr bwMode="auto">
            <a:xfrm>
              <a:off x="566" y="1364"/>
              <a:ext cx="1838" cy="1947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45" name="Rectangle 5"/>
            <p:cNvSpPr>
              <a:spLocks noChangeArrowheads="1"/>
            </p:cNvSpPr>
            <p:nvPr/>
          </p:nvSpPr>
          <p:spPr bwMode="auto">
            <a:xfrm>
              <a:off x="2918" y="1364"/>
              <a:ext cx="2741" cy="1947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46" name="Oval 6"/>
            <p:cNvSpPr>
              <a:spLocks noChangeArrowheads="1"/>
            </p:cNvSpPr>
            <p:nvPr/>
          </p:nvSpPr>
          <p:spPr bwMode="auto">
            <a:xfrm>
              <a:off x="3105" y="1489"/>
              <a:ext cx="2461" cy="1386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47" name="Oval 7"/>
            <p:cNvSpPr>
              <a:spLocks noChangeArrowheads="1"/>
            </p:cNvSpPr>
            <p:nvPr/>
          </p:nvSpPr>
          <p:spPr bwMode="auto">
            <a:xfrm>
              <a:off x="598" y="1505"/>
              <a:ext cx="1775" cy="1370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48" name="Rectangle 8"/>
            <p:cNvSpPr>
              <a:spLocks noChangeArrowheads="1"/>
            </p:cNvSpPr>
            <p:nvPr/>
          </p:nvSpPr>
          <p:spPr bwMode="auto">
            <a:xfrm>
              <a:off x="772" y="1821"/>
              <a:ext cx="46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object A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49" name="Rectangle 9"/>
            <p:cNvSpPr>
              <a:spLocks noChangeArrowheads="1"/>
            </p:cNvSpPr>
            <p:nvPr/>
          </p:nvSpPr>
          <p:spPr bwMode="auto">
            <a:xfrm>
              <a:off x="4726" y="1837"/>
              <a:ext cx="46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object B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50" name="Rectangle 10"/>
            <p:cNvSpPr>
              <a:spLocks noChangeArrowheads="1"/>
            </p:cNvSpPr>
            <p:nvPr/>
          </p:nvSpPr>
          <p:spPr bwMode="auto">
            <a:xfrm>
              <a:off x="3962" y="1764"/>
              <a:ext cx="47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skeleton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51" name="Rectangle 11"/>
            <p:cNvSpPr>
              <a:spLocks noChangeArrowheads="1"/>
            </p:cNvSpPr>
            <p:nvPr/>
          </p:nvSpPr>
          <p:spPr bwMode="auto">
            <a:xfrm>
              <a:off x="2436" y="1917"/>
              <a:ext cx="47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Request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52" name="Rectangle 12"/>
            <p:cNvSpPr>
              <a:spLocks noChangeArrowheads="1"/>
            </p:cNvSpPr>
            <p:nvPr/>
          </p:nvSpPr>
          <p:spPr bwMode="auto">
            <a:xfrm>
              <a:off x="1302" y="1821"/>
              <a:ext cx="62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proxy for B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53" name="AutoShape 13"/>
            <p:cNvSpPr>
              <a:spLocks noChangeArrowheads="1"/>
            </p:cNvSpPr>
            <p:nvPr/>
          </p:nvSpPr>
          <p:spPr bwMode="auto">
            <a:xfrm>
              <a:off x="1921" y="1925"/>
              <a:ext cx="250" cy="592"/>
            </a:xfrm>
            <a:prstGeom prst="roundRect">
              <a:avLst>
                <a:gd name="adj" fmla="val 48199"/>
              </a:avLst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54" name="AutoShape 14"/>
            <p:cNvSpPr>
              <a:spLocks noChangeArrowheads="1"/>
            </p:cNvSpPr>
            <p:nvPr/>
          </p:nvSpPr>
          <p:spPr bwMode="auto">
            <a:xfrm>
              <a:off x="3354" y="1925"/>
              <a:ext cx="249" cy="592"/>
            </a:xfrm>
            <a:prstGeom prst="roundRect">
              <a:avLst>
                <a:gd name="adj" fmla="val 48394"/>
              </a:avLst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55" name="AutoShape 15"/>
            <p:cNvSpPr>
              <a:spLocks noChangeArrowheads="1"/>
            </p:cNvSpPr>
            <p:nvPr/>
          </p:nvSpPr>
          <p:spPr bwMode="auto">
            <a:xfrm>
              <a:off x="1112" y="2501"/>
              <a:ext cx="607" cy="249"/>
            </a:xfrm>
            <a:prstGeom prst="roundRect">
              <a:avLst>
                <a:gd name="adj" fmla="val 48394"/>
              </a:avLst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56" name="Rectangle 16"/>
            <p:cNvSpPr>
              <a:spLocks noChangeArrowheads="1"/>
            </p:cNvSpPr>
            <p:nvPr/>
          </p:nvSpPr>
          <p:spPr bwMode="auto">
            <a:xfrm>
              <a:off x="2485" y="2415"/>
              <a:ext cx="32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Reply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57" name="Rectangle 17"/>
            <p:cNvSpPr>
              <a:spLocks noChangeArrowheads="1"/>
            </p:cNvSpPr>
            <p:nvPr/>
          </p:nvSpPr>
          <p:spPr bwMode="auto">
            <a:xfrm>
              <a:off x="2927" y="2945"/>
              <a:ext cx="88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Communication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58" name="Rectangle 18"/>
            <p:cNvSpPr>
              <a:spLocks noChangeArrowheads="1"/>
            </p:cNvSpPr>
            <p:nvPr/>
          </p:nvSpPr>
          <p:spPr bwMode="auto">
            <a:xfrm>
              <a:off x="814" y="2976"/>
              <a:ext cx="4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Remote 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59" name="Freeform 19"/>
            <p:cNvSpPr>
              <a:spLocks/>
            </p:cNvSpPr>
            <p:nvPr/>
          </p:nvSpPr>
          <p:spPr bwMode="auto">
            <a:xfrm>
              <a:off x="3214" y="2050"/>
              <a:ext cx="109" cy="62"/>
            </a:xfrm>
            <a:custGeom>
              <a:avLst/>
              <a:gdLst>
                <a:gd name="T0" fmla="*/ 0 w 109"/>
                <a:gd name="T1" fmla="*/ 31 h 62"/>
                <a:gd name="T2" fmla="*/ 0 w 109"/>
                <a:gd name="T3" fmla="*/ 0 h 62"/>
                <a:gd name="T4" fmla="*/ 109 w 109"/>
                <a:gd name="T5" fmla="*/ 31 h 62"/>
                <a:gd name="T6" fmla="*/ 0 w 109"/>
                <a:gd name="T7" fmla="*/ 62 h 62"/>
                <a:gd name="T8" fmla="*/ 0 w 109"/>
                <a:gd name="T9" fmla="*/ 31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9"/>
                <a:gd name="T16" fmla="*/ 0 h 62"/>
                <a:gd name="T17" fmla="*/ 109 w 109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9" h="62">
                  <a:moveTo>
                    <a:pt x="0" y="31"/>
                  </a:moveTo>
                  <a:lnTo>
                    <a:pt x="0" y="0"/>
                  </a:lnTo>
                  <a:lnTo>
                    <a:pt x="109" y="31"/>
                  </a:lnTo>
                  <a:lnTo>
                    <a:pt x="0" y="62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60" name="Line 20"/>
            <p:cNvSpPr>
              <a:spLocks noChangeShapeType="1"/>
            </p:cNvSpPr>
            <p:nvPr/>
          </p:nvSpPr>
          <p:spPr bwMode="auto">
            <a:xfrm flipH="1">
              <a:off x="2077" y="2081"/>
              <a:ext cx="112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61" name="Freeform 21"/>
            <p:cNvSpPr>
              <a:spLocks/>
            </p:cNvSpPr>
            <p:nvPr/>
          </p:nvSpPr>
          <p:spPr bwMode="auto">
            <a:xfrm>
              <a:off x="2155" y="2314"/>
              <a:ext cx="125" cy="63"/>
            </a:xfrm>
            <a:custGeom>
              <a:avLst/>
              <a:gdLst>
                <a:gd name="T0" fmla="*/ 125 w 125"/>
                <a:gd name="T1" fmla="*/ 32 h 63"/>
                <a:gd name="T2" fmla="*/ 125 w 125"/>
                <a:gd name="T3" fmla="*/ 63 h 63"/>
                <a:gd name="T4" fmla="*/ 0 w 125"/>
                <a:gd name="T5" fmla="*/ 32 h 63"/>
                <a:gd name="T6" fmla="*/ 125 w 125"/>
                <a:gd name="T7" fmla="*/ 0 h 63"/>
                <a:gd name="T8" fmla="*/ 125 w 125"/>
                <a:gd name="T9" fmla="*/ 32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5"/>
                <a:gd name="T16" fmla="*/ 0 h 63"/>
                <a:gd name="T17" fmla="*/ 125 w 125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5" h="63">
                  <a:moveTo>
                    <a:pt x="125" y="32"/>
                  </a:moveTo>
                  <a:lnTo>
                    <a:pt x="125" y="63"/>
                  </a:lnTo>
                  <a:lnTo>
                    <a:pt x="0" y="32"/>
                  </a:lnTo>
                  <a:lnTo>
                    <a:pt x="125" y="0"/>
                  </a:lnTo>
                  <a:lnTo>
                    <a:pt x="125" y="32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62" name="Line 22"/>
            <p:cNvSpPr>
              <a:spLocks noChangeShapeType="1"/>
            </p:cNvSpPr>
            <p:nvPr/>
          </p:nvSpPr>
          <p:spPr bwMode="auto">
            <a:xfrm>
              <a:off x="2280" y="2346"/>
              <a:ext cx="112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63" name="Rectangle 23"/>
            <p:cNvSpPr>
              <a:spLocks noChangeArrowheads="1"/>
            </p:cNvSpPr>
            <p:nvPr/>
          </p:nvSpPr>
          <p:spPr bwMode="auto">
            <a:xfrm>
              <a:off x="3982" y="2929"/>
              <a:ext cx="102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Remote reference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64" name="Rectangle 24"/>
            <p:cNvSpPr>
              <a:spLocks noChangeArrowheads="1"/>
            </p:cNvSpPr>
            <p:nvPr/>
          </p:nvSpPr>
          <p:spPr bwMode="auto">
            <a:xfrm>
              <a:off x="1526" y="2945"/>
              <a:ext cx="88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Communication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65" name="Rectangle 25"/>
            <p:cNvSpPr>
              <a:spLocks noChangeArrowheads="1"/>
            </p:cNvSpPr>
            <p:nvPr/>
          </p:nvSpPr>
          <p:spPr bwMode="auto">
            <a:xfrm>
              <a:off x="2944" y="3131"/>
              <a:ext cx="45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 module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66" name="Rectangle 26"/>
            <p:cNvSpPr>
              <a:spLocks noChangeArrowheads="1"/>
            </p:cNvSpPr>
            <p:nvPr/>
          </p:nvSpPr>
          <p:spPr bwMode="auto">
            <a:xfrm>
              <a:off x="1941" y="3131"/>
              <a:ext cx="45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 module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67" name="Rectangle 27"/>
            <p:cNvSpPr>
              <a:spLocks noChangeArrowheads="1"/>
            </p:cNvSpPr>
            <p:nvPr/>
          </p:nvSpPr>
          <p:spPr bwMode="auto">
            <a:xfrm>
              <a:off x="565" y="3116"/>
              <a:ext cx="99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reference module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68" name="Line 28"/>
            <p:cNvSpPr>
              <a:spLocks noChangeShapeType="1"/>
            </p:cNvSpPr>
            <p:nvPr/>
          </p:nvSpPr>
          <p:spPr bwMode="auto">
            <a:xfrm flipV="1">
              <a:off x="3401" y="2517"/>
              <a:ext cx="78" cy="358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69" name="Line 29"/>
            <p:cNvSpPr>
              <a:spLocks noChangeShapeType="1"/>
            </p:cNvSpPr>
            <p:nvPr/>
          </p:nvSpPr>
          <p:spPr bwMode="auto">
            <a:xfrm flipV="1">
              <a:off x="2077" y="2517"/>
              <a:ext cx="1" cy="358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70" name="Line 30"/>
            <p:cNvSpPr>
              <a:spLocks noChangeShapeType="1"/>
            </p:cNvSpPr>
            <p:nvPr/>
          </p:nvSpPr>
          <p:spPr bwMode="auto">
            <a:xfrm flipV="1">
              <a:off x="1018" y="2719"/>
              <a:ext cx="156" cy="234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71" name="Line 31"/>
            <p:cNvSpPr>
              <a:spLocks noChangeShapeType="1"/>
            </p:cNvSpPr>
            <p:nvPr/>
          </p:nvSpPr>
          <p:spPr bwMode="auto">
            <a:xfrm flipH="1" flipV="1">
              <a:off x="3930" y="2626"/>
              <a:ext cx="343" cy="28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72" name="Rectangle 32"/>
            <p:cNvSpPr>
              <a:spLocks noChangeArrowheads="1"/>
            </p:cNvSpPr>
            <p:nvPr/>
          </p:nvSpPr>
          <p:spPr bwMode="auto">
            <a:xfrm>
              <a:off x="4237" y="3069"/>
              <a:ext cx="45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 module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73" name="Rectangle 33"/>
            <p:cNvSpPr>
              <a:spLocks noChangeArrowheads="1"/>
            </p:cNvSpPr>
            <p:nvPr/>
          </p:nvSpPr>
          <p:spPr bwMode="auto">
            <a:xfrm>
              <a:off x="3828" y="2060"/>
              <a:ext cx="750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>
                  <a:solidFill>
                    <a:srgbClr val="000000"/>
                  </a:solidFill>
                  <a:latin typeface="Arial" charset="0"/>
                </a:rPr>
                <a:t>for </a:t>
              </a:r>
              <a:r>
                <a:rPr lang="en-GB" sz="1600" dirty="0" smtClean="0">
                  <a:solidFill>
                    <a:srgbClr val="000000"/>
                  </a:solidFill>
                  <a:latin typeface="Arial" charset="0"/>
                </a:rPr>
                <a:t>B</a:t>
              </a:r>
              <a:r>
                <a:rPr lang="fr-FR" sz="1600" dirty="0" smtClean="0">
                  <a:solidFill>
                    <a:srgbClr val="000000"/>
                  </a:solidFill>
                  <a:latin typeface="Arial" charset="0"/>
                </a:rPr>
                <a:t>'</a:t>
              </a:r>
              <a:r>
                <a:rPr lang="en-GB" sz="1600" dirty="0" smtClean="0">
                  <a:solidFill>
                    <a:srgbClr val="000000"/>
                  </a:solidFill>
                  <a:latin typeface="Arial" charset="0"/>
                </a:rPr>
                <a:t>s </a:t>
              </a:r>
              <a:r>
                <a:rPr lang="en-GB" sz="1600" dirty="0">
                  <a:solidFill>
                    <a:srgbClr val="000000"/>
                  </a:solidFill>
                  <a:latin typeface="Arial" charset="0"/>
                </a:rPr>
                <a:t>class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74" name="AutoShape 34"/>
            <p:cNvSpPr>
              <a:spLocks noChangeArrowheads="1"/>
            </p:cNvSpPr>
            <p:nvPr/>
          </p:nvSpPr>
          <p:spPr bwMode="auto">
            <a:xfrm>
              <a:off x="3759" y="1754"/>
              <a:ext cx="841" cy="545"/>
            </a:xfrm>
            <a:prstGeom prst="roundRect">
              <a:avLst>
                <a:gd name="adj" fmla="val 49264"/>
              </a:avLst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75" name="Rectangle 35"/>
            <p:cNvSpPr>
              <a:spLocks noChangeArrowheads="1"/>
            </p:cNvSpPr>
            <p:nvPr/>
          </p:nvSpPr>
          <p:spPr bwMode="auto">
            <a:xfrm>
              <a:off x="3791" y="1904"/>
              <a:ext cx="71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&amp; dispatcher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76" name="Rectangle 36"/>
            <p:cNvSpPr>
              <a:spLocks noChangeArrowheads="1"/>
            </p:cNvSpPr>
            <p:nvPr/>
          </p:nvSpPr>
          <p:spPr bwMode="auto">
            <a:xfrm>
              <a:off x="4750" y="1697"/>
              <a:ext cx="39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remote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77" name="Rectangle 37"/>
            <p:cNvSpPr>
              <a:spLocks noChangeArrowheads="1"/>
            </p:cNvSpPr>
            <p:nvPr/>
          </p:nvSpPr>
          <p:spPr bwMode="auto">
            <a:xfrm>
              <a:off x="1275" y="1605"/>
              <a:ext cx="29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client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78" name="Rectangle 38"/>
            <p:cNvSpPr>
              <a:spLocks noChangeArrowheads="1"/>
            </p:cNvSpPr>
            <p:nvPr/>
          </p:nvSpPr>
          <p:spPr bwMode="auto">
            <a:xfrm>
              <a:off x="4685" y="1574"/>
              <a:ext cx="3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 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79" name="Rectangle 39"/>
            <p:cNvSpPr>
              <a:spLocks noChangeArrowheads="1"/>
            </p:cNvSpPr>
            <p:nvPr/>
          </p:nvSpPr>
          <p:spPr bwMode="auto">
            <a:xfrm>
              <a:off x="4175" y="1559"/>
              <a:ext cx="35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server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80" name="AutoShape 40"/>
            <p:cNvSpPr>
              <a:spLocks noChangeArrowheads="1"/>
            </p:cNvSpPr>
            <p:nvPr/>
          </p:nvSpPr>
          <p:spPr bwMode="auto">
            <a:xfrm>
              <a:off x="3634" y="2392"/>
              <a:ext cx="608" cy="249"/>
            </a:xfrm>
            <a:prstGeom prst="roundRect">
              <a:avLst>
                <a:gd name="adj" fmla="val 48394"/>
              </a:avLst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1" name="AutoShape 41"/>
            <p:cNvSpPr>
              <a:spLocks noChangeArrowheads="1"/>
            </p:cNvSpPr>
            <p:nvPr/>
          </p:nvSpPr>
          <p:spPr bwMode="auto">
            <a:xfrm>
              <a:off x="862" y="1972"/>
              <a:ext cx="218" cy="327"/>
            </a:xfrm>
            <a:prstGeom prst="roundRect">
              <a:avLst>
                <a:gd name="adj" fmla="val 30273"/>
              </a:avLst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2" name="AutoShape 42"/>
            <p:cNvSpPr>
              <a:spLocks noChangeArrowheads="1"/>
            </p:cNvSpPr>
            <p:nvPr/>
          </p:nvSpPr>
          <p:spPr bwMode="auto">
            <a:xfrm>
              <a:off x="862" y="1972"/>
              <a:ext cx="234" cy="342"/>
            </a:xfrm>
            <a:prstGeom prst="roundRect">
              <a:avLst>
                <a:gd name="adj" fmla="val 28204"/>
              </a:avLst>
            </a:prstGeom>
            <a:noFill/>
            <a:ln w="36513">
              <a:solidFill>
                <a:srgbClr val="FFDC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3" name="Rectangle 43"/>
            <p:cNvSpPr>
              <a:spLocks noChangeArrowheads="1"/>
            </p:cNvSpPr>
            <p:nvPr/>
          </p:nvSpPr>
          <p:spPr bwMode="auto">
            <a:xfrm>
              <a:off x="878" y="1987"/>
              <a:ext cx="202" cy="1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4" name="Rectangle 44"/>
            <p:cNvSpPr>
              <a:spLocks noChangeArrowheads="1"/>
            </p:cNvSpPr>
            <p:nvPr/>
          </p:nvSpPr>
          <p:spPr bwMode="auto">
            <a:xfrm>
              <a:off x="878" y="1987"/>
              <a:ext cx="218" cy="156"/>
            </a:xfrm>
            <a:prstGeom prst="rect">
              <a:avLst/>
            </a:prstGeom>
            <a:noFill/>
            <a:ln w="36513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5" name="AutoShape 45"/>
            <p:cNvSpPr>
              <a:spLocks noChangeArrowheads="1"/>
            </p:cNvSpPr>
            <p:nvPr/>
          </p:nvSpPr>
          <p:spPr bwMode="auto">
            <a:xfrm>
              <a:off x="862" y="1972"/>
              <a:ext cx="234" cy="342"/>
            </a:xfrm>
            <a:prstGeom prst="roundRect">
              <a:avLst>
                <a:gd name="adj" fmla="val 28204"/>
              </a:avLst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6" name="Line 46"/>
            <p:cNvSpPr>
              <a:spLocks noChangeShapeType="1"/>
            </p:cNvSpPr>
            <p:nvPr/>
          </p:nvSpPr>
          <p:spPr bwMode="auto">
            <a:xfrm>
              <a:off x="862" y="2143"/>
              <a:ext cx="218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7" name="AutoShape 47"/>
            <p:cNvSpPr>
              <a:spLocks noChangeArrowheads="1"/>
            </p:cNvSpPr>
            <p:nvPr/>
          </p:nvSpPr>
          <p:spPr bwMode="auto">
            <a:xfrm>
              <a:off x="1439" y="2003"/>
              <a:ext cx="202" cy="311"/>
            </a:xfrm>
            <a:prstGeom prst="roundRect">
              <a:avLst>
                <a:gd name="adj" fmla="val 32671"/>
              </a:avLst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8" name="AutoShape 48"/>
            <p:cNvSpPr>
              <a:spLocks noChangeArrowheads="1"/>
            </p:cNvSpPr>
            <p:nvPr/>
          </p:nvSpPr>
          <p:spPr bwMode="auto">
            <a:xfrm>
              <a:off x="1439" y="2003"/>
              <a:ext cx="218" cy="327"/>
            </a:xfrm>
            <a:prstGeom prst="roundRect">
              <a:avLst>
                <a:gd name="adj" fmla="val 30273"/>
              </a:avLst>
            </a:prstGeom>
            <a:noFill/>
            <a:ln w="36513">
              <a:solidFill>
                <a:srgbClr val="FFDC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9" name="Rectangle 49"/>
            <p:cNvSpPr>
              <a:spLocks noChangeArrowheads="1"/>
            </p:cNvSpPr>
            <p:nvPr/>
          </p:nvSpPr>
          <p:spPr bwMode="auto">
            <a:xfrm>
              <a:off x="1439" y="2003"/>
              <a:ext cx="202" cy="15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90" name="Rectangle 50"/>
            <p:cNvSpPr>
              <a:spLocks noChangeArrowheads="1"/>
            </p:cNvSpPr>
            <p:nvPr/>
          </p:nvSpPr>
          <p:spPr bwMode="auto">
            <a:xfrm>
              <a:off x="1439" y="2003"/>
              <a:ext cx="218" cy="171"/>
            </a:xfrm>
            <a:prstGeom prst="rect">
              <a:avLst/>
            </a:prstGeom>
            <a:noFill/>
            <a:ln w="36513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91" name="AutoShape 51"/>
            <p:cNvSpPr>
              <a:spLocks noChangeArrowheads="1"/>
            </p:cNvSpPr>
            <p:nvPr/>
          </p:nvSpPr>
          <p:spPr bwMode="auto">
            <a:xfrm>
              <a:off x="1439" y="2003"/>
              <a:ext cx="218" cy="327"/>
            </a:xfrm>
            <a:prstGeom prst="roundRect">
              <a:avLst>
                <a:gd name="adj" fmla="val 30273"/>
              </a:avLst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92" name="Line 52"/>
            <p:cNvSpPr>
              <a:spLocks noChangeShapeType="1"/>
            </p:cNvSpPr>
            <p:nvPr/>
          </p:nvSpPr>
          <p:spPr bwMode="auto">
            <a:xfrm>
              <a:off x="1439" y="2159"/>
              <a:ext cx="202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93" name="AutoShape 53"/>
            <p:cNvSpPr>
              <a:spLocks noChangeArrowheads="1"/>
            </p:cNvSpPr>
            <p:nvPr/>
          </p:nvSpPr>
          <p:spPr bwMode="auto">
            <a:xfrm>
              <a:off x="4834" y="2003"/>
              <a:ext cx="218" cy="311"/>
            </a:xfrm>
            <a:prstGeom prst="roundRect">
              <a:avLst>
                <a:gd name="adj" fmla="val 30273"/>
              </a:avLst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94" name="AutoShape 54"/>
            <p:cNvSpPr>
              <a:spLocks noChangeArrowheads="1"/>
            </p:cNvSpPr>
            <p:nvPr/>
          </p:nvSpPr>
          <p:spPr bwMode="auto">
            <a:xfrm>
              <a:off x="4834" y="2003"/>
              <a:ext cx="233" cy="327"/>
            </a:xfrm>
            <a:prstGeom prst="roundRect">
              <a:avLst>
                <a:gd name="adj" fmla="val 28324"/>
              </a:avLst>
            </a:prstGeom>
            <a:noFill/>
            <a:ln w="36513">
              <a:solidFill>
                <a:srgbClr val="FFDC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95" name="Rectangle 55"/>
            <p:cNvSpPr>
              <a:spLocks noChangeArrowheads="1"/>
            </p:cNvSpPr>
            <p:nvPr/>
          </p:nvSpPr>
          <p:spPr bwMode="auto">
            <a:xfrm>
              <a:off x="4849" y="2003"/>
              <a:ext cx="203" cy="15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96" name="Rectangle 56"/>
            <p:cNvSpPr>
              <a:spLocks noChangeArrowheads="1"/>
            </p:cNvSpPr>
            <p:nvPr/>
          </p:nvSpPr>
          <p:spPr bwMode="auto">
            <a:xfrm>
              <a:off x="4849" y="2003"/>
              <a:ext cx="218" cy="171"/>
            </a:xfrm>
            <a:prstGeom prst="rect">
              <a:avLst/>
            </a:prstGeom>
            <a:noFill/>
            <a:ln w="36513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97" name="AutoShape 57"/>
            <p:cNvSpPr>
              <a:spLocks noChangeArrowheads="1"/>
            </p:cNvSpPr>
            <p:nvPr/>
          </p:nvSpPr>
          <p:spPr bwMode="auto">
            <a:xfrm>
              <a:off x="4834" y="2003"/>
              <a:ext cx="233" cy="327"/>
            </a:xfrm>
            <a:prstGeom prst="roundRect">
              <a:avLst>
                <a:gd name="adj" fmla="val 28324"/>
              </a:avLst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98" name="Line 58"/>
            <p:cNvSpPr>
              <a:spLocks noChangeShapeType="1"/>
            </p:cNvSpPr>
            <p:nvPr/>
          </p:nvSpPr>
          <p:spPr bwMode="auto">
            <a:xfrm>
              <a:off x="4834" y="2159"/>
              <a:ext cx="218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9940" name="Text Box 59"/>
          <p:cNvSpPr txBox="1">
            <a:spLocks noChangeArrowheads="1"/>
          </p:cNvSpPr>
          <p:nvPr/>
        </p:nvSpPr>
        <p:spPr bwMode="auto">
          <a:xfrm>
            <a:off x="2257425" y="1655763"/>
            <a:ext cx="1790700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/>
              <a:t>Process P1 (</a:t>
            </a:r>
            <a:r>
              <a:rPr lang="ja-JP" altLang="en-US"/>
              <a:t>“</a:t>
            </a:r>
            <a:r>
              <a:rPr lang="en-US"/>
              <a:t>client</a:t>
            </a:r>
            <a:r>
              <a:rPr lang="ja-JP" altLang="en-US"/>
              <a:t>”</a:t>
            </a:r>
            <a:r>
              <a:rPr lang="en-US"/>
              <a:t>)</a:t>
            </a:r>
          </a:p>
        </p:txBody>
      </p:sp>
      <p:sp>
        <p:nvSpPr>
          <p:cNvPr id="39941" name="Line 60"/>
          <p:cNvSpPr>
            <a:spLocks noChangeShapeType="1"/>
          </p:cNvSpPr>
          <p:nvPr/>
        </p:nvSpPr>
        <p:spPr bwMode="auto">
          <a:xfrm flipH="1">
            <a:off x="2540000" y="2044700"/>
            <a:ext cx="152400" cy="444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2" name="Text Box 61"/>
          <p:cNvSpPr txBox="1">
            <a:spLocks noChangeArrowheads="1"/>
          </p:cNvSpPr>
          <p:nvPr/>
        </p:nvSpPr>
        <p:spPr bwMode="auto">
          <a:xfrm>
            <a:off x="6537325" y="1592263"/>
            <a:ext cx="1866900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/>
              <a:t>Process P2 (</a:t>
            </a:r>
            <a:r>
              <a:rPr lang="ja-JP" altLang="en-US"/>
              <a:t>“</a:t>
            </a:r>
            <a:r>
              <a:rPr lang="en-US"/>
              <a:t>server</a:t>
            </a:r>
            <a:r>
              <a:rPr lang="ja-JP" altLang="en-US"/>
              <a:t>”</a:t>
            </a:r>
            <a:r>
              <a:rPr lang="en-US"/>
              <a:t>)</a:t>
            </a:r>
          </a:p>
        </p:txBody>
      </p:sp>
      <p:sp>
        <p:nvSpPr>
          <p:cNvPr id="39943" name="Line 62"/>
          <p:cNvSpPr>
            <a:spLocks noChangeShapeType="1"/>
          </p:cNvSpPr>
          <p:nvPr/>
        </p:nvSpPr>
        <p:spPr bwMode="auto">
          <a:xfrm flipH="1">
            <a:off x="6819900" y="1981200"/>
            <a:ext cx="152400" cy="444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949C8-D068-DF46-BE35-A61DA3EA2B79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26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Summary </a:t>
            </a:r>
            <a:endParaRPr lang="en-US"/>
          </a:p>
        </p:txBody>
      </p:sp>
      <p:sp>
        <p:nvSpPr>
          <p:cNvPr id="5222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RPC enables programmers to call functions in remote processes.</a:t>
            </a:r>
          </a:p>
          <a:p>
            <a:r>
              <a:rPr lang="en-US" dirty="0" smtClean="0"/>
              <a:t>IDL (Interface Definition Language) allows programmers to define remote procedure calls.</a:t>
            </a:r>
          </a:p>
          <a:p>
            <a:r>
              <a:rPr lang="en-US" dirty="0" smtClean="0"/>
              <a:t>Stubs are used to make it appear that the call is local.</a:t>
            </a:r>
          </a:p>
          <a:p>
            <a:r>
              <a:rPr lang="en-US" dirty="0" smtClean="0"/>
              <a:t>Semantics</a:t>
            </a:r>
          </a:p>
          <a:p>
            <a:pPr lvl="1"/>
            <a:r>
              <a:rPr lang="en-US" dirty="0" smtClean="0"/>
              <a:t>Cannot provide exactly once </a:t>
            </a:r>
          </a:p>
          <a:p>
            <a:pPr lvl="1"/>
            <a:r>
              <a:rPr lang="en-US" dirty="0" smtClean="0"/>
              <a:t>At least once</a:t>
            </a:r>
          </a:p>
          <a:p>
            <a:pPr lvl="1"/>
            <a:r>
              <a:rPr lang="en-US" dirty="0" smtClean="0"/>
              <a:t>At most once</a:t>
            </a:r>
          </a:p>
          <a:p>
            <a:pPr lvl="1"/>
            <a:r>
              <a:rPr lang="en-US" dirty="0" smtClean="0"/>
              <a:t>Depends on the application requirements</a:t>
            </a:r>
          </a:p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27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E79977-8762-624D-9D2F-4FE156E28C29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25"/>
          <p:cNvSpPr>
            <a:spLocks noChangeArrowheads="1"/>
          </p:cNvSpPr>
          <p:nvPr/>
        </p:nvSpPr>
        <p:spPr bwMode="auto">
          <a:xfrm>
            <a:off x="2286000" y="3505200"/>
            <a:ext cx="2057400" cy="685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>
                <a:solidFill>
                  <a:schemeClr val="bg1"/>
                </a:solidFill>
                <a:latin typeface="Arial" pitchFamily="-1" charset="0"/>
              </a:rPr>
              <a:t>TCP</a:t>
            </a:r>
          </a:p>
        </p:txBody>
      </p:sp>
      <p:sp>
        <p:nvSpPr>
          <p:cNvPr id="6" name="Rectangle 26"/>
          <p:cNvSpPr>
            <a:spLocks noChangeArrowheads="1"/>
          </p:cNvSpPr>
          <p:nvPr/>
        </p:nvSpPr>
        <p:spPr bwMode="auto">
          <a:xfrm>
            <a:off x="4343400" y="3505200"/>
            <a:ext cx="2133600" cy="685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>
                <a:solidFill>
                  <a:srgbClr val="000000"/>
                </a:solidFill>
                <a:latin typeface="Arial" pitchFamily="-1" charset="0"/>
              </a:rPr>
              <a:t>UDP</a:t>
            </a:r>
          </a:p>
        </p:txBody>
      </p:sp>
      <p:sp>
        <p:nvSpPr>
          <p:cNvPr id="7" name="Rectangle 27"/>
          <p:cNvSpPr>
            <a:spLocks noChangeArrowheads="1"/>
          </p:cNvSpPr>
          <p:nvPr/>
        </p:nvSpPr>
        <p:spPr bwMode="auto">
          <a:xfrm>
            <a:off x="2286000" y="4191000"/>
            <a:ext cx="41910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>
                <a:solidFill>
                  <a:schemeClr val="bg1"/>
                </a:solidFill>
                <a:latin typeface="Arial" pitchFamily="-1" charset="0"/>
              </a:rPr>
              <a:t>IP</a:t>
            </a:r>
          </a:p>
        </p:txBody>
      </p:sp>
      <p:sp>
        <p:nvSpPr>
          <p:cNvPr id="8" name="Rectangle 27"/>
          <p:cNvSpPr>
            <a:spLocks noChangeArrowheads="1"/>
          </p:cNvSpPr>
          <p:nvPr/>
        </p:nvSpPr>
        <p:spPr bwMode="auto">
          <a:xfrm>
            <a:off x="2286000" y="4876800"/>
            <a:ext cx="4191000" cy="685800"/>
          </a:xfrm>
          <a:prstGeom prst="rect">
            <a:avLst/>
          </a:prstGeom>
          <a:solidFill>
            <a:srgbClr val="00009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 smtClean="0">
                <a:solidFill>
                  <a:schemeClr val="bg1"/>
                </a:solidFill>
                <a:latin typeface="Arial" pitchFamily="-1" charset="0"/>
              </a:rPr>
              <a:t>Device Drivers</a:t>
            </a:r>
            <a:endParaRPr lang="en-US" sz="2400" b="0" dirty="0">
              <a:solidFill>
                <a:schemeClr val="bg1"/>
              </a:solidFill>
              <a:latin typeface="Arial" pitchFamily="-1" charset="0"/>
            </a:endParaRPr>
          </a:p>
        </p:txBody>
      </p:sp>
      <p:sp>
        <p:nvSpPr>
          <p:cNvPr id="9" name="Rectangle 27"/>
          <p:cNvSpPr>
            <a:spLocks noChangeArrowheads="1"/>
          </p:cNvSpPr>
          <p:nvPr/>
        </p:nvSpPr>
        <p:spPr bwMode="auto">
          <a:xfrm>
            <a:off x="2286000" y="5562600"/>
            <a:ext cx="4191000" cy="685800"/>
          </a:xfrm>
          <a:prstGeom prst="rect">
            <a:avLst/>
          </a:prstGeom>
          <a:solidFill>
            <a:srgbClr val="66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 smtClean="0">
                <a:solidFill>
                  <a:schemeClr val="bg1"/>
                </a:solidFill>
                <a:latin typeface="Arial" pitchFamily="-1" charset="0"/>
              </a:rPr>
              <a:t>Network Interface</a:t>
            </a:r>
            <a:endParaRPr lang="en-US" sz="2400" b="0" dirty="0">
              <a:solidFill>
                <a:schemeClr val="bg1"/>
              </a:solidFill>
              <a:latin typeface="Arial" pitchFamily="-1" charset="0"/>
            </a:endParaRPr>
          </a:p>
        </p:txBody>
      </p:sp>
      <p:cxnSp>
        <p:nvCxnSpPr>
          <p:cNvPr id="10" name="Straight Connector 9"/>
          <p:cNvCxnSpPr/>
          <p:nvPr/>
        </p:nvCxnSpPr>
        <p:spPr bwMode="auto">
          <a:xfrm>
            <a:off x="1828800" y="3200400"/>
            <a:ext cx="5943600" cy="1588"/>
          </a:xfrm>
          <a:prstGeom prst="line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Arrow Connector 10"/>
          <p:cNvCxnSpPr/>
          <p:nvPr/>
        </p:nvCxnSpPr>
        <p:spPr bwMode="auto">
          <a:xfrm rot="5400000">
            <a:off x="6973094" y="3543300"/>
            <a:ext cx="685006" cy="794"/>
          </a:xfrm>
          <a:prstGeom prst="straightConnector1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6705600" y="38862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FF"/>
                </a:solidFill>
              </a:rPr>
              <a:t>OS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705600" y="2052935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FF"/>
                </a:solidFill>
              </a:rPr>
              <a:t>App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28600" y="2971800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Socket API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1905000"/>
            <a:ext cx="819150" cy="81915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800" y="1828800"/>
            <a:ext cx="914400" cy="9144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828800"/>
            <a:ext cx="914400" cy="91440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91200" y="1828800"/>
            <a:ext cx="914400" cy="914400"/>
          </a:xfrm>
          <a:prstGeom prst="rect">
            <a:avLst/>
          </a:prstGeom>
        </p:spPr>
      </p:pic>
      <p:cxnSp>
        <p:nvCxnSpPr>
          <p:cNvPr id="19" name="Straight Arrow Connector 18"/>
          <p:cNvCxnSpPr/>
          <p:nvPr/>
        </p:nvCxnSpPr>
        <p:spPr bwMode="auto">
          <a:xfrm rot="5400000">
            <a:off x="6973094" y="2856706"/>
            <a:ext cx="685006" cy="794"/>
          </a:xfrm>
          <a:prstGeom prst="straightConnector1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Socket API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501775" y="1700213"/>
            <a:ext cx="140335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socket()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654175" y="2392363"/>
            <a:ext cx="109855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bind()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500188" y="3108325"/>
            <a:ext cx="140335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listen()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1501775" y="3813175"/>
            <a:ext cx="140335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accept()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1670050" y="4926013"/>
            <a:ext cx="109855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read()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1593850" y="6000750"/>
            <a:ext cx="125095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write()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1654175" y="1163638"/>
            <a:ext cx="1098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u="sng"/>
              <a:t>Server</a:t>
            </a:r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>
            <a:off x="2171700" y="2084388"/>
            <a:ext cx="0" cy="3079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>
            <a:off x="2171700" y="2774950"/>
            <a:ext cx="0" cy="3079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3"/>
          <p:cNvSpPr>
            <a:spLocks noChangeShapeType="1"/>
          </p:cNvSpPr>
          <p:nvPr/>
        </p:nvSpPr>
        <p:spPr bwMode="auto">
          <a:xfrm>
            <a:off x="2171700" y="3505200"/>
            <a:ext cx="0" cy="3079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4"/>
          <p:cNvSpPr>
            <a:spLocks noChangeShapeType="1"/>
          </p:cNvSpPr>
          <p:nvPr/>
        </p:nvSpPr>
        <p:spPr bwMode="auto">
          <a:xfrm>
            <a:off x="2171700" y="4195763"/>
            <a:ext cx="19050" cy="7302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5"/>
          <p:cNvSpPr>
            <a:spLocks noChangeShapeType="1"/>
          </p:cNvSpPr>
          <p:nvPr/>
        </p:nvSpPr>
        <p:spPr bwMode="auto">
          <a:xfrm>
            <a:off x="2171700" y="5322888"/>
            <a:ext cx="19050" cy="6524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1270000" y="1585913"/>
            <a:ext cx="1919288" cy="2765425"/>
          </a:xfrm>
          <a:prstGeom prst="rect">
            <a:avLst/>
          </a:prstGeom>
          <a:noFill/>
          <a:ln w="9525">
            <a:solidFill>
              <a:schemeClr val="tx1"/>
            </a:solidFill>
            <a:prstDash val="dashDot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1116013" y="4465638"/>
            <a:ext cx="946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block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847725" y="5307013"/>
            <a:ext cx="1250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</a:pPr>
            <a:r>
              <a:rPr lang="en-US"/>
              <a:t>process</a:t>
            </a:r>
          </a:p>
          <a:p>
            <a:pPr>
              <a:lnSpc>
                <a:spcPct val="90000"/>
              </a:lnSpc>
            </a:pPr>
            <a:r>
              <a:rPr lang="en-US"/>
              <a:t>request</a:t>
            </a: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6530975" y="2814638"/>
            <a:ext cx="1098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u="sng"/>
              <a:t>Client</a:t>
            </a:r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6434138" y="3352800"/>
            <a:ext cx="140335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socket()</a:t>
            </a:r>
          </a:p>
        </p:txBody>
      </p: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6357938" y="4044950"/>
            <a:ext cx="155575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connect()</a:t>
            </a:r>
          </a:p>
        </p:txBody>
      </p:sp>
      <p:sp>
        <p:nvSpPr>
          <p:cNvPr id="23" name="Text Box 22"/>
          <p:cNvSpPr txBox="1">
            <a:spLocks noChangeArrowheads="1"/>
          </p:cNvSpPr>
          <p:nvPr/>
        </p:nvSpPr>
        <p:spPr bwMode="auto">
          <a:xfrm>
            <a:off x="6508750" y="4760913"/>
            <a:ext cx="125095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write()</a:t>
            </a:r>
          </a:p>
        </p:txBody>
      </p:sp>
      <p:sp>
        <p:nvSpPr>
          <p:cNvPr id="24" name="Line 23"/>
          <p:cNvSpPr>
            <a:spLocks noChangeShapeType="1"/>
          </p:cNvSpPr>
          <p:nvPr/>
        </p:nvSpPr>
        <p:spPr bwMode="auto">
          <a:xfrm>
            <a:off x="7104063" y="3736975"/>
            <a:ext cx="0" cy="3079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4"/>
          <p:cNvSpPr>
            <a:spLocks noChangeShapeType="1"/>
          </p:cNvSpPr>
          <p:nvPr/>
        </p:nvSpPr>
        <p:spPr bwMode="auto">
          <a:xfrm>
            <a:off x="7104063" y="4427538"/>
            <a:ext cx="0" cy="3079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25"/>
          <p:cNvSpPr>
            <a:spLocks noChangeShapeType="1"/>
          </p:cNvSpPr>
          <p:nvPr/>
        </p:nvSpPr>
        <p:spPr bwMode="auto">
          <a:xfrm flipH="1">
            <a:off x="2152650" y="4235450"/>
            <a:ext cx="4264025" cy="3079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lg" len="lg"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 Box 26"/>
          <p:cNvSpPr txBox="1">
            <a:spLocks noChangeArrowheads="1"/>
          </p:cNvSpPr>
          <p:nvPr/>
        </p:nvSpPr>
        <p:spPr bwMode="auto">
          <a:xfrm rot="21359234">
            <a:off x="3670300" y="3621088"/>
            <a:ext cx="1708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establish</a:t>
            </a:r>
          </a:p>
          <a:p>
            <a:r>
              <a:rPr lang="en-US"/>
              <a:t>connection</a:t>
            </a:r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 flipH="1">
            <a:off x="2728913" y="4887913"/>
            <a:ext cx="3763962" cy="2301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Text Box 29"/>
          <p:cNvSpPr txBox="1">
            <a:spLocks noChangeArrowheads="1"/>
          </p:cNvSpPr>
          <p:nvPr/>
        </p:nvSpPr>
        <p:spPr bwMode="auto">
          <a:xfrm rot="21358569">
            <a:off x="3689350" y="4581525"/>
            <a:ext cx="20129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send request</a:t>
            </a:r>
          </a:p>
        </p:txBody>
      </p:sp>
      <p:sp>
        <p:nvSpPr>
          <p:cNvPr id="30" name="Text Box 31"/>
          <p:cNvSpPr txBox="1">
            <a:spLocks noChangeArrowheads="1"/>
          </p:cNvSpPr>
          <p:nvPr/>
        </p:nvSpPr>
        <p:spPr bwMode="auto">
          <a:xfrm>
            <a:off x="6607175" y="6156325"/>
            <a:ext cx="109855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read()</a:t>
            </a:r>
          </a:p>
        </p:txBody>
      </p:sp>
      <p:sp>
        <p:nvSpPr>
          <p:cNvPr id="31" name="Line 32"/>
          <p:cNvSpPr>
            <a:spLocks noChangeShapeType="1"/>
          </p:cNvSpPr>
          <p:nvPr/>
        </p:nvSpPr>
        <p:spPr bwMode="auto">
          <a:xfrm>
            <a:off x="2843213" y="6156325"/>
            <a:ext cx="3763962" cy="1920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Text Box 33"/>
          <p:cNvSpPr txBox="1">
            <a:spLocks noChangeArrowheads="1"/>
          </p:cNvSpPr>
          <p:nvPr/>
        </p:nvSpPr>
        <p:spPr bwMode="auto">
          <a:xfrm rot="247832">
            <a:off x="3765550" y="5848350"/>
            <a:ext cx="21653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send response</a:t>
            </a:r>
          </a:p>
        </p:txBody>
      </p:sp>
      <p:sp>
        <p:nvSpPr>
          <p:cNvPr id="33" name="Line 34"/>
          <p:cNvSpPr>
            <a:spLocks noChangeShapeType="1"/>
          </p:cNvSpPr>
          <p:nvPr/>
        </p:nvSpPr>
        <p:spPr bwMode="auto">
          <a:xfrm>
            <a:off x="7107238" y="5157788"/>
            <a:ext cx="38100" cy="9985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/>
      <p:bldP spid="19" grpId="0"/>
      <p:bldP spid="20" grpId="0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/>
      <p:bldP spid="28" grpId="0" animBg="1"/>
      <p:bldP spid="29" grpId="0"/>
      <p:bldP spid="30" grpId="0" animBg="1"/>
      <p:bldP spid="31" grpId="0" animBg="1"/>
      <p:bldP spid="32" grpId="0"/>
      <p:bldP spid="3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Wrong with Socket API?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Low-level read/write</a:t>
            </a:r>
          </a:p>
          <a:p>
            <a:r>
              <a:rPr lang="en-US" dirty="0" smtClean="0"/>
              <a:t>Communication oriented</a:t>
            </a:r>
          </a:p>
          <a:p>
            <a:r>
              <a:rPr lang="en-US" dirty="0" smtClean="0"/>
              <a:t>Same sequence of calls, repeated many times</a:t>
            </a:r>
          </a:p>
          <a:p>
            <a:r>
              <a:rPr lang="en-US" dirty="0" smtClean="0"/>
              <a:t>Etc, etc…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Not programmer friendly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048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Abstraction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RPC (Remote Procedure Call)</a:t>
            </a:r>
          </a:p>
          <a:p>
            <a:pPr lvl="1"/>
            <a:r>
              <a:rPr lang="en-US" dirty="0" smtClean="0"/>
              <a:t>Goal: it should appear that the programmer is calling a local function</a:t>
            </a:r>
          </a:p>
          <a:p>
            <a:pPr lvl="1"/>
            <a:r>
              <a:rPr lang="en-US" dirty="0" smtClean="0"/>
              <a:t>Mechanism to enable function calls between different processes</a:t>
            </a:r>
          </a:p>
          <a:p>
            <a:pPr lvl="1"/>
            <a:r>
              <a:rPr lang="en-US" dirty="0" smtClean="0"/>
              <a:t>First proposed in the 80’s</a:t>
            </a:r>
          </a:p>
          <a:p>
            <a:r>
              <a:rPr lang="en-US" dirty="0" smtClean="0"/>
              <a:t>Examples</a:t>
            </a:r>
          </a:p>
          <a:p>
            <a:pPr lvl="1"/>
            <a:r>
              <a:rPr lang="en-US" dirty="0" smtClean="0"/>
              <a:t>Sun RPC</a:t>
            </a:r>
          </a:p>
          <a:p>
            <a:pPr lvl="1"/>
            <a:r>
              <a:rPr lang="en-US" dirty="0" smtClean="0"/>
              <a:t>Java RMI</a:t>
            </a:r>
          </a:p>
          <a:p>
            <a:pPr lvl="1"/>
            <a:r>
              <a:rPr lang="en-US" dirty="0" smtClean="0"/>
              <a:t>CORBA</a:t>
            </a:r>
          </a:p>
          <a:p>
            <a:r>
              <a:rPr lang="en-US" dirty="0" smtClean="0"/>
              <a:t>Other examples that borrow the idea</a:t>
            </a:r>
          </a:p>
          <a:p>
            <a:pPr lvl="1"/>
            <a:r>
              <a:rPr lang="en-US" dirty="0" smtClean="0"/>
              <a:t>XML-RPC</a:t>
            </a:r>
          </a:p>
          <a:p>
            <a:pPr lvl="1"/>
            <a:r>
              <a:rPr lang="en-US" dirty="0" smtClean="0"/>
              <a:t>Android Bound Services with AIDL</a:t>
            </a:r>
          </a:p>
          <a:p>
            <a:pPr lvl="1"/>
            <a:r>
              <a:rPr lang="en-US" dirty="0" smtClean="0"/>
              <a:t>Google Protocol Buffers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RPC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Client</a:t>
            </a:r>
          </a:p>
          <a:p>
            <a:pPr>
              <a:buNone/>
            </a:pPr>
            <a:r>
              <a:rPr lang="en-US" dirty="0" err="1" smtClean="0"/>
              <a:t>int</a:t>
            </a:r>
            <a:r>
              <a:rPr lang="en-US" dirty="0" smtClean="0"/>
              <a:t> main (…)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   …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rpc_call</a:t>
            </a:r>
            <a:r>
              <a:rPr lang="en-US" dirty="0" smtClean="0"/>
              <a:t>(…);</a:t>
            </a:r>
          </a:p>
          <a:p>
            <a:pPr>
              <a:buNone/>
            </a:pPr>
            <a:r>
              <a:rPr lang="en-US" dirty="0" smtClean="0"/>
              <a:t>	…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Server</a:t>
            </a:r>
          </a:p>
          <a:p>
            <a:pPr>
              <a:buNone/>
            </a:pPr>
            <a:r>
              <a:rPr lang="en-US" dirty="0" smtClean="0"/>
              <a:t>…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void </a:t>
            </a:r>
            <a:r>
              <a:rPr lang="en-US" dirty="0" err="1" smtClean="0"/>
              <a:t>rpc_call</a:t>
            </a:r>
            <a:r>
              <a:rPr lang="en-US" dirty="0" smtClean="0"/>
              <a:t>(…) {</a:t>
            </a:r>
          </a:p>
          <a:p>
            <a:pPr>
              <a:buNone/>
            </a:pPr>
            <a:r>
              <a:rPr lang="en-US" dirty="0" smtClean="0"/>
              <a:t>	…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 bwMode="auto">
          <a:xfrm flipV="1">
            <a:off x="3200400" y="3048000"/>
            <a:ext cx="1524000" cy="381000"/>
          </a:xfrm>
          <a:prstGeom prst="straightConnector1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10" name="Straight Arrow Connector 9"/>
          <p:cNvCxnSpPr/>
          <p:nvPr/>
        </p:nvCxnSpPr>
        <p:spPr bwMode="auto">
          <a:xfrm rot="10800000">
            <a:off x="3124200" y="3581400"/>
            <a:ext cx="1524000" cy="381000"/>
          </a:xfrm>
          <a:prstGeom prst="straightConnector1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Procedure Call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E.g., </a:t>
            </a:r>
            <a:r>
              <a:rPr lang="en-US" dirty="0" err="1" smtClean="0"/>
              <a:t>x</a:t>
            </a:r>
            <a:r>
              <a:rPr lang="en-US" dirty="0" smtClean="0"/>
              <a:t> = </a:t>
            </a:r>
            <a:r>
              <a:rPr lang="en-US" dirty="0" err="1" smtClean="0"/>
              <a:t>local_call(“str</a:t>
            </a:r>
            <a:r>
              <a:rPr lang="en-US" dirty="0" smtClean="0"/>
              <a:t>”);</a:t>
            </a:r>
          </a:p>
          <a:p>
            <a:r>
              <a:rPr lang="en-US" dirty="0" smtClean="0"/>
              <a:t>The compiler generates code to </a:t>
            </a:r>
            <a:r>
              <a:rPr lang="en-US" i="1" dirty="0" smtClean="0">
                <a:solidFill>
                  <a:srgbClr val="0000FF"/>
                </a:solidFill>
              </a:rPr>
              <a:t>transfer necessary things</a:t>
            </a:r>
            <a:r>
              <a:rPr lang="en-US" dirty="0" smtClean="0"/>
              <a:t> to </a:t>
            </a:r>
            <a:r>
              <a:rPr lang="en-US" dirty="0" err="1" smtClean="0"/>
              <a:t>local_call</a:t>
            </a:r>
            <a:endParaRPr lang="en-US" dirty="0" smtClean="0"/>
          </a:p>
          <a:p>
            <a:pPr lvl="1"/>
            <a:r>
              <a:rPr lang="en-US" dirty="0" smtClean="0"/>
              <a:t>Push the parameters to the stack</a:t>
            </a:r>
          </a:p>
          <a:p>
            <a:pPr lvl="1"/>
            <a:r>
              <a:rPr lang="en-US" dirty="0" smtClean="0"/>
              <a:t>Call </a:t>
            </a:r>
            <a:r>
              <a:rPr lang="en-US" dirty="0" err="1" smtClean="0"/>
              <a:t>local_call</a:t>
            </a:r>
            <a:endParaRPr lang="en-US" dirty="0" smtClean="0"/>
          </a:p>
          <a:p>
            <a:r>
              <a:rPr lang="en-US" dirty="0" smtClean="0"/>
              <a:t>The compiler also generates code to </a:t>
            </a:r>
            <a:r>
              <a:rPr lang="en-US" i="1" dirty="0" smtClean="0">
                <a:solidFill>
                  <a:srgbClr val="0000FF"/>
                </a:solidFill>
              </a:rPr>
              <a:t>execute the local call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Assigns registers</a:t>
            </a:r>
          </a:p>
          <a:p>
            <a:pPr lvl="1"/>
            <a:r>
              <a:rPr lang="en-US" dirty="0" smtClean="0"/>
              <a:t>Adjust stack pointers</a:t>
            </a:r>
          </a:p>
          <a:p>
            <a:pPr lvl="1"/>
            <a:r>
              <a:rPr lang="en-US" dirty="0" smtClean="0"/>
              <a:t>Saves the return value</a:t>
            </a:r>
          </a:p>
          <a:p>
            <a:pPr lvl="1"/>
            <a:r>
              <a:rPr lang="en-US" dirty="0" smtClean="0"/>
              <a:t>Calls the return instruction</a:t>
            </a:r>
          </a:p>
          <a:p>
            <a:pPr lvl="1"/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C2A54D-D38A-6449-A27D-1BD4A1440DD2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Remote Procedure Call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 an illusion of doing a local call by using whatever the OS gives</a:t>
            </a:r>
          </a:p>
          <a:p>
            <a:r>
              <a:rPr lang="en-US" dirty="0" smtClean="0"/>
              <a:t>Closer to the programmers</a:t>
            </a:r>
          </a:p>
          <a:p>
            <a:pPr lvl="1"/>
            <a:r>
              <a:rPr lang="en-US" dirty="0" smtClean="0"/>
              <a:t>Language-level construct, not OS-level support</a:t>
            </a:r>
          </a:p>
          <a:p>
            <a:r>
              <a:rPr lang="en-US" dirty="0" smtClean="0"/>
              <a:t>What are some of the challenges?</a:t>
            </a:r>
          </a:p>
          <a:p>
            <a:pPr lvl="1"/>
            <a:r>
              <a:rPr lang="en-US" dirty="0" smtClean="0"/>
              <a:t>How do you know that there are remote calls available?</a:t>
            </a:r>
          </a:p>
          <a:p>
            <a:pPr lvl="1"/>
            <a:r>
              <a:rPr lang="en-US" dirty="0" smtClean="0"/>
              <a:t>How do you pass the parameters?</a:t>
            </a:r>
          </a:p>
          <a:p>
            <a:pPr lvl="1"/>
            <a:r>
              <a:rPr lang="en-US" dirty="0" smtClean="0"/>
              <a:t>How do you find the correct server process?</a:t>
            </a:r>
          </a:p>
          <a:p>
            <a:pPr lvl="1"/>
            <a:r>
              <a:rPr lang="en-US" dirty="0" smtClean="0"/>
              <a:t>How do you get the return value?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7432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24601</TotalTime>
  <Pages>12</Pages>
  <Words>1320</Words>
  <Application>Microsoft Macintosh PowerPoint</Application>
  <PresentationFormat>Letter Paper (8.5x11 in)</PresentationFormat>
  <Paragraphs>362</Paragraphs>
  <Slides>28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0" baseType="lpstr">
      <vt:lpstr>CS252-template</vt:lpstr>
      <vt:lpstr>Office Theme</vt:lpstr>
      <vt:lpstr>CSE 486/586 Distributed Systems Remote Procedure Call</vt:lpstr>
      <vt:lpstr>Recap</vt:lpstr>
      <vt:lpstr>Recall?</vt:lpstr>
      <vt:lpstr>Socket API</vt:lpstr>
      <vt:lpstr>What’s Wrong with Socket API?</vt:lpstr>
      <vt:lpstr>Another Abstraction</vt:lpstr>
      <vt:lpstr>RPC</vt:lpstr>
      <vt:lpstr>Local Procedure Call</vt:lpstr>
      <vt:lpstr>Remote Procedure Call</vt:lpstr>
      <vt:lpstr>Stub, Marshalling, &amp; Unmarshalling</vt:lpstr>
      <vt:lpstr>RPC Process</vt:lpstr>
      <vt:lpstr>CSE 486/586 Administrivia</vt:lpstr>
      <vt:lpstr>How Do You Generate Stubs?</vt:lpstr>
      <vt:lpstr>Interface Definition Language (IDL)</vt:lpstr>
      <vt:lpstr>Example: SUN XDR</vt:lpstr>
      <vt:lpstr>Stub Generation</vt:lpstr>
      <vt:lpstr>How Do You Find the Server Process?</vt:lpstr>
      <vt:lpstr>Local DB with Well-Known Port</vt:lpstr>
      <vt:lpstr>How to Pass Parameters?</vt:lpstr>
      <vt:lpstr>External Data Representation</vt:lpstr>
      <vt:lpstr>Example: Google Protocol Buffers</vt:lpstr>
      <vt:lpstr>What About Failures?</vt:lpstr>
      <vt:lpstr>Failure Modes of RPC</vt:lpstr>
      <vt:lpstr>Invocation Semantics</vt:lpstr>
      <vt:lpstr>Invocation Semantics</vt:lpstr>
      <vt:lpstr>Remote Method Invocation (RMI)</vt:lpstr>
      <vt:lpstr>Summary 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956</cp:revision>
  <cp:lastPrinted>2012-02-29T19:14:03Z</cp:lastPrinted>
  <dcterms:created xsi:type="dcterms:W3CDTF">2012-02-29T14:30:44Z</dcterms:created>
  <dcterms:modified xsi:type="dcterms:W3CDTF">2015-04-22T15:22:21Z</dcterms:modified>
  <cp:category/>
</cp:coreProperties>
</file>