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3"/>
  </p:notesMasterIdLst>
  <p:handoutMasterIdLst>
    <p:handoutMasterId r:id="rId24"/>
  </p:handoutMasterIdLst>
  <p:sldIdLst>
    <p:sldId id="322" r:id="rId3"/>
    <p:sldId id="707" r:id="rId4"/>
    <p:sldId id="746" r:id="rId5"/>
    <p:sldId id="740" r:id="rId6"/>
    <p:sldId id="739" r:id="rId7"/>
    <p:sldId id="722" r:id="rId8"/>
    <p:sldId id="743" r:id="rId9"/>
    <p:sldId id="723" r:id="rId10"/>
    <p:sldId id="721" r:id="rId11"/>
    <p:sldId id="744" r:id="rId12"/>
    <p:sldId id="724" r:id="rId13"/>
    <p:sldId id="725" r:id="rId14"/>
    <p:sldId id="745" r:id="rId15"/>
    <p:sldId id="741" r:id="rId16"/>
    <p:sldId id="726" r:id="rId17"/>
    <p:sldId id="728" r:id="rId18"/>
    <p:sldId id="729" r:id="rId19"/>
    <p:sldId id="742" r:id="rId20"/>
    <p:sldId id="704" r:id="rId21"/>
    <p:sldId id="584" r:id="rId2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8" d="100"/>
          <a:sy n="88" d="100"/>
        </p:scale>
        <p:origin x="-9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851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9695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Must explain that reliably we can determine the two types of ordering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6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.gl/forms/nwFgf3niFW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Logical Time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is out. Two points:</a:t>
            </a:r>
          </a:p>
          <a:p>
            <a:pPr lvl="1"/>
            <a:r>
              <a:rPr lang="en-US" dirty="0" smtClean="0"/>
              <a:t>Multicast: Just create 5 connections (5 sockets) and send a message 5 times through different connections.</a:t>
            </a:r>
          </a:p>
          <a:p>
            <a:pPr lvl="1"/>
            <a:r>
              <a:rPr lang="en-US" dirty="0" err="1" smtClean="0"/>
              <a:t>ContentProvider</a:t>
            </a:r>
            <a:r>
              <a:rPr lang="en-US" dirty="0" smtClean="0"/>
              <a:t>: Don’t call it directly. Don’t share anything with the main activity. Consider it an almost separate app only accessible via </a:t>
            </a:r>
            <a:r>
              <a:rPr lang="en-US" dirty="0" err="1" smtClean="0"/>
              <a:t>ContentResolver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Please pay attention to your </a:t>
            </a:r>
            <a:r>
              <a:rPr lang="en-US" dirty="0"/>
              <a:t>c</a:t>
            </a:r>
            <a:r>
              <a:rPr lang="en-US" dirty="0" smtClean="0"/>
              <a:t>oding style.</a:t>
            </a:r>
          </a:p>
          <a:p>
            <a:r>
              <a:rPr lang="en-US" dirty="0" smtClean="0"/>
              <a:t>Please participate in our survey (not related to class, but still :-)</a:t>
            </a:r>
          </a:p>
          <a:p>
            <a:pPr lvl="1"/>
            <a:r>
              <a:rPr lang="en-US" dirty="0">
                <a:hlinkClick r:id="rId2"/>
              </a:rPr>
              <a:t>http://goo.gl/forms/</a:t>
            </a:r>
            <a:r>
              <a:rPr lang="en-US" dirty="0" smtClean="0">
                <a:hlinkClick r:id="rId2"/>
              </a:rPr>
              <a:t>nwFgf3niFW</a:t>
            </a:r>
            <a:endParaRPr lang="en-US" dirty="0" smtClean="0"/>
          </a:p>
          <a:p>
            <a:pPr lvl="1"/>
            <a:r>
              <a:rPr lang="en-US" dirty="0" smtClean="0"/>
              <a:t>We’re designing a new photo storage/programming framework for mobile devices.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46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Mistake: </a:t>
            </a:r>
            <a:r>
              <a:rPr lang="en-US" dirty="0" err="1" smtClean="0"/>
              <a:t>Lamport</a:t>
            </a:r>
            <a:r>
              <a:rPr lang="en-US" dirty="0" smtClean="0"/>
              <a:t>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Example: </a:t>
            </a:r>
            <a:r>
              <a:rPr lang="en-US" dirty="0" err="1" smtClean="0"/>
              <a:t>Lamport</a:t>
            </a:r>
            <a:r>
              <a:rPr lang="en-US" dirty="0" smtClean="0"/>
              <a:t>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4884738" y="3073400"/>
            <a:ext cx="2747962" cy="2871788"/>
            <a:chOff x="3077" y="1936"/>
            <a:chExt cx="1731" cy="1809"/>
          </a:xfrm>
        </p:grpSpPr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3314" y="3160"/>
              <a:ext cx="1494" cy="58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dash"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3 and 7 are logically </a:t>
              </a:r>
              <a:r>
                <a:rPr lang="en-US" sz="2000" i="1" u="sng"/>
                <a:t>concurrent </a:t>
              </a:r>
              <a:r>
                <a:rPr lang="en-US" sz="2000"/>
                <a:t>events</a:t>
              </a:r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 flipH="1" flipV="1">
              <a:off x="3077" y="1936"/>
              <a:ext cx="277" cy="1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Oval 71"/>
          <p:cNvSpPr>
            <a:spLocks noChangeArrowheads="1"/>
          </p:cNvSpPr>
          <p:nvPr/>
        </p:nvSpPr>
        <p:spPr bwMode="auto">
          <a:xfrm rot="19782274">
            <a:off x="4102100" y="2551113"/>
            <a:ext cx="1654175" cy="611187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1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With </a:t>
            </a:r>
            <a:r>
              <a:rPr lang="en-US" dirty="0" err="1" smtClean="0">
                <a:latin typeface="Arial" pitchFamily="-1" charset="0"/>
              </a:rPr>
              <a:t>Lamport</a:t>
            </a:r>
            <a:r>
              <a:rPr lang="en-US" dirty="0" smtClean="0">
                <a:latin typeface="Arial" pitchFamily="-1" charset="0"/>
              </a:rPr>
              <a:t> clock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“happened-before”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 &lt; timestamp (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),  but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timestamp(e) &lt; timestamp (f)   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e “happened-before” f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Idea</a:t>
            </a:r>
            <a:r>
              <a:rPr lang="en-US" dirty="0" smtClean="0">
                <a:latin typeface="Arial" pitchFamily="-1" charset="0"/>
              </a:rPr>
              <a:t>?</a:t>
            </a:r>
            <a:endParaRPr lang="en-US" dirty="0" smtClean="0">
              <a:latin typeface="Arial" pitchFamily="-1" charset="0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process keeps a separate clock &amp; pass them around.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process learns about what happened in all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657600"/>
            <a:ext cx="7029450" cy="2871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2037" y="2057400"/>
            <a:ext cx="385763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4825424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Physical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Vector Logical time addresses the issue: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All processes use a vector of counters (logical clocks),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baseline="30000" dirty="0" err="1" smtClean="0">
                <a:latin typeface="Arial" pitchFamily="-1" charset="0"/>
              </a:rPr>
              <a:t>th</a:t>
            </a:r>
            <a:r>
              <a:rPr lang="en-US" dirty="0" smtClean="0">
                <a:latin typeface="Arial" pitchFamily="-1" charset="0"/>
              </a:rPr>
              <a:t> element is the clock value for process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dirty="0" smtClean="0">
                <a:latin typeface="Arial" pitchFamily="-1" charset="0"/>
              </a:rPr>
              <a:t>, initially all zero.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process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dirty="0" smtClean="0">
                <a:latin typeface="Arial" pitchFamily="-1" charset="0"/>
              </a:rPr>
              <a:t> increments the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baseline="30000" dirty="0" err="1" smtClean="0">
                <a:latin typeface="Arial" pitchFamily="-1" charset="0"/>
              </a:rPr>
              <a:t>th</a:t>
            </a:r>
            <a:r>
              <a:rPr lang="en-US" dirty="0" smtClean="0">
                <a:latin typeface="Arial" pitchFamily="-1" charset="0"/>
              </a:rPr>
              <a:t> element of its vector upon an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instruction</a:t>
            </a:r>
            <a:r>
              <a:rPr lang="en-US" dirty="0" smtClean="0">
                <a:latin typeface="Arial" pitchFamily="-1" charset="0"/>
              </a:rPr>
              <a:t> or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send</a:t>
            </a:r>
            <a:r>
              <a:rPr lang="en-US" dirty="0" smtClean="0">
                <a:latin typeface="Arial" pitchFamily="-1" charset="0"/>
              </a:rPr>
              <a:t> event. Vector value is timestamp of the event.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send(message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) </a:t>
            </a:r>
            <a:r>
              <a:rPr lang="en-US" dirty="0" smtClean="0">
                <a:latin typeface="Arial" pitchFamily="-1" charset="0"/>
              </a:rPr>
              <a:t>event carries its vector timestamp (counter vector)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For a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receive(message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  <a:r>
              <a:rPr lang="en-US" dirty="0" smtClean="0">
                <a:latin typeface="Arial" pitchFamily="-1" charset="0"/>
              </a:rPr>
              <a:t> event,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 =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Max(V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 ,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message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]),   if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is not self, 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[j] + 1, otherwise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Key point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You update your own clock. For all other clocks, rely on what other processes tell you and get the most up-to-date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Mistake: Vector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1280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25908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98500" y="41402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2603500" y="3009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2603500" y="3683000"/>
            <a:ext cx="54229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2654300" y="4394200"/>
            <a:ext cx="53340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1638300" y="228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635125" y="22606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5511800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981200" y="4940300"/>
            <a:ext cx="23749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Vector logical clock</a:t>
            </a: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1104900" y="57658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977900" y="5397500"/>
            <a:ext cx="290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(vector timestamp)</a:t>
            </a: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23" name="Oval 28"/>
          <p:cNvSpPr>
            <a:spLocks noChangeArrowheads="1"/>
          </p:cNvSpPr>
          <p:nvPr/>
        </p:nvSpPr>
        <p:spPr bwMode="auto">
          <a:xfrm>
            <a:off x="1676400" y="28575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1673225" y="28321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1676400" y="35052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1673225" y="34798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1727200" y="4216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1724025" y="41910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grpSp>
        <p:nvGrpSpPr>
          <p:cNvPr id="29" name="Group 81"/>
          <p:cNvGrpSpPr>
            <a:grpSpLocks/>
          </p:cNvGrpSpPr>
          <p:nvPr/>
        </p:nvGrpSpPr>
        <p:grpSpPr bwMode="auto">
          <a:xfrm>
            <a:off x="2397125" y="2108200"/>
            <a:ext cx="1263650" cy="1214438"/>
            <a:chOff x="1510" y="1328"/>
            <a:chExt cx="796" cy="765"/>
          </a:xfrm>
        </p:grpSpPr>
        <p:sp>
          <p:nvSpPr>
            <p:cNvPr id="30" name="Line 9"/>
            <p:cNvSpPr>
              <a:spLocks noChangeShapeType="1"/>
            </p:cNvSpPr>
            <p:nvPr/>
          </p:nvSpPr>
          <p:spPr bwMode="auto">
            <a:xfrm>
              <a:off x="1792" y="1496"/>
              <a:ext cx="240" cy="40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1510" y="1328"/>
              <a:ext cx="796" cy="765"/>
              <a:chOff x="1510" y="1328"/>
              <a:chExt cx="796" cy="765"/>
            </a:xfrm>
          </p:grpSpPr>
          <p:sp>
            <p:nvSpPr>
              <p:cNvPr id="32" name="Text Box 35"/>
              <p:cNvSpPr txBox="1">
                <a:spLocks noChangeArrowheads="1"/>
              </p:cNvSpPr>
              <p:nvPr/>
            </p:nvSpPr>
            <p:spPr bwMode="auto">
              <a:xfrm>
                <a:off x="1600" y="156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(1,0,0,0)</a:t>
                </a:r>
              </a:p>
            </p:txBody>
          </p:sp>
          <p:sp>
            <p:nvSpPr>
              <p:cNvPr id="33" name="Oval 36"/>
              <p:cNvSpPr>
                <a:spLocks noChangeArrowheads="1"/>
              </p:cNvSpPr>
              <p:nvPr/>
            </p:nvSpPr>
            <p:spPr bwMode="auto">
              <a:xfrm>
                <a:off x="151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Text Box 37"/>
              <p:cNvSpPr txBox="1">
                <a:spLocks noChangeArrowheads="1"/>
              </p:cNvSpPr>
              <p:nvPr/>
            </p:nvSpPr>
            <p:spPr bwMode="auto">
              <a:xfrm>
                <a:off x="151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1,0,0,0</a:t>
                </a:r>
              </a:p>
            </p:txBody>
          </p:sp>
          <p:sp>
            <p:nvSpPr>
              <p:cNvPr id="35" name="Oval 38"/>
              <p:cNvSpPr>
                <a:spLocks noChangeArrowheads="1"/>
              </p:cNvSpPr>
              <p:nvPr/>
            </p:nvSpPr>
            <p:spPr bwMode="auto">
              <a:xfrm>
                <a:off x="1760" y="19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Text Box 39"/>
              <p:cNvSpPr txBox="1">
                <a:spLocks noChangeArrowheads="1"/>
              </p:cNvSpPr>
              <p:nvPr/>
            </p:nvSpPr>
            <p:spPr bwMode="auto">
              <a:xfrm>
                <a:off x="1758" y="18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1,1,0,0</a:t>
                </a:r>
              </a:p>
            </p:txBody>
          </p:sp>
        </p:grpSp>
      </p:grpSp>
      <p:grpSp>
        <p:nvGrpSpPr>
          <p:cNvPr id="37" name="Group 82"/>
          <p:cNvGrpSpPr>
            <a:grpSpLocks/>
          </p:cNvGrpSpPr>
          <p:nvPr/>
        </p:nvGrpSpPr>
        <p:grpSpPr bwMode="auto">
          <a:xfrm>
            <a:off x="3235325" y="2108200"/>
            <a:ext cx="1454150" cy="1862138"/>
            <a:chOff x="2038" y="1328"/>
            <a:chExt cx="916" cy="1173"/>
          </a:xfrm>
        </p:grpSpPr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2304" y="1496"/>
              <a:ext cx="384" cy="84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9" name="Group 40"/>
            <p:cNvGrpSpPr>
              <a:grpSpLocks/>
            </p:cNvGrpSpPr>
            <p:nvPr/>
          </p:nvGrpSpPr>
          <p:grpSpPr bwMode="auto">
            <a:xfrm>
              <a:off x="2038" y="1328"/>
              <a:ext cx="916" cy="1173"/>
              <a:chOff x="2038" y="1328"/>
              <a:chExt cx="916" cy="1173"/>
            </a:xfrm>
          </p:grpSpPr>
          <p:sp>
            <p:nvSpPr>
              <p:cNvPr id="40" name="Oval 41"/>
              <p:cNvSpPr>
                <a:spLocks noChangeArrowheads="1"/>
              </p:cNvSpPr>
              <p:nvPr/>
            </p:nvSpPr>
            <p:spPr bwMode="auto">
              <a:xfrm>
                <a:off x="2040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Text Box 42"/>
              <p:cNvSpPr txBox="1">
                <a:spLocks noChangeArrowheads="1"/>
              </p:cNvSpPr>
              <p:nvPr/>
            </p:nvSpPr>
            <p:spPr bwMode="auto">
              <a:xfrm>
                <a:off x="2038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2,0,0,0</a:t>
                </a:r>
              </a:p>
            </p:txBody>
          </p:sp>
          <p:sp>
            <p:nvSpPr>
              <p:cNvPr id="42" name="Oval 43"/>
              <p:cNvSpPr>
                <a:spLocks noChangeArrowheads="1"/>
              </p:cNvSpPr>
              <p:nvPr/>
            </p:nvSpPr>
            <p:spPr bwMode="auto">
              <a:xfrm>
                <a:off x="2408" y="232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 Box 44"/>
              <p:cNvSpPr txBox="1">
                <a:spLocks noChangeArrowheads="1"/>
              </p:cNvSpPr>
              <p:nvPr/>
            </p:nvSpPr>
            <p:spPr bwMode="auto">
              <a:xfrm>
                <a:off x="2406" y="230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2,0,1,0</a:t>
                </a:r>
              </a:p>
            </p:txBody>
          </p:sp>
          <p:sp>
            <p:nvSpPr>
              <p:cNvPr id="44" name="Text Box 45"/>
              <p:cNvSpPr txBox="1">
                <a:spLocks noChangeArrowheads="1"/>
              </p:cNvSpPr>
              <p:nvPr/>
            </p:nvSpPr>
            <p:spPr bwMode="auto">
              <a:xfrm>
                <a:off x="2224" y="191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(2,0,0,0)</a:t>
                </a:r>
              </a:p>
            </p:txBody>
          </p:sp>
        </p:grpSp>
      </p:grpSp>
      <p:grpSp>
        <p:nvGrpSpPr>
          <p:cNvPr id="45" name="Group 83"/>
          <p:cNvGrpSpPr>
            <a:grpSpLocks/>
          </p:cNvGrpSpPr>
          <p:nvPr/>
        </p:nvGrpSpPr>
        <p:grpSpPr bwMode="auto">
          <a:xfrm>
            <a:off x="4445000" y="3416300"/>
            <a:ext cx="1073150" cy="1277938"/>
            <a:chOff x="2800" y="2152"/>
            <a:chExt cx="676" cy="805"/>
          </a:xfrm>
        </p:grpSpPr>
        <p:sp>
          <p:nvSpPr>
            <p:cNvPr id="46" name="Line 11"/>
            <p:cNvSpPr>
              <a:spLocks noChangeShapeType="1"/>
            </p:cNvSpPr>
            <p:nvPr/>
          </p:nvSpPr>
          <p:spPr bwMode="auto">
            <a:xfrm>
              <a:off x="3072" y="2312"/>
              <a:ext cx="144" cy="424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" name="Group 79"/>
            <p:cNvGrpSpPr>
              <a:grpSpLocks/>
            </p:cNvGrpSpPr>
            <p:nvPr/>
          </p:nvGrpSpPr>
          <p:grpSpPr bwMode="auto">
            <a:xfrm>
              <a:off x="2800" y="2152"/>
              <a:ext cx="676" cy="805"/>
              <a:chOff x="2800" y="2152"/>
              <a:chExt cx="676" cy="805"/>
            </a:xfrm>
          </p:grpSpPr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2824" y="216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Text Box 48"/>
              <p:cNvSpPr txBox="1">
                <a:spLocks noChangeArrowheads="1"/>
              </p:cNvSpPr>
              <p:nvPr/>
            </p:nvSpPr>
            <p:spPr bwMode="auto">
              <a:xfrm>
                <a:off x="2822" y="215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2,0,2,0</a:t>
                </a:r>
              </a:p>
            </p:txBody>
          </p:sp>
          <p:sp>
            <p:nvSpPr>
              <p:cNvPr id="50" name="Oval 49"/>
              <p:cNvSpPr>
                <a:spLocks noChangeArrowheads="1"/>
              </p:cNvSpPr>
              <p:nvPr/>
            </p:nvSpPr>
            <p:spPr bwMode="auto">
              <a:xfrm>
                <a:off x="2930" y="277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Text Box 50"/>
              <p:cNvSpPr txBox="1">
                <a:spLocks noChangeArrowheads="1"/>
              </p:cNvSpPr>
              <p:nvPr/>
            </p:nvSpPr>
            <p:spPr bwMode="auto">
              <a:xfrm>
                <a:off x="2928" y="276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2,0,2,1</a:t>
                </a:r>
              </a:p>
            </p:txBody>
          </p:sp>
          <p:sp>
            <p:nvSpPr>
              <p:cNvPr id="52" name="Text Box 51"/>
              <p:cNvSpPr txBox="1">
                <a:spLocks noChangeArrowheads="1"/>
              </p:cNvSpPr>
              <p:nvPr/>
            </p:nvSpPr>
            <p:spPr bwMode="auto">
              <a:xfrm>
                <a:off x="2800" y="247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(2,0,2,0)</a:t>
                </a:r>
              </a:p>
            </p:txBody>
          </p:sp>
        </p:grpSp>
      </p:grpSp>
      <p:grpSp>
        <p:nvGrpSpPr>
          <p:cNvPr id="53" name="Group 84"/>
          <p:cNvGrpSpPr>
            <a:grpSpLocks/>
          </p:cNvGrpSpPr>
          <p:nvPr/>
        </p:nvGrpSpPr>
        <p:grpSpPr bwMode="auto">
          <a:xfrm>
            <a:off x="4556125" y="2755900"/>
            <a:ext cx="1492250" cy="1227138"/>
            <a:chOff x="2870" y="1736"/>
            <a:chExt cx="940" cy="773"/>
          </a:xfrm>
        </p:grpSpPr>
        <p:sp>
          <p:nvSpPr>
            <p:cNvPr id="54" name="Line 12"/>
            <p:cNvSpPr>
              <a:spLocks noChangeShapeType="1"/>
            </p:cNvSpPr>
            <p:nvPr/>
          </p:nvSpPr>
          <p:spPr bwMode="auto">
            <a:xfrm>
              <a:off x="3216" y="1896"/>
              <a:ext cx="256" cy="4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5" name="Group 52"/>
            <p:cNvGrpSpPr>
              <a:grpSpLocks/>
            </p:cNvGrpSpPr>
            <p:nvPr/>
          </p:nvGrpSpPr>
          <p:grpSpPr bwMode="auto">
            <a:xfrm>
              <a:off x="2870" y="1736"/>
              <a:ext cx="940" cy="773"/>
              <a:chOff x="2870" y="1736"/>
              <a:chExt cx="940" cy="773"/>
            </a:xfrm>
          </p:grpSpPr>
          <p:sp>
            <p:nvSpPr>
              <p:cNvPr id="56" name="Oval 53"/>
              <p:cNvSpPr>
                <a:spLocks noChangeArrowheads="1"/>
              </p:cNvSpPr>
              <p:nvPr/>
            </p:nvSpPr>
            <p:spPr bwMode="auto">
              <a:xfrm>
                <a:off x="2872" y="175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Text Box 54"/>
              <p:cNvSpPr txBox="1">
                <a:spLocks noChangeArrowheads="1"/>
              </p:cNvSpPr>
              <p:nvPr/>
            </p:nvSpPr>
            <p:spPr bwMode="auto">
              <a:xfrm>
                <a:off x="2870" y="173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1,2,0,0</a:t>
                </a:r>
              </a:p>
            </p:txBody>
          </p:sp>
          <p:sp>
            <p:nvSpPr>
              <p:cNvPr id="58" name="Oval 55"/>
              <p:cNvSpPr>
                <a:spLocks noChangeArrowheads="1"/>
              </p:cNvSpPr>
              <p:nvPr/>
            </p:nvSpPr>
            <p:spPr bwMode="auto">
              <a:xfrm>
                <a:off x="3264" y="232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Text Box 56"/>
              <p:cNvSpPr txBox="1">
                <a:spLocks noChangeArrowheads="1"/>
              </p:cNvSpPr>
              <p:nvPr/>
            </p:nvSpPr>
            <p:spPr bwMode="auto">
              <a:xfrm>
                <a:off x="3262" y="231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2,2,3,0</a:t>
                </a:r>
              </a:p>
            </p:txBody>
          </p:sp>
          <p:sp>
            <p:nvSpPr>
              <p:cNvPr id="60" name="Text Box 57"/>
              <p:cNvSpPr txBox="1">
                <a:spLocks noChangeArrowheads="1"/>
              </p:cNvSpPr>
              <p:nvPr/>
            </p:nvSpPr>
            <p:spPr bwMode="auto">
              <a:xfrm>
                <a:off x="2960" y="1944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(1,2,0,0)</a:t>
                </a:r>
              </a:p>
            </p:txBody>
          </p:sp>
        </p:grpSp>
      </p:grpSp>
      <p:grpSp>
        <p:nvGrpSpPr>
          <p:cNvPr id="61" name="Group 85"/>
          <p:cNvGrpSpPr>
            <a:grpSpLocks/>
          </p:cNvGrpSpPr>
          <p:nvPr/>
        </p:nvGrpSpPr>
        <p:grpSpPr bwMode="auto">
          <a:xfrm>
            <a:off x="5715000" y="2108200"/>
            <a:ext cx="1631950" cy="1849438"/>
            <a:chOff x="3600" y="1328"/>
            <a:chExt cx="1028" cy="1165"/>
          </a:xfrm>
        </p:grpSpPr>
        <p:sp>
          <p:nvSpPr>
            <p:cNvPr id="62" name="Line 14"/>
            <p:cNvSpPr>
              <a:spLocks noChangeShapeType="1"/>
            </p:cNvSpPr>
            <p:nvPr/>
          </p:nvSpPr>
          <p:spPr bwMode="auto">
            <a:xfrm>
              <a:off x="3936" y="1504"/>
              <a:ext cx="480" cy="8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3" name="Group 58"/>
            <p:cNvGrpSpPr>
              <a:grpSpLocks/>
            </p:cNvGrpSpPr>
            <p:nvPr/>
          </p:nvGrpSpPr>
          <p:grpSpPr bwMode="auto">
            <a:xfrm>
              <a:off x="3600" y="1328"/>
              <a:ext cx="1028" cy="1165"/>
              <a:chOff x="3550" y="1328"/>
              <a:chExt cx="1028" cy="1165"/>
            </a:xfrm>
          </p:grpSpPr>
          <p:sp>
            <p:nvSpPr>
              <p:cNvPr id="64" name="Oval 59"/>
              <p:cNvSpPr>
                <a:spLocks noChangeArrowheads="1"/>
              </p:cNvSpPr>
              <p:nvPr/>
            </p:nvSpPr>
            <p:spPr bwMode="auto">
              <a:xfrm>
                <a:off x="355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 Box 60"/>
              <p:cNvSpPr txBox="1">
                <a:spLocks noChangeArrowheads="1"/>
              </p:cNvSpPr>
              <p:nvPr/>
            </p:nvSpPr>
            <p:spPr bwMode="auto">
              <a:xfrm>
                <a:off x="355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4,0,2,2</a:t>
                </a:r>
              </a:p>
            </p:txBody>
          </p:sp>
          <p:sp>
            <p:nvSpPr>
              <p:cNvPr id="66" name="Oval 61"/>
              <p:cNvSpPr>
                <a:spLocks noChangeArrowheads="1"/>
              </p:cNvSpPr>
              <p:nvPr/>
            </p:nvSpPr>
            <p:spPr bwMode="auto">
              <a:xfrm>
                <a:off x="4032" y="23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Text Box 62"/>
              <p:cNvSpPr txBox="1">
                <a:spLocks noChangeArrowheads="1"/>
              </p:cNvSpPr>
              <p:nvPr/>
            </p:nvSpPr>
            <p:spPr bwMode="auto">
              <a:xfrm>
                <a:off x="4030" y="22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4,2,4,2</a:t>
                </a:r>
              </a:p>
            </p:txBody>
          </p:sp>
          <p:sp>
            <p:nvSpPr>
              <p:cNvPr id="68" name="Text Box 63"/>
              <p:cNvSpPr txBox="1">
                <a:spLocks noChangeArrowheads="1"/>
              </p:cNvSpPr>
              <p:nvPr/>
            </p:nvSpPr>
            <p:spPr bwMode="auto">
              <a:xfrm>
                <a:off x="3736" y="168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(4,0,2,2)</a:t>
                </a:r>
              </a:p>
            </p:txBody>
          </p:sp>
        </p:grpSp>
      </p:grpSp>
      <p:grpSp>
        <p:nvGrpSpPr>
          <p:cNvPr id="69" name="Group 87"/>
          <p:cNvGrpSpPr>
            <a:grpSpLocks/>
          </p:cNvGrpSpPr>
          <p:nvPr/>
        </p:nvGrpSpPr>
        <p:grpSpPr bwMode="auto">
          <a:xfrm>
            <a:off x="5334000" y="2311400"/>
            <a:ext cx="1206500" cy="2230438"/>
            <a:chOff x="3360" y="1456"/>
            <a:chExt cx="760" cy="1405"/>
          </a:xfrm>
        </p:grpSpPr>
        <p:sp>
          <p:nvSpPr>
            <p:cNvPr id="70" name="Line 13"/>
            <p:cNvSpPr>
              <a:spLocks noChangeShapeType="1"/>
            </p:cNvSpPr>
            <p:nvPr/>
          </p:nvSpPr>
          <p:spPr bwMode="auto">
            <a:xfrm flipV="1">
              <a:off x="3600" y="1632"/>
              <a:ext cx="48" cy="105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" name="Group 80"/>
            <p:cNvGrpSpPr>
              <a:grpSpLocks/>
            </p:cNvGrpSpPr>
            <p:nvPr/>
          </p:nvGrpSpPr>
          <p:grpSpPr bwMode="auto">
            <a:xfrm>
              <a:off x="3360" y="1456"/>
              <a:ext cx="760" cy="1405"/>
              <a:chOff x="3360" y="1456"/>
              <a:chExt cx="760" cy="1405"/>
            </a:xfrm>
          </p:grpSpPr>
          <p:sp>
            <p:nvSpPr>
              <p:cNvPr id="72" name="Oval 65"/>
              <p:cNvSpPr>
                <a:spLocks noChangeArrowheads="1"/>
              </p:cNvSpPr>
              <p:nvPr/>
            </p:nvSpPr>
            <p:spPr bwMode="auto">
              <a:xfrm>
                <a:off x="3418" y="268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Text Box 66"/>
              <p:cNvSpPr txBox="1">
                <a:spLocks noChangeArrowheads="1"/>
              </p:cNvSpPr>
              <p:nvPr/>
            </p:nvSpPr>
            <p:spPr bwMode="auto">
              <a:xfrm>
                <a:off x="3408" y="266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2,0,2,2</a:t>
                </a:r>
              </a:p>
            </p:txBody>
          </p:sp>
          <p:sp>
            <p:nvSpPr>
              <p:cNvPr id="74" name="Oval 67"/>
              <p:cNvSpPr>
                <a:spLocks noChangeArrowheads="1"/>
              </p:cNvSpPr>
              <p:nvPr/>
            </p:nvSpPr>
            <p:spPr bwMode="auto">
              <a:xfrm>
                <a:off x="3362" y="147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 Box 68"/>
              <p:cNvSpPr txBox="1">
                <a:spLocks noChangeArrowheads="1"/>
              </p:cNvSpPr>
              <p:nvPr/>
            </p:nvSpPr>
            <p:spPr bwMode="auto">
              <a:xfrm>
                <a:off x="3360" y="145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3,0,2,2</a:t>
                </a:r>
              </a:p>
            </p:txBody>
          </p:sp>
          <p:sp>
            <p:nvSpPr>
              <p:cNvPr id="76" name="Text Box 69"/>
              <p:cNvSpPr txBox="1">
                <a:spLocks noChangeArrowheads="1"/>
              </p:cNvSpPr>
              <p:nvPr/>
            </p:nvSpPr>
            <p:spPr bwMode="auto">
              <a:xfrm>
                <a:off x="3512" y="2040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(2,0,2,2)</a:t>
                </a:r>
              </a:p>
            </p:txBody>
          </p:sp>
        </p:grpSp>
      </p:grpSp>
      <p:grpSp>
        <p:nvGrpSpPr>
          <p:cNvPr id="77" name="Group 86"/>
          <p:cNvGrpSpPr>
            <a:grpSpLocks/>
          </p:cNvGrpSpPr>
          <p:nvPr/>
        </p:nvGrpSpPr>
        <p:grpSpPr bwMode="auto">
          <a:xfrm>
            <a:off x="7086600" y="3556000"/>
            <a:ext cx="1282700" cy="1112838"/>
            <a:chOff x="4464" y="2240"/>
            <a:chExt cx="808" cy="701"/>
          </a:xfrm>
        </p:grpSpPr>
        <p:sp>
          <p:nvSpPr>
            <p:cNvPr id="78" name="Line 18"/>
            <p:cNvSpPr>
              <a:spLocks noChangeShapeType="1"/>
            </p:cNvSpPr>
            <p:nvPr/>
          </p:nvSpPr>
          <p:spPr bwMode="auto">
            <a:xfrm flipV="1">
              <a:off x="4624" y="2392"/>
              <a:ext cx="80" cy="392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9" name="Group 78"/>
            <p:cNvGrpSpPr>
              <a:grpSpLocks/>
            </p:cNvGrpSpPr>
            <p:nvPr/>
          </p:nvGrpSpPr>
          <p:grpSpPr bwMode="auto">
            <a:xfrm>
              <a:off x="4464" y="2240"/>
              <a:ext cx="808" cy="701"/>
              <a:chOff x="4464" y="2240"/>
              <a:chExt cx="808" cy="701"/>
            </a:xfrm>
          </p:grpSpPr>
          <p:sp>
            <p:nvSpPr>
              <p:cNvPr id="80" name="Oval 71"/>
              <p:cNvSpPr>
                <a:spLocks noChangeArrowheads="1"/>
              </p:cNvSpPr>
              <p:nvPr/>
            </p:nvSpPr>
            <p:spPr bwMode="auto">
              <a:xfrm>
                <a:off x="4466" y="276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Text Box 72"/>
              <p:cNvSpPr txBox="1">
                <a:spLocks noChangeArrowheads="1"/>
              </p:cNvSpPr>
              <p:nvPr/>
            </p:nvSpPr>
            <p:spPr bwMode="auto">
              <a:xfrm>
                <a:off x="4464" y="274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2,0,2,3</a:t>
                </a:r>
              </a:p>
            </p:txBody>
          </p:sp>
          <p:sp>
            <p:nvSpPr>
              <p:cNvPr id="82" name="Oval 73"/>
              <p:cNvSpPr>
                <a:spLocks noChangeArrowheads="1"/>
              </p:cNvSpPr>
              <p:nvPr/>
            </p:nvSpPr>
            <p:spPr bwMode="auto">
              <a:xfrm>
                <a:off x="4568" y="225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 Box 74"/>
              <p:cNvSpPr txBox="1">
                <a:spLocks noChangeArrowheads="1"/>
              </p:cNvSpPr>
              <p:nvPr/>
            </p:nvSpPr>
            <p:spPr bwMode="auto">
              <a:xfrm>
                <a:off x="4566" y="224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4,2,5,3</a:t>
                </a:r>
              </a:p>
            </p:txBody>
          </p:sp>
          <p:sp>
            <p:nvSpPr>
              <p:cNvPr id="84" name="Text Box 75"/>
              <p:cNvSpPr txBox="1">
                <a:spLocks noChangeArrowheads="1"/>
              </p:cNvSpPr>
              <p:nvPr/>
            </p:nvSpPr>
            <p:spPr bwMode="auto">
              <a:xfrm>
                <a:off x="4664" y="252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(2,0,2,3)</a:t>
                </a:r>
              </a:p>
            </p:txBody>
          </p:sp>
        </p:grpSp>
      </p:grpSp>
      <p:sp>
        <p:nvSpPr>
          <p:cNvPr id="85" name="Oval 76"/>
          <p:cNvSpPr>
            <a:spLocks noChangeArrowheads="1"/>
          </p:cNvSpPr>
          <p:nvPr/>
        </p:nvSpPr>
        <p:spPr bwMode="auto">
          <a:xfrm>
            <a:off x="965200" y="5016500"/>
            <a:ext cx="8382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 Box 77"/>
          <p:cNvSpPr txBox="1">
            <a:spLocks noChangeArrowheads="1"/>
          </p:cNvSpPr>
          <p:nvPr/>
        </p:nvSpPr>
        <p:spPr bwMode="auto">
          <a:xfrm>
            <a:off x="923925" y="4991100"/>
            <a:ext cx="9588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n,m,p,q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Vector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=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 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 smtClean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 smtClean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&lt;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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(1 &lt;=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&lt;=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&amp;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[j] &lt;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[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])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is concurrent with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(not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 AND not 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)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Use of 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Is a design decision</a:t>
            </a:r>
          </a:p>
          <a:p>
            <a:r>
              <a:rPr lang="en-US" dirty="0" smtClean="0"/>
              <a:t>NTP error bound</a:t>
            </a:r>
          </a:p>
          <a:p>
            <a:pPr lvl="1"/>
            <a:r>
              <a:rPr lang="en-US" dirty="0" smtClean="0"/>
              <a:t>Local: a few ms</a:t>
            </a:r>
          </a:p>
          <a:p>
            <a:pPr lvl="1"/>
            <a:r>
              <a:rPr lang="en-US" dirty="0" smtClean="0"/>
              <a:t>Wide-area: 10’s of </a:t>
            </a:r>
            <a:r>
              <a:rPr lang="en-US" dirty="0" err="1" smtClean="0"/>
              <a:t>ms</a:t>
            </a:r>
            <a:endParaRPr lang="en-US" dirty="0" smtClean="0"/>
          </a:p>
          <a:p>
            <a:r>
              <a:rPr lang="en-US" dirty="0" smtClean="0"/>
              <a:t>If your system </a:t>
            </a:r>
            <a:r>
              <a:rPr lang="en-US" dirty="0" smtClean="0">
                <a:solidFill>
                  <a:srgbClr val="0000FF"/>
                </a:solidFill>
              </a:rPr>
              <a:t>doesn’t care about this inaccuracy</a:t>
            </a:r>
            <a:r>
              <a:rPr lang="en-US" dirty="0" smtClean="0"/>
              <a:t>, then NTP should be fine.</a:t>
            </a:r>
          </a:p>
          <a:p>
            <a:r>
              <a:rPr lang="en-US" dirty="0" smtClean="0"/>
              <a:t>Logical clocks impose an arbitrary order over concurrent events anyway</a:t>
            </a:r>
          </a:p>
          <a:p>
            <a:pPr lvl="1"/>
            <a:r>
              <a:rPr lang="en-US" dirty="0" smtClean="0"/>
              <a:t>Breaking ties: process IDs,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logical clocks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Vector clocks</a:t>
            </a:r>
          </a:p>
          <a:p>
            <a:r>
              <a:rPr lang="en-US" dirty="0" smtClean="0"/>
              <a:t>Next: How to take a global snapshot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Clock skews do happen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Cristian’s</a:t>
            </a:r>
            <a:r>
              <a:rPr lang="en-US" dirty="0" smtClean="0">
                <a:solidFill>
                  <a:srgbClr val="0000FF"/>
                </a:solidFill>
              </a:rPr>
              <a:t> algorithm</a:t>
            </a:r>
          </a:p>
          <a:p>
            <a:pPr lvl="1"/>
            <a:r>
              <a:rPr lang="en-US" dirty="0" smtClean="0"/>
              <a:t>One server</a:t>
            </a:r>
          </a:p>
          <a:p>
            <a:pPr lvl="1"/>
            <a:r>
              <a:rPr lang="en-US" dirty="0" smtClean="0"/>
              <a:t>Server-side timestamp and one-way delay estimation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NTP (Network Time Protocol)</a:t>
            </a:r>
          </a:p>
          <a:p>
            <a:pPr lvl="1"/>
            <a:r>
              <a:rPr lang="en-US" dirty="0" smtClean="0"/>
              <a:t>Hierarchy of time servers</a:t>
            </a:r>
          </a:p>
          <a:p>
            <a:pPr lvl="1"/>
            <a:r>
              <a:rPr lang="en-US" dirty="0" smtClean="0"/>
              <a:t>Estimates the actual offset between two clocks</a:t>
            </a:r>
          </a:p>
          <a:p>
            <a:pPr lvl="1"/>
            <a:r>
              <a:rPr lang="en-US" dirty="0" smtClean="0"/>
              <a:t>Designed for the Internet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a Breakthrough…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sync multiple clocks </a:t>
            </a:r>
            <a:r>
              <a:rPr lang="en-US" dirty="0" smtClean="0">
                <a:solidFill>
                  <a:srgbClr val="0000FF"/>
                </a:solidFill>
              </a:rPr>
              <a:t>perfectly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if we want to </a:t>
            </a:r>
            <a:r>
              <a:rPr lang="en-US" dirty="0" smtClean="0">
                <a:solidFill>
                  <a:srgbClr val="FF0000"/>
                </a:solidFill>
              </a:rPr>
              <a:t>order events </a:t>
            </a:r>
            <a:r>
              <a:rPr lang="en-US" dirty="0" smtClean="0"/>
              <a:t>happened at </a:t>
            </a:r>
            <a:r>
              <a:rPr lang="en-US" dirty="0" smtClean="0">
                <a:solidFill>
                  <a:srgbClr val="0000FF"/>
                </a:solidFill>
              </a:rPr>
              <a:t>different processes</a:t>
            </a:r>
            <a:r>
              <a:rPr lang="en-US" dirty="0" smtClean="0"/>
              <a:t> (remember the ticket reservation example?), we cannot rely on physical clocks.</a:t>
            </a:r>
          </a:p>
          <a:p>
            <a:r>
              <a:rPr lang="en-US" dirty="0" smtClean="0"/>
              <a:t>Then came </a:t>
            </a:r>
            <a:r>
              <a:rPr lang="en-US" dirty="0" smtClean="0">
                <a:solidFill>
                  <a:srgbClr val="FF0000"/>
                </a:solidFill>
              </a:rPr>
              <a:t>logical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First proposed by Leslie </a:t>
            </a:r>
            <a:r>
              <a:rPr lang="en-US" i="1" dirty="0" err="1" smtClean="0">
                <a:latin typeface="Arial" pitchFamily="-1" charset="0"/>
              </a:rPr>
              <a:t>Lamport</a:t>
            </a:r>
            <a:r>
              <a:rPr lang="en-US" i="1" dirty="0" smtClean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in the 70’s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Based on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causality of events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Defined relative time, not absolute time</a:t>
            </a:r>
          </a:p>
          <a:p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Critical observation</a:t>
            </a:r>
            <a:r>
              <a:rPr lang="en-US" dirty="0" smtClean="0">
                <a:latin typeface="Arial" pitchFamily="-1" charset="0"/>
              </a:rPr>
              <a:t>: time (ordering)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only matters</a:t>
            </a:r>
            <a:r>
              <a:rPr lang="en-US" dirty="0" smtClean="0">
                <a:latin typeface="Arial" pitchFamily="-1" charset="0"/>
              </a:rPr>
              <a:t> if two or more processes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interact, i.e., send/receive messages</a:t>
            </a:r>
            <a:r>
              <a:rPr lang="en-US" dirty="0" smtClean="0">
                <a:latin typeface="Arial" pitchFamily="-1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5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Basics: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State: a </a:t>
            </a:r>
            <a:r>
              <a:rPr lang="en-US" dirty="0" smtClean="0">
                <a:solidFill>
                  <a:srgbClr val="FF0000"/>
                </a:solidFill>
              </a:rPr>
              <a:t>collection of values</a:t>
            </a:r>
            <a:r>
              <a:rPr lang="en-US" dirty="0" smtClean="0"/>
              <a:t> of variables</a:t>
            </a:r>
          </a:p>
          <a:p>
            <a:r>
              <a:rPr lang="en-US" dirty="0" smtClean="0"/>
              <a:t>Event: an occurrence of an action that changes the state, (i.e., </a:t>
            </a:r>
            <a:r>
              <a:rPr lang="en-US" dirty="0" smtClean="0">
                <a:solidFill>
                  <a:srgbClr val="FF0000"/>
                </a:solidFill>
              </a:rPr>
              <a:t>instruction, send, and receive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 a program,</a:t>
            </a:r>
          </a:p>
          <a:p>
            <a:pPr lvl="1"/>
            <a:r>
              <a:rPr lang="en-US" dirty="0" smtClean="0"/>
              <a:t>We can think of all </a:t>
            </a:r>
            <a:r>
              <a:rPr lang="en-US" dirty="0" smtClean="0">
                <a:solidFill>
                  <a:srgbClr val="FF0000"/>
                </a:solidFill>
              </a:rPr>
              <a:t>possible execution paths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runtime,</a:t>
            </a:r>
          </a:p>
          <a:p>
            <a:pPr lvl="1"/>
            <a:r>
              <a:rPr lang="en-US" dirty="0" smtClean="0"/>
              <a:t>There’s </a:t>
            </a:r>
            <a:r>
              <a:rPr lang="en-US" dirty="0" smtClean="0">
                <a:solidFill>
                  <a:srgbClr val="FF0000"/>
                </a:solidFill>
              </a:rPr>
              <a:t>only one path</a:t>
            </a:r>
            <a:r>
              <a:rPr lang="en-US" dirty="0" smtClean="0"/>
              <a:t> that the program takes.</a:t>
            </a:r>
          </a:p>
          <a:p>
            <a:r>
              <a:rPr lang="en-US" dirty="0" smtClean="0"/>
              <a:t>Equally applicable to</a:t>
            </a:r>
          </a:p>
          <a:p>
            <a:pPr lvl="1"/>
            <a:r>
              <a:rPr lang="en-US" dirty="0" smtClean="0"/>
              <a:t>A single process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distributed set of processes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6705600" y="26670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S0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6705600" y="37338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S1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620000" y="37338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S2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8001000" y="47244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S4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7162800" y="47244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S3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705600" y="57150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SF</a:t>
            </a:r>
          </a:p>
        </p:txBody>
      </p:sp>
      <p:cxnSp>
        <p:nvCxnSpPr>
          <p:cNvPr id="20" name="Straight Arrow Connector 19"/>
          <p:cNvCxnSpPr>
            <a:stCxn id="5" idx="5"/>
            <a:endCxn id="9" idx="0"/>
          </p:cNvCxnSpPr>
          <p:nvPr/>
        </p:nvCxnSpPr>
        <p:spPr bwMode="auto">
          <a:xfrm rot="16200000" flipH="1">
            <a:off x="7470308" y="3203108"/>
            <a:ext cx="416392" cy="6449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>
            <a:endCxn id="8" idx="0"/>
          </p:cNvCxnSpPr>
          <p:nvPr/>
        </p:nvCxnSpPr>
        <p:spPr bwMode="auto">
          <a:xfrm rot="5400000">
            <a:off x="6934200" y="3581400"/>
            <a:ext cx="304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Straight Arrow Connector 25"/>
          <p:cNvCxnSpPr>
            <a:stCxn id="8" idx="4"/>
            <a:endCxn id="14" idx="0"/>
          </p:cNvCxnSpPr>
          <p:nvPr/>
        </p:nvCxnSpPr>
        <p:spPr bwMode="auto">
          <a:xfrm rot="5400000">
            <a:off x="6477000" y="5105400"/>
            <a:ext cx="12192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9" name="Straight Arrow Connector 28"/>
          <p:cNvCxnSpPr>
            <a:stCxn id="9" idx="3"/>
            <a:endCxn id="11" idx="0"/>
          </p:cNvCxnSpPr>
          <p:nvPr/>
        </p:nvCxnSpPr>
        <p:spPr bwMode="auto">
          <a:xfrm rot="5400000">
            <a:off x="7467600" y="4460408"/>
            <a:ext cx="340192" cy="1877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2" name="Straight Arrow Connector 31"/>
          <p:cNvCxnSpPr>
            <a:stCxn id="9" idx="5"/>
            <a:endCxn id="10" idx="0"/>
          </p:cNvCxnSpPr>
          <p:nvPr/>
        </p:nvCxnSpPr>
        <p:spPr bwMode="auto">
          <a:xfrm rot="16200000" flipH="1">
            <a:off x="8156108" y="4498508"/>
            <a:ext cx="340192" cy="1115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Arrow Connector 34"/>
          <p:cNvCxnSpPr>
            <a:stCxn id="11" idx="4"/>
            <a:endCxn id="14" idx="7"/>
          </p:cNvCxnSpPr>
          <p:nvPr/>
        </p:nvCxnSpPr>
        <p:spPr bwMode="auto">
          <a:xfrm rot="5400000">
            <a:off x="7279808" y="5562600"/>
            <a:ext cx="340192" cy="1877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8" name="Straight Arrow Connector 37"/>
          <p:cNvCxnSpPr>
            <a:stCxn id="10" idx="4"/>
            <a:endCxn id="14" idx="6"/>
          </p:cNvCxnSpPr>
          <p:nvPr/>
        </p:nvCxnSpPr>
        <p:spPr bwMode="auto">
          <a:xfrm rot="5400000">
            <a:off x="7620000" y="5334000"/>
            <a:ext cx="609600" cy="9144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7" name="Freeform 56"/>
          <p:cNvSpPr/>
          <p:nvPr/>
        </p:nvSpPr>
        <p:spPr bwMode="auto">
          <a:xfrm>
            <a:off x="6928512" y="2409302"/>
            <a:ext cx="1160935" cy="4307937"/>
          </a:xfrm>
          <a:custGeom>
            <a:avLst/>
            <a:gdLst>
              <a:gd name="connsiteX0" fmla="*/ 154937 w 1160935"/>
              <a:gd name="connsiteY0" fmla="*/ 0 h 4307937"/>
              <a:gd name="connsiteX1" fmla="*/ 154937 w 1160935"/>
              <a:gd name="connsiteY1" fmla="*/ 680890 h 4307937"/>
              <a:gd name="connsiteX2" fmla="*/ 1084558 w 1160935"/>
              <a:gd name="connsiteY2" fmla="*/ 1689130 h 4307937"/>
              <a:gd name="connsiteX3" fmla="*/ 613201 w 1160935"/>
              <a:gd name="connsiteY3" fmla="*/ 2684277 h 4307937"/>
              <a:gd name="connsiteX4" fmla="*/ 181124 w 1160935"/>
              <a:gd name="connsiteY4" fmla="*/ 3744894 h 4307937"/>
              <a:gd name="connsiteX5" fmla="*/ 141844 w 1160935"/>
              <a:gd name="connsiteY5" fmla="*/ 4307937 h 4307937"/>
              <a:gd name="connsiteX6" fmla="*/ 141844 w 1160935"/>
              <a:gd name="connsiteY6" fmla="*/ 4307937 h 430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0935" h="4307937">
                <a:moveTo>
                  <a:pt x="154937" y="0"/>
                </a:moveTo>
                <a:cubicBezTo>
                  <a:pt x="77468" y="199684"/>
                  <a:pt x="0" y="399368"/>
                  <a:pt x="154937" y="680890"/>
                </a:cubicBezTo>
                <a:cubicBezTo>
                  <a:pt x="309874" y="962412"/>
                  <a:pt x="1008181" y="1355232"/>
                  <a:pt x="1084558" y="1689130"/>
                </a:cubicBezTo>
                <a:cubicBezTo>
                  <a:pt x="1160935" y="2023028"/>
                  <a:pt x="763773" y="2341650"/>
                  <a:pt x="613201" y="2684277"/>
                </a:cubicBezTo>
                <a:cubicBezTo>
                  <a:pt x="462629" y="3026904"/>
                  <a:pt x="259684" y="3474284"/>
                  <a:pt x="181124" y="3744894"/>
                </a:cubicBezTo>
                <a:cubicBezTo>
                  <a:pt x="102565" y="4015504"/>
                  <a:pt x="141844" y="4307937"/>
                  <a:pt x="141844" y="4307937"/>
                </a:cubicBezTo>
                <a:lnTo>
                  <a:pt x="141844" y="4307937"/>
                </a:ln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we want to synchronize physical clocks?</a:t>
            </a:r>
          </a:p>
          <a:p>
            <a:r>
              <a:rPr lang="en-US" dirty="0"/>
              <a:t>What we need: Ordering of events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Arises in many different contexts…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514600"/>
            <a:ext cx="5439809" cy="3962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819400"/>
            <a:ext cx="5257800" cy="36715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4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Above is what we will deal with most of the time.</a:t>
            </a:r>
          </a:p>
          <a:p>
            <a:r>
              <a:rPr lang="en-US" dirty="0" smtClean="0"/>
              <a:t>Ordering question: what do we ultimately want?</a:t>
            </a:r>
          </a:p>
          <a:p>
            <a:pPr lvl="1"/>
            <a:r>
              <a:rPr lang="en-US" dirty="0" smtClean="0"/>
              <a:t>Taking two events and determine which one happened before the other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0"/>
            <a:ext cx="519176" cy="5899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48600" y="2404533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Physical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Ordering?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Ideal?</a:t>
            </a:r>
          </a:p>
          <a:p>
            <a:pPr lvl="1"/>
            <a:r>
              <a:rPr lang="en-US" dirty="0" smtClean="0"/>
              <a:t>Perfect physical clock synchronization</a:t>
            </a:r>
          </a:p>
          <a:p>
            <a:r>
              <a:rPr lang="en-US" dirty="0" smtClean="0"/>
              <a:t>Reliably?</a:t>
            </a:r>
          </a:p>
          <a:p>
            <a:pPr lvl="1"/>
            <a:r>
              <a:rPr lang="en-US" dirty="0" smtClean="0"/>
              <a:t>Events in the same process</a:t>
            </a:r>
          </a:p>
          <a:p>
            <a:pPr lvl="1"/>
            <a:r>
              <a:rPr lang="en-US" dirty="0" smtClean="0"/>
              <a:t>Send/receive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1910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876800"/>
            <a:ext cx="519176" cy="589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48600" y="2404533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Physical time</a:t>
            </a:r>
          </a:p>
        </p:txBody>
      </p:sp>
    </p:spTree>
    <p:extLst>
      <p:ext uri="{BB962C8B-B14F-4D97-AF65-F5344CB8AC3E}">
        <p14:creationId xmlns:p14="http://schemas.microsoft.com/office/powerpoint/2010/main" val="43143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Lamport</a:t>
            </a:r>
            <a:r>
              <a:rPr lang="en-US" dirty="0" smtClean="0"/>
              <a:t>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138" y="1843088"/>
            <a:ext cx="8034337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43800" y="3225224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Physical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 smtClean="0">
                <a:latin typeface="Arial" pitchFamily="-1" charset="0"/>
              </a:rPr>
              <a:t>Lamport</a:t>
            </a:r>
            <a:r>
              <a:rPr lang="en-US" dirty="0" smtClean="0">
                <a:latin typeface="Arial" pitchFamily="-1" charset="0"/>
              </a:rPr>
              <a:t> algorithm assigns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logical timestamps</a:t>
            </a:r>
            <a:r>
              <a:rPr lang="en-US" dirty="0" smtClean="0">
                <a:latin typeface="Arial" pitchFamily="-1" charset="0"/>
              </a:rPr>
              <a:t>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All processes use a counter (clock) with initial value of zero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process increments its counter when 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send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or an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instruction</a:t>
            </a:r>
            <a:r>
              <a:rPr lang="en-US" dirty="0" smtClean="0">
                <a:latin typeface="Arial" pitchFamily="-1" charset="0"/>
              </a:rPr>
              <a:t> happens at it. The counter is assigned to the event as its timestamp.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send (message) </a:t>
            </a:r>
            <a:r>
              <a:rPr lang="en-US" dirty="0" smtClean="0">
                <a:latin typeface="Arial" pitchFamily="-1" charset="0"/>
              </a:rPr>
              <a:t>event carries its timestamp  </a:t>
            </a:r>
          </a:p>
          <a:p>
            <a:pPr marL="800100" lvl="1" indent="-342900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For 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receive (message) </a:t>
            </a:r>
            <a:r>
              <a:rPr lang="en-US" dirty="0" smtClean="0">
                <a:latin typeface="Arial" pitchFamily="-1" charset="0"/>
              </a:rPr>
              <a:t>event the counter is updated by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max(local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clock, message timestamp) + 1</a:t>
            </a:r>
          </a:p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Define a logical relation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happened-before (</a:t>
            </a:r>
            <a:r>
              <a:rPr lang="en-US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)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among events: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On the same process: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, if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time(a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 &lt;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time(b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p1 sends </a:t>
            </a:r>
            <a:r>
              <a:rPr lang="en-US" i="1" dirty="0" err="1" smtClean="0">
                <a:latin typeface="Arial" pitchFamily="-1" charset="0"/>
              </a:rPr>
              <a:t>m</a:t>
            </a:r>
            <a:r>
              <a:rPr lang="en-US" dirty="0" smtClean="0">
                <a:latin typeface="Arial" pitchFamily="-1" charset="0"/>
              </a:rPr>
              <a:t> to p2: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send(m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receive(m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(Transitivity) </a:t>
            </a:r>
            <a:r>
              <a:rPr lang="en-US" dirty="0" smtClean="0">
                <a:latin typeface="Arial" pitchFamily="-1" charset="0"/>
              </a:rPr>
              <a:t>If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and 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c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  <a:sym typeface="Symbol" pitchFamily="-1" charset="2"/>
              </a:rPr>
              <a:t>then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c</a:t>
            </a:r>
            <a:endParaRPr lang="en-US" sz="1800" dirty="0" smtClean="0">
              <a:sym typeface="Symbol" pitchFamily="-1" charset="2"/>
            </a:endParaRP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  <a:sym typeface="Symbol" pitchFamily="-1" charset="2"/>
              </a:rPr>
              <a:t>Shows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causality</a:t>
            </a:r>
            <a:r>
              <a:rPr lang="en-US" dirty="0" smtClean="0">
                <a:latin typeface="Arial" pitchFamily="-1" charset="0"/>
                <a:sym typeface="Symbol" pitchFamily="-1" charset="2"/>
              </a:rPr>
              <a:t> of events</a:t>
            </a:r>
            <a:endParaRPr lang="en-US" dirty="0" smtClean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15500</TotalTime>
  <Pages>12</Pages>
  <Words>1220</Words>
  <Application>Microsoft Macintosh PowerPoint</Application>
  <PresentationFormat>Letter Paper (8.5x11 in)</PresentationFormat>
  <Paragraphs>297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CS252-template</vt:lpstr>
      <vt:lpstr>Office Theme</vt:lpstr>
      <vt:lpstr>CSE 486/586 Distributed Systems Logical Time</vt:lpstr>
      <vt:lpstr>Last Time</vt:lpstr>
      <vt:lpstr>Then a Breakthrough…</vt:lpstr>
      <vt:lpstr>Basics: State Machine</vt:lpstr>
      <vt:lpstr>Ordering Basics</vt:lpstr>
      <vt:lpstr>Abstract View</vt:lpstr>
      <vt:lpstr>What Ordering?</vt:lpstr>
      <vt:lpstr>Lamport Timestamps</vt:lpstr>
      <vt:lpstr>Logical Clocks</vt:lpstr>
      <vt:lpstr>CSE 486/586 Administrivia</vt:lpstr>
      <vt:lpstr>Find the Mistake: Lamport Logical Time</vt:lpstr>
      <vt:lpstr>Corrected Example: Lamport Logical Time</vt:lpstr>
      <vt:lpstr>One Issue</vt:lpstr>
      <vt:lpstr>Vector Timestamps</vt:lpstr>
      <vt:lpstr>Vector Logical Clocks</vt:lpstr>
      <vt:lpstr>Find a Mistake: Vector Logical Time</vt:lpstr>
      <vt:lpstr>Comparing Vector Timestamps</vt:lpstr>
      <vt:lpstr>The Use of Logical Clocks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634</cp:revision>
  <cp:lastPrinted>2016-02-12T17:20:41Z</cp:lastPrinted>
  <dcterms:created xsi:type="dcterms:W3CDTF">2012-02-03T03:23:59Z</dcterms:created>
  <dcterms:modified xsi:type="dcterms:W3CDTF">2016-02-15T22:27:20Z</dcterms:modified>
  <cp:category/>
</cp:coreProperties>
</file>