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0"/>
  </p:notesMasterIdLst>
  <p:handoutMasterIdLst>
    <p:handoutMasterId r:id="rId21"/>
  </p:handoutMasterIdLst>
  <p:sldIdLst>
    <p:sldId id="322" r:id="rId3"/>
    <p:sldId id="767" r:id="rId4"/>
    <p:sldId id="829" r:id="rId5"/>
    <p:sldId id="839" r:id="rId6"/>
    <p:sldId id="830" r:id="rId7"/>
    <p:sldId id="831" r:id="rId8"/>
    <p:sldId id="832" r:id="rId9"/>
    <p:sldId id="833" r:id="rId10"/>
    <p:sldId id="842" r:id="rId11"/>
    <p:sldId id="840" r:id="rId12"/>
    <p:sldId id="834" r:id="rId13"/>
    <p:sldId id="835" r:id="rId14"/>
    <p:sldId id="838" r:id="rId15"/>
    <p:sldId id="836" r:id="rId16"/>
    <p:sldId id="837" r:id="rId17"/>
    <p:sldId id="704" r:id="rId18"/>
    <p:sldId id="584" r:id="rId1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31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4077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Green arrows are message</a:t>
            </a:r>
            <a:r>
              <a:rPr lang="en-US" baseline="0" dirty="0" smtClean="0"/>
              <a:t> multicasts.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Dotted arrows are sequence number proposals.</a:t>
            </a:r>
          </a:p>
          <a:p>
            <a:pPr marL="171450" indent="-171450">
              <a:buFont typeface="Arial"/>
              <a:buChar char="•"/>
            </a:pP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A:1 in gray means</a:t>
            </a:r>
            <a:r>
              <a:rPr lang="en-US" baseline="0" dirty="0" smtClean="0"/>
              <a:t> message A, proposal 1</a:t>
            </a:r>
          </a:p>
          <a:p>
            <a:pPr marL="171450" indent="-171450">
              <a:buFont typeface="Arial"/>
              <a:buChar char="•"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301663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Problematic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processes P1 &amp; P2 at their initial state.</a:t>
            </a:r>
          </a:p>
          <a:p>
            <a:r>
              <a:rPr lang="en-US" dirty="0" smtClean="0"/>
              <a:t>P1 sends M1 &amp; P2 sends M2.</a:t>
            </a:r>
          </a:p>
          <a:p>
            <a:r>
              <a:rPr lang="en-US" dirty="0" smtClean="0"/>
              <a:t>P1 receives M1 (its own) and proposes 1. P2 does the same for M2.</a:t>
            </a:r>
          </a:p>
          <a:p>
            <a:r>
              <a:rPr lang="en-US" dirty="0" smtClean="0"/>
              <a:t>P2 receives M1 (P1’s message) and proposes 2. P1 does the same for M2.</a:t>
            </a:r>
          </a:p>
          <a:p>
            <a:r>
              <a:rPr lang="en-US" dirty="0" smtClean="0"/>
              <a:t>P1 picks 2 for M1 &amp; P2 also picks 2 for M2.</a:t>
            </a:r>
          </a:p>
          <a:p>
            <a:r>
              <a:rPr lang="en-US" dirty="0" smtClean="0"/>
              <a:t>Same sequence number for two different </a:t>
            </a:r>
            <a:r>
              <a:rPr lang="en-US" dirty="0" err="1" smtClean="0"/>
              <a:t>msgs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do you want to solve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419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1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ISIS algorithm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495800" y="1981200"/>
            <a:ext cx="838200" cy="30480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91200" y="3429000"/>
            <a:ext cx="685800" cy="16002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791200" y="1981200"/>
            <a:ext cx="914400" cy="3048000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A</a:t>
            </a:r>
            <a:endParaRPr lang="en-US" sz="1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066800" y="5105400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B</a:t>
            </a:r>
            <a:endParaRPr lang="en-US" sz="1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772822" y="3387551"/>
            <a:ext cx="351378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C</a:t>
            </a:r>
            <a:endParaRPr lang="en-US" sz="1800" b="1" dirty="0"/>
          </a:p>
        </p:txBody>
      </p:sp>
      <p:sp>
        <p:nvSpPr>
          <p:cNvPr id="60" name="Rectangle 59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866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6962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6200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</a:t>
            </a: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3058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6962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058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3820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3400" y="18288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P1</a:t>
            </a:r>
            <a:endParaRPr lang="en-US" sz="2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533400" y="32004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P2</a:t>
            </a:r>
            <a:endParaRPr lang="en-US" sz="2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33400" y="4800600"/>
            <a:ext cx="49837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P3</a:t>
            </a:r>
            <a:endParaRPr lang="en-US" sz="2000" b="1" dirty="0"/>
          </a:p>
        </p:txBody>
      </p:sp>
      <p:sp>
        <p:nvSpPr>
          <p:cNvPr id="73" name="Rectangle 72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2390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162800" y="4648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2296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83058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620000" y="4800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:3.3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772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534400" y="4572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0866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0866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772400" y="30480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458200" y="3124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B:3.1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7724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8" name="Rectangle 97"/>
          <p:cNvSpPr/>
          <p:nvPr/>
        </p:nvSpPr>
        <p:spPr>
          <a:xfrm>
            <a:off x="8458200" y="1600200"/>
            <a:ext cx="441146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4764" y="1066800"/>
            <a:ext cx="4279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Showing the process id only when necessary</a:t>
            </a:r>
          </a:p>
        </p:txBody>
      </p:sp>
    </p:spTree>
    <p:extLst>
      <p:ext uri="{BB962C8B-B14F-4D97-AF65-F5344CB8AC3E}">
        <p14:creationId xmlns:p14="http://schemas.microsoft.com/office/powerpoint/2010/main" val="128787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0177E-6 3.71614E-6 L 0.13745 0.0055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3" y="27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5481E-6 -3.12572E-6 L -0.07081 -0.0055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0" y="-27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33 0 " pathEditMode="relative" ptsTypes="AA">
                                      <p:cBhvr>
                                        <p:cTn id="11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4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4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7 0 " pathEditMode="relative" ptsTypes="AA">
                                      <p:cBhvr>
                                        <p:cTn id="15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497 0 " pathEditMode="relative" ptsTypes="AA">
                                      <p:cBhvr>
                                        <p:cTn id="16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498 0 " pathEditMode="relative" ptsTypes="AA">
                                      <p:cBhvr>
                                        <p:cTn id="18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65 0 " pathEditMode="relative" ptsTypes="AA">
                                      <p:cBhvr>
                                        <p:cTn id="18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58" grpId="0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5" grpId="2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73" grpId="0" animBg="1"/>
      <p:bldP spid="77" grpId="0"/>
      <p:bldP spid="80" grpId="0" animBg="1"/>
      <p:bldP spid="80" grpId="1" animBg="1"/>
      <p:bldP spid="80" grpId="2" animBg="1"/>
      <p:bldP spid="81" grpId="0"/>
      <p:bldP spid="85" grpId="0" animBg="1"/>
      <p:bldP spid="85" grpId="1" animBg="1"/>
      <p:bldP spid="86" grpId="0" animBg="1"/>
      <p:bldP spid="87" grpId="0" animBg="1"/>
      <p:bldP spid="87" grpId="1" animBg="1"/>
      <p:bldP spid="88" grpId="0" animBg="1"/>
      <p:bldP spid="88" grpId="1" animBg="1"/>
      <p:bldP spid="89" grpId="0"/>
      <p:bldP spid="90" grpId="0"/>
      <p:bldP spid="92" grpId="0" animBg="1"/>
      <p:bldP spid="92" grpId="1" animBg="1"/>
      <p:bldP spid="93" grpId="0"/>
      <p:bldP spid="94" grpId="0"/>
      <p:bldP spid="95" grpId="0"/>
      <p:bldP spid="96" grpId="0" animBg="1"/>
      <p:bldP spid="97" grpId="0"/>
      <p:bldP spid="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Proof of Total Order 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 message m</a:t>
            </a:r>
            <a:r>
              <a:rPr lang="en-US" baseline="-25000" dirty="0" smtClean="0"/>
              <a:t>1</a:t>
            </a:r>
            <a:r>
              <a:rPr lang="en-US" dirty="0" smtClean="0"/>
              <a:t>, consider the first process </a:t>
            </a:r>
            <a:r>
              <a:rPr lang="en-US" i="1" dirty="0" smtClean="0"/>
              <a:t>p</a:t>
            </a:r>
            <a:r>
              <a:rPr lang="en-US" dirty="0" smtClean="0"/>
              <a:t> that delivers m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At </a:t>
            </a:r>
            <a:r>
              <a:rPr lang="en-US" i="1" dirty="0" smtClean="0"/>
              <a:t>p</a:t>
            </a:r>
            <a:r>
              <a:rPr lang="en-US" dirty="0" smtClean="0"/>
              <a:t>, when message m</a:t>
            </a:r>
            <a:r>
              <a:rPr lang="en-US" baseline="-25000" dirty="0" smtClean="0"/>
              <a:t>1</a:t>
            </a:r>
            <a:r>
              <a:rPr lang="en-US" dirty="0" smtClean="0"/>
              <a:t> is at head of priority queue and has been marked deliverable, let m</a:t>
            </a:r>
            <a:r>
              <a:rPr lang="en-US" baseline="-25000" dirty="0" smtClean="0"/>
              <a:t>2</a:t>
            </a:r>
            <a:r>
              <a:rPr lang="en-US" dirty="0" smtClean="0"/>
              <a:t> be another message that has not yet been delivered (i.e., is on the same queue or has not been seen yet by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&gt;=			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 &gt;		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Suppose there is some other process </a:t>
            </a:r>
            <a:r>
              <a:rPr lang="en-US" i="1" dirty="0" smtClean="0"/>
              <a:t>p’ </a:t>
            </a:r>
            <a:r>
              <a:rPr lang="en-US" dirty="0" smtClean="0"/>
              <a:t>that delivers m</a:t>
            </a:r>
            <a:r>
              <a:rPr lang="en-US" baseline="-25000" dirty="0" smtClean="0"/>
              <a:t>2</a:t>
            </a:r>
            <a:r>
              <a:rPr lang="en-US" dirty="0" smtClean="0"/>
              <a:t> before it delivers m</a:t>
            </a:r>
            <a:r>
              <a:rPr lang="en-US" baseline="-25000" dirty="0" smtClean="0"/>
              <a:t>1</a:t>
            </a:r>
            <a:r>
              <a:rPr lang="en-US" dirty="0" smtClean="0"/>
              <a:t>. Then at </a:t>
            </a:r>
            <a:r>
              <a:rPr lang="en-US" i="1" dirty="0" smtClean="0"/>
              <a:t>p’</a:t>
            </a:r>
            <a:r>
              <a:rPr lang="en-US" dirty="0" smtClean="0"/>
              <a:t>,</a:t>
            </a:r>
          </a:p>
          <a:p>
            <a:pPr marL="118872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&gt;= </a:t>
            </a:r>
          </a:p>
          <a:p>
            <a:pPr marL="118872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proposedpriority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 &gt;</a:t>
            </a:r>
          </a:p>
          <a:p>
            <a:pPr marL="118872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finalpriority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a contradiction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724400" y="2816423"/>
            <a:ext cx="29418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 smtClean="0">
                <a:solidFill>
                  <a:srgbClr val="0000FF"/>
                </a:solidFill>
              </a:rPr>
              <a:t>“</a:t>
            </a:r>
            <a:r>
              <a:rPr lang="en-US" dirty="0" smtClean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759325" y="4364037"/>
            <a:ext cx="28792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Due to </a:t>
            </a:r>
            <a:r>
              <a:rPr lang="ja-JP" altLang="en-US" dirty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max</a:t>
            </a:r>
            <a:r>
              <a:rPr lang="ja-JP" altLang="en-US" dirty="0">
                <a:solidFill>
                  <a:srgbClr val="0000FF"/>
                </a:solidFill>
              </a:rPr>
              <a:t>”</a:t>
            </a:r>
            <a:r>
              <a:rPr lang="en-US" dirty="0">
                <a:solidFill>
                  <a:srgbClr val="0000FF"/>
                </a:solidFill>
              </a:rPr>
              <a:t> operation at sender</a:t>
            </a:r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5410200" y="3297237"/>
            <a:ext cx="3547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Since queue ordered by increasing priority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Each process keeps a vector clock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counter represents </a:t>
            </a:r>
            <a:r>
              <a:rPr lang="en-US" dirty="0" smtClean="0">
                <a:solidFill>
                  <a:srgbClr val="0000FF"/>
                </a:solidFill>
              </a:rPr>
              <a:t>the number of messages received</a:t>
            </a:r>
            <a:r>
              <a:rPr lang="en-US" dirty="0" smtClean="0"/>
              <a:t> from each of the other processes.</a:t>
            </a:r>
          </a:p>
          <a:p>
            <a:r>
              <a:rPr lang="en-US" dirty="0" smtClean="0"/>
              <a:t>When multicasting a message, the sender process increments its own counter and attaches its vector clock.</a:t>
            </a:r>
          </a:p>
          <a:p>
            <a:r>
              <a:rPr lang="en-US" dirty="0" smtClean="0"/>
              <a:t>Upon receiving a multicast message, the receiver process </a:t>
            </a:r>
            <a:r>
              <a:rPr lang="en-US" dirty="0" smtClean="0">
                <a:solidFill>
                  <a:srgbClr val="0000FF"/>
                </a:solidFill>
              </a:rPr>
              <a:t>waits</a:t>
            </a:r>
            <a:r>
              <a:rPr lang="en-US" dirty="0" smtClean="0"/>
              <a:t> until it can preserve causal ordering: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from the sender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has delivered all the messages </a:t>
            </a:r>
            <a:r>
              <a:rPr lang="en-US" dirty="0" smtClean="0">
                <a:solidFill>
                  <a:srgbClr val="FF0000"/>
                </a:solidFill>
              </a:rPr>
              <a:t>that the sender had delivered before the multicast message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Causal Ordering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476375"/>
            <a:ext cx="7200900" cy="42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1901825" y="2273300"/>
            <a:ext cx="3330575" cy="80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305425" y="1985963"/>
            <a:ext cx="358933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hlink"/>
                </a:solidFill>
              </a:rPr>
              <a:t>The number of group-g messages</a:t>
            </a:r>
          </a:p>
          <a:p>
            <a:r>
              <a:rPr lang="en-US" sz="1600">
                <a:solidFill>
                  <a:schemeClr val="hlink"/>
                </a:solidFill>
              </a:rPr>
              <a:t>from process j that have been seen at</a:t>
            </a:r>
          </a:p>
          <a:p>
            <a:r>
              <a:rPr lang="en-US" sz="1600">
                <a:solidFill>
                  <a:schemeClr val="hlink"/>
                </a:solidFill>
              </a:rPr>
              <a:t>process i so far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Example: Causal Ordering Multicast 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21082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2362200" y="2374900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362200" y="2362200"/>
            <a:ext cx="34417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2120900" y="3009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2159000" y="3683000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384800" y="57404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1663700" y="57404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467100" y="57912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V="1">
            <a:off x="3594100" y="2387600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3606800" y="3022600"/>
            <a:ext cx="4318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5334000" y="2349500"/>
            <a:ext cx="469900" cy="546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149600" y="32385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43" name="AutoShape 19"/>
          <p:cNvSpPr>
            <a:spLocks noChangeArrowheads="1"/>
          </p:cNvSpPr>
          <p:nvPr/>
        </p:nvSpPr>
        <p:spPr bwMode="auto">
          <a:xfrm>
            <a:off x="6019800" y="1536700"/>
            <a:ext cx="1219200" cy="457200"/>
          </a:xfrm>
          <a:prstGeom prst="wedgeEllipseCallout">
            <a:avLst>
              <a:gd name="adj1" fmla="val -50667"/>
              <a:gd name="adj2" fmla="val 96181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Reject: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3444" name="AutoShape 20"/>
          <p:cNvSpPr>
            <a:spLocks noChangeArrowheads="1"/>
          </p:cNvSpPr>
          <p:nvPr/>
        </p:nvSpPr>
        <p:spPr bwMode="auto">
          <a:xfrm>
            <a:off x="1524000" y="3975100"/>
            <a:ext cx="1219200" cy="495300"/>
          </a:xfrm>
          <a:prstGeom prst="wedgeEllipseCallout">
            <a:avLst>
              <a:gd name="adj1" fmla="val 39759"/>
              <a:gd name="adj2" fmla="val -202245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93800" y="2247900"/>
            <a:ext cx="942975" cy="312738"/>
            <a:chOff x="976" y="1360"/>
            <a:chExt cx="594" cy="197"/>
          </a:xfrm>
        </p:grpSpPr>
        <p:sp>
          <p:nvSpPr>
            <p:cNvPr id="48180" name="Oval 22"/>
            <p:cNvSpPr>
              <a:spLocks noChangeArrowheads="1"/>
            </p:cNvSpPr>
            <p:nvPr/>
          </p:nvSpPr>
          <p:spPr bwMode="auto">
            <a:xfrm>
              <a:off x="976" y="1376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Text Box 23"/>
            <p:cNvSpPr txBox="1">
              <a:spLocks noChangeArrowheads="1"/>
            </p:cNvSpPr>
            <p:nvPr/>
          </p:nvSpPr>
          <p:spPr bwMode="auto">
            <a:xfrm>
              <a:off x="1022" y="1360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0,0,0</a:t>
              </a:r>
            </a:p>
          </p:txBody>
        </p:sp>
      </p:grpSp>
      <p:sp>
        <p:nvSpPr>
          <p:cNvPr id="48150" name="Oval 24"/>
          <p:cNvSpPr>
            <a:spLocks noChangeArrowheads="1"/>
          </p:cNvSpPr>
          <p:nvPr/>
        </p:nvSpPr>
        <p:spPr bwMode="auto">
          <a:xfrm>
            <a:off x="1206500" y="28956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5"/>
          <p:cNvSpPr txBox="1">
            <a:spLocks noChangeArrowheads="1"/>
          </p:cNvSpPr>
          <p:nvPr/>
        </p:nvSpPr>
        <p:spPr bwMode="auto">
          <a:xfrm>
            <a:off x="1279525" y="28702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2" name="Oval 26"/>
          <p:cNvSpPr>
            <a:spLocks noChangeArrowheads="1"/>
          </p:cNvSpPr>
          <p:nvPr/>
        </p:nvSpPr>
        <p:spPr bwMode="auto">
          <a:xfrm>
            <a:off x="1219200" y="355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Text Box 27"/>
          <p:cNvSpPr txBox="1">
            <a:spLocks noChangeArrowheads="1"/>
          </p:cNvSpPr>
          <p:nvPr/>
        </p:nvSpPr>
        <p:spPr bwMode="auto">
          <a:xfrm>
            <a:off x="1292225" y="353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48154" name="Oval 28"/>
          <p:cNvSpPr>
            <a:spLocks noChangeArrowheads="1"/>
          </p:cNvSpPr>
          <p:nvPr/>
        </p:nvSpPr>
        <p:spPr bwMode="auto">
          <a:xfrm>
            <a:off x="2032000" y="2120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Text Box 29"/>
          <p:cNvSpPr txBox="1">
            <a:spLocks noChangeArrowheads="1"/>
          </p:cNvSpPr>
          <p:nvPr/>
        </p:nvSpPr>
        <p:spPr bwMode="auto">
          <a:xfrm>
            <a:off x="2105025" y="2095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48156" name="Oval 30"/>
          <p:cNvSpPr>
            <a:spLocks noChangeArrowheads="1"/>
          </p:cNvSpPr>
          <p:nvPr/>
        </p:nvSpPr>
        <p:spPr bwMode="auto">
          <a:xfrm>
            <a:off x="3467100" y="21463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31"/>
          <p:cNvSpPr txBox="1">
            <a:spLocks noChangeArrowheads="1"/>
          </p:cNvSpPr>
          <p:nvPr/>
        </p:nvSpPr>
        <p:spPr bwMode="auto">
          <a:xfrm>
            <a:off x="3540125" y="21209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58" name="Oval 32"/>
          <p:cNvSpPr>
            <a:spLocks noChangeArrowheads="1"/>
          </p:cNvSpPr>
          <p:nvPr/>
        </p:nvSpPr>
        <p:spPr bwMode="auto">
          <a:xfrm>
            <a:off x="2260600" y="30099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Text Box 33"/>
          <p:cNvSpPr txBox="1">
            <a:spLocks noChangeArrowheads="1"/>
          </p:cNvSpPr>
          <p:nvPr/>
        </p:nvSpPr>
        <p:spPr bwMode="auto">
          <a:xfrm>
            <a:off x="2333625" y="29845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103458" name="AutoShape 34"/>
          <p:cNvSpPr>
            <a:spLocks noChangeArrowheads="1"/>
          </p:cNvSpPr>
          <p:nvPr/>
        </p:nvSpPr>
        <p:spPr bwMode="auto">
          <a:xfrm>
            <a:off x="3771900" y="4686300"/>
            <a:ext cx="1562100" cy="876300"/>
          </a:xfrm>
          <a:prstGeom prst="wedgeEllipseCallout">
            <a:avLst>
              <a:gd name="adj1" fmla="val -29389"/>
              <a:gd name="adj2" fmla="val -134602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/>
              <a:t>Buffer,</a:t>
            </a:r>
            <a:r>
              <a:rPr lang="en-US" b="1">
                <a:solidFill>
                  <a:schemeClr val="tx1"/>
                </a:solidFill>
              </a:rPr>
              <a:t>  missing P1(1) </a:t>
            </a:r>
          </a:p>
        </p:txBody>
      </p:sp>
      <p:sp>
        <p:nvSpPr>
          <p:cNvPr id="48161" name="Oval 35"/>
          <p:cNvSpPr>
            <a:spLocks noChangeArrowheads="1"/>
          </p:cNvSpPr>
          <p:nvPr/>
        </p:nvSpPr>
        <p:spPr bwMode="auto">
          <a:xfrm>
            <a:off x="3606800" y="3708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2" name="Text Box 36"/>
          <p:cNvSpPr txBox="1">
            <a:spLocks noChangeArrowheads="1"/>
          </p:cNvSpPr>
          <p:nvPr/>
        </p:nvSpPr>
        <p:spPr bwMode="auto">
          <a:xfrm>
            <a:off x="3679825" y="3683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,1,0</a:t>
            </a:r>
          </a:p>
        </p:txBody>
      </p:sp>
      <p:sp>
        <p:nvSpPr>
          <p:cNvPr id="48163" name="Oval 37"/>
          <p:cNvSpPr>
            <a:spLocks noChangeArrowheads="1"/>
          </p:cNvSpPr>
          <p:nvPr/>
        </p:nvSpPr>
        <p:spPr bwMode="auto">
          <a:xfrm>
            <a:off x="3162300" y="2933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4" name="Text Box 38"/>
          <p:cNvSpPr txBox="1">
            <a:spLocks noChangeArrowheads="1"/>
          </p:cNvSpPr>
          <p:nvPr/>
        </p:nvSpPr>
        <p:spPr bwMode="auto">
          <a:xfrm>
            <a:off x="3235325" y="2908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sp>
        <p:nvSpPr>
          <p:cNvPr id="48165" name="Oval 39"/>
          <p:cNvSpPr>
            <a:spLocks noChangeArrowheads="1"/>
          </p:cNvSpPr>
          <p:nvPr/>
        </p:nvSpPr>
        <p:spPr bwMode="auto">
          <a:xfrm>
            <a:off x="5372100" y="2171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6" name="Text Box 40"/>
          <p:cNvSpPr txBox="1">
            <a:spLocks noChangeArrowheads="1"/>
          </p:cNvSpPr>
          <p:nvPr/>
        </p:nvSpPr>
        <p:spPr bwMode="auto">
          <a:xfrm>
            <a:off x="5445125" y="2146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1,1,0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838700" y="3632200"/>
            <a:ext cx="1425575" cy="1028700"/>
            <a:chOff x="3048" y="2288"/>
            <a:chExt cx="898" cy="648"/>
          </a:xfrm>
        </p:grpSpPr>
        <p:sp>
          <p:nvSpPr>
            <p:cNvPr id="48177" name="AutoShape 42"/>
            <p:cNvSpPr>
              <a:spLocks noChangeArrowheads="1"/>
            </p:cNvSpPr>
            <p:nvPr/>
          </p:nvSpPr>
          <p:spPr bwMode="auto">
            <a:xfrm>
              <a:off x="3048" y="2624"/>
              <a:ext cx="840" cy="312"/>
            </a:xfrm>
            <a:prstGeom prst="wedgeEllipseCallout">
              <a:avLst>
                <a:gd name="adj1" fmla="val 21676"/>
                <a:gd name="adj2" fmla="val -102245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Accept: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8" name="Oval 43"/>
            <p:cNvSpPr>
              <a:spLocks noChangeArrowheads="1"/>
            </p:cNvSpPr>
            <p:nvPr/>
          </p:nvSpPr>
          <p:spPr bwMode="auto">
            <a:xfrm>
              <a:off x="3352" y="2304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Text Box 44"/>
            <p:cNvSpPr txBox="1">
              <a:spLocks noChangeArrowheads="1"/>
            </p:cNvSpPr>
            <p:nvPr/>
          </p:nvSpPr>
          <p:spPr bwMode="auto">
            <a:xfrm>
              <a:off x="3398" y="2288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1,0,0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5994400" y="3606800"/>
            <a:ext cx="2006600" cy="1600200"/>
            <a:chOff x="3776" y="2272"/>
            <a:chExt cx="1264" cy="1008"/>
          </a:xfrm>
        </p:grpSpPr>
        <p:sp>
          <p:nvSpPr>
            <p:cNvPr id="48174" name="AutoShape 46"/>
            <p:cNvSpPr>
              <a:spLocks noChangeArrowheads="1"/>
            </p:cNvSpPr>
            <p:nvPr/>
          </p:nvSpPr>
          <p:spPr bwMode="auto">
            <a:xfrm>
              <a:off x="4080" y="2784"/>
              <a:ext cx="960" cy="496"/>
            </a:xfrm>
            <a:prstGeom prst="wedgeEllipseCallout">
              <a:avLst>
                <a:gd name="adj1" fmla="val -60218"/>
                <a:gd name="adj2" fmla="val -1215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 Buffered message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auto">
            <a:xfrm>
              <a:off x="3776" y="2288"/>
              <a:ext cx="488" cy="15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Text Box 48"/>
            <p:cNvSpPr txBox="1">
              <a:spLocks noChangeArrowheads="1"/>
            </p:cNvSpPr>
            <p:nvPr/>
          </p:nvSpPr>
          <p:spPr bwMode="auto">
            <a:xfrm>
              <a:off x="3822" y="2272"/>
              <a:ext cx="5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1,1,0</a:t>
              </a:r>
            </a:p>
          </p:txBody>
        </p:sp>
      </p:grpSp>
      <p:sp>
        <p:nvSpPr>
          <p:cNvPr id="48169" name="Text Box 49"/>
          <p:cNvSpPr txBox="1">
            <a:spLocks noChangeArrowheads="1"/>
          </p:cNvSpPr>
          <p:nvPr/>
        </p:nvSpPr>
        <p:spPr bwMode="auto">
          <a:xfrm>
            <a:off x="1866900" y="25400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0" name="Text Box 50"/>
          <p:cNvSpPr txBox="1">
            <a:spLocks noChangeArrowheads="1"/>
          </p:cNvSpPr>
          <p:nvPr/>
        </p:nvSpPr>
        <p:spPr bwMode="auto">
          <a:xfrm>
            <a:off x="4356100" y="3213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(1,0,0)</a:t>
            </a:r>
          </a:p>
        </p:txBody>
      </p:sp>
      <p:sp>
        <p:nvSpPr>
          <p:cNvPr id="48171" name="Text Box 51"/>
          <p:cNvSpPr txBox="1">
            <a:spLocks noChangeArrowheads="1"/>
          </p:cNvSpPr>
          <p:nvPr/>
        </p:nvSpPr>
        <p:spPr bwMode="auto">
          <a:xfrm>
            <a:off x="3187700" y="24511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48172" name="Text Box 52"/>
          <p:cNvSpPr txBox="1">
            <a:spLocks noChangeArrowheads="1"/>
          </p:cNvSpPr>
          <p:nvPr/>
        </p:nvSpPr>
        <p:spPr bwMode="auto">
          <a:xfrm>
            <a:off x="4953000" y="2501900"/>
            <a:ext cx="723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(1,1,0)</a:t>
            </a:r>
          </a:p>
        </p:txBody>
      </p:sp>
      <p:sp>
        <p:nvSpPr>
          <p:cNvPr id="103477" name="AutoShape 53"/>
          <p:cNvSpPr>
            <a:spLocks noChangeArrowheads="1"/>
          </p:cNvSpPr>
          <p:nvPr/>
        </p:nvSpPr>
        <p:spPr bwMode="auto">
          <a:xfrm>
            <a:off x="4191000" y="1714500"/>
            <a:ext cx="1219200" cy="457200"/>
          </a:xfrm>
          <a:prstGeom prst="wedgeEllipseCallout">
            <a:avLst>
              <a:gd name="adj1" fmla="val -55986"/>
              <a:gd name="adj2" fmla="val 5451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r>
              <a:rPr lang="en-US" b="1" dirty="0"/>
              <a:t>Accept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 autoUpdateAnimBg="0"/>
      <p:bldP spid="103444" grpId="0" animBg="1" autoUpdateAnimBg="0"/>
      <p:bldP spid="103458" grpId="0" animBg="1" autoUpdateAnimBg="0"/>
      <p:bldP spid="10347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multicast algorithms for total ordering</a:t>
            </a:r>
          </a:p>
          <a:p>
            <a:pPr lvl="1"/>
            <a:r>
              <a:rPr lang="en-US" dirty="0" smtClean="0"/>
              <a:t>Sequencer</a:t>
            </a:r>
          </a:p>
          <a:p>
            <a:pPr lvl="1"/>
            <a:r>
              <a:rPr lang="en-US" dirty="0" smtClean="0"/>
              <a:t>ISIS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 for causal ordering</a:t>
            </a:r>
          </a:p>
          <a:p>
            <a:pPr lvl="1"/>
            <a:r>
              <a:rPr lang="en-US" dirty="0" smtClean="0"/>
              <a:t>Uses </a:t>
            </a:r>
            <a:r>
              <a:rPr lang="en-US" smtClean="0"/>
              <a:t>vector timestamps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r>
              <a:rPr lang="en-US" dirty="0" smtClean="0"/>
              <a:t>B-multicast</a:t>
            </a:r>
          </a:p>
          <a:p>
            <a:r>
              <a:rPr lang="en-US" dirty="0" smtClean="0"/>
              <a:t>R-Multicast</a:t>
            </a:r>
          </a:p>
          <a:p>
            <a:pPr lvl="1"/>
            <a:r>
              <a:rPr lang="en-US" dirty="0" smtClean="0"/>
              <a:t>Properties: integrity, agreement, validity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Why do we care about ordering?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Recap: Ordering</a:t>
            </a:r>
            <a:endParaRPr lang="en-GB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Totally Ordered Multicast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Using a sequencer</a:t>
            </a:r>
          </a:p>
          <a:p>
            <a:pPr lvl="1"/>
            <a:r>
              <a:rPr lang="en-US" dirty="0" smtClean="0"/>
              <a:t>One dedicated “sequencer” that orders all messages</a:t>
            </a:r>
          </a:p>
          <a:p>
            <a:pPr lvl="1"/>
            <a:r>
              <a:rPr lang="en-US" dirty="0" smtClean="0"/>
              <a:t>Everyone else follows.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ISIS system</a:t>
            </a:r>
          </a:p>
          <a:p>
            <a:pPr lvl="1"/>
            <a:r>
              <a:rPr lang="en-US" dirty="0" smtClean="0"/>
              <a:t>Similar to having a sequencer, but the responsibility is distributed to </a:t>
            </a:r>
            <a:r>
              <a:rPr lang="en-US" dirty="0" smtClean="0">
                <a:solidFill>
                  <a:srgbClr val="FF0000"/>
                </a:solidFill>
              </a:rPr>
              <a:t>each sender.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Total Ordering Using a Sequencer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2419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5791200" y="1219200"/>
            <a:ext cx="24952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FF"/>
                </a:solidFill>
              </a:rPr>
              <a:t>Sequencer = Leader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791200" y="2362200"/>
            <a:ext cx="1831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: unique message id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4179888" y="3197225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>
            <a:off x="6276975" y="2297113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4452938" y="2341563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Arc 6"/>
          <p:cNvSpPr>
            <a:spLocks/>
          </p:cNvSpPr>
          <p:nvPr/>
        </p:nvSpPr>
        <p:spPr bwMode="auto">
          <a:xfrm>
            <a:off x="4737100" y="3219450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Arc 7"/>
          <p:cNvSpPr>
            <a:spLocks/>
          </p:cNvSpPr>
          <p:nvPr/>
        </p:nvSpPr>
        <p:spPr bwMode="auto">
          <a:xfrm>
            <a:off x="6596063" y="3049588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Arc 8"/>
          <p:cNvSpPr>
            <a:spLocks/>
          </p:cNvSpPr>
          <p:nvPr/>
        </p:nvSpPr>
        <p:spPr bwMode="auto">
          <a:xfrm>
            <a:off x="4448175" y="3152775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219325" y="1485900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Arc 10"/>
          <p:cNvSpPr>
            <a:spLocks/>
          </p:cNvSpPr>
          <p:nvPr/>
        </p:nvSpPr>
        <p:spPr bwMode="auto">
          <a:xfrm>
            <a:off x="2778125" y="1727200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Arc 11"/>
          <p:cNvSpPr>
            <a:spLocks/>
          </p:cNvSpPr>
          <p:nvPr/>
        </p:nvSpPr>
        <p:spPr bwMode="auto">
          <a:xfrm>
            <a:off x="2778125" y="1825625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Arc 12"/>
          <p:cNvSpPr>
            <a:spLocks/>
          </p:cNvSpPr>
          <p:nvPr/>
        </p:nvSpPr>
        <p:spPr bwMode="auto">
          <a:xfrm>
            <a:off x="2457450" y="2090738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rc 13"/>
          <p:cNvSpPr>
            <a:spLocks/>
          </p:cNvSpPr>
          <p:nvPr/>
        </p:nvSpPr>
        <p:spPr bwMode="auto">
          <a:xfrm>
            <a:off x="2549525" y="2090738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Arc 14"/>
          <p:cNvSpPr>
            <a:spLocks/>
          </p:cNvSpPr>
          <p:nvPr/>
        </p:nvSpPr>
        <p:spPr bwMode="auto">
          <a:xfrm>
            <a:off x="3924300" y="2978150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519363" y="1809750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Oval 16"/>
          <p:cNvSpPr>
            <a:spLocks noChangeArrowheads="1"/>
          </p:cNvSpPr>
          <p:nvPr/>
        </p:nvSpPr>
        <p:spPr bwMode="auto">
          <a:xfrm>
            <a:off x="2436813" y="17224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Oval 17"/>
          <p:cNvSpPr>
            <a:spLocks noChangeArrowheads="1"/>
          </p:cNvSpPr>
          <p:nvPr/>
        </p:nvSpPr>
        <p:spPr bwMode="auto">
          <a:xfrm>
            <a:off x="2627313" y="5349875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Arc 18"/>
          <p:cNvSpPr>
            <a:spLocks/>
          </p:cNvSpPr>
          <p:nvPr/>
        </p:nvSpPr>
        <p:spPr bwMode="auto">
          <a:xfrm>
            <a:off x="4005263" y="3846513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Arc 19"/>
          <p:cNvSpPr>
            <a:spLocks/>
          </p:cNvSpPr>
          <p:nvPr/>
        </p:nvSpPr>
        <p:spPr bwMode="auto">
          <a:xfrm>
            <a:off x="3200400" y="5541963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Arc 20"/>
          <p:cNvSpPr>
            <a:spLocks/>
          </p:cNvSpPr>
          <p:nvPr/>
        </p:nvSpPr>
        <p:spPr bwMode="auto">
          <a:xfrm>
            <a:off x="3200400" y="3521075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Arc 21"/>
          <p:cNvSpPr>
            <a:spLocks/>
          </p:cNvSpPr>
          <p:nvPr/>
        </p:nvSpPr>
        <p:spPr bwMode="auto">
          <a:xfrm>
            <a:off x="2795588" y="5084763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8" name="Arc 22"/>
          <p:cNvSpPr>
            <a:spLocks/>
          </p:cNvSpPr>
          <p:nvPr/>
        </p:nvSpPr>
        <p:spPr bwMode="auto">
          <a:xfrm>
            <a:off x="2886075" y="3521075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Oval 23"/>
          <p:cNvSpPr>
            <a:spLocks noChangeArrowheads="1"/>
          </p:cNvSpPr>
          <p:nvPr/>
        </p:nvSpPr>
        <p:spPr bwMode="auto">
          <a:xfrm>
            <a:off x="4397375" y="3462338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3240088" y="2617788"/>
            <a:ext cx="2190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>
            <a:off x="4533900" y="3668713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2490788" y="5673725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3227388" y="2576513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227388" y="2576513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2776538" y="30035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3021013" y="4037013"/>
            <a:ext cx="2174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3211513" y="259080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3471863" y="444976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3798888" y="2282825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3798888" y="2282825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4837113" y="2035175"/>
            <a:ext cx="10937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 rot="-1129043">
            <a:off x="4926013" y="2711450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>
                <a:solidFill>
                  <a:srgbClr val="000000"/>
                </a:solidFill>
                <a:latin typeface="Arial" charset="0"/>
              </a:rPr>
              <a:t>2 Proposed Seq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268913" y="3344863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5268913" y="3344863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1782763" y="1735138"/>
            <a:ext cx="2460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1928813" y="1844675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2163763" y="5600700"/>
            <a:ext cx="246062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2309813" y="57086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5200650" y="45085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5345113" y="46164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7296150" y="2590800"/>
            <a:ext cx="24447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440613" y="2698750"/>
            <a:ext cx="17303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5268913" y="3579813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5268913" y="3579813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6521450" y="2370138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6" name="Line 50"/>
          <p:cNvSpPr>
            <a:spLocks noChangeShapeType="1"/>
          </p:cNvSpPr>
          <p:nvPr/>
        </p:nvSpPr>
        <p:spPr bwMode="auto">
          <a:xfrm flipV="1">
            <a:off x="2954338" y="4052888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7" name="Oval 51"/>
          <p:cNvSpPr>
            <a:spLocks noChangeArrowheads="1"/>
          </p:cNvSpPr>
          <p:nvPr/>
        </p:nvSpPr>
        <p:spPr bwMode="auto">
          <a:xfrm>
            <a:off x="2846388" y="5586413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8" name="Line 52"/>
          <p:cNvSpPr>
            <a:spLocks noChangeShapeType="1"/>
          </p:cNvSpPr>
          <p:nvPr/>
        </p:nvSpPr>
        <p:spPr bwMode="auto">
          <a:xfrm flipH="1">
            <a:off x="4968875" y="2665413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Oval 53"/>
          <p:cNvSpPr>
            <a:spLocks noChangeArrowheads="1"/>
          </p:cNvSpPr>
          <p:nvPr/>
        </p:nvSpPr>
        <p:spPr bwMode="auto">
          <a:xfrm>
            <a:off x="6738938" y="2606675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90" name="Line 54"/>
          <p:cNvSpPr>
            <a:spLocks noChangeShapeType="1"/>
          </p:cNvSpPr>
          <p:nvPr/>
        </p:nvSpPr>
        <p:spPr bwMode="auto">
          <a:xfrm>
            <a:off x="6958013" y="2665413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5291138" y="3771900"/>
            <a:ext cx="1479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3965575" y="4862513"/>
            <a:ext cx="215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3694113" y="2266950"/>
            <a:ext cx="2174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ISIS algorithm for total ordering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Sender multicasts message to everyone</a:t>
            </a:r>
          </a:p>
          <a:p>
            <a:r>
              <a:rPr lang="en-US" dirty="0" smtClean="0"/>
              <a:t>Reply with </a:t>
            </a:r>
            <a:r>
              <a:rPr lang="en-US" dirty="0" smtClean="0">
                <a:solidFill>
                  <a:srgbClr val="0000FF"/>
                </a:solidFill>
              </a:rPr>
              <a:t>proposed</a:t>
            </a:r>
            <a:r>
              <a:rPr lang="en-US" dirty="0" smtClean="0"/>
              <a:t> priority (sequence no.)</a:t>
            </a:r>
          </a:p>
          <a:p>
            <a:pPr lvl="1"/>
            <a:r>
              <a:rPr lang="en-US" dirty="0" smtClean="0"/>
              <a:t>Larger than all observed </a:t>
            </a:r>
            <a:r>
              <a:rPr lang="en-US" i="1" dirty="0" smtClean="0"/>
              <a:t>agreed </a:t>
            </a:r>
            <a:r>
              <a:rPr lang="en-US" dirty="0" smtClean="0"/>
              <a:t>priorities</a:t>
            </a:r>
          </a:p>
          <a:p>
            <a:pPr lvl="1"/>
            <a:r>
              <a:rPr lang="en-US" dirty="0" smtClean="0"/>
              <a:t>Larger than any previously proposed (by self) priority</a:t>
            </a:r>
          </a:p>
          <a:p>
            <a:r>
              <a:rPr lang="en-US" dirty="0" smtClean="0"/>
              <a:t>Store message in </a:t>
            </a:r>
            <a:r>
              <a:rPr lang="en-US" dirty="0" smtClean="0">
                <a:solidFill>
                  <a:srgbClr val="0000FF"/>
                </a:solidFill>
              </a:rPr>
              <a:t>priority queue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Ordered by priority (proposed or agreed)</a:t>
            </a:r>
          </a:p>
          <a:p>
            <a:pPr lvl="1"/>
            <a:r>
              <a:rPr lang="en-US" dirty="0" smtClean="0"/>
              <a:t>Mark message as undeliverable</a:t>
            </a:r>
          </a:p>
          <a:p>
            <a:r>
              <a:rPr lang="en-US" dirty="0" smtClean="0"/>
              <a:t>Sender chooses </a:t>
            </a:r>
            <a:r>
              <a:rPr lang="en-US" dirty="0" smtClean="0">
                <a:solidFill>
                  <a:srgbClr val="0000FF"/>
                </a:solidFill>
              </a:rPr>
              <a:t>agreed </a:t>
            </a:r>
            <a:r>
              <a:rPr lang="en-US" dirty="0" smtClean="0"/>
              <a:t>priority, re-multicasts message with agreed priority</a:t>
            </a:r>
          </a:p>
          <a:p>
            <a:pPr lvl="1"/>
            <a:r>
              <a:rPr lang="en-US" dirty="0" smtClean="0"/>
              <a:t> Maximum of all proposed priorities</a:t>
            </a:r>
            <a:endParaRPr lang="en-US" dirty="0"/>
          </a:p>
          <a:p>
            <a:r>
              <a:rPr lang="en-US" dirty="0" smtClean="0"/>
              <a:t>Upon receiving agreed (final) priority</a:t>
            </a:r>
          </a:p>
          <a:p>
            <a:pPr lvl="1"/>
            <a:r>
              <a:rPr lang="en-US" dirty="0" smtClean="0"/>
              <a:t>Mark message as deliverable</a:t>
            </a:r>
          </a:p>
          <a:p>
            <a:pPr lvl="1"/>
            <a:r>
              <a:rPr lang="en-US" dirty="0" smtClean="0"/>
              <a:t>Deliver any deliverable messages at the front of priority queue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Notice any (small) issue?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410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PA2-B is due on 3/11.</a:t>
            </a:r>
          </a:p>
          <a:p>
            <a:r>
              <a:rPr lang="en-US" dirty="0" smtClean="0"/>
              <a:t>Midterm is on 3/9</a:t>
            </a:r>
            <a:r>
              <a:rPr lang="en-US" dirty="0" smtClean="0"/>
              <a:t>.</a:t>
            </a:r>
          </a:p>
          <a:p>
            <a:r>
              <a:rPr lang="en-US" dirty="0" smtClean="0"/>
              <a:t>I’ll be out of town Wednesday.</a:t>
            </a:r>
          </a:p>
          <a:p>
            <a:pPr lvl="1"/>
            <a:r>
              <a:rPr lang="en-US" dirty="0" err="1" smtClean="0"/>
              <a:t>Sharath</a:t>
            </a:r>
            <a:r>
              <a:rPr lang="en-US" dirty="0" smtClean="0"/>
              <a:t> (one of the TAs) will give the next lecture.</a:t>
            </a:r>
          </a:p>
          <a:p>
            <a:pPr lvl="1"/>
            <a:r>
              <a:rPr lang="en-US" dirty="0" smtClean="0"/>
              <a:t>No office hours on </a:t>
            </a:r>
            <a:r>
              <a:rPr lang="en-US" smtClean="0"/>
              <a:t>Wednesday for me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9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20841</TotalTime>
  <Pages>12</Pages>
  <Words>941</Words>
  <Application>Microsoft Macintosh PowerPoint</Application>
  <PresentationFormat>Letter Paper (8.5x11 in)</PresentationFormat>
  <Paragraphs>236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CS252-template</vt:lpstr>
      <vt:lpstr>Office Theme</vt:lpstr>
      <vt:lpstr>CSE 486/586 Distributed Systems Reliable Multicast --- 2</vt:lpstr>
      <vt:lpstr>Last Time</vt:lpstr>
      <vt:lpstr>Recap: Ordering</vt:lpstr>
      <vt:lpstr>Example: FIFO Multicast </vt:lpstr>
      <vt:lpstr>Totally Ordered Multicast</vt:lpstr>
      <vt:lpstr>Total Ordering Using a Sequencer</vt:lpstr>
      <vt:lpstr>ISIS algorithm for total ordering</vt:lpstr>
      <vt:lpstr>ISIS algorithm for total ordering</vt:lpstr>
      <vt:lpstr>CSE 486/586 Administrivia</vt:lpstr>
      <vt:lpstr>Problematic Scenario</vt:lpstr>
      <vt:lpstr>Example: ISIS algorithm</vt:lpstr>
      <vt:lpstr>Proof of Total Order </vt:lpstr>
      <vt:lpstr>Causally Ordered Multicast</vt:lpstr>
      <vt:lpstr>Causal Ordering</vt:lpstr>
      <vt:lpstr>Example: Causal Ordering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843</cp:revision>
  <cp:lastPrinted>2013-02-11T18:05:15Z</cp:lastPrinted>
  <dcterms:created xsi:type="dcterms:W3CDTF">2012-02-15T22:02:33Z</dcterms:created>
  <dcterms:modified xsi:type="dcterms:W3CDTF">2016-02-22T17:48:16Z</dcterms:modified>
  <cp:category/>
</cp:coreProperties>
</file>