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322" r:id="rId3"/>
    <p:sldId id="821" r:id="rId4"/>
    <p:sldId id="822" r:id="rId5"/>
    <p:sldId id="769" r:id="rId6"/>
    <p:sldId id="823" r:id="rId7"/>
    <p:sldId id="825" r:id="rId8"/>
    <p:sldId id="824" r:id="rId9"/>
    <p:sldId id="826" r:id="rId10"/>
    <p:sldId id="827" r:id="rId11"/>
    <p:sldId id="807" r:id="rId12"/>
    <p:sldId id="815" r:id="rId13"/>
    <p:sldId id="816" r:id="rId14"/>
    <p:sldId id="828" r:id="rId15"/>
    <p:sldId id="813" r:id="rId16"/>
    <p:sldId id="808" r:id="rId17"/>
    <p:sldId id="809" r:id="rId18"/>
    <p:sldId id="829" r:id="rId19"/>
    <p:sldId id="832" r:id="rId20"/>
    <p:sldId id="831" r:id="rId21"/>
    <p:sldId id="830" r:id="rId22"/>
    <p:sldId id="770" r:id="rId23"/>
    <p:sldId id="777" r:id="rId24"/>
    <p:sldId id="584" r:id="rId2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6" d="100"/>
          <a:sy n="86" d="100"/>
        </p:scale>
        <p:origin x="-14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697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Consistency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Three aspects</a:t>
            </a:r>
          </a:p>
          <a:p>
            <a:pPr lvl="1"/>
            <a:r>
              <a:rPr lang="en-US" dirty="0" smtClean="0"/>
              <a:t>A read operation returns the most recent write,</a:t>
            </a:r>
            <a:endParaRPr lang="en-US" dirty="0"/>
          </a:p>
          <a:p>
            <a:pPr lvl="1"/>
            <a:r>
              <a:rPr lang="en-US" dirty="0" smtClean="0"/>
              <a:t>…regardless of the clients,</a:t>
            </a:r>
          </a:p>
          <a:p>
            <a:pPr lvl="1"/>
            <a:r>
              <a:rPr lang="en-US" dirty="0" smtClean="0"/>
              <a:t>…according to the single actual-time ordering of requests.</a:t>
            </a:r>
          </a:p>
          <a:p>
            <a:r>
              <a:rPr lang="en-US" dirty="0" smtClean="0"/>
              <a:t>Or, put it differently, read/write should behave as if there were,</a:t>
            </a:r>
          </a:p>
          <a:p>
            <a:pPr lvl="1"/>
            <a:r>
              <a:rPr lang="en-US" dirty="0" smtClean="0"/>
              <a:t>…a single client making all the (combined) requests in their original actual-time order (i.e., with a </a:t>
            </a:r>
            <a:r>
              <a:rPr lang="en-US" dirty="0" smtClean="0">
                <a:solidFill>
                  <a:srgbClr val="FF0000"/>
                </a:solidFill>
              </a:rPr>
              <a:t>single stream of ops</a:t>
            </a:r>
            <a:r>
              <a:rPr lang="en-US" dirty="0" smtClean="0"/>
              <a:t>),</a:t>
            </a:r>
          </a:p>
          <a:p>
            <a:pPr lvl="1"/>
            <a:r>
              <a:rPr lang="en-US" dirty="0" smtClean="0"/>
              <a:t>…over a single copy.</a:t>
            </a:r>
          </a:p>
          <a:p>
            <a:r>
              <a:rPr lang="en-US" dirty="0" smtClean="0"/>
              <a:t>You can say that </a:t>
            </a:r>
            <a:r>
              <a:rPr lang="en-US" dirty="0" smtClean="0">
                <a:solidFill>
                  <a:srgbClr val="0000FF"/>
                </a:solidFill>
              </a:rPr>
              <a:t>your storage system guarantees </a:t>
            </a:r>
            <a:r>
              <a:rPr lang="en-US" dirty="0" err="1">
                <a:solidFill>
                  <a:srgbClr val="0000FF"/>
                </a:solidFill>
              </a:rPr>
              <a:t>l</a:t>
            </a:r>
            <a:r>
              <a:rPr lang="en-US" dirty="0" err="1" smtClean="0">
                <a:solidFill>
                  <a:srgbClr val="0000FF"/>
                </a:solidFill>
              </a:rPr>
              <a:t>inearizability</a:t>
            </a:r>
            <a:r>
              <a:rPr lang="en-US" dirty="0" smtClean="0">
                <a:solidFill>
                  <a:srgbClr val="0000FF"/>
                </a:solidFill>
              </a:rPr>
              <a:t> when it provides </a:t>
            </a:r>
            <a:r>
              <a:rPr lang="en-US" dirty="0" smtClean="0">
                <a:solidFill>
                  <a:srgbClr val="FF0000"/>
                </a:solidFill>
              </a:rPr>
              <a:t>single-client, single-copy semantics where a read returns the most recent write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should </a:t>
            </a:r>
            <a:r>
              <a:rPr lang="en-US" i="1" dirty="0" smtClean="0">
                <a:solidFill>
                  <a:srgbClr val="FF0000"/>
                </a:solidFill>
              </a:rPr>
              <a:t>appear</a:t>
            </a:r>
            <a:r>
              <a:rPr lang="en-US" dirty="0" smtClean="0"/>
              <a:t> to all clients that there is </a:t>
            </a:r>
            <a:r>
              <a:rPr lang="en-US" i="1" dirty="0" smtClean="0">
                <a:solidFill>
                  <a:srgbClr val="FF0000"/>
                </a:solidFill>
              </a:rPr>
              <a:t>a single order (actual-time order) that your storage uses</a:t>
            </a:r>
            <a:r>
              <a:rPr lang="en-US" dirty="0" smtClean="0"/>
              <a:t> to process all requests.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98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the following happened with object x over a </a:t>
            </a:r>
            <a:r>
              <a:rPr lang="en-US" dirty="0" err="1" smtClean="0"/>
              <a:t>linearizable</a:t>
            </a:r>
            <a:r>
              <a:rPr lang="en-US" dirty="0" smtClean="0"/>
              <a:t> storage.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1</a:t>
            </a:r>
            <a:r>
              <a:rPr lang="en-US" dirty="0"/>
              <a:t>: </a:t>
            </a:r>
            <a:r>
              <a:rPr lang="en-US" dirty="0" err="1" smtClean="0"/>
              <a:t>x.write</a:t>
            </a:r>
            <a:r>
              <a:rPr lang="en-US" dirty="0"/>
              <a:t>(</a:t>
            </a:r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C2: </a:t>
            </a:r>
            <a:r>
              <a:rPr lang="en-US" dirty="0" err="1" smtClean="0"/>
              <a:t>x.write</a:t>
            </a:r>
            <a:r>
              <a:rPr lang="en-US" dirty="0"/>
              <a:t>(</a:t>
            </a:r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C3: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B,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 A</a:t>
            </a:r>
            <a:endParaRPr lang="en-US" dirty="0"/>
          </a:p>
          <a:p>
            <a:pPr lvl="1"/>
            <a:r>
              <a:rPr lang="en-US" dirty="0" smtClean="0"/>
              <a:t>C4: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 B</a:t>
            </a:r>
            <a:r>
              <a:rPr lang="en-US" dirty="0" smtClean="0"/>
              <a:t>,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</a:t>
            </a:r>
            <a:endParaRPr lang="en-US" dirty="0"/>
          </a:p>
          <a:p>
            <a:r>
              <a:rPr lang="en-US" dirty="0" smtClean="0"/>
              <a:t>What would be an actual-time ordering of the events?</a:t>
            </a:r>
          </a:p>
          <a:p>
            <a:pPr lvl="1"/>
            <a:r>
              <a:rPr lang="en-US" dirty="0" smtClean="0"/>
              <a:t>One possibility: C2 (write B) -&gt; C3 (read B) -&gt; C4 (read B) -&gt; C1 (write A) -&gt; C3 (read A) -&gt; C4 (read A)</a:t>
            </a:r>
          </a:p>
          <a:p>
            <a:r>
              <a:rPr lang="en-US" dirty="0" smtClean="0"/>
              <a:t>How about the following?</a:t>
            </a:r>
          </a:p>
          <a:p>
            <a:pPr lvl="1"/>
            <a:r>
              <a:rPr lang="en-US" dirty="0" smtClean="0"/>
              <a:t>C1</a:t>
            </a:r>
            <a:r>
              <a:rPr lang="en-US" dirty="0"/>
              <a:t>: </a:t>
            </a:r>
            <a:r>
              <a:rPr lang="en-US" dirty="0" err="1" smtClean="0"/>
              <a:t>x.write</a:t>
            </a:r>
            <a:r>
              <a:rPr lang="en-US" dirty="0" smtClean="0"/>
              <a:t>(A)</a:t>
            </a:r>
            <a:endParaRPr lang="en-US" dirty="0"/>
          </a:p>
          <a:p>
            <a:pPr lvl="1"/>
            <a:r>
              <a:rPr lang="en-US" dirty="0" smtClean="0"/>
              <a:t>C2: </a:t>
            </a:r>
            <a:r>
              <a:rPr lang="en-US" dirty="0" err="1" smtClean="0"/>
              <a:t>x.write</a:t>
            </a:r>
            <a:r>
              <a:rPr lang="en-US" dirty="0" smtClean="0"/>
              <a:t>(B)</a:t>
            </a:r>
            <a:endParaRPr lang="en-US" dirty="0"/>
          </a:p>
          <a:p>
            <a:pPr lvl="1"/>
            <a:r>
              <a:rPr lang="en-US" dirty="0" smtClean="0"/>
              <a:t>C3: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B,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4: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A,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419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71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PA3 deadline: 4/</a:t>
            </a:r>
            <a:r>
              <a:rPr lang="en-US" dirty="0"/>
              <a:t>8</a:t>
            </a:r>
            <a:r>
              <a:rPr lang="en-US" dirty="0" smtClean="0"/>
              <a:t> (Friday)</a:t>
            </a:r>
          </a:p>
          <a:p>
            <a:r>
              <a:rPr lang="en-US" dirty="0" smtClean="0"/>
              <a:t>This Friday and next Monday</a:t>
            </a:r>
          </a:p>
          <a:p>
            <a:pPr lvl="1"/>
            <a:r>
              <a:rPr lang="en-US" dirty="0" smtClean="0"/>
              <a:t>No lectures</a:t>
            </a:r>
          </a:p>
          <a:p>
            <a:pPr lvl="1"/>
            <a:r>
              <a:rPr lang="en-US" dirty="0" smtClean="0"/>
              <a:t>PA3 help from the TAs (still in the lecture room)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99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Subtleties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any problem with the representation?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063278"/>
            <a:ext cx="7696200" cy="3410009"/>
          </a:xfrm>
          <a:prstGeom prst="rect">
            <a:avLst/>
          </a:prstGeom>
        </p:spPr>
      </p:pic>
      <p:pic>
        <p:nvPicPr>
          <p:cNvPr id="96" name="Picture 95" descr="data-center-serv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720" y="5181600"/>
            <a:ext cx="1783080" cy="1295400"/>
          </a:xfrm>
          <a:prstGeom prst="rect">
            <a:avLst/>
          </a:prstGeom>
        </p:spPr>
      </p:pic>
      <p:pic>
        <p:nvPicPr>
          <p:cNvPr id="97" name="Picture 96" descr="data-center-serv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320" y="5181600"/>
            <a:ext cx="1783080" cy="1295400"/>
          </a:xfrm>
          <a:prstGeom prst="rect">
            <a:avLst/>
          </a:prstGeom>
        </p:spPr>
      </p:pic>
      <p:sp>
        <p:nvSpPr>
          <p:cNvPr id="98" name="TextBox 97"/>
          <p:cNvSpPr txBox="1"/>
          <p:nvPr/>
        </p:nvSpPr>
        <p:spPr>
          <a:xfrm>
            <a:off x="5334000" y="6443246"/>
            <a:ext cx="2617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North Carolina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66800" y="6443246"/>
            <a:ext cx="2617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California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698341" y="18925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57200" y="1676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You (NY)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4714625" y="18150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3172790" y="1885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(5)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1698341" y="24259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52400" y="2209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Friend (CA)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2962025" y="23484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1524000" y="2419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558195" y="2419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</a:t>
            </a:r>
            <a:r>
              <a:rPr lang="en-US" sz="2000" dirty="0" smtClean="0">
                <a:solidFill>
                  <a:schemeClr val="tx1"/>
                </a:solidFill>
              </a:rPr>
              <a:t>ead(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x)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6010025" y="23547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29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Subtleties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read/write operation is never a dot!</a:t>
            </a:r>
          </a:p>
          <a:p>
            <a:pPr lvl="1"/>
            <a:r>
              <a:rPr lang="en-US" dirty="0" smtClean="0"/>
              <a:t>It takes time. Many things are involved, e.g., network, multiple disks, etc.</a:t>
            </a:r>
          </a:p>
          <a:p>
            <a:pPr lvl="1"/>
            <a:r>
              <a:rPr lang="en-US" dirty="0" smtClean="0"/>
              <a:t>Read/write latency: the time measured right before the call and right after the call from the client </a:t>
            </a:r>
            <a:r>
              <a:rPr lang="en-US" smtClean="0"/>
              <a:t>making the call.</a:t>
            </a:r>
            <a:endParaRPr lang="en-US" dirty="0" smtClean="0"/>
          </a:p>
          <a:p>
            <a:r>
              <a:rPr lang="en-US" dirty="0" smtClean="0"/>
              <a:t>Clear</a:t>
            </a:r>
            <a:r>
              <a:rPr lang="en-US" dirty="0"/>
              <a:t>-cut </a:t>
            </a:r>
            <a:r>
              <a:rPr lang="en-US" dirty="0" smtClean="0"/>
              <a:t>(e.g., black</a:t>
            </a:r>
            <a:r>
              <a:rPr lang="en-US" dirty="0"/>
              <a:t>---write &amp; </a:t>
            </a:r>
            <a:r>
              <a:rPr lang="en-US" dirty="0">
                <a:solidFill>
                  <a:srgbClr val="FF0000"/>
                </a:solidFill>
              </a:rPr>
              <a:t>red---read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Not-so-clear-cut (parallel)</a:t>
            </a:r>
          </a:p>
          <a:p>
            <a:pPr lvl="1"/>
            <a:r>
              <a:rPr lang="en-US" dirty="0" smtClean="0"/>
              <a:t>Case 1: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Case 2: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Case 3: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143000" y="34290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429000" y="3886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3276600" y="48006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657600" y="57912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3276600" y="55626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648200" y="5029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3276600" y="6553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3657600" y="63246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93086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Subtleties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43000"/>
            <a:ext cx="7683500" cy="49784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With a single process and a single copy, can overlaps happen?</a:t>
            </a:r>
          </a:p>
          <a:p>
            <a:pPr lvl="1"/>
            <a:r>
              <a:rPr lang="en-US" dirty="0" smtClean="0"/>
              <a:t>No, </a:t>
            </a:r>
            <a:r>
              <a:rPr lang="en-US" dirty="0"/>
              <a:t>t</a:t>
            </a:r>
            <a:r>
              <a:rPr lang="en-US" dirty="0" smtClean="0"/>
              <a:t>hese are cases that do not arise with a single process and a single copy.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“Most recent write” becomes unclear</a:t>
            </a:r>
            <a:r>
              <a:rPr lang="en-US" dirty="0" smtClean="0"/>
              <a:t> when there are overlapping operations.</a:t>
            </a:r>
          </a:p>
          <a:p>
            <a:r>
              <a:rPr lang="en-US" dirty="0" smtClean="0"/>
              <a:t>Thus, we (as a system designer) have </a:t>
            </a:r>
            <a:r>
              <a:rPr lang="en-US" dirty="0" smtClean="0">
                <a:solidFill>
                  <a:srgbClr val="FF0000"/>
                </a:solidFill>
              </a:rPr>
              <a:t>freedom to impose an order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 long as it </a:t>
            </a:r>
            <a:r>
              <a:rPr lang="en-US" dirty="0" smtClean="0">
                <a:solidFill>
                  <a:srgbClr val="FF0000"/>
                </a:solidFill>
              </a:rPr>
              <a:t>appears to all clients</a:t>
            </a:r>
            <a:r>
              <a:rPr lang="en-US" dirty="0" smtClean="0"/>
              <a:t> that there is a </a:t>
            </a:r>
            <a:r>
              <a:rPr lang="en-US" dirty="0" smtClean="0">
                <a:solidFill>
                  <a:srgbClr val="FF0000"/>
                </a:solidFill>
              </a:rPr>
              <a:t>single, interleaved ordering for all (overlapping and non-overlapping) operations</a:t>
            </a:r>
            <a:r>
              <a:rPr lang="en-US" dirty="0" smtClean="0"/>
              <a:t> that your implementation uses to process all requests, it’s fine.</a:t>
            </a:r>
          </a:p>
          <a:p>
            <a:pPr lvl="1"/>
            <a:r>
              <a:rPr lang="en-US" smtClean="0"/>
              <a:t>I.e., this </a:t>
            </a:r>
            <a:r>
              <a:rPr lang="en-US" dirty="0" smtClean="0"/>
              <a:t>ordering should still provide the single-client, single-copy semantics.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176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Subtleties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Definite guarantee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Relaxed guarantee when overlap</a:t>
            </a:r>
          </a:p>
          <a:p>
            <a:r>
              <a:rPr lang="en-US" dirty="0" smtClean="0"/>
              <a:t>Case 1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Case 2</a:t>
            </a:r>
          </a:p>
          <a:p>
            <a:endParaRPr lang="en-US" dirty="0"/>
          </a:p>
          <a:p>
            <a:r>
              <a:rPr lang="en-US" dirty="0" smtClean="0"/>
              <a:t>Case 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143000" y="1828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429000" y="22860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981200" y="3352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362200" y="45720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981200" y="43434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352800" y="35814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981200" y="5410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362200" y="51816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5179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if your system behaves this way</a:t>
            </a:r>
            <a:r>
              <a:rPr lang="is-IS" dirty="0" smtClean="0"/>
              <a:t>…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 </a:t>
            </a:r>
            <a:r>
              <a:rPr lang="en-US" dirty="0"/>
              <a:t>2: </a:t>
            </a:r>
            <a:r>
              <a:rPr lang="en-US" dirty="0" smtClean="0"/>
              <a:t>if </a:t>
            </a:r>
            <a:r>
              <a:rPr lang="en-US" dirty="0"/>
              <a:t>your system behaves this way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219200" y="2209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429000" y="262902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1219200" y="45720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676400" y="54102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676400" y="4895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656459" y="18288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57600" y="222891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00200" y="42672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81200" y="4572000"/>
            <a:ext cx="1603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64129" y="50100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91200" y="30671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019800" y="2667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886200" y="4895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191000" y="4572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77000" y="4267200"/>
            <a:ext cx="19050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If this were </a:t>
            </a:r>
            <a:r>
              <a:rPr lang="en-US" dirty="0" err="1" smtClean="0">
                <a:solidFill>
                  <a:srgbClr val="000000"/>
                </a:solidFill>
              </a:rPr>
              <a:t>a.read</a:t>
            </a:r>
            <a:r>
              <a:rPr lang="en-US" dirty="0" smtClean="0">
                <a:solidFill>
                  <a:srgbClr val="000000"/>
                </a:solidFill>
              </a:rPr>
              <a:t>() -&gt; 0, would it support </a:t>
            </a:r>
            <a:r>
              <a:rPr lang="en-US" dirty="0" err="1" smtClean="0">
                <a:solidFill>
                  <a:srgbClr val="000000"/>
                </a:solidFill>
              </a:rPr>
              <a:t>linearizability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</p:txBody>
      </p:sp>
      <p:cxnSp>
        <p:nvCxnSpPr>
          <p:cNvPr id="20" name="Straight Arrow Connector 19"/>
          <p:cNvCxnSpPr>
            <a:stCxn id="16" idx="1"/>
            <a:endCxn id="24" idx="3"/>
          </p:cNvCxnSpPr>
          <p:nvPr/>
        </p:nvCxnSpPr>
        <p:spPr bwMode="auto">
          <a:xfrm flipH="1" flipV="1">
            <a:off x="5779671" y="4772055"/>
            <a:ext cx="697329" cy="33754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296227"/>
            <a:ext cx="519176" cy="58997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477000" y="5410200"/>
            <a:ext cx="19050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407818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" grpId="0"/>
      <p:bldP spid="31" grpId="0"/>
      <p:bldP spid="33" grpId="0"/>
      <p:bldP spid="24" grpId="0"/>
      <p:bldP spid="16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example 2, what are </a:t>
            </a:r>
            <a:r>
              <a:rPr lang="en-US" smtClean="0"/>
              <a:t>the constraints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Constraints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 0 happens before </a:t>
            </a:r>
            <a:r>
              <a:rPr lang="en-US" dirty="0" err="1" smtClean="0">
                <a:sym typeface="Wingdings"/>
              </a:rPr>
              <a:t>a.read</a:t>
            </a:r>
            <a:r>
              <a:rPr lang="en-US" dirty="0" smtClean="0">
                <a:sym typeface="Wingdings"/>
              </a:rPr>
              <a:t>() x (you need to be able to explain why that happens that way).</a:t>
            </a:r>
          </a:p>
          <a:p>
            <a:pPr lvl="1"/>
            <a:r>
              <a:rPr lang="en-US" dirty="0" err="1">
                <a:sym typeface="Wingdings"/>
              </a:rPr>
              <a:t>a</a:t>
            </a:r>
            <a:r>
              <a:rPr lang="en-US" dirty="0" err="1" smtClean="0">
                <a:sym typeface="Wingdings"/>
              </a:rPr>
              <a:t>.read</a:t>
            </a:r>
            <a:r>
              <a:rPr lang="en-US" dirty="0" smtClean="0">
                <a:sym typeface="Wingdings"/>
              </a:rPr>
              <a:t>()  x happens before </a:t>
            </a:r>
            <a:r>
              <a:rPr lang="en-US" dirty="0" err="1" smtClean="0">
                <a:sym typeface="Wingdings"/>
              </a:rPr>
              <a:t>a.read</a:t>
            </a:r>
            <a:r>
              <a:rPr lang="en-US" dirty="0" smtClean="0">
                <a:sym typeface="Wingdings"/>
              </a:rPr>
              <a:t>() x (you need to be able to explain why that happens that way).</a:t>
            </a:r>
          </a:p>
          <a:p>
            <a:pPr lvl="1"/>
            <a:r>
              <a:rPr lang="en-US" dirty="0" smtClean="0">
                <a:sym typeface="Wingdings"/>
              </a:rPr>
              <a:t>The rest are up for grabs.</a:t>
            </a:r>
          </a:p>
          <a:p>
            <a:r>
              <a:rPr lang="en-US" dirty="0" smtClean="0">
                <a:sym typeface="Wingdings"/>
              </a:rPr>
              <a:t>Scenario</a:t>
            </a:r>
          </a:p>
          <a:p>
            <a:pPr lvl="1"/>
            <a:r>
              <a:rPr lang="en-US" dirty="0" err="1" smtClean="0"/>
              <a:t>a.write</a:t>
            </a:r>
            <a:r>
              <a:rPr lang="en-US" dirty="0" smtClean="0"/>
              <a:t>(x) gets propagated to (last client’s) </a:t>
            </a:r>
            <a:r>
              <a:rPr lang="en-US" dirty="0" err="1" smtClean="0"/>
              <a:t>a.read</a:t>
            </a:r>
            <a:r>
              <a:rPr lang="en-US" dirty="0" smtClean="0"/>
              <a:t>() -&gt; x first.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.write</a:t>
            </a:r>
            <a:r>
              <a:rPr lang="en-US" dirty="0" smtClean="0"/>
              <a:t>(x) gets propagated to (the second process’s) </a:t>
            </a:r>
            <a:r>
              <a:rPr lang="en-US" dirty="0" err="1" smtClean="0"/>
              <a:t>a.read</a:t>
            </a:r>
            <a:r>
              <a:rPr lang="en-US" dirty="0" smtClean="0"/>
              <a:t>() -&gt; x, right after </a:t>
            </a:r>
            <a:r>
              <a:rPr lang="en-US" dirty="0" err="1" smtClean="0"/>
              <a:t>a.read</a:t>
            </a:r>
            <a:r>
              <a:rPr lang="en-US" dirty="0" smtClean="0"/>
              <a:t>() -&gt; 0 is done.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2057400" y="20574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514600" y="28956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514600" y="23813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438400" y="17526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19400" y="2057400"/>
            <a:ext cx="1603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02329" y="24954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724400" y="23813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029200" y="20574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</p:spTree>
    <p:extLst>
      <p:ext uri="{BB962C8B-B14F-4D97-AF65-F5344CB8AC3E}">
        <p14:creationId xmlns:p14="http://schemas.microsoft.com/office/powerpoint/2010/main" val="3559429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example 2, why would </a:t>
            </a:r>
            <a:r>
              <a:rPr lang="en-US" dirty="0" err="1" smtClean="0"/>
              <a:t>a.read</a:t>
            </a:r>
            <a:r>
              <a:rPr lang="en-US" dirty="0" smtClean="0"/>
              <a:t>() return 0 and x when they’re overlapping?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assumes that there’s a particular storage system that shows this behavior.</a:t>
            </a:r>
          </a:p>
          <a:p>
            <a:r>
              <a:rPr lang="en-US" dirty="0" smtClean="0"/>
              <a:t>At some point between a read/write request sent and returned, the result becomes visible.</a:t>
            </a:r>
          </a:p>
          <a:p>
            <a:pPr lvl="1"/>
            <a:r>
              <a:rPr lang="en-US" dirty="0" smtClean="0"/>
              <a:t>E.g., you read a value from physical storage, </a:t>
            </a:r>
            <a:r>
              <a:rPr lang="en-US" i="1" dirty="0" smtClean="0">
                <a:solidFill>
                  <a:srgbClr val="FF0000"/>
                </a:solidFill>
              </a:rPr>
              <a:t>prepare it for return (e.g., putting it in a return packet, i.e., making it visible)</a:t>
            </a:r>
            <a:r>
              <a:rPr lang="en-US" dirty="0" smtClean="0"/>
              <a:t>, and actually return it.</a:t>
            </a:r>
          </a:p>
          <a:p>
            <a:pPr lvl="1"/>
            <a:r>
              <a:rPr lang="en-US" dirty="0" smtClean="0"/>
              <a:t>Or you </a:t>
            </a:r>
            <a:r>
              <a:rPr lang="en-US" i="1" dirty="0" smtClean="0">
                <a:solidFill>
                  <a:srgbClr val="FF0000"/>
                </a:solidFill>
              </a:rPr>
              <a:t>actually write a value to a physical disk, making it visible</a:t>
            </a:r>
            <a:r>
              <a:rPr lang="en-US" dirty="0" smtClean="0"/>
              <a:t> (out of multiple disks, which might actually write at different points).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2057400" y="22860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514600" y="31242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5146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438400" y="19812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19400" y="2286000"/>
            <a:ext cx="1603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02329" y="27240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7244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0292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</p:spTree>
    <p:extLst>
      <p:ext uri="{BB962C8B-B14F-4D97-AF65-F5344CB8AC3E}">
        <p14:creationId xmlns:p14="http://schemas.microsoft.com/office/powerpoint/2010/main" val="54873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Concurrency (Transactions)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How to support transactions (with locks)?</a:t>
            </a:r>
          </a:p>
          <a:p>
            <a:pPr lvl="1"/>
            <a:r>
              <a:rPr lang="en-US" dirty="0" smtClean="0"/>
              <a:t>Multiple transactions share data.</a:t>
            </a:r>
          </a:p>
          <a:p>
            <a:r>
              <a:rPr lang="en-US" dirty="0" smtClean="0"/>
              <a:t>First strategy: Complete serialization</a:t>
            </a:r>
          </a:p>
          <a:p>
            <a:pPr lvl="1"/>
            <a:r>
              <a:rPr lang="en-US" dirty="0" smtClean="0"/>
              <a:t>One transaction at a time with one big lock</a:t>
            </a:r>
          </a:p>
          <a:p>
            <a:pPr lvl="1"/>
            <a:r>
              <a:rPr lang="en-US" dirty="0" smtClean="0"/>
              <a:t>Correct, but at the cost of performance</a:t>
            </a:r>
          </a:p>
          <a:p>
            <a:r>
              <a:rPr lang="en-US" dirty="0" smtClean="0"/>
              <a:t>How to improve performance?</a:t>
            </a:r>
          </a:p>
          <a:p>
            <a:pPr lvl="1"/>
            <a:r>
              <a:rPr lang="en-US" dirty="0" smtClean="0"/>
              <a:t>Let’s see if we can interleave multiple transactions.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17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Constraints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 x and </a:t>
            </a:r>
            <a:r>
              <a:rPr lang="en-US" dirty="0" err="1" smtClean="0">
                <a:sym typeface="Wingdings"/>
              </a:rPr>
              <a:t>a.read</a:t>
            </a:r>
            <a:r>
              <a:rPr lang="en-US" dirty="0" smtClean="0">
                <a:sym typeface="Wingdings"/>
              </a:rPr>
              <a:t>()  x: we cannot change these.</a:t>
            </a:r>
          </a:p>
          <a:p>
            <a:pPr lvl="1"/>
            <a:r>
              <a:rPr lang="en-US" dirty="0" err="1">
                <a:sym typeface="Wingdings"/>
              </a:rPr>
              <a:t>a</a:t>
            </a:r>
            <a:r>
              <a:rPr lang="en-US" dirty="0" err="1" smtClean="0">
                <a:sym typeface="Wingdings"/>
              </a:rPr>
              <a:t>.read</a:t>
            </a:r>
            <a:r>
              <a:rPr lang="en-US" dirty="0" smtClean="0">
                <a:sym typeface="Wingdings"/>
              </a:rPr>
              <a:t>()  y and </a:t>
            </a:r>
            <a:r>
              <a:rPr lang="en-US" dirty="0" err="1" smtClean="0">
                <a:sym typeface="Wingdings"/>
              </a:rPr>
              <a:t>a.read</a:t>
            </a:r>
            <a:r>
              <a:rPr lang="en-US" dirty="0" smtClean="0">
                <a:sym typeface="Wingdings"/>
              </a:rPr>
              <a:t>()  x: we cannot change these.</a:t>
            </a:r>
          </a:p>
          <a:p>
            <a:pPr lvl="1"/>
            <a:r>
              <a:rPr lang="en-US" dirty="0" smtClean="0">
                <a:sym typeface="Wingdings"/>
              </a:rPr>
              <a:t>The rest is up for grabs.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1447800" y="20574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905000" y="33528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9050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828800" y="17526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098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92729" y="29526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y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1148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4196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362200" y="39624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743200" y="363849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(y)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401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</a:t>
            </a:r>
            <a:r>
              <a:rPr lang="en-US" dirty="0"/>
              <a:t>(Textbook </a:t>
            </a:r>
            <a:r>
              <a:rPr lang="en-US" dirty="0" smtClean="0"/>
              <a:t>Definition</a:t>
            </a:r>
            <a:r>
              <a:rPr lang="en-US" dirty="0"/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 sequence of read and update operations that client </a:t>
            </a:r>
            <a:r>
              <a:rPr lang="en-US" dirty="0" err="1" smtClean="0"/>
              <a:t>i</a:t>
            </a:r>
            <a:r>
              <a:rPr lang="en-US" dirty="0" smtClean="0"/>
              <a:t> performs in some execution be oi1, oi2,….</a:t>
            </a:r>
          </a:p>
          <a:p>
            <a:pPr lvl="1"/>
            <a:r>
              <a:rPr lang="en-US" altLang="ja-JP" dirty="0" smtClean="0"/>
              <a:t>"</a:t>
            </a:r>
            <a:r>
              <a:rPr lang="en-US" dirty="0" smtClean="0"/>
              <a:t>Program order</a:t>
            </a:r>
            <a:r>
              <a:rPr lang="en-US" altLang="ja-JP" dirty="0" smtClean="0"/>
              <a:t>"</a:t>
            </a:r>
            <a:r>
              <a:rPr lang="en-US" dirty="0" smtClean="0"/>
              <a:t> for the client</a:t>
            </a:r>
          </a:p>
          <a:p>
            <a:r>
              <a:rPr lang="en-US" dirty="0" smtClean="0"/>
              <a:t>A replicated shared object service 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linearizable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if for any execution (real), there is some interleaving of operations (virtual) issued by all clients that: </a:t>
            </a:r>
          </a:p>
          <a:p>
            <a:pPr lvl="1"/>
            <a:r>
              <a:rPr lang="en-US" dirty="0" smtClean="0"/>
              <a:t> meets the specification of a single correct copy of objects</a:t>
            </a:r>
          </a:p>
          <a:p>
            <a:pPr lvl="1"/>
            <a:r>
              <a:rPr lang="en-US" dirty="0" smtClean="0"/>
              <a:t> is consistent with the actual times at which each operation occurred during the execution </a:t>
            </a:r>
          </a:p>
          <a:p>
            <a:r>
              <a:rPr lang="en-US" dirty="0" smtClean="0"/>
              <a:t>Main goal: any client will see (at any point of time) a copy of the object that is correct and consistent</a:t>
            </a:r>
          </a:p>
          <a:p>
            <a:r>
              <a:rPr lang="en-US" dirty="0" smtClean="0"/>
              <a:t>The strongest form of consistency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Single-client, Single-copy semantics</a:t>
            </a:r>
          </a:p>
          <a:p>
            <a:r>
              <a:rPr lang="en-US" dirty="0" smtClean="0"/>
              <a:t>A </a:t>
            </a:r>
            <a:r>
              <a:rPr lang="en-US" dirty="0"/>
              <a:t>read operation returns </a:t>
            </a:r>
            <a:r>
              <a:rPr lang="en-US" i="1" dirty="0">
                <a:solidFill>
                  <a:srgbClr val="FF0000"/>
                </a:solidFill>
              </a:rPr>
              <a:t>the most recent</a:t>
            </a:r>
            <a:r>
              <a:rPr lang="en-US" dirty="0"/>
              <a:t> write, </a:t>
            </a:r>
            <a:r>
              <a:rPr lang="en-US" dirty="0">
                <a:solidFill>
                  <a:srgbClr val="0000FF"/>
                </a:solidFill>
              </a:rPr>
              <a:t>regardless of the </a:t>
            </a:r>
            <a:r>
              <a:rPr lang="en-US" dirty="0" smtClean="0">
                <a:solidFill>
                  <a:srgbClr val="0000FF"/>
                </a:solidFill>
              </a:rPr>
              <a:t>clients, according to their actual-time ordering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Concurrency (Transactions)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Not all </a:t>
            </a:r>
            <a:r>
              <a:rPr lang="en-US" dirty="0" err="1" smtClean="0"/>
              <a:t>interleavings</a:t>
            </a:r>
            <a:r>
              <a:rPr lang="en-US" dirty="0" smtClean="0"/>
              <a:t> </a:t>
            </a:r>
            <a:r>
              <a:rPr lang="en-US" dirty="0"/>
              <a:t>produce a correct outcome</a:t>
            </a:r>
          </a:p>
          <a:p>
            <a:pPr lvl="1"/>
            <a:r>
              <a:rPr lang="en-US" dirty="0"/>
              <a:t>Serial equivalence &amp; strict execution must be met.</a:t>
            </a:r>
          </a:p>
          <a:p>
            <a:r>
              <a:rPr lang="en-US" dirty="0"/>
              <a:t>How do we meet the requirements using locks?</a:t>
            </a:r>
          </a:p>
          <a:p>
            <a:pPr lvl="1"/>
            <a:r>
              <a:rPr lang="en-US" dirty="0"/>
              <a:t>Overall strategy: using more and more fine-grained locking</a:t>
            </a:r>
          </a:p>
          <a:p>
            <a:pPr lvl="1"/>
            <a:r>
              <a:rPr lang="en-US" dirty="0"/>
              <a:t>No silver bullet. Fine-grained locks have their own implications.</a:t>
            </a:r>
          </a:p>
          <a:p>
            <a:pPr lvl="1"/>
            <a:r>
              <a:rPr lang="en-US" dirty="0" smtClean="0"/>
              <a:t>Exclusive locks (</a:t>
            </a:r>
            <a:r>
              <a:rPr lang="en-US" dirty="0"/>
              <a:t>p</a:t>
            </a:r>
            <a:r>
              <a:rPr lang="en-US" dirty="0" smtClean="0"/>
              <a:t>er-object locks)</a:t>
            </a:r>
          </a:p>
          <a:p>
            <a:pPr lvl="1"/>
            <a:r>
              <a:rPr lang="en-US" dirty="0" smtClean="0"/>
              <a:t>Non-Exclusive locks (</a:t>
            </a:r>
            <a:r>
              <a:rPr lang="en-US" dirty="0"/>
              <a:t>r</a:t>
            </a:r>
            <a:r>
              <a:rPr lang="en-US" dirty="0" smtClean="0"/>
              <a:t>ead/write locks)</a:t>
            </a:r>
          </a:p>
          <a:p>
            <a:pPr lvl="1"/>
            <a:r>
              <a:rPr lang="en-US" dirty="0" smtClean="0"/>
              <a:t>Other finer-grained locks (e.g., two-version locking)</a:t>
            </a:r>
          </a:p>
          <a:p>
            <a:r>
              <a:rPr lang="en-US" dirty="0" smtClean="0"/>
              <a:t>Atomic commit problem</a:t>
            </a:r>
          </a:p>
          <a:p>
            <a:pPr lvl="1"/>
            <a:r>
              <a:rPr lang="en-US" dirty="0" smtClean="0"/>
              <a:t>Commit or abort (consensus)</a:t>
            </a:r>
          </a:p>
          <a:p>
            <a:pPr lvl="1"/>
            <a:r>
              <a:rPr lang="en-US" dirty="0" smtClean="0"/>
              <a:t>2PC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536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with Data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5800" y="1211262"/>
            <a:ext cx="2451100" cy="29210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930900" y="2341562"/>
            <a:ext cx="2133600" cy="6985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18200" y="3128962"/>
            <a:ext cx="2133600" cy="6985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18200" y="1414462"/>
            <a:ext cx="2133600" cy="8382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79500" y="1325562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371600" y="1477962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384300" y="1528762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378200" y="1516062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121400" y="1579562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121400" y="2379662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108700" y="3179762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083300" y="1681162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070600" y="3344862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96000" y="2506662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079500" y="2125662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1371600" y="2278062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384300" y="2328862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378200" y="2303462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092200" y="3243262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1384300" y="3395662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1397000" y="3446462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390900" y="3421062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7162800" y="3878262"/>
            <a:ext cx="977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Service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2247900" y="1693862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2273300" y="2481262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2273300" y="3598862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4584700" y="1706562"/>
            <a:ext cx="1168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4572000" y="2455862"/>
            <a:ext cx="1206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V="1">
            <a:off x="4597400" y="3167062"/>
            <a:ext cx="1155700" cy="40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6997700" y="1490662"/>
            <a:ext cx="203200" cy="393700"/>
            <a:chOff x="4408" y="920"/>
            <a:chExt cx="128" cy="248"/>
          </a:xfrm>
        </p:grpSpPr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7150100" y="1643062"/>
            <a:ext cx="203200" cy="393700"/>
            <a:chOff x="4408" y="920"/>
            <a:chExt cx="128" cy="248"/>
          </a:xfrm>
        </p:grpSpPr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7302500" y="1795462"/>
            <a:ext cx="203200" cy="393700"/>
            <a:chOff x="4408" y="920"/>
            <a:chExt cx="128" cy="248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7010400" y="2430462"/>
            <a:ext cx="203200" cy="393700"/>
            <a:chOff x="4408" y="920"/>
            <a:chExt cx="128" cy="248"/>
          </a:xfrm>
        </p:grpSpPr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7289800" y="2417762"/>
            <a:ext cx="203200" cy="393700"/>
            <a:chOff x="4408" y="920"/>
            <a:chExt cx="128" cy="248"/>
          </a:xfrm>
        </p:grpSpPr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" name="Group 48"/>
          <p:cNvGrpSpPr>
            <a:grpSpLocks/>
          </p:cNvGrpSpPr>
          <p:nvPr/>
        </p:nvGrpSpPr>
        <p:grpSpPr bwMode="auto">
          <a:xfrm>
            <a:off x="7556500" y="2430462"/>
            <a:ext cx="203200" cy="393700"/>
            <a:chOff x="4408" y="920"/>
            <a:chExt cx="128" cy="248"/>
          </a:xfrm>
        </p:grpSpPr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51"/>
          <p:cNvGrpSpPr>
            <a:grpSpLocks/>
          </p:cNvGrpSpPr>
          <p:nvPr/>
        </p:nvGrpSpPr>
        <p:grpSpPr bwMode="auto">
          <a:xfrm>
            <a:off x="6819900" y="3154362"/>
            <a:ext cx="203200" cy="393700"/>
            <a:chOff x="4408" y="920"/>
            <a:chExt cx="128" cy="248"/>
          </a:xfrm>
        </p:grpSpPr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7048500" y="3332162"/>
            <a:ext cx="203200" cy="393700"/>
            <a:chOff x="4408" y="920"/>
            <a:chExt cx="128" cy="248"/>
          </a:xfrm>
        </p:grpSpPr>
        <p:sp>
          <p:nvSpPr>
            <p:cNvPr id="56" name="Oval 55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7315200" y="3243262"/>
            <a:ext cx="203200" cy="393700"/>
            <a:chOff x="4408" y="920"/>
            <a:chExt cx="128" cy="248"/>
          </a:xfrm>
        </p:grpSpPr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" name="Text Box 60"/>
          <p:cNvSpPr txBox="1">
            <a:spLocks noChangeArrowheads="1"/>
          </p:cNvSpPr>
          <p:nvPr/>
        </p:nvSpPr>
        <p:spPr bwMode="auto">
          <a:xfrm>
            <a:off x="7366000" y="3586162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7315200" y="2786062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7302500" y="1414462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7645400" y="3230562"/>
            <a:ext cx="215900" cy="393700"/>
            <a:chOff x="4408" y="920"/>
            <a:chExt cx="128" cy="248"/>
          </a:xfrm>
        </p:grpSpPr>
        <p:sp>
          <p:nvSpPr>
            <p:cNvPr id="65" name="Oval 64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Text Box 66"/>
          <p:cNvSpPr txBox="1">
            <a:spLocks noChangeArrowheads="1"/>
          </p:cNvSpPr>
          <p:nvPr/>
        </p:nvSpPr>
        <p:spPr bwMode="auto">
          <a:xfrm>
            <a:off x="6569427" y="885408"/>
            <a:ext cx="17363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000000"/>
                </a:solidFill>
              </a:rPr>
              <a:t>Replica Manager</a:t>
            </a:r>
          </a:p>
        </p:txBody>
      </p:sp>
      <p:sp>
        <p:nvSpPr>
          <p:cNvPr id="68" name="Line 67"/>
          <p:cNvSpPr>
            <a:spLocks noChangeShapeType="1"/>
          </p:cNvSpPr>
          <p:nvPr/>
        </p:nvSpPr>
        <p:spPr bwMode="auto">
          <a:xfrm flipV="1">
            <a:off x="6197600" y="1033462"/>
            <a:ext cx="457200" cy="660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8"/>
          <p:cNvSpPr txBox="1">
            <a:spLocks noChangeArrowheads="1"/>
          </p:cNvSpPr>
          <p:nvPr/>
        </p:nvSpPr>
        <p:spPr bwMode="auto">
          <a:xfrm>
            <a:off x="457200" y="4343399"/>
            <a:ext cx="8229600" cy="236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2400" kern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Consider that this is a distributed storage system that serves read/write requests.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Multiple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copies of a same object stored at different servers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  <a:defRPr/>
            </a:pPr>
            <a:r>
              <a:rPr lang="en-US" sz="2400" dirty="0"/>
              <a:t>Question: How to maintain consistency across different data replicas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replicate?</a:t>
            </a:r>
            <a:endParaRPr lang="en-US" dirty="0"/>
          </a:p>
          <a:p>
            <a:r>
              <a:rPr lang="en-US" dirty="0" smtClean="0"/>
              <a:t>Increased availability of service. When servers fail or when the network is partitioned.</a:t>
            </a:r>
          </a:p>
          <a:p>
            <a:pPr lvl="1"/>
            <a:r>
              <a:rPr lang="en-US" dirty="0" smtClean="0"/>
              <a:t>P:  probability that one server fails= 1 – P= availability of service. e.g. P = 5% =&gt; service is available 95% of the time.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P</a:t>
            </a:r>
            <a:r>
              <a:rPr lang="en-US" sz="2800" baseline="30000" dirty="0" err="1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:  probability that </a:t>
            </a:r>
            <a:r>
              <a:rPr lang="en-US" dirty="0" err="1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 servers fail= 1 – </a:t>
            </a:r>
            <a:r>
              <a:rPr lang="en-US" dirty="0" err="1" smtClean="0">
                <a:solidFill>
                  <a:srgbClr val="000000"/>
                </a:solidFill>
              </a:rPr>
              <a:t>P</a:t>
            </a:r>
            <a:r>
              <a:rPr lang="en-US" sz="2800" baseline="30000" dirty="0" err="1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= availability of service. e.g. P = 5%, </a:t>
            </a:r>
            <a:r>
              <a:rPr lang="en-US" dirty="0" err="1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 = 3 =&gt; service available 99.875% of the time</a:t>
            </a:r>
            <a:endParaRPr lang="en-US" dirty="0" smtClean="0"/>
          </a:p>
          <a:p>
            <a:r>
              <a:rPr lang="en-US" dirty="0" smtClean="0"/>
              <a:t>Fault tolerance</a:t>
            </a:r>
          </a:p>
          <a:p>
            <a:pPr lvl="1"/>
            <a:r>
              <a:rPr lang="en-US" dirty="0" smtClean="0"/>
              <a:t>Under the fail-stop model, if up to </a:t>
            </a:r>
            <a:r>
              <a:rPr lang="en-US" dirty="0" err="1" smtClean="0"/>
              <a:t>f</a:t>
            </a:r>
            <a:r>
              <a:rPr lang="en-US" dirty="0" smtClean="0"/>
              <a:t> of f+1 servers crash, at least one is alive.</a:t>
            </a:r>
          </a:p>
          <a:p>
            <a:r>
              <a:rPr lang="en-US" dirty="0" smtClean="0"/>
              <a:t>Load balancing</a:t>
            </a:r>
          </a:p>
          <a:p>
            <a:pPr lvl="1"/>
            <a:r>
              <a:rPr lang="en-US" dirty="0" smtClean="0"/>
              <a:t>One approach: Multiple server </a:t>
            </a:r>
            <a:r>
              <a:rPr lang="en-US" dirty="0" err="1" smtClean="0"/>
              <a:t>IPs</a:t>
            </a:r>
            <a:r>
              <a:rPr lang="en-US" dirty="0" smtClean="0"/>
              <a:t> can be assigned to the same name in DNS, which returns answers round-robin.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957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look at different consistency guarantees (models).</a:t>
            </a:r>
          </a:p>
          <a:p>
            <a:r>
              <a:rPr lang="en-US" dirty="0" smtClean="0"/>
              <a:t>We’ll start from the strongest guarantee, and gradually relax the guarantees.</a:t>
            </a:r>
          </a:p>
          <a:p>
            <a:pPr lvl="1"/>
            <a:r>
              <a:rPr lang="en-US" dirty="0" err="1" smtClean="0"/>
              <a:t>Linearizability</a:t>
            </a:r>
            <a:r>
              <a:rPr lang="en-US" dirty="0" smtClean="0"/>
              <a:t> (or sometimes called strong consistency)</a:t>
            </a:r>
          </a:p>
          <a:p>
            <a:pPr lvl="1"/>
            <a:r>
              <a:rPr lang="en-US" dirty="0" smtClean="0"/>
              <a:t>Sequential consistency</a:t>
            </a:r>
          </a:p>
          <a:p>
            <a:pPr lvl="1"/>
            <a:r>
              <a:rPr lang="en-US" dirty="0" smtClean="0"/>
              <a:t>Causal consistency</a:t>
            </a:r>
          </a:p>
          <a:p>
            <a:pPr lvl="1"/>
            <a:r>
              <a:rPr lang="en-US" dirty="0" smtClean="0"/>
              <a:t>Eventual consistency</a:t>
            </a:r>
          </a:p>
          <a:p>
            <a:r>
              <a:rPr lang="en-US" dirty="0" smtClean="0"/>
              <a:t>Different applications need different consistency guarantees.</a:t>
            </a:r>
          </a:p>
          <a:p>
            <a:r>
              <a:rPr lang="en-US" dirty="0" smtClean="0"/>
              <a:t>This is all about client-side perception.</a:t>
            </a:r>
          </a:p>
          <a:p>
            <a:pPr lvl="1"/>
            <a:r>
              <a:rPr lang="en-US" dirty="0" smtClean="0"/>
              <a:t>When a read occurs, what do </a:t>
            </a:r>
            <a:r>
              <a:rPr lang="en-US" smtClean="0"/>
              <a:t>you return?</a:t>
            </a:r>
            <a:endParaRPr lang="en-US" dirty="0" smtClean="0"/>
          </a:p>
          <a:p>
            <a:r>
              <a:rPr lang="en-US" dirty="0" smtClean="0"/>
              <a:t>First</a:t>
            </a:r>
          </a:p>
          <a:p>
            <a:pPr lvl="1"/>
            <a:r>
              <a:rPr lang="en-US" dirty="0" err="1"/>
              <a:t>L</a:t>
            </a:r>
            <a:r>
              <a:rPr lang="en-US" dirty="0" err="1" smtClean="0"/>
              <a:t>inearizability</a:t>
            </a:r>
            <a:r>
              <a:rPr lang="en-US" dirty="0" smtClean="0"/>
              <a:t>: we’ll look at the concept first, then how to implement it later.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879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Expectation with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single process using a </a:t>
            </a:r>
            <a:r>
              <a:rPr lang="en-US" dirty="0" err="1" smtClean="0"/>
              <a:t>filesystem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What do you expect to read?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285750" lvl="1" indent="-285750">
              <a:buFontTx/>
              <a:buChar char="•"/>
            </a:pPr>
            <a:r>
              <a:rPr lang="en-US" sz="2400" dirty="0" smtClean="0"/>
              <a:t>Our expectation (as a user or a developer)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read operation returns the most recent </a:t>
            </a:r>
            <a:r>
              <a:rPr lang="en-US" sz="2000" dirty="0" smtClean="0">
                <a:solidFill>
                  <a:srgbClr val="FF0000"/>
                </a:solidFill>
              </a:rPr>
              <a:t>write.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/>
              <a:t>This forms our basic expectation from any file or storage system.</a:t>
            </a:r>
          </a:p>
          <a:p>
            <a:pPr marL="285750" lvl="1" indent="-285750">
              <a:buFontTx/>
              <a:buChar char="•"/>
            </a:pPr>
            <a:r>
              <a:rPr lang="en-US" sz="2400" dirty="0" err="1" smtClean="0">
                <a:solidFill>
                  <a:srgbClr val="FF0000"/>
                </a:solidFill>
              </a:rPr>
              <a:t>Linearizability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meets this basic expectation.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/>
              <a:t>But it extends the expectation to handle </a:t>
            </a:r>
            <a:r>
              <a:rPr lang="en-US" sz="2000" dirty="0" smtClean="0">
                <a:solidFill>
                  <a:srgbClr val="0000FF"/>
                </a:solidFill>
              </a:rPr>
              <a:t>multiple processes</a:t>
            </a:r>
            <a:r>
              <a:rPr lang="en-US" sz="2000" dirty="0" smtClean="0"/>
              <a:t>…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/>
              <a:t>…and </a:t>
            </a:r>
            <a:r>
              <a:rPr lang="en-US" sz="2000" dirty="0" smtClean="0">
                <a:solidFill>
                  <a:srgbClr val="0000FF"/>
                </a:solidFill>
              </a:rPr>
              <a:t>multiple replicas.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/>
              <a:t>The strongest consistency model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331146" y="25783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23622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594830" y="25008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156805" y="2715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91000" y="2715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x.read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)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642830" y="25071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78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 with Multiple Processes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expect to read?</a:t>
            </a:r>
          </a:p>
          <a:p>
            <a:pPr lvl="1"/>
            <a:r>
              <a:rPr lang="en-US" dirty="0" smtClean="0"/>
              <a:t>A single </a:t>
            </a:r>
            <a:r>
              <a:rPr lang="en-US" dirty="0" err="1" smtClean="0"/>
              <a:t>filesystem</a:t>
            </a:r>
            <a:r>
              <a:rPr lang="en-US" dirty="0" smtClean="0"/>
              <a:t> with multiple processes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285750" lvl="1" indent="-285750">
              <a:buFontTx/>
              <a:buChar char="•"/>
            </a:pPr>
            <a:r>
              <a:rPr lang="en-US" sz="2400" dirty="0"/>
              <a:t>Our expectation (as a user or a developer)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A read operation returns the most recent </a:t>
            </a:r>
            <a:r>
              <a:rPr lang="en-US" sz="2000" dirty="0" smtClean="0"/>
              <a:t>write, </a:t>
            </a:r>
            <a:r>
              <a:rPr lang="en-US" sz="2000" dirty="0" smtClean="0">
                <a:solidFill>
                  <a:srgbClr val="FF0000"/>
                </a:solidFill>
              </a:rPr>
              <a:t>regardless of the clients</a:t>
            </a:r>
            <a:r>
              <a:rPr lang="en-US" sz="2000" dirty="0" smtClean="0"/>
              <a:t>.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/>
              <a:t>We expect that a read operation returns the most recent write </a:t>
            </a:r>
            <a:r>
              <a:rPr lang="en-US" sz="2000" dirty="0" smtClean="0">
                <a:solidFill>
                  <a:srgbClr val="FF0000"/>
                </a:solidFill>
              </a:rPr>
              <a:t>according to the single actual-time order.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/>
              <a:t>In other words, read/write should behave </a:t>
            </a:r>
            <a:r>
              <a:rPr lang="en-US" sz="2000" dirty="0" smtClean="0">
                <a:solidFill>
                  <a:srgbClr val="FF0000"/>
                </a:solidFill>
              </a:rPr>
              <a:t>as if there were a single (combined) client making all the requests</a:t>
            </a:r>
            <a:r>
              <a:rPr lang="en-US" sz="2000" dirty="0" smtClean="0"/>
              <a:t>.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It’s </a:t>
            </a:r>
            <a:r>
              <a:rPr lang="en-US" sz="2000" dirty="0">
                <a:solidFill>
                  <a:srgbClr val="FF0000"/>
                </a:solidFill>
              </a:rPr>
              <a:t>easiest to understand and program for a developer</a:t>
            </a:r>
            <a:r>
              <a:rPr lang="en-US" sz="2000" dirty="0"/>
              <a:t> if your storage appears to process </a:t>
            </a:r>
            <a:r>
              <a:rPr lang="en-US" sz="2000" dirty="0">
                <a:solidFill>
                  <a:srgbClr val="FF0000"/>
                </a:solidFill>
              </a:rPr>
              <a:t>one request at a </a:t>
            </a:r>
            <a:r>
              <a:rPr lang="en-US" sz="2000" dirty="0" smtClean="0">
                <a:solidFill>
                  <a:srgbClr val="FF0000"/>
                </a:solidFill>
              </a:rPr>
              <a:t>time</a:t>
            </a:r>
            <a:r>
              <a:rPr lang="en-US" sz="2000" dirty="0"/>
              <a:t>.</a:t>
            </a:r>
          </a:p>
          <a:p>
            <a:pPr marL="742950" lvl="2" indent="-285750">
              <a:buFontTx/>
              <a:buChar char="•"/>
            </a:pP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31146" y="21973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19812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347430" y="21198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805595" y="2334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(5)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331146" y="28831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7200" y="26670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594830" y="28056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156805" y="30204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91000" y="30204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sym typeface="Wingdings"/>
              </a:rPr>
              <a:t>x.read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()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642830" y="28119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39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 with Multiple Copies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expect to read?</a:t>
            </a:r>
          </a:p>
          <a:p>
            <a:pPr lvl="1"/>
            <a:r>
              <a:rPr lang="en-US" dirty="0" smtClean="0"/>
              <a:t>A single process with multiple servers with copies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285750" lvl="1" indent="-285750">
              <a:buFontTx/>
              <a:buChar char="•"/>
            </a:pPr>
            <a:r>
              <a:rPr lang="en-US" sz="2400" dirty="0"/>
              <a:t>Our expectation (as a user or a developer)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A read operation returns the most recent </a:t>
            </a:r>
            <a:r>
              <a:rPr lang="en-US" sz="2000" dirty="0" smtClean="0"/>
              <a:t>write, </a:t>
            </a:r>
            <a:r>
              <a:rPr lang="en-US" sz="2000" dirty="0" smtClean="0">
                <a:solidFill>
                  <a:srgbClr val="FF0000"/>
                </a:solidFill>
              </a:rPr>
              <a:t>regardless of how many copies there are</a:t>
            </a:r>
            <a:r>
              <a:rPr lang="en-US" sz="2000" dirty="0" smtClean="0"/>
              <a:t>.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/>
              <a:t>Read/write should behave </a:t>
            </a:r>
            <a:r>
              <a:rPr lang="en-US" sz="2000" dirty="0" smtClean="0">
                <a:solidFill>
                  <a:srgbClr val="FF0000"/>
                </a:solidFill>
              </a:rPr>
              <a:t>as if there were a single copy</a:t>
            </a:r>
            <a:r>
              <a:rPr lang="en-US" sz="20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331146" y="23582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" y="21420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594830" y="22806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56805" y="2495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91000" y="2495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x.read</a:t>
            </a:r>
            <a:r>
              <a:rPr lang="en-US" sz="2000" dirty="0" smtClean="0">
                <a:solidFill>
                  <a:schemeClr val="tx1"/>
                </a:solidFill>
              </a:rPr>
              <a:t>()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642830" y="2287001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90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28125</TotalTime>
  <Pages>12</Pages>
  <Words>1923</Words>
  <Application>Microsoft Macintosh PowerPoint</Application>
  <PresentationFormat>Letter Paper (8.5x11 in)</PresentationFormat>
  <Paragraphs>277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CS252-template</vt:lpstr>
      <vt:lpstr>Office Theme</vt:lpstr>
      <vt:lpstr>CSE 486/586 Distributed Systems Consistency --- 1</vt:lpstr>
      <vt:lpstr>Recap: Concurrency (Transactions)</vt:lpstr>
      <vt:lpstr>Recap: Concurrency (Transactions)</vt:lpstr>
      <vt:lpstr>Consistency with Data Replicas</vt:lpstr>
      <vt:lpstr>Consistency</vt:lpstr>
      <vt:lpstr>This Week</vt:lpstr>
      <vt:lpstr>Our Expectation with Data</vt:lpstr>
      <vt:lpstr>Expectation with Multiple Processes </vt:lpstr>
      <vt:lpstr>Expectation with Multiple Copies</vt:lpstr>
      <vt:lpstr>Linearizability</vt:lpstr>
      <vt:lpstr>Linearizability Exercise</vt:lpstr>
      <vt:lpstr>CSE 486/586 Administrivia</vt:lpstr>
      <vt:lpstr>Linearizability Subtleties</vt:lpstr>
      <vt:lpstr>Linearizability Subtleties</vt:lpstr>
      <vt:lpstr>Linearizability Subtleties</vt:lpstr>
      <vt:lpstr>Linearizability Subtleties</vt:lpstr>
      <vt:lpstr>Linearizability Examples</vt:lpstr>
      <vt:lpstr>Linearizability Examples</vt:lpstr>
      <vt:lpstr>Linearizability Examples</vt:lpstr>
      <vt:lpstr>Linearizability Examples</vt:lpstr>
      <vt:lpstr>Linearizability (Textbook Definition)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1425</cp:revision>
  <cp:lastPrinted>2016-03-28T15:57:14Z</cp:lastPrinted>
  <dcterms:created xsi:type="dcterms:W3CDTF">2012-03-21T04:48:11Z</dcterms:created>
  <dcterms:modified xsi:type="dcterms:W3CDTF">2016-04-09T14:50:22Z</dcterms:modified>
  <cp:category/>
</cp:coreProperties>
</file>