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97" r:id="rId4"/>
    <p:sldId id="814" r:id="rId5"/>
    <p:sldId id="827" r:id="rId6"/>
    <p:sldId id="829" r:id="rId7"/>
    <p:sldId id="830" r:id="rId8"/>
    <p:sldId id="819" r:id="rId9"/>
    <p:sldId id="816" r:id="rId10"/>
    <p:sldId id="817" r:id="rId11"/>
    <p:sldId id="831" r:id="rId12"/>
    <p:sldId id="826" r:id="rId13"/>
    <p:sldId id="832" r:id="rId14"/>
    <p:sldId id="823" r:id="rId15"/>
    <p:sldId id="820" r:id="rId16"/>
    <p:sldId id="821" r:id="rId17"/>
    <p:sldId id="803" r:id="rId18"/>
    <p:sldId id="804" r:id="rId19"/>
    <p:sldId id="805" r:id="rId20"/>
    <p:sldId id="833" r:id="rId21"/>
    <p:sldId id="825" r:id="rId22"/>
    <p:sldId id="807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4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E.g., my friend A posts</a:t>
            </a:r>
            <a:r>
              <a:rPr lang="en-US" baseline="0" dirty="0" smtClean="0"/>
              <a:t> something on my wall. Then my other friend B posts something on my wall. These are two unrelated, independent posts. Does it matter everyone sees in the exact same order?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if on my browser, it’s A first then B, and on your browser, it’s B first then 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has to be read before</a:t>
            </a:r>
            <a:r>
              <a:rPr lang="en-US" baseline="0" dirty="0" smtClean="0"/>
              <a:t> 2 everywhere. Likewise, 1 has to be read before 3 everywhere. But not so for 2 and 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drop the notion of </a:t>
            </a:r>
            <a:r>
              <a:rPr lang="en-US" dirty="0" smtClean="0"/>
              <a:t>a </a:t>
            </a:r>
            <a:r>
              <a:rPr lang="en-US" dirty="0" smtClean="0"/>
              <a:t>single copy.</a:t>
            </a:r>
          </a:p>
          <a:p>
            <a:pPr lvl="1"/>
            <a:r>
              <a:rPr lang="en-US" dirty="0" smtClean="0"/>
              <a:t>Writes can be applied in different orders across copies.</a:t>
            </a:r>
          </a:p>
          <a:p>
            <a:pPr lvl="1"/>
            <a:r>
              <a:rPr lang="en-US" dirty="0" smtClean="0"/>
              <a:t>Causally-related writes do need to be applied in the same order for all copies.</a:t>
            </a:r>
          </a:p>
          <a:p>
            <a:r>
              <a:rPr lang="en-US" dirty="0" smtClean="0"/>
              <a:t>Need a mechanism to keep track of causally-related writes.</a:t>
            </a:r>
          </a:p>
          <a:p>
            <a:r>
              <a:rPr lang="en-US" dirty="0" smtClean="0"/>
              <a:t>Due to the relaxed requirements, low latency is more tractable.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45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3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Even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do best effort to make things consistent.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/>
              <a:t>Popularized by the CAP theorem.</a:t>
            </a:r>
          </a:p>
          <a:p>
            <a:pPr lvl="1"/>
            <a:r>
              <a:rPr lang="en-US" dirty="0"/>
              <a:t>The main problem is network partitions.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04813" y="2989262"/>
            <a:ext cx="7985125" cy="3640138"/>
            <a:chOff x="324" y="1014"/>
            <a:chExt cx="5449" cy="22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75" y="1852"/>
              <a:ext cx="5297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68" y="1931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71" y="1030"/>
              <a:ext cx="570" cy="6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4" y="1069"/>
              <a:ext cx="10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50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5171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5274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586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87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8" y="1401"/>
              <a:ext cx="8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withdraw(B, 4)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317" y="101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171" y="1084"/>
              <a:ext cx="10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657" y="2302"/>
              <a:ext cx="1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218" y="1575"/>
              <a:ext cx="7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89" y="1309"/>
              <a:ext cx="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858" y="1357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317" y="1256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Network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17" y="1414"/>
              <a:ext cx="4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partition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1519" y="1314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365" y="1299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3226" y="2105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22" y="214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44" y="272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37" y="2764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934" y="2627"/>
              <a:ext cx="63" cy="111"/>
            </a:xfrm>
            <a:custGeom>
              <a:avLst/>
              <a:gdLst>
                <a:gd name="T0" fmla="*/ 47 w 63"/>
                <a:gd name="T1" fmla="*/ 16 h 111"/>
                <a:gd name="T2" fmla="*/ 63 w 63"/>
                <a:gd name="T3" fmla="*/ 32 h 111"/>
                <a:gd name="T4" fmla="*/ 0 w 63"/>
                <a:gd name="T5" fmla="*/ 111 h 111"/>
                <a:gd name="T6" fmla="*/ 15 w 63"/>
                <a:gd name="T7" fmla="*/ 0 h 111"/>
                <a:gd name="T8" fmla="*/ 47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47" y="16"/>
                  </a:moveTo>
                  <a:lnTo>
                    <a:pt x="63" y="32"/>
                  </a:lnTo>
                  <a:lnTo>
                    <a:pt x="0" y="111"/>
                  </a:lnTo>
                  <a:lnTo>
                    <a:pt x="15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981" y="1552"/>
              <a:ext cx="585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1392" y="2817"/>
              <a:ext cx="111" cy="47"/>
            </a:xfrm>
            <a:custGeom>
              <a:avLst/>
              <a:gdLst>
                <a:gd name="T0" fmla="*/ 0 w 111"/>
                <a:gd name="T1" fmla="*/ 31 h 47"/>
                <a:gd name="T2" fmla="*/ 0 w 111"/>
                <a:gd name="T3" fmla="*/ 0 h 47"/>
                <a:gd name="T4" fmla="*/ 111 w 111"/>
                <a:gd name="T5" fmla="*/ 31 h 47"/>
                <a:gd name="T6" fmla="*/ 0 w 111"/>
                <a:gd name="T7" fmla="*/ 47 h 47"/>
                <a:gd name="T8" fmla="*/ 0 w 111"/>
                <a:gd name="T9" fmla="*/ 31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47"/>
                <a:gd name="T17" fmla="*/ 111 w 111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47">
                  <a:moveTo>
                    <a:pt x="0" y="31"/>
                  </a:moveTo>
                  <a:lnTo>
                    <a:pt x="0" y="0"/>
                  </a:lnTo>
                  <a:lnTo>
                    <a:pt x="111" y="31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981" y="2848"/>
              <a:ext cx="41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464" y="2042"/>
              <a:ext cx="94" cy="79"/>
            </a:xfrm>
            <a:custGeom>
              <a:avLst/>
              <a:gdLst>
                <a:gd name="T0" fmla="*/ 79 w 94"/>
                <a:gd name="T1" fmla="*/ 31 h 79"/>
                <a:gd name="T2" fmla="*/ 94 w 94"/>
                <a:gd name="T3" fmla="*/ 47 h 79"/>
                <a:gd name="T4" fmla="*/ 0 w 94"/>
                <a:gd name="T5" fmla="*/ 79 h 79"/>
                <a:gd name="T6" fmla="*/ 63 w 94"/>
                <a:gd name="T7" fmla="*/ 0 h 79"/>
                <a:gd name="T8" fmla="*/ 79 w 94"/>
                <a:gd name="T9" fmla="*/ 31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9"/>
                <a:gd name="T17" fmla="*/ 94 w 94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9">
                  <a:moveTo>
                    <a:pt x="79" y="31"/>
                  </a:moveTo>
                  <a:lnTo>
                    <a:pt x="94" y="47"/>
                  </a:lnTo>
                  <a:lnTo>
                    <a:pt x="0" y="79"/>
                  </a:lnTo>
                  <a:lnTo>
                    <a:pt x="63" y="0"/>
                  </a:lnTo>
                  <a:lnTo>
                    <a:pt x="79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H="1">
              <a:off x="3543" y="1504"/>
              <a:ext cx="869" cy="56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61" y="2753"/>
              <a:ext cx="95" cy="48"/>
            </a:xfrm>
            <a:custGeom>
              <a:avLst/>
              <a:gdLst>
                <a:gd name="T0" fmla="*/ 0 w 95"/>
                <a:gd name="T1" fmla="*/ 16 h 48"/>
                <a:gd name="T2" fmla="*/ 15 w 95"/>
                <a:gd name="T3" fmla="*/ 0 h 48"/>
                <a:gd name="T4" fmla="*/ 95 w 95"/>
                <a:gd name="T5" fmla="*/ 48 h 48"/>
                <a:gd name="T6" fmla="*/ 0 w 95"/>
                <a:gd name="T7" fmla="*/ 48 h 48"/>
                <a:gd name="T8" fmla="*/ 0 w 95"/>
                <a:gd name="T9" fmla="*/ 16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48"/>
                <a:gd name="T17" fmla="*/ 95 w 9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48">
                  <a:moveTo>
                    <a:pt x="0" y="16"/>
                  </a:moveTo>
                  <a:lnTo>
                    <a:pt x="15" y="0"/>
                  </a:lnTo>
                  <a:lnTo>
                    <a:pt x="95" y="48"/>
                  </a:lnTo>
                  <a:lnTo>
                    <a:pt x="0" y="4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64" y="2279"/>
              <a:ext cx="1597" cy="4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214" y="1805"/>
              <a:ext cx="443" cy="1502"/>
            </a:xfrm>
            <a:custGeom>
              <a:avLst/>
              <a:gdLst>
                <a:gd name="T0" fmla="*/ 48 w 443"/>
                <a:gd name="T1" fmla="*/ 15 h 1502"/>
                <a:gd name="T2" fmla="*/ 301 w 443"/>
                <a:gd name="T3" fmla="*/ 348 h 1502"/>
                <a:gd name="T4" fmla="*/ 0 w 443"/>
                <a:gd name="T5" fmla="*/ 585 h 1502"/>
                <a:gd name="T6" fmla="*/ 253 w 443"/>
                <a:gd name="T7" fmla="*/ 822 h 1502"/>
                <a:gd name="T8" fmla="*/ 0 w 443"/>
                <a:gd name="T9" fmla="*/ 1091 h 1502"/>
                <a:gd name="T10" fmla="*/ 301 w 443"/>
                <a:gd name="T11" fmla="*/ 1502 h 1502"/>
                <a:gd name="T12" fmla="*/ 427 w 443"/>
                <a:gd name="T13" fmla="*/ 1486 h 1502"/>
                <a:gd name="T14" fmla="*/ 143 w 443"/>
                <a:gd name="T15" fmla="*/ 1091 h 1502"/>
                <a:gd name="T16" fmla="*/ 396 w 443"/>
                <a:gd name="T17" fmla="*/ 838 h 1502"/>
                <a:gd name="T18" fmla="*/ 159 w 443"/>
                <a:gd name="T19" fmla="*/ 585 h 1502"/>
                <a:gd name="T20" fmla="*/ 443 w 443"/>
                <a:gd name="T21" fmla="*/ 332 h 1502"/>
                <a:gd name="T22" fmla="*/ 190 w 443"/>
                <a:gd name="T23" fmla="*/ 0 h 1502"/>
                <a:gd name="T24" fmla="*/ 48 w 443"/>
                <a:gd name="T25" fmla="*/ 15 h 1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3"/>
                <a:gd name="T40" fmla="*/ 0 h 1502"/>
                <a:gd name="T41" fmla="*/ 443 w 443"/>
                <a:gd name="T42" fmla="*/ 1502 h 1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3" h="1502">
                  <a:moveTo>
                    <a:pt x="48" y="15"/>
                  </a:moveTo>
                  <a:lnTo>
                    <a:pt x="301" y="348"/>
                  </a:lnTo>
                  <a:lnTo>
                    <a:pt x="0" y="585"/>
                  </a:lnTo>
                  <a:lnTo>
                    <a:pt x="253" y="822"/>
                  </a:lnTo>
                  <a:lnTo>
                    <a:pt x="0" y="1091"/>
                  </a:lnTo>
                  <a:lnTo>
                    <a:pt x="301" y="1502"/>
                  </a:lnTo>
                  <a:lnTo>
                    <a:pt x="427" y="1486"/>
                  </a:lnTo>
                  <a:lnTo>
                    <a:pt x="143" y="1091"/>
                  </a:lnTo>
                  <a:lnTo>
                    <a:pt x="396" y="838"/>
                  </a:lnTo>
                  <a:lnTo>
                    <a:pt x="159" y="585"/>
                  </a:lnTo>
                  <a:lnTo>
                    <a:pt x="443" y="332"/>
                  </a:lnTo>
                  <a:lnTo>
                    <a:pt x="190" y="0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2395" y="1567"/>
              <a:ext cx="152" cy="29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89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</p:grp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27075" y="6088063"/>
            <a:ext cx="79359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53288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presence of </a:t>
            </a:r>
            <a:r>
              <a:rPr lang="en-US" dirty="0" smtClean="0">
                <a:solidFill>
                  <a:srgbClr val="FF0000"/>
                </a:solidFill>
              </a:rPr>
              <a:t>a network partition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 order to keep the replicas </a:t>
            </a:r>
            <a:r>
              <a:rPr lang="en-US" dirty="0" smtClean="0">
                <a:solidFill>
                  <a:srgbClr val="FF0000"/>
                </a:solidFill>
              </a:rPr>
              <a:t>consistent</a:t>
            </a:r>
            <a:r>
              <a:rPr lang="en-US" dirty="0" smtClean="0"/>
              <a:t>, you need to block.</a:t>
            </a:r>
          </a:p>
          <a:p>
            <a:pPr lvl="1"/>
            <a:r>
              <a:rPr lang="en-US" smtClean="0"/>
              <a:t>From an </a:t>
            </a:r>
            <a:r>
              <a:rPr lang="en-US" dirty="0" smtClean="0"/>
              <a:t>outside observer, the system appears to be </a:t>
            </a:r>
            <a:r>
              <a:rPr lang="en-US" dirty="0" smtClean="0">
                <a:solidFill>
                  <a:srgbClr val="FF0000"/>
                </a:solidFill>
              </a:rPr>
              <a:t>unavailable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we still serve the requests from two partitions, then the replicas will diverge.</a:t>
            </a:r>
          </a:p>
          <a:p>
            <a:pPr lvl="1"/>
            <a:r>
              <a:rPr lang="en-US" dirty="0" smtClean="0"/>
              <a:t>The system is </a:t>
            </a:r>
            <a:r>
              <a:rPr lang="en-US" dirty="0" smtClean="0">
                <a:solidFill>
                  <a:srgbClr val="FF0000"/>
                </a:solidFill>
              </a:rPr>
              <a:t>available</a:t>
            </a:r>
            <a:r>
              <a:rPr lang="en-US" dirty="0" smtClean="0"/>
              <a:t>, but no </a:t>
            </a:r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CAP theorem explains this dilemma.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16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vailability</a:t>
            </a:r>
          </a:p>
          <a:p>
            <a:pPr lvl="1"/>
            <a:r>
              <a:rPr lang="en-US" dirty="0" smtClean="0"/>
              <a:t>Respond with a reasonable delay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artition tolerance</a:t>
            </a:r>
          </a:p>
          <a:p>
            <a:pPr lvl="1"/>
            <a:r>
              <a:rPr lang="en-US" dirty="0" smtClean="0"/>
              <a:t>Even if the network gets partitioned</a:t>
            </a:r>
          </a:p>
          <a:p>
            <a:r>
              <a:rPr lang="en-US" dirty="0" smtClean="0"/>
              <a:t>In the presence of a partition, which one to choose? Consistency or availability?</a:t>
            </a:r>
          </a:p>
          <a:p>
            <a:r>
              <a:rPr lang="en-US" dirty="0" smtClean="0"/>
              <a:t>Brewer conjectured in 2000, then proven by Gilbert and Lynch in 2002.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70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issue is the Internet.</a:t>
            </a:r>
          </a:p>
          <a:p>
            <a:pPr lvl="1"/>
            <a:r>
              <a:rPr lang="en-US" dirty="0" smtClean="0"/>
              <a:t>As the system grows to span geographically distributed areas, network partitioning sometimes happens.</a:t>
            </a:r>
          </a:p>
          <a:p>
            <a:r>
              <a:rPr lang="en-US" dirty="0" smtClean="0"/>
              <a:t>Then the choice is either giving up availability or consistency</a:t>
            </a:r>
          </a:p>
          <a:p>
            <a:r>
              <a:rPr lang="en-US" dirty="0"/>
              <a:t>A design choice: </a:t>
            </a:r>
            <a:r>
              <a:rPr lang="en-US" dirty="0" smtClean="0"/>
              <a:t>What </a:t>
            </a:r>
            <a:r>
              <a:rPr lang="en-US" dirty="0"/>
              <a:t>makes more sense to your scenario</a:t>
            </a:r>
            <a:r>
              <a:rPr lang="en-US" dirty="0" smtClean="0"/>
              <a:t>?</a:t>
            </a:r>
          </a:p>
          <a:p>
            <a:r>
              <a:rPr lang="en-US" dirty="0" smtClean="0"/>
              <a:t>Giving up availability and retaining consistency</a:t>
            </a:r>
          </a:p>
          <a:p>
            <a:pPr lvl="1"/>
            <a:r>
              <a:rPr lang="en-US" dirty="0" smtClean="0"/>
              <a:t>E.g., use 2PC</a:t>
            </a:r>
          </a:p>
          <a:p>
            <a:pPr lvl="1"/>
            <a:r>
              <a:rPr lang="en-US" dirty="0" smtClean="0"/>
              <a:t>Your system blocks until everything becomes consistent.</a:t>
            </a:r>
          </a:p>
          <a:p>
            <a:r>
              <a:rPr lang="en-US" dirty="0" smtClean="0"/>
              <a:t>Giving up consistency and retaining availability</a:t>
            </a:r>
          </a:p>
          <a:p>
            <a:pPr lvl="1"/>
            <a:r>
              <a:rPr lang="en-US" dirty="0" smtClean="0"/>
              <a:t>Eventual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4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Network Partitions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a partition, pairs of conflicting transactions may have been allowed to execute in different partitions. The only choice is to take corrective action after the network has recovered </a:t>
            </a:r>
          </a:p>
          <a:p>
            <a:pPr lvl="1"/>
            <a:r>
              <a:rPr lang="en-US" dirty="0"/>
              <a:t>Assumption: Partitions heal eventually</a:t>
            </a:r>
          </a:p>
          <a:p>
            <a:r>
              <a:rPr lang="en-US" dirty="0"/>
              <a:t>Abort one of the transactions after the partition has healed</a:t>
            </a:r>
          </a:p>
          <a:p>
            <a:r>
              <a:rPr lang="en-US" dirty="0"/>
              <a:t>Basic idea: allow operations to continue in </a:t>
            </a:r>
            <a:r>
              <a:rPr lang="en-US" dirty="0" smtClean="0"/>
              <a:t>one or some of the partitions</a:t>
            </a:r>
            <a:r>
              <a:rPr lang="en-US" dirty="0"/>
              <a:t>, but </a:t>
            </a:r>
            <a:r>
              <a:rPr lang="en-US" dirty="0" smtClean="0"/>
              <a:t>reconcile the differences </a:t>
            </a:r>
            <a:r>
              <a:rPr lang="en-US" smtClean="0"/>
              <a:t>later after </a:t>
            </a:r>
            <a:r>
              <a:rPr lang="en-US" dirty="0"/>
              <a:t>partitions have </a:t>
            </a:r>
            <a:r>
              <a:rPr lang="en-US" dirty="0" smtClean="0"/>
              <a:t>healed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89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Quorum</a:t>
            </a:r>
            <a:r>
              <a:rPr lang="en-US" dirty="0"/>
              <a:t> approaches used to decide whether reads and writes are allowed</a:t>
            </a:r>
          </a:p>
          <a:p>
            <a:r>
              <a:rPr lang="en-US" dirty="0"/>
              <a:t>There are two types: </a:t>
            </a:r>
            <a:r>
              <a:rPr lang="en-US" dirty="0">
                <a:solidFill>
                  <a:schemeClr val="accent4"/>
                </a:solidFill>
              </a:rPr>
              <a:t>pessimistic quorums </a:t>
            </a:r>
            <a:r>
              <a:rPr lang="en-US" dirty="0"/>
              <a:t>and </a:t>
            </a:r>
            <a:r>
              <a:rPr lang="en-US" dirty="0">
                <a:solidFill>
                  <a:schemeClr val="accent4"/>
                </a:solidFill>
              </a:rPr>
              <a:t>optimistic quorums</a:t>
            </a:r>
          </a:p>
          <a:p>
            <a:r>
              <a:rPr lang="en-US" dirty="0"/>
              <a:t>In the pessimistic quorum philosophy, updates are allowed only in a partition that has the majority of RMs</a:t>
            </a:r>
          </a:p>
          <a:p>
            <a:pPr lvl="1"/>
            <a:r>
              <a:rPr lang="en-US" dirty="0"/>
              <a:t>Updates are then propagated to the other RMs when the partition is repaired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48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decision about how many RMs should be involved in an operation on replicated data is called Quorum selection </a:t>
            </a:r>
          </a:p>
          <a:p>
            <a:r>
              <a:rPr lang="en-US" dirty="0" smtClean="0"/>
              <a:t>Quorum </a:t>
            </a:r>
            <a:r>
              <a:rPr lang="en-US" dirty="0"/>
              <a:t>rules state that: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/>
              <a:t> replicas must be accessed for read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w</a:t>
            </a:r>
            <a:r>
              <a:rPr lang="en-US" dirty="0"/>
              <a:t> replicas must be accessed for write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r + w &gt; N</a:t>
            </a:r>
            <a:r>
              <a:rPr lang="en-US" dirty="0"/>
              <a:t>, where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is the number of replicas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w &gt; N/2</a:t>
            </a:r>
          </a:p>
          <a:p>
            <a:pPr lvl="1"/>
            <a:r>
              <a:rPr lang="en-US" dirty="0"/>
              <a:t> Each object has a version number or a consistent </a:t>
            </a:r>
            <a:r>
              <a:rPr lang="en-US" dirty="0" smtClean="0"/>
              <a:t>timestamp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9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 = 2, w = 2, N = 3: r + w &gt; N, w &gt; </a:t>
            </a:r>
            <a:r>
              <a:rPr lang="en-US" dirty="0"/>
              <a:t>N</a:t>
            </a:r>
            <a:r>
              <a:rPr lang="en-US" dirty="0" smtClean="0"/>
              <a:t>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1336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41148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60960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21" name="Straight Arrow Connector 20"/>
          <p:cNvCxnSpPr>
            <a:stCxn id="29" idx="0"/>
            <a:endCxn id="19" idx="4"/>
          </p:cNvCxnSpPr>
          <p:nvPr/>
        </p:nvCxnSpPr>
        <p:spPr bwMode="auto">
          <a:xfrm flipV="1">
            <a:off x="35814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8956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Client 1: Write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768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Client 2: Read</a:t>
            </a:r>
          </a:p>
        </p:txBody>
      </p:sp>
      <p:cxnSp>
        <p:nvCxnSpPr>
          <p:cNvPr id="31" name="Straight Arrow Connector 30"/>
          <p:cNvCxnSpPr>
            <a:stCxn id="29" idx="0"/>
            <a:endCxn id="18" idx="4"/>
          </p:cNvCxnSpPr>
          <p:nvPr/>
        </p:nvCxnSpPr>
        <p:spPr bwMode="auto">
          <a:xfrm flipH="1" flipV="1">
            <a:off x="25908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30" idx="0"/>
            <a:endCxn id="20" idx="4"/>
          </p:cNvCxnSpPr>
          <p:nvPr/>
        </p:nvCxnSpPr>
        <p:spPr bwMode="auto">
          <a:xfrm flipV="1">
            <a:off x="55626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30" idx="0"/>
            <a:endCxn id="19" idx="4"/>
          </p:cNvCxnSpPr>
          <p:nvPr/>
        </p:nvCxnSpPr>
        <p:spPr bwMode="auto">
          <a:xfrm flipH="1" flipV="1">
            <a:off x="45720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9" idx="0"/>
            <a:endCxn id="20" idx="4"/>
          </p:cNvCxnSpPr>
          <p:nvPr/>
        </p:nvCxnSpPr>
        <p:spPr bwMode="auto">
          <a:xfrm flipV="1">
            <a:off x="35814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30" idx="0"/>
            <a:endCxn id="18" idx="4"/>
          </p:cNvCxnSpPr>
          <p:nvPr/>
        </p:nvCxnSpPr>
        <p:spPr bwMode="auto">
          <a:xfrm flipH="1" flipV="1">
            <a:off x="25908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50231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smtClean="0"/>
              <a:t>Sequential consistency</a:t>
            </a:r>
            <a:endParaRPr lang="en-US" dirty="0" smtClean="0"/>
          </a:p>
          <a:p>
            <a:r>
              <a:rPr lang="en-US" dirty="0" smtClean="0"/>
              <a:t>Chain replication</a:t>
            </a:r>
          </a:p>
          <a:p>
            <a:r>
              <a:rPr lang="en-US" dirty="0" smtClean="0"/>
              <a:t>Primary-backup (passive) replication</a:t>
            </a:r>
          </a:p>
          <a:p>
            <a:r>
              <a:rPr lang="en-US" dirty="0" smtClean="0"/>
              <a:t>Active 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r + w &gt; N mean?</a:t>
            </a:r>
          </a:p>
          <a:p>
            <a:pPr lvl="1"/>
            <a:r>
              <a:rPr lang="en-US" dirty="0" smtClean="0"/>
              <a:t>The only way to satisfy this condition is that there’s always an overlap between the reader set and the write set.</a:t>
            </a:r>
          </a:p>
          <a:p>
            <a:pPr lvl="1"/>
            <a:r>
              <a:rPr lang="en-US" dirty="0" smtClean="0"/>
              <a:t>There’s always some replica that has the most recent write.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does w &gt; N/2 mean?</a:t>
            </a:r>
          </a:p>
          <a:p>
            <a:pPr lvl="1"/>
            <a:r>
              <a:rPr lang="en-US" dirty="0"/>
              <a:t>When there’s a network partition, only the partition with more than half of the RMs can perform write operations.</a:t>
            </a:r>
          </a:p>
          <a:p>
            <a:pPr lvl="1"/>
            <a:r>
              <a:rPr lang="en-US" dirty="0"/>
              <a:t>The rest will just serve reads with stale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and W are tunable: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N=</a:t>
            </a:r>
            <a:r>
              <a:rPr lang="en-US" dirty="0" smtClean="0"/>
              <a:t>3, r=1, w=3: High read throughput, perhaps at the cost of write throughput.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Quorum Approaches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/>
              <a:t>Optimistic Quorum selection allows writes to proceed in any partition. </a:t>
            </a:r>
            <a:endParaRPr lang="en-US" dirty="0" smtClean="0"/>
          </a:p>
          <a:p>
            <a:r>
              <a:rPr lang="en-US" dirty="0" smtClean="0"/>
              <a:t>“Write, but don’t commit”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the partition gets </a:t>
            </a:r>
            <a:r>
              <a:rPr lang="en-US" dirty="0" smtClean="0"/>
              <a:t>healed in time.</a:t>
            </a:r>
            <a:endParaRPr lang="en-US" dirty="0"/>
          </a:p>
          <a:p>
            <a:r>
              <a:rPr lang="en-US" dirty="0" smtClean="0"/>
              <a:t>Resolve </a:t>
            </a:r>
            <a:r>
              <a:rPr lang="en-US" dirty="0"/>
              <a:t>write-write </a:t>
            </a:r>
            <a:r>
              <a:rPr lang="en-US" dirty="0" smtClean="0"/>
              <a:t>conflicts after the </a:t>
            </a:r>
            <a:r>
              <a:rPr lang="en-US" dirty="0"/>
              <a:t>partition </a:t>
            </a:r>
            <a:r>
              <a:rPr lang="en-US" dirty="0" smtClean="0"/>
              <a:t>heals.</a:t>
            </a:r>
            <a:endParaRPr lang="en-US" dirty="0"/>
          </a:p>
          <a:p>
            <a:r>
              <a:rPr lang="en-US" dirty="0" smtClean="0"/>
              <a:t>Optimistic </a:t>
            </a:r>
            <a:r>
              <a:rPr lang="en-US" dirty="0"/>
              <a:t>Quorum is practical when:</a:t>
            </a:r>
          </a:p>
          <a:p>
            <a:pPr lvl="1"/>
            <a:r>
              <a:rPr lang="en-US" dirty="0" smtClean="0"/>
              <a:t>Conflicting </a:t>
            </a:r>
            <a:r>
              <a:rPr lang="en-US" dirty="0"/>
              <a:t>updates are rare</a:t>
            </a:r>
          </a:p>
          <a:p>
            <a:pPr lvl="1"/>
            <a:r>
              <a:rPr lang="en-US" dirty="0" smtClean="0"/>
              <a:t>Conflicts </a:t>
            </a:r>
            <a:r>
              <a:rPr lang="en-US" dirty="0"/>
              <a:t>are always detectable</a:t>
            </a:r>
          </a:p>
          <a:p>
            <a:pPr lvl="1"/>
            <a:r>
              <a:rPr lang="en-US" dirty="0" smtClean="0"/>
              <a:t>Damage </a:t>
            </a:r>
            <a:r>
              <a:rPr lang="en-US" dirty="0"/>
              <a:t>from conflicts can be easily confined</a:t>
            </a:r>
          </a:p>
          <a:p>
            <a:pPr lvl="1"/>
            <a:r>
              <a:rPr lang="en-US" dirty="0" smtClean="0"/>
              <a:t>Repair </a:t>
            </a:r>
            <a:r>
              <a:rPr lang="en-US" dirty="0"/>
              <a:t>of damaged data is possible or an update can be discarded without consequences </a:t>
            </a:r>
          </a:p>
          <a:p>
            <a:pPr lvl="1"/>
            <a:r>
              <a:rPr lang="en-US" dirty="0"/>
              <a:t>Partitions are relatively short-lived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47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consistency &amp; eventual consistency</a:t>
            </a:r>
          </a:p>
          <a:p>
            <a:r>
              <a:rPr lang="en-US" dirty="0" smtClean="0"/>
              <a:t>Quorums</a:t>
            </a:r>
          </a:p>
          <a:p>
            <a:pPr lvl="1"/>
            <a:r>
              <a:rPr lang="en-US" dirty="0" smtClean="0"/>
              <a:t>Static</a:t>
            </a:r>
          </a:p>
          <a:p>
            <a:pPr lvl="1"/>
            <a:r>
              <a:rPr lang="en-US" dirty="0" smtClean="0"/>
              <a:t>Optimistic</a:t>
            </a:r>
          </a:p>
          <a:p>
            <a:pPr lvl="1"/>
            <a:r>
              <a:rPr lang="en-US" dirty="0" smtClean="0"/>
              <a:t>View-based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need sequential consistency?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Does everyone need to see these in this particular order? What kind of ordering matters? (Hint: causal)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486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27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Still single-client, single-copy semantics, it’s just that the single-client ordering does not strictly follow the actual-time order.</a:t>
            </a:r>
          </a:p>
          <a:p>
            <a:pPr lvl="1"/>
            <a:r>
              <a:rPr lang="en-US" dirty="0" smtClean="0"/>
              <a:t>Every client should see the same write (update) order (every copy should apply all writes in the same order), since it works as if all clients read out of a single copy.</a:t>
            </a:r>
          </a:p>
          <a:p>
            <a:r>
              <a:rPr lang="en-US" dirty="0" smtClean="0"/>
              <a:t>E.g., writes are not applied in the same order: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()-&gt;B</a:t>
            </a:r>
          </a:p>
          <a:p>
            <a:r>
              <a:rPr lang="en-US" dirty="0" smtClean="0"/>
              <a:t>In the previous scenario,</a:t>
            </a:r>
          </a:p>
          <a:p>
            <a:pPr lvl="1"/>
            <a:r>
              <a:rPr lang="en-US" dirty="0" smtClean="0"/>
              <a:t>Sequential consistency: All clients (all users’ browsers) will see all posts in the same order.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390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some applications, different clients (e.g., users) do not need to see the writes in the same order, but </a:t>
            </a:r>
            <a:r>
              <a:rPr lang="en-US" dirty="0" smtClean="0">
                <a:solidFill>
                  <a:srgbClr val="FF0000"/>
                </a:solidFill>
              </a:rPr>
              <a:t>causality is still important</a:t>
            </a:r>
            <a:r>
              <a:rPr lang="en-US" dirty="0" smtClean="0"/>
              <a:t> (e.g., </a:t>
            </a:r>
            <a:r>
              <a:rPr lang="en-US" dirty="0" err="1" smtClean="0"/>
              <a:t>facebook</a:t>
            </a:r>
            <a:r>
              <a:rPr lang="en-US" dirty="0" smtClean="0"/>
              <a:t> post-like pairs).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More relaxed than sequential consistency</a:t>
            </a:r>
          </a:p>
          <a:p>
            <a:pPr lvl="1"/>
            <a:r>
              <a:rPr lang="en-US" dirty="0" smtClean="0"/>
              <a:t>Clients can read values out of order, i.e., it doesn’t behave as a single copy anymore.</a:t>
            </a:r>
          </a:p>
          <a:p>
            <a:pPr lvl="1"/>
            <a:r>
              <a:rPr lang="en-US" dirty="0" smtClean="0"/>
              <a:t>Clients read values in-order for causally-related writes.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How do we define “causal relations” between two writes?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(Roughly) One client reads something that another client has written; then the client writes something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363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356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Example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866900" y="29972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885950" y="3435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895475" y="3816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64570" y="263842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55045" y="30384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45520" y="34257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143000" y="38258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798553" y="260667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86323" y="2600325"/>
            <a:ext cx="9397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 3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398219" y="3038475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01712" y="340995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501712" y="384810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604795" y="3419475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R(x)3  R(x)2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05521" y="3781425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R(x) 3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154488" y="4457700"/>
            <a:ext cx="4839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This sequence obeys causal consistency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3752850" y="2273300"/>
            <a:ext cx="1066800" cy="752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810125" y="2273300"/>
            <a:ext cx="123825" cy="323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632525" y="1905000"/>
            <a:ext cx="21980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Concurrent writes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2025324" y="2273301"/>
            <a:ext cx="32075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2015800" y="2273300"/>
            <a:ext cx="1489400" cy="850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925353" y="1905000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Causally related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7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4" grpId="0" animBg="1"/>
      <p:bldP spid="25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762125" y="2657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781175" y="3038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790700" y="3419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59795" y="2266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50270" y="266700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40745" y="3028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30563" y="3409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16827" y="227012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293444" y="2641600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00746" y="302260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500020" y="338455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479675" y="2085975"/>
            <a:ext cx="1711325" cy="260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H="1">
            <a:off x="3686175" y="2114550"/>
            <a:ext cx="504825" cy="542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375982" y="1793875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Causally related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6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3"/>
          <p:cNvSpPr>
            <a:spLocks noChangeShapeType="1"/>
          </p:cNvSpPr>
          <p:nvPr/>
        </p:nvSpPr>
        <p:spPr bwMode="auto">
          <a:xfrm flipV="1">
            <a:off x="1943100" y="2505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 flipV="1">
            <a:off x="1962150" y="2886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 flipV="1">
            <a:off x="1971675" y="32766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240770" y="2114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231245" y="251454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221720" y="2876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219200" y="32479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797802" y="214306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93177" y="2514540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W(x)2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5681721" y="289554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5680995" y="325749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</p:spTree>
    <p:extLst>
      <p:ext uri="{BB962C8B-B14F-4D97-AF65-F5344CB8AC3E}">
        <p14:creationId xmlns:p14="http://schemas.microsoft.com/office/powerpoint/2010/main" val="3051555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28049</TotalTime>
  <Pages>12</Pages>
  <Words>1445</Words>
  <Application>Microsoft Macintosh PowerPoint</Application>
  <PresentationFormat>Letter Paper (8.5x11 in)</PresentationFormat>
  <Paragraphs>230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Consistency --- 3</vt:lpstr>
      <vt:lpstr>Recap</vt:lpstr>
      <vt:lpstr>Two More Consistency Models</vt:lpstr>
      <vt:lpstr>Relaxing the Guarantees</vt:lpstr>
      <vt:lpstr>Relaxing the Guarantees</vt:lpstr>
      <vt:lpstr>Relaxing the Guarantees</vt:lpstr>
      <vt:lpstr>Causal Consistency</vt:lpstr>
      <vt:lpstr>Causal Consistency Example 2</vt:lpstr>
      <vt:lpstr>Causal Consistency Example 3</vt:lpstr>
      <vt:lpstr>Implementing Causal Consistency</vt:lpstr>
      <vt:lpstr>CSE 486/586 Administrivia</vt:lpstr>
      <vt:lpstr>Relaxing Even Further</vt:lpstr>
      <vt:lpstr>Dilemma</vt:lpstr>
      <vt:lpstr>CAP Theorem</vt:lpstr>
      <vt:lpstr>Coping with CAP</vt:lpstr>
      <vt:lpstr>Dealing with Network Partitions</vt:lpstr>
      <vt:lpstr>Quorum Approaches</vt:lpstr>
      <vt:lpstr>Static Quorums </vt:lpstr>
      <vt:lpstr>Static Quorums </vt:lpstr>
      <vt:lpstr>Static Quorums </vt:lpstr>
      <vt:lpstr>Optimistic Quorum Approaches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1253</cp:revision>
  <cp:lastPrinted>2014-04-07T15:51:18Z</cp:lastPrinted>
  <dcterms:created xsi:type="dcterms:W3CDTF">2012-03-21T04:48:11Z</dcterms:created>
  <dcterms:modified xsi:type="dcterms:W3CDTF">2016-04-11T16:02:11Z</dcterms:modified>
  <cp:category/>
</cp:coreProperties>
</file>