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97" r:id="rId4"/>
    <p:sldId id="798" r:id="rId5"/>
    <p:sldId id="799" r:id="rId6"/>
    <p:sldId id="819" r:id="rId7"/>
    <p:sldId id="800" r:id="rId8"/>
    <p:sldId id="801" r:id="rId9"/>
    <p:sldId id="802" r:id="rId10"/>
    <p:sldId id="803" r:id="rId11"/>
    <p:sldId id="805" r:id="rId12"/>
    <p:sldId id="804" r:id="rId13"/>
    <p:sldId id="808" r:id="rId14"/>
    <p:sldId id="806" r:id="rId15"/>
    <p:sldId id="818" r:id="rId16"/>
    <p:sldId id="807" r:id="rId17"/>
    <p:sldId id="810" r:id="rId18"/>
    <p:sldId id="820" r:id="rId19"/>
    <p:sldId id="809" r:id="rId20"/>
    <p:sldId id="811" r:id="rId21"/>
    <p:sldId id="814" r:id="rId22"/>
    <p:sldId id="813" r:id="rId23"/>
    <p:sldId id="812" r:id="rId24"/>
    <p:sldId id="815" r:id="rId25"/>
    <p:sldId id="816" r:id="rId26"/>
    <p:sldId id="817" r:id="rId27"/>
    <p:sldId id="777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80121" autoAdjust="0"/>
  </p:normalViewPr>
  <p:slideViewPr>
    <p:cSldViewPr>
      <p:cViewPr varScale="1">
        <p:scale>
          <a:sx n="100" d="100"/>
          <a:sy n="100" d="100"/>
        </p:scale>
        <p:origin x="-8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llthingsdistributed.com/2012/01/amazon-dynamodb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Amazon Dynamo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hashing with “virtual nodes” for better load balancing</a:t>
            </a:r>
          </a:p>
          <a:p>
            <a:r>
              <a:rPr lang="en-US" dirty="0" smtClean="0"/>
              <a:t>Start with a static number of virtual nodes uniformly distributed over the 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node joins and gets all virtual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1/3 (roughly) from the other 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3</a:t>
            </a: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grading </a:t>
            </a:r>
            <a:r>
              <a:rPr lang="en-US" smtClean="0"/>
              <a:t>is going on.</a:t>
            </a:r>
          </a:p>
          <a:p>
            <a:r>
              <a:rPr lang="en-US" dirty="0" smtClean="0"/>
              <a:t>PA4 </a:t>
            </a:r>
            <a:r>
              <a:rPr lang="en-US" dirty="0" smtClean="0"/>
              <a:t>deadline: 5/6</a:t>
            </a:r>
          </a:p>
          <a:p>
            <a:pPr lvl="1"/>
            <a:r>
              <a:rPr lang="en-US" dirty="0" smtClean="0"/>
              <a:t>Please start early. Grader takes a long, long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N: # of replicas; configurable</a:t>
            </a:r>
          </a:p>
          <a:p>
            <a:r>
              <a:rPr lang="en-US" dirty="0" smtClean="0"/>
              <a:t>The first is stored regularly with consistent hashing</a:t>
            </a:r>
          </a:p>
          <a:p>
            <a:r>
              <a:rPr lang="en-US" dirty="0" smtClean="0"/>
              <a:t>N-1 replicas are stored in the N-1 (physical) successor nodes (called preference list)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server can handle read/write in the preference list, but it walks over the ring</a:t>
            </a:r>
          </a:p>
          <a:p>
            <a:pPr lvl="1"/>
            <a:r>
              <a:rPr lang="en-US" dirty="0" smtClean="0"/>
              <a:t>E.g., try B first, then C, then D, etc.</a:t>
            </a:r>
          </a:p>
          <a:p>
            <a:r>
              <a:rPr lang="en-US" dirty="0" smtClean="0"/>
              <a:t>Update propagation: by the server that handled the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Dynamo’s replication is lazy.</a:t>
            </a:r>
          </a:p>
          <a:p>
            <a:pPr lvl="1"/>
            <a:r>
              <a:rPr lang="en-US" dirty="0" smtClean="0"/>
              <a:t>A put() request is returned “right away” (more on this later); it does not wait until the update is propagated to the replicas.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As long as there’s one reachable server</a:t>
            </a:r>
            <a:r>
              <a:rPr lang="en-US" dirty="0" smtClean="0"/>
              <a:t>, a write is done.</a:t>
            </a:r>
          </a:p>
          <a:p>
            <a:pPr lvl="1"/>
            <a:r>
              <a:rPr lang="en-US" dirty="0" smtClean="0"/>
              <a:t>This could lead to inconsistency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971800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271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should succeed all the time</a:t>
            </a:r>
          </a:p>
          <a:p>
            <a:pPr lvl="1"/>
            <a:r>
              <a:rPr lang="en-US" dirty="0" smtClean="0"/>
              <a:t>E.g., “Add to Cart”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s long as there’s at least one reachable server</a:t>
            </a:r>
          </a:p>
          <a:p>
            <a:r>
              <a:rPr lang="en-US" dirty="0" smtClean="0"/>
              <a:t>Object versioning is used to reconcile inconsistency.</a:t>
            </a:r>
          </a:p>
          <a:p>
            <a:r>
              <a:rPr lang="en-US" dirty="0" smtClean="0"/>
              <a:t>Each object has a vector clock</a:t>
            </a:r>
          </a:p>
          <a:p>
            <a:pPr lvl="1"/>
            <a:r>
              <a:rPr lang="en-US" dirty="0" smtClean="0"/>
              <a:t>E.g., D1 ([</a:t>
            </a:r>
            <a:r>
              <a:rPr lang="en-US" dirty="0" err="1" smtClean="0"/>
              <a:t>Sx</a:t>
            </a:r>
            <a:r>
              <a:rPr lang="en-US" dirty="0" smtClean="0"/>
              <a:t>, 1], [</a:t>
            </a:r>
            <a:r>
              <a:rPr lang="en-US" dirty="0" err="1" smtClean="0"/>
              <a:t>Sy</a:t>
            </a:r>
            <a:r>
              <a:rPr lang="en-US" dirty="0" smtClean="0"/>
              <a:t>, 1]): Object D (version 1) has written once by server </a:t>
            </a:r>
            <a:r>
              <a:rPr lang="en-US" dirty="0" err="1" smtClean="0"/>
              <a:t>Sx</a:t>
            </a:r>
            <a:r>
              <a:rPr lang="en-US" dirty="0" smtClean="0"/>
              <a:t> and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node keeps all versions until the data becomes consistent</a:t>
            </a:r>
          </a:p>
          <a:p>
            <a:pPr lvl="1"/>
            <a:r>
              <a:rPr lang="en-US" dirty="0" smtClean="0"/>
              <a:t>I.e., no overwrite, almost like each write creates a new object</a:t>
            </a:r>
          </a:p>
          <a:p>
            <a:r>
              <a:rPr lang="en-US" dirty="0" smtClean="0"/>
              <a:t>Causally concurrent versions: inconsistency</a:t>
            </a:r>
          </a:p>
          <a:p>
            <a:pPr lvl="1"/>
            <a:r>
              <a:rPr lang="en-US" dirty="0" smtClean="0"/>
              <a:t>I.e., there are writes not causally related.</a:t>
            </a:r>
          </a:p>
          <a:p>
            <a:r>
              <a:rPr lang="en-US" dirty="0" smtClean="0"/>
              <a:t>If inconsistent, reconcile later.</a:t>
            </a:r>
          </a:p>
          <a:p>
            <a:pPr lvl="1"/>
            <a:r>
              <a:rPr lang="en-US" dirty="0" smtClean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Theorem?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 then C? A?</a:t>
            </a:r>
          </a:p>
          <a:p>
            <a:r>
              <a:rPr lang="en-US" dirty="0" smtClean="0"/>
              <a:t>Eventual consistency?</a:t>
            </a:r>
          </a:p>
          <a:p>
            <a:pPr lvl="1"/>
            <a:r>
              <a:rPr lang="en-US" dirty="0" smtClean="0"/>
              <a:t>Availability and partition tolerance over consistency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Detection &amp;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versioning gives the ability to detect write conflicts.</a:t>
            </a:r>
          </a:p>
          <a:p>
            <a:r>
              <a:rPr lang="en-US" dirty="0" smtClean="0"/>
              <a:t>Reconciliation</a:t>
            </a:r>
          </a:p>
          <a:p>
            <a:pPr lvl="1"/>
            <a:r>
              <a:rPr lang="en-US" dirty="0" smtClean="0"/>
              <a:t>Simple resolution done by the system (last-write-wins policy)</a:t>
            </a:r>
          </a:p>
          <a:p>
            <a:pPr lvl="1"/>
            <a:r>
              <a:rPr lang="en-US" dirty="0" smtClean="0"/>
              <a:t>Complex resolution done by each application: System presents </a:t>
            </a:r>
            <a:r>
              <a:rPr lang="en-US" dirty="0" smtClean="0">
                <a:solidFill>
                  <a:srgbClr val="FF0000"/>
                </a:solidFill>
              </a:rPr>
              <a:t>all conflicting versions</a:t>
            </a:r>
            <a:r>
              <a:rPr lang="en-US" dirty="0" smtClean="0"/>
              <a:t> of data to an application.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24-hour period</a:t>
            </a:r>
          </a:p>
          <a:p>
            <a:r>
              <a:rPr lang="en-US" dirty="0" smtClean="0"/>
              <a:t>99.94% of requests saw exactly one version</a:t>
            </a:r>
          </a:p>
          <a:p>
            <a:r>
              <a:rPr lang="en-US" dirty="0" smtClean="0"/>
              <a:t>0.00057% saw 2 versions</a:t>
            </a:r>
          </a:p>
          <a:p>
            <a:r>
              <a:rPr lang="en-US" dirty="0" smtClean="0"/>
              <a:t>0.00047% saw 3 versions</a:t>
            </a:r>
          </a:p>
          <a:p>
            <a:r>
              <a:rPr lang="en-US" dirty="0" smtClean="0"/>
              <a:t>0.00009% saw 4 versions</a:t>
            </a:r>
          </a:p>
          <a:p>
            <a:r>
              <a:rPr lang="en-US" dirty="0" smtClean="0"/>
              <a:t>Usually triggered by many concurrent requests issued by 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N replicas</a:t>
            </a:r>
          </a:p>
          <a:p>
            <a:pPr lvl="1"/>
            <a:r>
              <a:rPr lang="en-US" dirty="0" smtClean="0"/>
              <a:t>R readers</a:t>
            </a:r>
          </a:p>
          <a:p>
            <a:pPr lvl="1"/>
            <a:r>
              <a:rPr lang="en-US" dirty="0" smtClean="0"/>
              <a:t>W writers</a:t>
            </a:r>
          </a:p>
          <a:p>
            <a:r>
              <a:rPr lang="en-US" dirty="0" smtClean="0"/>
              <a:t>Static quorum approach: R + W &gt; N</a:t>
            </a:r>
          </a:p>
          <a:p>
            <a:r>
              <a:rPr lang="en-US" dirty="0" smtClean="0"/>
              <a:t>Typical Dynamo configuration: (N, R, W) == (3, 2, 2)</a:t>
            </a:r>
          </a:p>
          <a:p>
            <a:r>
              <a:rPr lang="en-US" dirty="0" smtClean="0"/>
              <a:t>But it depends</a:t>
            </a:r>
          </a:p>
          <a:p>
            <a:pPr lvl="1"/>
            <a:r>
              <a:rPr lang="en-US" dirty="0" smtClean="0"/>
              <a:t>High performance read (e.g., write-once, read-many): R==1, W==N</a:t>
            </a:r>
          </a:p>
          <a:p>
            <a:pPr lvl="1"/>
            <a:r>
              <a:rPr lang="en-US" dirty="0" smtClean="0"/>
              <a:t>Low R &amp; W might lead to more inconsistency</a:t>
            </a:r>
          </a:p>
          <a:p>
            <a:r>
              <a:rPr lang="en-US" dirty="0" smtClean="0"/>
              <a:t>Dealing with failures</a:t>
            </a:r>
          </a:p>
          <a:p>
            <a:pPr lvl="1"/>
            <a:r>
              <a:rPr lang="en-US" dirty="0" smtClean="0"/>
              <a:t>Another node in the preference list handles the requests temporarily</a:t>
            </a:r>
          </a:p>
          <a:p>
            <a:pPr lvl="1"/>
            <a:r>
              <a:rPr lang="en-US" dirty="0" smtClean="0"/>
              <a:t>Delivers the replicas to the original node upon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ranges are replicated.</a:t>
            </a:r>
          </a:p>
          <a:p>
            <a:r>
              <a:rPr lang="en-US" dirty="0" smtClean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 smtClean="0"/>
              <a:t>Transferring entire (key, value) pairs for comparison is not an option</a:t>
            </a:r>
          </a:p>
          <a:p>
            <a:r>
              <a:rPr lang="en-US" dirty="0" smtClean="0"/>
              <a:t>Merkel trees</a:t>
            </a:r>
          </a:p>
          <a:p>
            <a:pPr lvl="1"/>
            <a:r>
              <a:rPr lang="en-US" dirty="0" smtClean="0"/>
              <a:t>Leaves are hashes of values of individual keys</a:t>
            </a:r>
          </a:p>
          <a:p>
            <a:pPr lvl="1"/>
            <a:r>
              <a:rPr lang="en-US" dirty="0" smtClean="0"/>
              <a:t>Parents are hashes of (immediate) children</a:t>
            </a:r>
          </a:p>
          <a:p>
            <a:pPr lvl="1"/>
            <a:r>
              <a:rPr lang="en-US" dirty="0" smtClean="0"/>
              <a:t>Comparison of parents at the same level tells the difference in children</a:t>
            </a:r>
          </a:p>
          <a:p>
            <a:pPr lvl="1"/>
            <a:r>
              <a:rPr lang="en-US" dirty="0" smtClean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 smtClean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 smtClean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</a:t>
            </a:r>
            <a:r>
              <a:rPr lang="en-US" i="1" dirty="0" smtClean="0">
                <a:solidFill>
                  <a:srgbClr val="FF0000"/>
                </a:solidFill>
              </a:rPr>
              <a:t>synchronized</a:t>
            </a:r>
          </a:p>
          <a:p>
            <a:pPr lvl="1"/>
            <a:r>
              <a:rPr lang="en-US" dirty="0" smtClean="0"/>
              <a:t>One: </a:t>
            </a:r>
            <a:r>
              <a:rPr lang="en-US" dirty="0"/>
              <a:t>(k0, v2) &amp; (k1, v1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other: (</a:t>
            </a:r>
            <a:r>
              <a:rPr lang="en-US" dirty="0"/>
              <a:t>k0, v0) &amp; (k1, v1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h3 = hash(v2)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r>
              <a:rPr lang="en-US" sz="2000" dirty="0" smtClean="0">
                <a:solidFill>
                  <a:srgbClr val="000000"/>
                </a:solidFill>
              </a:rPr>
              <a:t> = hash(h2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</a:p>
          <a:p>
            <a:pPr lvl="1"/>
            <a:r>
              <a:rPr lang="en-US" dirty="0" smtClean="0"/>
              <a:t>Distributed key-value storage with eventual consistency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Consistent </a:t>
            </a:r>
            <a:r>
              <a:rPr lang="en-US" dirty="0">
                <a:solidFill>
                  <a:srgbClr val="FF0000"/>
                </a:solidFill>
              </a:rPr>
              <a:t>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 </a:t>
            </a:r>
            <a:r>
              <a:rPr lang="en-US" dirty="0">
                <a:solidFill>
                  <a:srgbClr val="FF0000"/>
                </a:solidFill>
              </a:rPr>
              <a:t>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</a:t>
            </a:r>
            <a:r>
              <a:rPr lang="en-US" dirty="0"/>
              <a:t>for partition/failure tolerance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Merkel </a:t>
            </a:r>
            <a:r>
              <a:rPr lang="en-US" dirty="0">
                <a:solidFill>
                  <a:srgbClr val="FF0000"/>
                </a:solidFill>
              </a:rPr>
              <a:t>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key-value storage</a:t>
            </a:r>
          </a:p>
          <a:p>
            <a:pPr lvl="1"/>
            <a:r>
              <a:rPr lang="en-US" dirty="0" smtClean="0"/>
              <a:t>Only accessible with the primary key</a:t>
            </a:r>
          </a:p>
          <a:p>
            <a:pPr lvl="1"/>
            <a:r>
              <a:rPr lang="en-US" dirty="0" smtClean="0"/>
              <a:t>put(key, value) &amp; get(key)</a:t>
            </a:r>
          </a:p>
          <a:p>
            <a:r>
              <a:rPr lang="en-US" dirty="0" smtClean="0"/>
              <a:t>Used for many Amazon services (“applications”)</a:t>
            </a:r>
          </a:p>
          <a:p>
            <a:pPr lvl="1"/>
            <a:r>
              <a:rPr lang="en-US" dirty="0" smtClean="0"/>
              <a:t>Shopping cart, best seller lists, customer preferences, product catalog, etc.</a:t>
            </a:r>
          </a:p>
          <a:p>
            <a:pPr lvl="1"/>
            <a:r>
              <a:rPr lang="en-US" dirty="0" smtClean="0"/>
              <a:t>Now in AWS as well (</a:t>
            </a:r>
            <a:r>
              <a:rPr lang="en-US" dirty="0" err="1" smtClean="0"/>
              <a:t>DynamoDB</a:t>
            </a:r>
            <a:r>
              <a:rPr lang="en-US" dirty="0" smtClean="0"/>
              <a:t>) (if interested</a:t>
            </a:r>
            <a:r>
              <a:rPr lang="en-US" dirty="0"/>
              <a:t>, read </a:t>
            </a:r>
            <a:r>
              <a:rPr lang="en-US" dirty="0">
                <a:hlinkClick r:id="rId2"/>
              </a:rPr>
              <a:t>http://www.allthingsdistributed.com/2012/01/amazon-</a:t>
            </a:r>
            <a:r>
              <a:rPr lang="en-US" dirty="0" smtClean="0">
                <a:hlinkClick r:id="rId2"/>
              </a:rPr>
              <a:t>dynamodb.html</a:t>
            </a:r>
            <a:r>
              <a:rPr lang="en-US" dirty="0" smtClean="0"/>
              <a:t>)</a:t>
            </a:r>
          </a:p>
          <a:p>
            <a:r>
              <a:rPr lang="en-US" dirty="0"/>
              <a:t>With other Google systems (</a:t>
            </a:r>
            <a:r>
              <a:rPr lang="en-US" dirty="0" smtClean="0"/>
              <a:t>GFS &amp; </a:t>
            </a:r>
            <a:r>
              <a:rPr lang="en-US" dirty="0" err="1" smtClean="0"/>
              <a:t>Bigtable</a:t>
            </a:r>
            <a:r>
              <a:rPr lang="en-US" dirty="0"/>
              <a:t>), Dynamo marks one of the first </a:t>
            </a:r>
            <a:r>
              <a:rPr lang="en-US" dirty="0" smtClean="0"/>
              <a:t>non</a:t>
            </a:r>
            <a:r>
              <a:rPr lang="en-US" dirty="0"/>
              <a:t>-relational </a:t>
            </a:r>
            <a:r>
              <a:rPr lang="en-US" dirty="0" smtClean="0"/>
              <a:t>storage </a:t>
            </a:r>
            <a:r>
              <a:rPr lang="en-US" dirty="0"/>
              <a:t>systems (a.k.a. </a:t>
            </a:r>
            <a:r>
              <a:rPr lang="en-US" dirty="0" err="1"/>
              <a:t>NoSQL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Comprehensive picture of what it means to design a distributed storage system</a:t>
            </a:r>
            <a:endParaRPr lang="en-US" dirty="0"/>
          </a:p>
          <a:p>
            <a:r>
              <a:rPr lang="en-US" dirty="0" smtClean="0"/>
              <a:t>Main motivation: shopping cart service</a:t>
            </a:r>
          </a:p>
          <a:p>
            <a:pPr lvl="1"/>
            <a:r>
              <a:rPr lang="en-US" dirty="0" smtClean="0"/>
              <a:t>3 million checkouts in a single day</a:t>
            </a:r>
          </a:p>
          <a:p>
            <a:pPr lvl="1"/>
            <a:r>
              <a:rPr lang="en-US" dirty="0" smtClean="0"/>
              <a:t>Hundreds of thousands of concurrent active sessions</a:t>
            </a:r>
          </a:p>
          <a:p>
            <a:r>
              <a:rPr lang="en-US" dirty="0" smtClean="0"/>
              <a:t>Properties (in the CAP theorem sense)</a:t>
            </a:r>
          </a:p>
          <a:p>
            <a:pPr lvl="1"/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Partition tolerance</a:t>
            </a:r>
          </a:p>
          <a:p>
            <a:pPr lvl="1"/>
            <a:r>
              <a:rPr lang="en-US" dirty="0" smtClean="0"/>
              <a:t>Availability (“always-on” experience)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Pieces?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design a storage service on a cluster of servers</a:t>
            </a:r>
          </a:p>
          <a:p>
            <a:r>
              <a:rPr lang="en-US" dirty="0" smtClean="0"/>
              <a:t>What do we need?</a:t>
            </a:r>
          </a:p>
          <a:p>
            <a:pPr lvl="1"/>
            <a:r>
              <a:rPr lang="en-US" dirty="0" smtClean="0"/>
              <a:t>Membership maintenance</a:t>
            </a:r>
          </a:p>
          <a:p>
            <a:pPr lvl="1"/>
            <a:r>
              <a:rPr lang="en-US" dirty="0" smtClean="0"/>
              <a:t>Object insert/lookup/delete</a:t>
            </a:r>
          </a:p>
          <a:p>
            <a:pPr lvl="1"/>
            <a:r>
              <a:rPr lang="en-US" dirty="0" smtClean="0"/>
              <a:t>(Some) Consistency with replication</a:t>
            </a:r>
          </a:p>
          <a:p>
            <a:pPr lvl="1"/>
            <a:r>
              <a:rPr lang="en-US" dirty="0" smtClean="0"/>
              <a:t>Partition tolerance</a:t>
            </a:r>
          </a:p>
          <a:p>
            <a:r>
              <a:rPr lang="en-US" dirty="0" smtClean="0"/>
              <a:t>Dynamo is a good example as a working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1828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8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Design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for membership and failure detection</a:t>
            </a:r>
          </a:p>
          <a:p>
            <a:pPr lvl="1"/>
            <a:r>
              <a:rPr lang="en-US" dirty="0" smtClean="0"/>
              <a:t>Eventually-consistent membership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Consistent hashing</a:t>
            </a:r>
            <a:r>
              <a:rPr lang="en-US" dirty="0" smtClean="0"/>
              <a:t> for node &amp; key distribution</a:t>
            </a:r>
          </a:p>
          <a:p>
            <a:pPr lvl="1"/>
            <a:r>
              <a:rPr lang="en-US" dirty="0" smtClean="0"/>
              <a:t>Similar to Chord</a:t>
            </a:r>
          </a:p>
          <a:p>
            <a:pPr lvl="1"/>
            <a:r>
              <a:rPr lang="en-US" dirty="0" smtClean="0"/>
              <a:t>But there’s no ring-based routing; everyone knows everyone else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 versioning</a:t>
            </a:r>
            <a:r>
              <a:rPr lang="en-US" dirty="0" smtClean="0"/>
              <a:t> for eventually-consistent data objects</a:t>
            </a:r>
          </a:p>
          <a:p>
            <a:pPr lvl="1"/>
            <a:r>
              <a:rPr lang="en-US" dirty="0" smtClean="0"/>
              <a:t>A vector clock associated with each object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for partition/failure tolerance</a:t>
            </a:r>
          </a:p>
          <a:p>
            <a:pPr lvl="1"/>
            <a:r>
              <a:rPr lang="en-US" dirty="0" smtClean="0"/>
              <a:t>Called “</a:t>
            </a:r>
            <a:r>
              <a:rPr lang="en-US" dirty="0"/>
              <a:t>s</a:t>
            </a:r>
            <a:r>
              <a:rPr lang="en-US" dirty="0" smtClean="0"/>
              <a:t>loppy” quorum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Merkel tree</a:t>
            </a:r>
            <a:r>
              <a:rPr lang="en-US" dirty="0" smtClean="0"/>
              <a:t> for resynchronization after failures/partitions</a:t>
            </a:r>
          </a:p>
          <a:p>
            <a:pPr lvl="1"/>
            <a:r>
              <a:rPr lang="en-US" dirty="0" smtClean="0"/>
              <a:t>(This was not covered in class yet)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are organized as a ring just like Chord using consistent hashing</a:t>
            </a:r>
          </a:p>
          <a:p>
            <a:r>
              <a:rPr lang="en-US" dirty="0" smtClean="0"/>
              <a:t>But everyone knows everyone else.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 smtClean="0"/>
              <a:t>Manually done</a:t>
            </a:r>
          </a:p>
          <a:p>
            <a:pPr lvl="1"/>
            <a:r>
              <a:rPr lang="en-US" dirty="0" smtClean="0"/>
              <a:t>An operator uses a console to add/delete a node</a:t>
            </a:r>
          </a:p>
          <a:p>
            <a:pPr lvl="1"/>
            <a:r>
              <a:rPr lang="en-US" dirty="0" smtClean="0"/>
              <a:t>Reason: it’s a well-maintained system; nodes come back pretty quickly and don’t depart permanently most of the time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 smtClean="0"/>
              <a:t>Each node maintains its own view of the membership &amp; the history of the membership changes</a:t>
            </a:r>
          </a:p>
          <a:p>
            <a:pPr lvl="1"/>
            <a:r>
              <a:rPr lang="en-US" dirty="0" smtClean="0"/>
              <a:t>Propagated using gossiping (every second, pick random targets)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Does not use a separate protocol</a:t>
            </a:r>
            <a:r>
              <a:rPr lang="en-US" dirty="0" smtClean="0"/>
              <a:t>; each request serves as a ping</a:t>
            </a:r>
          </a:p>
          <a:p>
            <a:pPr lvl="1"/>
            <a:r>
              <a:rPr lang="en-US" dirty="0" smtClean="0"/>
              <a:t>Dynamo has enough requests at any moment anyway</a:t>
            </a:r>
          </a:p>
          <a:p>
            <a:r>
              <a:rPr lang="en-US" dirty="0" smtClean="0"/>
              <a:t>If a node doesn’t respond to a request, it is considered to be failed.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consistent hashing</a:t>
            </a:r>
          </a:p>
          <a:p>
            <a:r>
              <a:rPr lang="en-US" dirty="0" smtClean="0"/>
              <a:t>Load becomes uneven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ith a small number of nodes and/or as nodes come and go, each partition size becomes uneven.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28195</TotalTime>
  <Pages>12</Pages>
  <Words>1404</Words>
  <Application>Microsoft Macintosh PowerPoint</Application>
  <PresentationFormat>Letter Paper (8.5x11 in)</PresentationFormat>
  <Paragraphs>213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Necessary Pieces?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CSE 486/586 Administrivia</vt:lpstr>
      <vt:lpstr>Replication</vt:lpstr>
      <vt:lpstr>Replication</vt:lpstr>
      <vt:lpstr>Replication</vt:lpstr>
      <vt:lpstr>Object Versioning</vt:lpstr>
      <vt:lpstr>Object Versioning</vt:lpstr>
      <vt:lpstr>Conflict Detection &amp; Resolution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1280</cp:revision>
  <cp:lastPrinted>2016-04-13T15:55:08Z</cp:lastPrinted>
  <dcterms:created xsi:type="dcterms:W3CDTF">2012-03-21T04:48:11Z</dcterms:created>
  <dcterms:modified xsi:type="dcterms:W3CDTF">2016-04-13T16:59:55Z</dcterms:modified>
  <cp:category/>
</cp:coreProperties>
</file>