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31"/>
  </p:notesMasterIdLst>
  <p:handoutMasterIdLst>
    <p:handoutMasterId r:id="rId32"/>
  </p:handoutMasterIdLst>
  <p:sldIdLst>
    <p:sldId id="322" r:id="rId3"/>
    <p:sldId id="798" r:id="rId4"/>
    <p:sldId id="799" r:id="rId5"/>
    <p:sldId id="800" r:id="rId6"/>
    <p:sldId id="801" r:id="rId7"/>
    <p:sldId id="802" r:id="rId8"/>
    <p:sldId id="803" r:id="rId9"/>
    <p:sldId id="804" r:id="rId10"/>
    <p:sldId id="822" r:id="rId11"/>
    <p:sldId id="805" r:id="rId12"/>
    <p:sldId id="806" r:id="rId13"/>
    <p:sldId id="807" r:id="rId14"/>
    <p:sldId id="808" r:id="rId15"/>
    <p:sldId id="809" r:id="rId16"/>
    <p:sldId id="810" r:id="rId17"/>
    <p:sldId id="811" r:id="rId18"/>
    <p:sldId id="812" r:id="rId19"/>
    <p:sldId id="813" r:id="rId20"/>
    <p:sldId id="814" r:id="rId21"/>
    <p:sldId id="820" r:id="rId22"/>
    <p:sldId id="816" r:id="rId23"/>
    <p:sldId id="815" r:id="rId24"/>
    <p:sldId id="817" r:id="rId25"/>
    <p:sldId id="818" r:id="rId26"/>
    <p:sldId id="819" r:id="rId27"/>
    <p:sldId id="821" r:id="rId28"/>
    <p:sldId id="777" r:id="rId29"/>
    <p:sldId id="584" r:id="rId3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6" d="100"/>
          <a:sy n="86" d="100"/>
        </p:scale>
        <p:origin x="-93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slide" Target="slides/slide28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37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150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Choose one date</a:t>
            </a:r>
            <a:r>
              <a:rPr lang="en-US" baseline="0" dirty="0" smtClean="0"/>
              <a:t> and assign it to one person. Remove that from the choice. Choose another date and assign it to a second person. Remove that from the choice.</a:t>
            </a:r>
          </a:p>
          <a:p>
            <a:r>
              <a:rPr lang="en-US" baseline="0" dirty="0" smtClean="0"/>
              <a:t>Repeat the above n times, and get all possible choices for everybody having a different birthday.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571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 60~80</a:t>
            </a:r>
            <a:r>
              <a:rPr lang="en-US" baseline="0" dirty="0" smtClean="0"/>
              <a:t> people, the probability is very close to 1. You do not need 366 people to find a collision.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74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Apply the same analysis, and you find two values that hash</a:t>
            </a:r>
            <a:r>
              <a:rPr lang="en-US" baseline="0" dirty="0" smtClean="0"/>
              <a:t> to the same value.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148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SHA1 gives a “summary” of M. AES gives a proof.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7307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Security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Comes from Greek word meaning </a:t>
            </a:r>
            <a:r>
              <a:rPr lang="ja-JP" altLang="en-US" dirty="0"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ea typeface="ＭＳ Ｐゴシック" charset="0"/>
                <a:cs typeface="ＭＳ Ｐゴシック" charset="0"/>
              </a:rPr>
              <a:t>secret</a:t>
            </a:r>
            <a:r>
              <a:rPr lang="ja-JP" altLang="en-US" dirty="0">
                <a:ea typeface="ＭＳ Ｐゴシック" charset="0"/>
                <a:cs typeface="ＭＳ Ｐゴシック" charset="0"/>
              </a:rPr>
              <a:t>”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dirty="0">
                <a:ea typeface="ＭＳ Ｐゴシック" charset="0"/>
              </a:rPr>
              <a:t>Primitives also can provide integrity, </a:t>
            </a:r>
            <a:r>
              <a:rPr lang="en-US" dirty="0" smtClean="0">
                <a:ea typeface="ＭＳ Ｐゴシック" charset="0"/>
              </a:rPr>
              <a:t>authentication</a:t>
            </a:r>
            <a:endParaRPr lang="en-US" sz="2400" dirty="0">
              <a:ea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Cryptographers invent secret codes to attempt to hide messages from unauthorized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observers</a:t>
            </a:r>
          </a:p>
          <a:p>
            <a:pPr eaLnBrk="1" hangingPunct="1"/>
            <a:endParaRPr lang="en-US" dirty="0">
              <a:ea typeface="ＭＳ Ｐゴシック" charset="0"/>
              <a:cs typeface="ＭＳ Ｐゴシック" charset="0"/>
            </a:endParaRPr>
          </a:p>
          <a:p>
            <a:pPr marL="0" indent="0" eaLnBrk="1" hangingPunct="1">
              <a:buNone/>
            </a:pP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Modern </a:t>
            </a:r>
            <a:r>
              <a:rPr lang="en-US" dirty="0">
                <a:ea typeface="ＭＳ Ｐゴシック" charset="0"/>
                <a:cs typeface="ＭＳ Ｐゴシック" charset="0"/>
              </a:rPr>
              <a:t>encryption:</a:t>
            </a:r>
          </a:p>
          <a:p>
            <a:pPr lvl="1" eaLnBrk="1" hangingPunct="1"/>
            <a:r>
              <a:rPr lang="en-US" i="1" dirty="0">
                <a:ea typeface="ＭＳ Ｐゴシック" charset="0"/>
              </a:rPr>
              <a:t>Algorithm </a:t>
            </a:r>
            <a:r>
              <a:rPr lang="en-US" dirty="0">
                <a:ea typeface="ＭＳ Ｐゴシック" charset="0"/>
              </a:rPr>
              <a:t>public, </a:t>
            </a:r>
            <a:r>
              <a:rPr lang="en-US" i="1" dirty="0">
                <a:ea typeface="ＭＳ Ｐゴシック" charset="0"/>
              </a:rPr>
              <a:t>key </a:t>
            </a:r>
            <a:r>
              <a:rPr lang="en-US" dirty="0">
                <a:ea typeface="ＭＳ Ｐゴシック" charset="0"/>
              </a:rPr>
              <a:t>secret and provides security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May be symmetric (secret) or asymmetric (public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pPr eaLnBrk="1" hangingPunct="1"/>
            <a:r>
              <a:rPr lang="en-US" dirty="0" smtClean="0">
                <a:ea typeface="ＭＳ Ｐゴシック" charset="0"/>
              </a:rPr>
              <a:t>Cryptographic algorithms goal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Given key, relatively easy to compute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Without key, hard to compute (invert)</a:t>
            </a:r>
          </a:p>
          <a:p>
            <a:pPr lvl="1" eaLnBrk="1" hangingPunct="1"/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Level</a:t>
            </a:r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of security often based on </a:t>
            </a:r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“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length</a:t>
            </a:r>
            <a:r>
              <a:rPr lang="ja-JP" alt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”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of key</a:t>
            </a:r>
          </a:p>
          <a:p>
            <a:pPr lvl="1" eaLnBrk="1" hangingPunct="1"/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125538" y="31972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plaintext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083050" y="3179763"/>
            <a:ext cx="1489075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ciphertext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086600" y="3197225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plaintext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516188" y="3381375"/>
            <a:ext cx="147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5667375" y="3381375"/>
            <a:ext cx="1323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2268538" y="2828925"/>
            <a:ext cx="1803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/>
              <a:t>encryption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516563" y="2828925"/>
            <a:ext cx="16287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/>
              <a:t>decryption</a:t>
            </a:r>
          </a:p>
        </p:txBody>
      </p:sp>
    </p:spTree>
    <p:extLst>
      <p:ext uri="{BB962C8B-B14F-4D97-AF65-F5344CB8AC3E}">
        <p14:creationId xmlns:p14="http://schemas.microsoft.com/office/powerpoint/2010/main" val="2117498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 animBg="1"/>
      <p:bldP spid="9" grpId="0" animBg="1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Types of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Cryptographic hash Functions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Zero </a:t>
            </a:r>
            <a:r>
              <a:rPr lang="en-US" dirty="0" smtClean="0">
                <a:ea typeface="ＭＳ Ｐゴシック" charset="0"/>
              </a:rPr>
              <a:t>keys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Secret-key functions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One </a:t>
            </a:r>
            <a:r>
              <a:rPr lang="en-US" dirty="0" smtClean="0">
                <a:ea typeface="ＭＳ Ｐゴシック" charset="0"/>
              </a:rPr>
              <a:t>key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Public-key functions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Two </a:t>
            </a:r>
            <a:r>
              <a:rPr lang="en-US" dirty="0" smtClean="0">
                <a:ea typeface="ＭＳ Ｐゴシック" charset="0"/>
              </a:rPr>
              <a:t>keys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688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Cryptographic Hash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Take message, </a:t>
            </a:r>
            <a:r>
              <a:rPr lang="en-US" i="1" dirty="0">
                <a:ea typeface="ＭＳ Ｐゴシック" charset="0"/>
                <a:cs typeface="ＭＳ Ｐゴシック" charset="0"/>
              </a:rPr>
              <a:t>m</a:t>
            </a:r>
            <a:r>
              <a:rPr lang="en-US" dirty="0">
                <a:ea typeface="ＭＳ Ｐゴシック" charset="0"/>
                <a:cs typeface="ＭＳ Ｐゴシック" charset="0"/>
              </a:rPr>
              <a:t>, of arbitrary length and produces a smaller (short) number, </a:t>
            </a:r>
            <a:r>
              <a:rPr lang="en-US" i="1" dirty="0">
                <a:ea typeface="ＭＳ Ｐゴシック" charset="0"/>
                <a:cs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  <a:cs typeface="ＭＳ Ｐゴシック" charset="0"/>
              </a:rPr>
              <a:t>)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Properties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Easy to compute </a:t>
            </a:r>
            <a:r>
              <a:rPr lang="en-US" i="1" dirty="0">
                <a:ea typeface="ＭＳ Ｐゴシック" charset="0"/>
              </a:rPr>
              <a:t>h(m)</a:t>
            </a:r>
            <a:endParaRPr lang="en-US" dirty="0">
              <a:ea typeface="ＭＳ Ｐゴシック" charset="0"/>
            </a:endParaRPr>
          </a:p>
          <a:p>
            <a:pPr lvl="1" eaLnBrk="1" hangingPunct="1"/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Pre-image 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</a:rPr>
              <a:t>resistance (strong collision)</a:t>
            </a:r>
            <a:r>
              <a:rPr lang="en-US" dirty="0" smtClean="0">
                <a:solidFill>
                  <a:srgbClr val="000090"/>
                </a:solidFill>
                <a:ea typeface="ＭＳ Ｐゴシック" charset="0"/>
              </a:rPr>
              <a:t>: </a:t>
            </a:r>
            <a:r>
              <a:rPr lang="en-US" dirty="0">
                <a:ea typeface="ＭＳ Ｐゴシック" charset="0"/>
              </a:rPr>
              <a:t>Hard to find an </a:t>
            </a:r>
            <a:r>
              <a:rPr lang="en-US" i="1" dirty="0">
                <a:ea typeface="ＭＳ Ｐゴシック" charset="0"/>
              </a:rPr>
              <a:t>m</a:t>
            </a:r>
            <a:r>
              <a:rPr lang="en-US" dirty="0">
                <a:ea typeface="ＭＳ Ｐゴシック" charset="0"/>
              </a:rPr>
              <a:t>, given </a:t>
            </a:r>
            <a:r>
              <a:rPr lang="en-US" i="1" dirty="0">
                <a:ea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</a:rPr>
              <a:t>)</a:t>
            </a:r>
          </a:p>
          <a:p>
            <a:pPr lvl="2" eaLnBrk="1" hangingPunct="1"/>
            <a:r>
              <a:rPr lang="ja-JP" altLang="en-US" sz="1800" i="1" dirty="0" smtClean="0">
                <a:ea typeface="ＭＳ Ｐゴシック" charset="0"/>
              </a:rPr>
              <a:t>“</a:t>
            </a:r>
            <a:r>
              <a:rPr lang="en-US" sz="1800" i="1" dirty="0">
                <a:ea typeface="ＭＳ Ｐゴシック" charset="0"/>
              </a:rPr>
              <a:t>One-way function</a:t>
            </a:r>
            <a:r>
              <a:rPr lang="ja-JP" altLang="en-US" sz="1800" i="1" dirty="0">
                <a:ea typeface="ＭＳ Ｐゴシック" charset="0"/>
              </a:rPr>
              <a:t>”</a:t>
            </a:r>
            <a:endParaRPr lang="en-US" sz="1800" dirty="0">
              <a:ea typeface="ＭＳ Ｐゴシック" charset="0"/>
            </a:endParaRPr>
          </a:p>
          <a:p>
            <a:pPr lvl="1" eaLnBrk="1" hangingPunct="1"/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Second pre-image 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</a:rPr>
              <a:t>resistance (weak collision)</a:t>
            </a:r>
            <a:r>
              <a:rPr lang="en-US" dirty="0" smtClean="0">
                <a:solidFill>
                  <a:srgbClr val="000090"/>
                </a:solidFill>
                <a:ea typeface="ＭＳ Ｐゴシック" charset="0"/>
              </a:rPr>
              <a:t>:  </a:t>
            </a:r>
            <a:r>
              <a:rPr lang="en-US" dirty="0">
                <a:ea typeface="ＭＳ Ｐゴシック" charset="0"/>
              </a:rPr>
              <a:t>Hard to find two values that hash to the same </a:t>
            </a:r>
            <a:r>
              <a:rPr lang="en-US" i="1" dirty="0">
                <a:ea typeface="ＭＳ Ｐゴシック" charset="0"/>
              </a:rPr>
              <a:t>h(m</a:t>
            </a:r>
            <a:r>
              <a:rPr lang="en-US" i="1" dirty="0" smtClean="0">
                <a:ea typeface="ＭＳ Ｐゴシック" charset="0"/>
              </a:rPr>
              <a:t>)</a:t>
            </a:r>
          </a:p>
          <a:p>
            <a:pPr lvl="2" eaLnBrk="1" hangingPunct="1"/>
            <a:r>
              <a:rPr lang="en-US" sz="1800" i="1" dirty="0" smtClean="0">
                <a:ea typeface="ＭＳ Ｐゴシック" charset="0"/>
              </a:rPr>
              <a:t>E.g</a:t>
            </a:r>
            <a:r>
              <a:rPr lang="en-US" sz="1800" i="1" dirty="0">
                <a:ea typeface="ＭＳ Ｐゴシック" charset="0"/>
              </a:rPr>
              <a:t>. </a:t>
            </a:r>
            <a:r>
              <a:rPr lang="en-US" sz="1800" dirty="0">
                <a:ea typeface="ＭＳ Ｐゴシック" charset="0"/>
              </a:rPr>
              <a:t>discover collision:</a:t>
            </a:r>
            <a:r>
              <a:rPr lang="en-US" sz="1800" i="1" dirty="0">
                <a:ea typeface="ＭＳ Ｐゴシック" charset="0"/>
              </a:rPr>
              <a:t>  h(m) == h(m</a:t>
            </a:r>
            <a:r>
              <a:rPr lang="ja-JP" altLang="en-US" sz="1800" i="1" dirty="0">
                <a:ea typeface="ＭＳ Ｐゴシック" charset="0"/>
              </a:rPr>
              <a:t>’</a:t>
            </a:r>
            <a:r>
              <a:rPr lang="en-US" sz="1800" i="1" dirty="0">
                <a:ea typeface="ＭＳ Ｐゴシック" charset="0"/>
              </a:rPr>
              <a:t>) for m != m</a:t>
            </a:r>
            <a:r>
              <a:rPr lang="ja-JP" altLang="en-US" sz="1800" i="1" dirty="0">
                <a:ea typeface="ＭＳ Ｐゴシック" charset="0"/>
              </a:rPr>
              <a:t>’</a:t>
            </a:r>
            <a:endParaRPr lang="en-US" sz="1800" i="1" dirty="0">
              <a:ea typeface="ＭＳ Ｐゴシック" charset="0"/>
            </a:endParaRPr>
          </a:p>
          <a:p>
            <a:pPr lvl="1" eaLnBrk="1" hangingPunct="1"/>
            <a:r>
              <a:rPr lang="en-US" dirty="0">
                <a:ea typeface="ＭＳ Ｐゴシック" charset="0"/>
              </a:rPr>
              <a:t>Often assumed:  output of hash </a:t>
            </a:r>
            <a:r>
              <a:rPr lang="en-US" dirty="0" err="1" smtClean="0">
                <a:ea typeface="ＭＳ Ｐゴシック" charset="0"/>
              </a:rPr>
              <a:t>fn’s</a:t>
            </a:r>
            <a:r>
              <a:rPr lang="en-US" dirty="0" smtClean="0">
                <a:ea typeface="ＭＳ Ｐゴシック" charset="0"/>
              </a:rPr>
              <a:t>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looks</a:t>
            </a:r>
            <a:r>
              <a:rPr lang="ja-JP" altLang="en-US" dirty="0">
                <a:ea typeface="ＭＳ Ｐゴシック" charset="0"/>
              </a:rPr>
              <a:t>”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 smtClean="0">
                <a:ea typeface="ＭＳ Ｐゴシック" charset="0"/>
              </a:rPr>
              <a:t>random</a:t>
            </a:r>
          </a:p>
          <a:p>
            <a:pPr eaLnBrk="1" hangingPunct="1"/>
            <a:r>
              <a:rPr lang="en-US" dirty="0" smtClean="0">
                <a:ea typeface="ＭＳ Ｐゴシック" charset="0"/>
              </a:rPr>
              <a:t>What’s wrong with collisions?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E.g., message authentication (MAC) (will discuss later).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9726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945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Hard to Find Collisions?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Think like an attacker. What would be the simplest strategy to try?</a:t>
            </a:r>
          </a:p>
          <a:p>
            <a:pPr lvl="1"/>
            <a:r>
              <a:rPr lang="en-US" dirty="0" smtClean="0"/>
              <a:t>Brute-force trials.</a:t>
            </a:r>
          </a:p>
          <a:p>
            <a:pPr lvl="1"/>
            <a:r>
              <a:rPr lang="en-US" dirty="0" smtClean="0"/>
              <a:t>Then the question is how many trials do we need?</a:t>
            </a:r>
          </a:p>
          <a:p>
            <a:pPr lvl="1"/>
            <a:r>
              <a:rPr lang="en-US" dirty="0" smtClean="0"/>
              <a:t>The “strength” of your crypto hash depends on how hard it is to find out collisions.</a:t>
            </a:r>
          </a:p>
          <a:p>
            <a:r>
              <a:rPr lang="en-US" dirty="0" smtClean="0"/>
              <a:t>Birthday paradox</a:t>
            </a:r>
          </a:p>
          <a:p>
            <a:pPr lvl="1"/>
            <a:r>
              <a:rPr lang="en-US" dirty="0" smtClean="0"/>
              <a:t>In a set of </a:t>
            </a:r>
            <a:r>
              <a:rPr lang="en-US" i="1" dirty="0" smtClean="0"/>
              <a:t>n</a:t>
            </a:r>
            <a:r>
              <a:rPr lang="en-US" dirty="0" smtClean="0"/>
              <a:t> random people, what’s the probability of two people having the same birthday?</a:t>
            </a:r>
          </a:p>
          <a:p>
            <a:r>
              <a:rPr lang="en-US" dirty="0" smtClean="0"/>
              <a:t>What’s the similarity between this and the crypto hash collision?</a:t>
            </a:r>
          </a:p>
          <a:p>
            <a:r>
              <a:rPr lang="en-US" dirty="0" smtClean="0"/>
              <a:t>Calculation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Compute probability of </a:t>
            </a:r>
            <a:r>
              <a:rPr lang="en-US" i="1" dirty="0">
                <a:ea typeface="ＭＳ Ｐゴシック" charset="0"/>
                <a:cs typeface="ＭＳ Ｐゴシック" charset="0"/>
              </a:rPr>
              <a:t>different</a:t>
            </a:r>
            <a:r>
              <a:rPr lang="en-US" dirty="0">
                <a:ea typeface="ＭＳ Ｐゴシック" charset="0"/>
                <a:cs typeface="ＭＳ Ｐゴシック" charset="0"/>
              </a:rPr>
              <a:t> birthdays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Random sample of </a:t>
            </a:r>
            <a:r>
              <a:rPr lang="en-US" i="1" dirty="0">
                <a:ea typeface="ＭＳ Ｐゴシック" charset="0"/>
                <a:cs typeface="ＭＳ Ｐゴシック" charset="0"/>
              </a:rPr>
              <a:t>n</a:t>
            </a:r>
            <a:r>
              <a:rPr lang="en-US" dirty="0">
                <a:ea typeface="ＭＳ Ｐゴシック" charset="0"/>
                <a:cs typeface="ＭＳ Ｐゴシック" charset="0"/>
              </a:rPr>
              <a:t> people taken from </a:t>
            </a:r>
            <a:r>
              <a:rPr lang="en-US" i="1" dirty="0">
                <a:ea typeface="ＭＳ Ｐゴシック" charset="0"/>
                <a:cs typeface="ＭＳ Ｐゴシック" charset="0"/>
              </a:rPr>
              <a:t>k</a:t>
            </a:r>
            <a:r>
              <a:rPr lang="en-US" dirty="0">
                <a:ea typeface="ＭＳ Ｐゴシック" charset="0"/>
                <a:cs typeface="ＭＳ Ｐゴシック" charset="0"/>
              </a:rPr>
              <a:t>=365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days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624" y="32766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0389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Birthday Paradox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Probability of no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repetition: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i="1" dirty="0" smtClean="0">
                <a:ea typeface="ＭＳ Ｐゴシック" charset="0"/>
              </a:rPr>
              <a:t>P = 1 – (1) (1 - 1/365) (1 – 2/365) (1 – 3/365) … (1 – (n-1)/365)</a:t>
            </a:r>
          </a:p>
          <a:p>
            <a:pPr lvl="1" eaLnBrk="1" hangingPunct="1">
              <a:spcAft>
                <a:spcPts val="600"/>
              </a:spcAft>
            </a:pPr>
            <a:r>
              <a:rPr lang="en-US" i="1" dirty="0" smtClean="0">
                <a:ea typeface="ＭＳ Ｐゴシック" charset="0"/>
              </a:rPr>
              <a:t>(k = # of slots</a:t>
            </a:r>
            <a:r>
              <a:rPr lang="en-US" i="1" smtClean="0">
                <a:ea typeface="ＭＳ Ｐゴシック" charset="0"/>
              </a:rPr>
              <a:t>, e.g., 365) P  </a:t>
            </a:r>
            <a:r>
              <a:rPr lang="en-US" i="1" dirty="0">
                <a:ea typeface="ＭＳ Ｐゴシック" charset="0"/>
              </a:rPr>
              <a:t>≈  1 – e</a:t>
            </a:r>
            <a:r>
              <a:rPr lang="en-US" i="1" baseline="30000" dirty="0">
                <a:ea typeface="ＭＳ Ｐゴシック" charset="0"/>
              </a:rPr>
              <a:t>-(n(n-1)/</a:t>
            </a:r>
            <a:r>
              <a:rPr lang="en-US" i="1" baseline="30000" dirty="0" smtClean="0">
                <a:ea typeface="ＭＳ Ｐゴシック" charset="0"/>
              </a:rPr>
              <a:t>2k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 smtClean="0">
                <a:ea typeface="ＭＳ Ｐゴシック" charset="0"/>
              </a:rPr>
              <a:t>For </a:t>
            </a:r>
            <a:r>
              <a:rPr lang="en-US" i="1" dirty="0" smtClean="0">
                <a:ea typeface="ＭＳ Ｐゴシック" charset="0"/>
              </a:rPr>
              <a:t>p</a:t>
            </a:r>
            <a:r>
              <a:rPr lang="en-US" dirty="0" smtClean="0">
                <a:ea typeface="ＭＳ Ｐゴシック" charset="0"/>
              </a:rPr>
              <a:t>, it takes roughly </a:t>
            </a:r>
            <a:r>
              <a:rPr lang="en-US" dirty="0" err="1" smtClean="0">
                <a:ea typeface="ＭＳ Ｐゴシック" charset="0"/>
              </a:rPr>
              <a:t>sqrt</a:t>
            </a:r>
            <a:r>
              <a:rPr lang="en-US" dirty="0" smtClean="0">
                <a:ea typeface="ＭＳ Ｐゴシック" charset="0"/>
              </a:rPr>
              <a:t>(2k * </a:t>
            </a:r>
            <a:r>
              <a:rPr lang="en-US" dirty="0" err="1" smtClean="0">
                <a:ea typeface="ＭＳ Ｐゴシック" charset="0"/>
              </a:rPr>
              <a:t>ln</a:t>
            </a:r>
            <a:r>
              <a:rPr lang="en-US" dirty="0" smtClean="0">
                <a:ea typeface="ＭＳ Ｐゴシック" charset="0"/>
              </a:rPr>
              <a:t>(1/(1-p))) people to find two people with the same birthday.</a:t>
            </a:r>
          </a:p>
          <a:p>
            <a:pPr eaLnBrk="1" hangingPunct="1">
              <a:spcAft>
                <a:spcPts val="600"/>
              </a:spcAft>
            </a:pPr>
            <a:r>
              <a:rPr lang="en-US" dirty="0" smtClean="0">
                <a:ea typeface="ＭＳ Ｐゴシック" charset="0"/>
              </a:rPr>
              <a:t>With p = 50%,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375" y="3505200"/>
            <a:ext cx="5330825" cy="302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7468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Many Bits for Hash?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If </a:t>
            </a:r>
            <a:r>
              <a:rPr lang="en-US" i="1" dirty="0">
                <a:ea typeface="ＭＳ Ｐゴシック" charset="0"/>
                <a:cs typeface="ＭＳ Ｐゴシック" charset="0"/>
              </a:rPr>
              <a:t>m</a:t>
            </a:r>
            <a:r>
              <a:rPr lang="en-US" dirty="0">
                <a:ea typeface="ＭＳ Ｐゴシック" charset="0"/>
                <a:cs typeface="ＭＳ Ｐゴシック" charset="0"/>
              </a:rPr>
              <a:t> bits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, how many numbers do we need to find (weak) collision?</a:t>
            </a:r>
          </a:p>
          <a:p>
            <a:pPr lvl="1"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It’s not 2</a:t>
            </a:r>
            <a:r>
              <a:rPr lang="en-US" baseline="30000" dirty="0" smtClean="0">
                <a:ea typeface="ＭＳ Ｐゴシック" charset="0"/>
                <a:cs typeface="ＭＳ Ｐゴシック" charset="0"/>
              </a:rPr>
              <a:t>m </a:t>
            </a:r>
            <a:r>
              <a:rPr lang="en-US" dirty="0">
                <a:ea typeface="ＭＳ Ｐゴシック" charset="0"/>
                <a:cs typeface="ＭＳ Ｐゴシック" charset="0"/>
              </a:rPr>
              <a:t>+ 1!</a:t>
            </a:r>
            <a:endParaRPr lang="en-US" dirty="0" smtClean="0"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It takes </a:t>
            </a:r>
            <a:r>
              <a:rPr lang="en-US" i="1" dirty="0">
                <a:ea typeface="ＭＳ Ｐゴシック" charset="0"/>
                <a:cs typeface="ＭＳ Ｐゴシック" charset="0"/>
              </a:rPr>
              <a:t>2</a:t>
            </a:r>
            <a:r>
              <a:rPr lang="en-US" i="1" baseline="30000" dirty="0">
                <a:ea typeface="ＭＳ Ｐゴシック" charset="0"/>
                <a:cs typeface="ＭＳ Ｐゴシック" charset="0"/>
              </a:rPr>
              <a:t>m/2</a:t>
            </a:r>
            <a:r>
              <a:rPr lang="en-US" dirty="0">
                <a:ea typeface="ＭＳ Ｐゴシック" charset="0"/>
                <a:cs typeface="ＭＳ Ｐゴシック" charset="0"/>
              </a:rPr>
              <a:t> to find weak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collision (with high probability)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dirty="0">
                <a:ea typeface="ＭＳ Ｐゴシック" charset="0"/>
              </a:rPr>
              <a:t>Still takes 2</a:t>
            </a:r>
            <a:r>
              <a:rPr lang="en-US" baseline="30000" dirty="0">
                <a:ea typeface="ＭＳ Ｐゴシック" charset="0"/>
              </a:rPr>
              <a:t>m</a:t>
            </a:r>
            <a:r>
              <a:rPr lang="en-US" dirty="0">
                <a:ea typeface="ＭＳ Ｐゴシック" charset="0"/>
              </a:rPr>
              <a:t> to find strong (pre-image) </a:t>
            </a:r>
            <a:r>
              <a:rPr lang="en-US" dirty="0" smtClean="0">
                <a:ea typeface="ＭＳ Ｐゴシック" charset="0"/>
              </a:rPr>
              <a:t>collision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64 bits, takes 2</a:t>
            </a:r>
            <a:r>
              <a:rPr lang="en-US" baseline="30000" dirty="0">
                <a:ea typeface="ＭＳ Ｐゴシック" charset="0"/>
                <a:cs typeface="ＭＳ Ｐゴシック" charset="0"/>
              </a:rPr>
              <a:t>32</a:t>
            </a:r>
            <a:r>
              <a:rPr lang="en-US" dirty="0">
                <a:ea typeface="ＭＳ Ｐゴシック" charset="0"/>
                <a:cs typeface="ＭＳ Ｐゴシック" charset="0"/>
              </a:rPr>
              <a:t> messages to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search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MD5 </a:t>
            </a:r>
            <a:r>
              <a:rPr lang="en-US" dirty="0">
                <a:ea typeface="ＭＳ Ｐゴシック" charset="0"/>
                <a:cs typeface="ＭＳ Ｐゴシック" charset="0"/>
              </a:rPr>
              <a:t>(128 bits) considered too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little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SHA-1 (160 bits) getting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old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171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Password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Password hashing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Can’t </a:t>
            </a:r>
            <a:r>
              <a:rPr lang="en-US" dirty="0">
                <a:ea typeface="ＭＳ Ｐゴシック" charset="0"/>
              </a:rPr>
              <a:t>store passwords in a file that could be </a:t>
            </a:r>
            <a:r>
              <a:rPr lang="en-US" dirty="0" smtClean="0">
                <a:ea typeface="ＭＳ Ｐゴシック" charset="0"/>
              </a:rPr>
              <a:t>read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Concerned with insider attacks!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</a:rPr>
              <a:t>Must </a:t>
            </a:r>
            <a:r>
              <a:rPr lang="en-US" dirty="0">
                <a:ea typeface="ＭＳ Ｐゴシック" charset="0"/>
              </a:rPr>
              <a:t>compare typed passwords to stored </a:t>
            </a:r>
            <a:r>
              <a:rPr lang="en-US" dirty="0" smtClean="0">
                <a:ea typeface="ＭＳ Ｐゴシック" charset="0"/>
              </a:rPr>
              <a:t>passwords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Does 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</a:rPr>
              <a:t>hash (typed) === hash (password)</a:t>
            </a:r>
            <a:r>
              <a:rPr lang="en-US" dirty="0" smtClean="0">
                <a:ea typeface="ＭＳ Ｐゴシック" charset="0"/>
              </a:rPr>
              <a:t>?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</a:rPr>
              <a:t>Actually</a:t>
            </a:r>
            <a:r>
              <a:rPr lang="en-US" dirty="0">
                <a:ea typeface="ＭＳ Ｐゴシック" charset="0"/>
              </a:rPr>
              <a:t>, a </a:t>
            </a:r>
            <a:r>
              <a:rPr lang="en-US" dirty="0" smtClean="0">
                <a:solidFill>
                  <a:srgbClr val="FF0000"/>
                </a:solidFill>
                <a:ea typeface="ＭＳ Ｐゴシック" charset="0"/>
              </a:rPr>
              <a:t>salt</a:t>
            </a:r>
            <a:r>
              <a:rPr lang="en-US" dirty="0" smtClean="0">
                <a:ea typeface="ＭＳ Ｐゴシック" charset="0"/>
              </a:rPr>
              <a:t> </a:t>
            </a:r>
            <a:r>
              <a:rPr lang="en-US" dirty="0">
                <a:ea typeface="ＭＳ Ｐゴシック" charset="0"/>
              </a:rPr>
              <a:t>is often used</a:t>
            </a:r>
            <a:r>
              <a:rPr lang="en-US" dirty="0" smtClean="0">
                <a:ea typeface="ＭＳ Ｐゴシック" charset="0"/>
              </a:rPr>
              <a:t>: </a:t>
            </a:r>
            <a:r>
              <a:rPr lang="en-US" dirty="0">
                <a:solidFill>
                  <a:srgbClr val="0000FF"/>
                </a:solidFill>
                <a:ea typeface="ＭＳ Ｐゴシック" charset="0"/>
              </a:rPr>
              <a:t>hash (input || salt)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Avoids </a:t>
            </a:r>
            <a:r>
              <a:rPr lang="en-US" dirty="0" err="1">
                <a:ea typeface="ＭＳ Ｐゴシック" charset="0"/>
              </a:rPr>
              <a:t>precomputation</a:t>
            </a:r>
            <a:r>
              <a:rPr lang="en-US" dirty="0">
                <a:ea typeface="ＭＳ Ｐゴシック" charset="0"/>
              </a:rPr>
              <a:t> of all possible hashes in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rainbow tables</a:t>
            </a:r>
            <a:r>
              <a:rPr lang="ja-JP" altLang="en-US" dirty="0">
                <a:ea typeface="ＭＳ Ｐゴシック" charset="0"/>
              </a:rPr>
              <a:t>”</a:t>
            </a:r>
            <a:r>
              <a:rPr lang="en-US" dirty="0">
                <a:ea typeface="ＭＳ Ｐゴシック" charset="0"/>
              </a:rPr>
              <a:t> (available for download from file-sharing systems</a:t>
            </a:r>
            <a:r>
              <a:rPr lang="en-US" dirty="0" smtClean="0">
                <a:ea typeface="ＭＳ Ｐゴシック" charset="0"/>
              </a:rPr>
              <a:t>)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432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(Secret)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/>
              <a:t>Also: “conventional / private-key / single-key”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Sender and recipient share a common key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All classical encryption algorithms are private-key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Dual use:  confidentiality </a:t>
            </a:r>
            <a:r>
              <a:rPr lang="en-AU" dirty="0" smtClean="0">
                <a:ea typeface="ＭＳ Ｐゴシック" charset="0"/>
              </a:rPr>
              <a:t>(encryption) or </a:t>
            </a:r>
            <a:r>
              <a:rPr lang="en-AU" dirty="0">
                <a:ea typeface="ＭＳ Ｐゴシック" charset="0"/>
              </a:rPr>
              <a:t>authentication/</a:t>
            </a:r>
            <a:r>
              <a:rPr lang="en-AU" dirty="0" smtClean="0">
                <a:ea typeface="ＭＳ Ｐゴシック" charset="0"/>
              </a:rPr>
              <a:t>integrity (message authentication code)</a:t>
            </a:r>
          </a:p>
          <a:p>
            <a:pPr eaLnBrk="1" hangingPunct="1"/>
            <a:r>
              <a:rPr lang="en-AU" dirty="0" smtClean="0">
                <a:ea typeface="ＭＳ Ｐゴシック" charset="0"/>
              </a:rPr>
              <a:t>Was only type of encryption prior to invention of public-key in 1970’s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Most widely used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More computationally efficient than </a:t>
            </a:r>
            <a:r>
              <a:rPr lang="ja-JP" altLang="en-US" dirty="0">
                <a:ea typeface="ＭＳ Ｐゴシック" charset="0"/>
              </a:rPr>
              <a:t>“</a:t>
            </a:r>
            <a:r>
              <a:rPr lang="en-US" dirty="0">
                <a:ea typeface="ＭＳ Ｐゴシック" charset="0"/>
              </a:rPr>
              <a:t>public key</a:t>
            </a:r>
            <a:r>
              <a:rPr lang="ja-JP" altLang="en-US" dirty="0" smtClean="0">
                <a:ea typeface="ＭＳ Ｐゴシック" charset="0"/>
              </a:rPr>
              <a:t>”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446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Cipher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89" y="1905000"/>
            <a:ext cx="8533511" cy="3520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000"/>
                  </a:s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310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Two requirements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Strong encryption </a:t>
            </a:r>
            <a:r>
              <a:rPr lang="en-US" dirty="0" smtClean="0">
                <a:ea typeface="ＭＳ Ｐゴシック" charset="0"/>
              </a:rPr>
              <a:t>algorithm</a:t>
            </a:r>
          </a:p>
          <a:p>
            <a:pPr lvl="1" eaLnBrk="1" hangingPunct="1"/>
            <a:r>
              <a:rPr lang="en-US" dirty="0" smtClean="0">
                <a:ea typeface="ＭＳ Ｐゴシック" charset="0"/>
              </a:rPr>
              <a:t>Secret key known only to sender/receiver</a:t>
            </a:r>
            <a:endParaRPr lang="en-US" dirty="0">
              <a:ea typeface="ＭＳ Ｐゴシック" charset="0"/>
            </a:endParaRPr>
          </a:p>
          <a:p>
            <a:pPr eaLnBrk="1" hangingPunct="1"/>
            <a:r>
              <a:rPr lang="en-US" dirty="0" smtClean="0">
                <a:ea typeface="ＭＳ Ｐゴシック" charset="0"/>
                <a:cs typeface="ＭＳ Ｐゴシック" charset="0"/>
              </a:rPr>
              <a:t>Goal</a:t>
            </a:r>
            <a:r>
              <a:rPr lang="en-US" dirty="0">
                <a:ea typeface="ＭＳ Ｐゴシック" charset="0"/>
                <a:cs typeface="ＭＳ Ｐゴシック" charset="0"/>
              </a:rPr>
              <a:t>:  Given key, generate 1-to-1 mapping to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ciphertext</a:t>
            </a:r>
            <a:r>
              <a:rPr lang="en-US" dirty="0">
                <a:ea typeface="ＭＳ Ｐゴシック" charset="0"/>
                <a:cs typeface="ＭＳ Ｐゴシック" charset="0"/>
              </a:rPr>
              <a:t> that looks random if key unknown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Assume </a:t>
            </a:r>
            <a:r>
              <a:rPr lang="en-US" i="1" dirty="0">
                <a:ea typeface="ＭＳ Ｐゴシック" charset="0"/>
              </a:rPr>
              <a:t>algorithm </a:t>
            </a:r>
            <a:r>
              <a:rPr lang="en-US" dirty="0">
                <a:ea typeface="ＭＳ Ｐゴシック" charset="0"/>
              </a:rPr>
              <a:t>is known (no security by obscurity)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Implies secure channel to distribute </a:t>
            </a:r>
            <a:r>
              <a:rPr lang="en-US" dirty="0" smtClean="0">
                <a:ea typeface="ＭＳ Ｐゴシック" charset="0"/>
              </a:rPr>
              <a:t>key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922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Threats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Leakage: </a:t>
            </a:r>
            <a:r>
              <a:rPr lang="en-US" dirty="0">
                <a:ea typeface="ＭＳ Ｐゴシック" charset="0"/>
                <a:cs typeface="ＭＳ Ｐゴシック" charset="0"/>
              </a:rPr>
              <a:t>An unauthorized party gains access to a service or data.</a:t>
            </a:r>
          </a:p>
          <a:p>
            <a:pPr lvl="1">
              <a:lnSpc>
                <a:spcPct val="100000"/>
              </a:lnSpc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Attacker obtains knowledge of a withdrawal or account </a:t>
            </a:r>
            <a:r>
              <a:rPr lang="en-US" dirty="0" smtClean="0">
                <a:ea typeface="ＭＳ Ｐゴシック" charset="0"/>
              </a:rPr>
              <a:t>balance</a:t>
            </a:r>
            <a:endParaRPr lang="en-US" dirty="0">
              <a:ea typeface="ＭＳ Ｐゴシック" charset="0"/>
            </a:endParaRP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Tampering: </a:t>
            </a:r>
            <a:r>
              <a:rPr lang="en-US" dirty="0">
                <a:ea typeface="ＭＳ Ｐゴシック" charset="0"/>
                <a:cs typeface="ＭＳ Ｐゴシック" charset="0"/>
              </a:rPr>
              <a:t> Unauthorized change of data, tampering with a service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Attacker changes the variable holding your personal checking $$ total</a:t>
            </a:r>
          </a:p>
          <a:p>
            <a:pPr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solidFill>
                  <a:schemeClr val="hlink"/>
                </a:solidFill>
                <a:ea typeface="ＭＳ Ｐゴシック" charset="0"/>
                <a:cs typeface="ＭＳ Ｐゴシック" charset="0"/>
              </a:rPr>
              <a:t>Vandalism:</a:t>
            </a:r>
            <a:r>
              <a:rPr lang="en-US" dirty="0">
                <a:ea typeface="ＭＳ Ｐゴシック" charset="0"/>
                <a:cs typeface="ＭＳ Ｐゴシック" charset="0"/>
              </a:rPr>
              <a:t> Interference with proper operation, without gain to the attacker</a:t>
            </a:r>
          </a:p>
          <a:p>
            <a:pPr lvl="1">
              <a:buClr>
                <a:schemeClr val="hlink"/>
              </a:buClr>
              <a:buSzPct val="120000"/>
              <a:buFont typeface="Arial"/>
              <a:buChar char="•"/>
            </a:pPr>
            <a:r>
              <a:rPr lang="en-US" dirty="0">
                <a:ea typeface="ＭＳ Ｐゴシック" charset="0"/>
              </a:rPr>
              <a:t>Attacker does not allow any transactions to your </a:t>
            </a:r>
            <a:r>
              <a:rPr lang="en-US" dirty="0" smtClean="0">
                <a:ea typeface="ＭＳ Ｐゴシック" charset="0"/>
              </a:rPr>
              <a:t>account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170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FF0000"/>
                </a:solidFill>
                <a:ea typeface="ＭＳ Ｐゴシック" charset="0"/>
              </a:rPr>
              <a:t>Encryption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cs typeface="Calibri" charset="0"/>
              </a:rPr>
              <a:t>For confidentiality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cs typeface="Calibri" charset="0"/>
              </a:rPr>
              <a:t>Sender: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Compute C = 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(M) &amp; Send C</a:t>
            </a:r>
          </a:p>
          <a:p>
            <a:pPr lvl="1" eaLnBrk="1" hangingPunct="1"/>
            <a:r>
              <a:rPr lang="en-US" dirty="0">
                <a:solidFill>
                  <a:srgbClr val="000000"/>
                </a:solidFill>
                <a:cs typeface="Calibri" charset="0"/>
              </a:rPr>
              <a:t>Receiver:</a:t>
            </a:r>
            <a:r>
              <a:rPr lang="en-US" dirty="0">
                <a:solidFill>
                  <a:srgbClr val="000090"/>
                </a:solidFill>
                <a:cs typeface="Calibri" charset="0"/>
              </a:rPr>
              <a:t>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Recover M = AES</a:t>
            </a:r>
            <a:r>
              <a:rPr lang="ja-JP" altLang="en-US" dirty="0">
                <a:solidFill>
                  <a:srgbClr val="0000FF"/>
                </a:solidFill>
                <a:cs typeface="Calibri" charset="0"/>
              </a:rPr>
              <a:t>’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(C)</a:t>
            </a:r>
          </a:p>
          <a:p>
            <a:pPr eaLnBrk="1" hangingPunct="1"/>
            <a:r>
              <a:rPr lang="en-US" dirty="0">
                <a:solidFill>
                  <a:srgbClr val="FF0000"/>
                </a:solidFill>
                <a:cs typeface="Calibri" charset="0"/>
              </a:rPr>
              <a:t>Message Authentication Code (MAC)</a:t>
            </a:r>
          </a:p>
          <a:p>
            <a:pPr lvl="1" eaLnBrk="1" hangingPunct="1"/>
            <a:r>
              <a:rPr lang="en-US" dirty="0">
                <a:cs typeface="Calibri" charset="0"/>
              </a:rPr>
              <a:t>For </a:t>
            </a:r>
            <a:r>
              <a:rPr lang="en-US" dirty="0" smtClean="0">
                <a:cs typeface="Calibri" charset="0"/>
              </a:rPr>
              <a:t>integrity and authenticity</a:t>
            </a:r>
            <a:endParaRPr lang="en-US" dirty="0">
              <a:cs typeface="Calibri" charset="0"/>
            </a:endParaRPr>
          </a:p>
          <a:p>
            <a:pPr lvl="1" eaLnBrk="1" hangingPunct="1"/>
            <a:r>
              <a:rPr lang="en-US" dirty="0">
                <a:cs typeface="Calibri" charset="0"/>
              </a:rPr>
              <a:t>Sender: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 Compute H = 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Send &lt;M, H&gt;</a:t>
            </a:r>
          </a:p>
          <a:p>
            <a:pPr lvl="1" eaLnBrk="1" hangingPunct="1"/>
            <a:r>
              <a:rPr lang="en-US" dirty="0">
                <a:cs typeface="Calibri" charset="0"/>
              </a:rPr>
              <a:t>Receiver: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Computer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H’ = 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AES</a:t>
            </a:r>
            <a:r>
              <a:rPr lang="en-US" baseline="-25000" dirty="0">
                <a:solidFill>
                  <a:srgbClr val="0000FF"/>
                </a:solidFill>
                <a:cs typeface="Calibri" charset="0"/>
              </a:rPr>
              <a:t>K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(SHA1 (M)) &amp; Check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H’ =</a:t>
            </a:r>
            <a:r>
              <a:rPr lang="en-US" dirty="0">
                <a:solidFill>
                  <a:srgbClr val="0000FF"/>
                </a:solidFill>
                <a:cs typeface="Calibri" charset="0"/>
              </a:rPr>
              <a:t>= </a:t>
            </a:r>
            <a:r>
              <a:rPr lang="en-US" dirty="0" smtClean="0">
                <a:solidFill>
                  <a:srgbClr val="0000FF"/>
                </a:solidFill>
                <a:cs typeface="Calibri" charset="0"/>
              </a:rPr>
              <a:t>H</a:t>
            </a:r>
            <a:endParaRPr lang="en-US" dirty="0">
              <a:solidFill>
                <a:srgbClr val="0000FF"/>
              </a:solidFill>
              <a:cs typeface="Calibri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154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(Asymmetric)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Developed to address two key issues</a:t>
            </a:r>
          </a:p>
          <a:p>
            <a:pPr lvl="1"/>
            <a:r>
              <a:rPr lang="en-US" dirty="0" smtClean="0"/>
              <a:t>Key distribution: secure communication without having to trust a key distribution center with your key</a:t>
            </a:r>
          </a:p>
          <a:p>
            <a:pPr lvl="1"/>
            <a:r>
              <a:rPr lang="en-US" dirty="0" smtClean="0"/>
              <a:t>Digital signature: verifying that a message comes from the claimed sender without prior establishment</a:t>
            </a:r>
          </a:p>
          <a:p>
            <a:r>
              <a:rPr lang="en-US" dirty="0" smtClean="0"/>
              <a:t>Public invention </a:t>
            </a:r>
            <a:r>
              <a:rPr lang="en-US" dirty="0" err="1" smtClean="0"/>
              <a:t>Diffie</a:t>
            </a:r>
            <a:r>
              <a:rPr lang="en-US" dirty="0" smtClean="0"/>
              <a:t> &amp; Hellman in 1976</a:t>
            </a:r>
          </a:p>
          <a:p>
            <a:pPr lvl="1"/>
            <a:r>
              <a:rPr lang="en-US" dirty="0" smtClean="0"/>
              <a:t>Known earlier to classified community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9596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(Asymmetric)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Involves two keys</a:t>
            </a:r>
          </a:p>
          <a:p>
            <a:pPr lvl="1"/>
            <a:r>
              <a:rPr lang="en-US" dirty="0" smtClean="0"/>
              <a:t>Public key: can be known to anybody, used to encrypt and verify signatures</a:t>
            </a:r>
          </a:p>
          <a:p>
            <a:pPr lvl="1"/>
            <a:r>
              <a:rPr lang="en-US" dirty="0" smtClean="0"/>
              <a:t>Private key: should be known only to the recipient, used to decrypt and sign signatures</a:t>
            </a:r>
          </a:p>
          <a:p>
            <a:r>
              <a:rPr lang="en-US" dirty="0" smtClean="0"/>
              <a:t>Asymmetric</a:t>
            </a:r>
          </a:p>
          <a:p>
            <a:pPr lvl="1"/>
            <a:r>
              <a:rPr lang="en-AU" dirty="0">
                <a:ea typeface="ＭＳ Ｐゴシック" charset="0"/>
              </a:rPr>
              <a:t>Can encrypt messages or verify signatures w/o ability to</a:t>
            </a:r>
            <a:r>
              <a:rPr lang="en-AU" b="1" dirty="0">
                <a:ea typeface="ＭＳ Ｐゴシック" charset="0"/>
              </a:rPr>
              <a:t> </a:t>
            </a:r>
            <a:r>
              <a:rPr lang="en-US" dirty="0" smtClean="0"/>
              <a:t>decrypt </a:t>
            </a:r>
            <a:r>
              <a:rPr lang="en-US" dirty="0" err="1" smtClean="0"/>
              <a:t>msgs</a:t>
            </a:r>
            <a:r>
              <a:rPr lang="en-US" dirty="0" smtClean="0"/>
              <a:t> or create signatures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If “one-way function” goes  c </a:t>
            </a:r>
            <a:r>
              <a:rPr lang="en-US" dirty="0">
                <a:ea typeface="ＭＳ Ｐゴシック" charset="0"/>
                <a:sym typeface="Wingdings" charset="0"/>
              </a:rPr>
              <a:t> F(m), then public-key encryption is a </a:t>
            </a:r>
            <a:r>
              <a:rPr lang="ja-JP" altLang="en-US" dirty="0">
                <a:ea typeface="ＭＳ Ｐゴシック" charset="0"/>
                <a:sym typeface="Wingdings" charset="0"/>
              </a:rPr>
              <a:t>“</a:t>
            </a:r>
            <a:r>
              <a:rPr lang="en-US" dirty="0">
                <a:ea typeface="ＭＳ Ｐゴシック" charset="0"/>
                <a:sym typeface="Wingdings" charset="0"/>
              </a:rPr>
              <a:t>trap-door</a:t>
            </a:r>
            <a:r>
              <a:rPr lang="ja-JP" altLang="en-US" dirty="0">
                <a:ea typeface="ＭＳ Ｐゴシック" charset="0"/>
                <a:sym typeface="Wingdings" charset="0"/>
              </a:rPr>
              <a:t>”</a:t>
            </a:r>
            <a:r>
              <a:rPr lang="en-US" dirty="0">
                <a:ea typeface="ＭＳ Ｐゴシック" charset="0"/>
                <a:sym typeface="Wingdings" charset="0"/>
              </a:rPr>
              <a:t> function:</a:t>
            </a:r>
          </a:p>
          <a:p>
            <a:pPr lvl="2" eaLnBrk="1" hangingPunct="1"/>
            <a:r>
              <a:rPr lang="en-US" dirty="0">
                <a:ea typeface="ＭＳ Ｐゴシック" charset="0"/>
                <a:sym typeface="Wingdings" charset="0"/>
              </a:rPr>
              <a:t>Easy to compute 	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c  F(m)</a:t>
            </a:r>
          </a:p>
          <a:p>
            <a:pPr lvl="2" eaLnBrk="1" hangingPunct="1"/>
            <a:r>
              <a:rPr lang="en-US" dirty="0">
                <a:ea typeface="ＭＳ Ｐゴシック" charset="0"/>
                <a:sym typeface="Wingdings" charset="0"/>
              </a:rPr>
              <a:t>Hard to compute 	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m  F</a:t>
            </a:r>
            <a:r>
              <a:rPr lang="en-US" baseline="30000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-1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(c)</a:t>
            </a:r>
            <a:r>
              <a:rPr lang="en-US" dirty="0" smtClean="0">
                <a:solidFill>
                  <a:srgbClr val="000090"/>
                </a:solidFill>
                <a:ea typeface="ＭＳ Ｐゴシック" charset="0"/>
                <a:sym typeface="Wingdings" charset="0"/>
              </a:rPr>
              <a:t> </a:t>
            </a:r>
            <a:r>
              <a:rPr lang="en-US" dirty="0">
                <a:ea typeface="ＭＳ Ｐゴシック" charset="0"/>
                <a:sym typeface="Wingdings" charset="0"/>
              </a:rPr>
              <a:t>	without knowing k</a:t>
            </a:r>
          </a:p>
          <a:p>
            <a:pPr lvl="2" eaLnBrk="1" hangingPunct="1"/>
            <a:r>
              <a:rPr lang="en-US" dirty="0">
                <a:ea typeface="ＭＳ Ｐゴシック" charset="0"/>
                <a:sym typeface="Wingdings" charset="0"/>
              </a:rPr>
              <a:t>Easy to compute </a:t>
            </a:r>
            <a:r>
              <a:rPr lang="en-US" dirty="0">
                <a:solidFill>
                  <a:srgbClr val="000090"/>
                </a:solidFill>
                <a:ea typeface="ＭＳ Ｐゴシック" charset="0"/>
                <a:sym typeface="Wingdings" charset="0"/>
              </a:rPr>
              <a:t>	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m  F</a:t>
            </a:r>
            <a:r>
              <a:rPr lang="en-US" baseline="30000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-1</a:t>
            </a:r>
            <a:r>
              <a:rPr lang="en-US" dirty="0" smtClean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(</a:t>
            </a:r>
            <a:r>
              <a:rPr lang="en-US" dirty="0" err="1" smtClean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c,</a:t>
            </a:r>
            <a:r>
              <a:rPr lang="en-US" dirty="0" err="1">
                <a:solidFill>
                  <a:srgbClr val="0000FF"/>
                </a:solidFill>
                <a:ea typeface="ＭＳ Ｐゴシック" charset="0"/>
                <a:sym typeface="Wingdings" charset="0"/>
              </a:rPr>
              <a:t>k</a:t>
            </a:r>
            <a:r>
              <a:rPr lang="en-US" dirty="0">
                <a:solidFill>
                  <a:srgbClr val="0000FF"/>
                </a:solidFill>
                <a:ea typeface="ＭＳ Ｐゴシック" charset="0"/>
                <a:sym typeface="Wingdings" charset="0"/>
              </a:rPr>
              <a:t>)</a:t>
            </a:r>
            <a:r>
              <a:rPr lang="en-US" dirty="0">
                <a:solidFill>
                  <a:srgbClr val="000090"/>
                </a:solidFill>
                <a:ea typeface="ＭＳ Ｐゴシック" charset="0"/>
                <a:sym typeface="Wingdings" charset="0"/>
              </a:rPr>
              <a:t> </a:t>
            </a:r>
            <a:r>
              <a:rPr lang="en-US" dirty="0">
                <a:ea typeface="ＭＳ Ｐゴシック" charset="0"/>
                <a:sym typeface="Wingdings" charset="0"/>
              </a:rPr>
              <a:t>	by knowing </a:t>
            </a:r>
            <a:r>
              <a:rPr lang="en-US" dirty="0" smtClean="0">
                <a:ea typeface="ＭＳ Ｐゴシック" charset="0"/>
                <a:sym typeface="Wingdings" charset="0"/>
              </a:rPr>
              <a:t>k</a:t>
            </a:r>
            <a:endParaRPr lang="en-US" dirty="0">
              <a:ea typeface="ＭＳ Ｐゴシック" charset="0"/>
              <a:sym typeface="Wingdings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50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 (Asymmetric) Key Crypto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80" b="56462"/>
          <a:stretch>
            <a:fillRect/>
          </a:stretch>
        </p:blipFill>
        <p:spPr bwMode="auto">
          <a:xfrm>
            <a:off x="0" y="1447800"/>
            <a:ext cx="9136063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319929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of Public Key 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283200"/>
          </a:xfrm>
        </p:spPr>
        <p:txBody>
          <a:bodyPr>
            <a:normAutofit lnSpcReduction="10000"/>
          </a:bodyPr>
          <a:lstStyle/>
          <a:p>
            <a:pPr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Like </a:t>
            </a:r>
            <a:r>
              <a:rPr lang="en-AU" dirty="0">
                <a:ea typeface="ＭＳ Ｐゴシック" charset="0"/>
                <a:cs typeface="ＭＳ Ｐゴシック" charset="0"/>
              </a:rPr>
              <a:t>private key schemes, brute force search </a:t>
            </a:r>
            <a:r>
              <a:rPr lang="en-AU" dirty="0" smtClean="0">
                <a:ea typeface="ＭＳ Ｐゴシック" charset="0"/>
                <a:cs typeface="ＭＳ Ｐゴシック" charset="0"/>
              </a:rPr>
              <a:t>possible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But keys used are too large (e.g., &gt;= 1024 bits)</a:t>
            </a:r>
          </a:p>
          <a:p>
            <a:pPr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Security </a:t>
            </a:r>
            <a:r>
              <a:rPr lang="en-AU" dirty="0">
                <a:ea typeface="ＭＳ Ｐゴシック" charset="0"/>
                <a:cs typeface="ＭＳ Ｐゴシック" charset="0"/>
              </a:rPr>
              <a:t>relies on a difference in computational difficulty b/w easy and hard problems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>
                <a:ea typeface="ＭＳ Ｐゴシック" charset="0"/>
                <a:cs typeface="ＭＳ Ｐゴシック" charset="0"/>
              </a:rPr>
              <a:t>RSA:  exponentiation in composite group vs. factoring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 err="1">
                <a:ea typeface="ＭＳ Ｐゴシック" charset="0"/>
                <a:cs typeface="ＭＳ Ｐゴシック" charset="0"/>
              </a:rPr>
              <a:t>ElGamal</a:t>
            </a:r>
            <a:r>
              <a:rPr lang="en-AU" dirty="0">
                <a:ea typeface="ＭＳ Ｐゴシック" charset="0"/>
                <a:cs typeface="ＭＳ Ｐゴシック" charset="0"/>
              </a:rPr>
              <a:t>/DH:  exponentiation vs. discrete logarithm in prime </a:t>
            </a:r>
            <a:r>
              <a:rPr lang="en-AU" dirty="0" smtClean="0">
                <a:ea typeface="ＭＳ Ｐゴシック" charset="0"/>
                <a:cs typeface="ＭＳ Ｐゴシック" charset="0"/>
              </a:rPr>
              <a:t>group</a:t>
            </a:r>
          </a:p>
          <a:p>
            <a:pPr lvl="1"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Hard problems are known, but computationally expensive</a:t>
            </a:r>
          </a:p>
          <a:p>
            <a:pPr eaLnBrk="1" hangingPunct="1">
              <a:spcAft>
                <a:spcPts val="600"/>
              </a:spcAft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Requires </a:t>
            </a:r>
            <a:r>
              <a:rPr lang="en-AU" dirty="0">
                <a:ea typeface="ＭＳ Ｐゴシック" charset="0"/>
                <a:cs typeface="ＭＳ Ｐゴシック" charset="0"/>
              </a:rPr>
              <a:t>use of very large numbers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Hence is slow compared to private key schemes </a:t>
            </a:r>
          </a:p>
          <a:p>
            <a:pPr lvl="1" eaLnBrk="1" hangingPunct="1"/>
            <a:r>
              <a:rPr lang="en-AU" dirty="0">
                <a:ea typeface="ＭＳ Ｐゴシック" charset="0"/>
              </a:rPr>
              <a:t>RSA-1024:  80 us / encryption; 1460 us / decryption  [</a:t>
            </a:r>
            <a:r>
              <a:rPr lang="en-US" dirty="0" err="1">
                <a:ea typeface="ＭＳ Ｐゴシック" charset="0"/>
              </a:rPr>
              <a:t>cryptopp.com</a:t>
            </a:r>
            <a:r>
              <a:rPr lang="en-US" dirty="0">
                <a:ea typeface="ＭＳ Ｐゴシック" charset="0"/>
              </a:rPr>
              <a:t>]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AES-128:    109 MB / sec =  1.2us / 1024 </a:t>
            </a:r>
            <a:r>
              <a:rPr lang="en-US" dirty="0" smtClean="0">
                <a:ea typeface="ＭＳ Ｐゴシック" charset="0"/>
              </a:rPr>
              <a:t>bits</a:t>
            </a:r>
            <a:endParaRPr lang="en-AU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5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(Simple) RSA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Security </a:t>
            </a:r>
            <a:r>
              <a:rPr lang="en-AU" dirty="0">
                <a:ea typeface="ＭＳ Ｐゴシック" charset="0"/>
                <a:cs typeface="ＭＳ Ｐゴシック" charset="0"/>
              </a:rPr>
              <a:t>due to cost of factoring large numbers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Factorization takes O(e </a:t>
            </a:r>
            <a:r>
              <a:rPr lang="en-AU" baseline="30000" dirty="0">
                <a:ea typeface="ＭＳ Ｐゴシック" charset="0"/>
              </a:rPr>
              <a:t>log n log log n</a:t>
            </a:r>
            <a:r>
              <a:rPr lang="en-AU" dirty="0">
                <a:ea typeface="ＭＳ Ｐゴシック" charset="0"/>
              </a:rPr>
              <a:t>) operations (hard) </a:t>
            </a:r>
            <a:endParaRPr lang="en-AU" dirty="0" smtClean="0">
              <a:ea typeface="ＭＳ Ｐゴシック" charset="0"/>
            </a:endParaRP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 smtClean="0">
                <a:ea typeface="ＭＳ Ｐゴシック" charset="0"/>
              </a:rPr>
              <a:t>Exponentiation takes </a:t>
            </a:r>
            <a:r>
              <a:rPr lang="en-AU" dirty="0">
                <a:ea typeface="ＭＳ Ｐゴシック" charset="0"/>
              </a:rPr>
              <a:t>O((log n)</a:t>
            </a:r>
            <a:r>
              <a:rPr lang="en-AU" baseline="30000" dirty="0">
                <a:ea typeface="ＭＳ Ｐゴシック" charset="0"/>
              </a:rPr>
              <a:t>3</a:t>
            </a:r>
            <a:r>
              <a:rPr lang="en-AU" dirty="0" smtClean="0">
                <a:ea typeface="ＭＳ Ｐゴシック" charset="0"/>
              </a:rPr>
              <a:t>) operations (easy)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sz="2600" dirty="0" smtClean="0">
                <a:ea typeface="ＭＳ Ｐゴシック" charset="0"/>
                <a:cs typeface="ＭＳ Ｐゴシック" charset="0"/>
              </a:rPr>
              <a:t>To </a:t>
            </a:r>
            <a:r>
              <a:rPr lang="en-AU" sz="2600" dirty="0">
                <a:ea typeface="ＭＳ Ｐゴシック" charset="0"/>
                <a:cs typeface="ＭＳ Ｐゴシック" charset="0"/>
              </a:rPr>
              <a:t>encrypt a message M the sender</a:t>
            </a:r>
            <a:r>
              <a:rPr lang="en-AU" sz="2600" dirty="0" smtClean="0">
                <a:ea typeface="ＭＳ Ｐゴシック" charset="0"/>
                <a:cs typeface="ＭＳ Ｐゴシック" charset="0"/>
              </a:rPr>
              <a:t>: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sz="2200" dirty="0" smtClean="0">
                <a:ea typeface="ＭＳ Ｐゴシック" charset="0"/>
                <a:cs typeface="ＭＳ Ｐゴシック" charset="0"/>
              </a:rPr>
              <a:t>Obtain public key </a:t>
            </a:r>
            <a:r>
              <a:rPr lang="en-AU" sz="2400" dirty="0" smtClean="0">
                <a:ea typeface="ＭＳ Ｐゴシック" charset="0"/>
              </a:rPr>
              <a:t>{</a:t>
            </a:r>
            <a:r>
              <a:rPr lang="en-AU" sz="2400" dirty="0" err="1">
                <a:ea typeface="ＭＳ Ｐゴシック" charset="0"/>
              </a:rPr>
              <a:t>e,n</a:t>
            </a:r>
            <a:r>
              <a:rPr lang="en-AU" sz="2400" dirty="0">
                <a:ea typeface="ＭＳ Ｐゴシック" charset="0"/>
              </a:rPr>
              <a:t>}; compute  C = M</a:t>
            </a:r>
            <a:r>
              <a:rPr lang="en-AU" sz="2400" baseline="30000" dirty="0">
                <a:ea typeface="ＭＳ Ｐゴシック" charset="0"/>
              </a:rPr>
              <a:t>e</a:t>
            </a:r>
            <a:r>
              <a:rPr lang="en-AU" sz="2400" dirty="0">
                <a:ea typeface="ＭＳ Ｐゴシック" charset="0"/>
              </a:rPr>
              <a:t> </a:t>
            </a:r>
            <a:r>
              <a:rPr lang="en-AU" sz="2400" dirty="0" smtClean="0">
                <a:ea typeface="ＭＳ Ｐゴシック" charset="0"/>
              </a:rPr>
              <a:t>mod n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To decrypt the </a:t>
            </a:r>
            <a:r>
              <a:rPr lang="en-AU" dirty="0" err="1" smtClean="0">
                <a:ea typeface="ＭＳ Ｐゴシック" charset="0"/>
                <a:cs typeface="ＭＳ Ｐゴシック" charset="0"/>
              </a:rPr>
              <a:t>ciphertext</a:t>
            </a:r>
            <a:r>
              <a:rPr lang="en-AU" dirty="0" smtClean="0">
                <a:ea typeface="ＭＳ Ｐゴシック" charset="0"/>
                <a:cs typeface="ＭＳ Ｐゴシック" charset="0"/>
              </a:rPr>
              <a:t> C the owner: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 smtClean="0">
                <a:ea typeface="ＭＳ Ｐゴシック" charset="0"/>
                <a:cs typeface="ＭＳ Ｐゴシック" charset="0"/>
              </a:rPr>
              <a:t>Use </a:t>
            </a:r>
            <a:r>
              <a:rPr lang="en-AU" dirty="0" smtClean="0">
                <a:ea typeface="ＭＳ Ｐゴシック" charset="0"/>
              </a:rPr>
              <a:t>private </a:t>
            </a:r>
            <a:r>
              <a:rPr lang="en-AU" dirty="0">
                <a:ea typeface="ＭＳ Ｐゴシック" charset="0"/>
              </a:rPr>
              <a:t>key {</a:t>
            </a:r>
            <a:r>
              <a:rPr lang="en-AU" dirty="0" err="1">
                <a:ea typeface="ＭＳ Ｐゴシック" charset="0"/>
              </a:rPr>
              <a:t>d,n</a:t>
            </a:r>
            <a:r>
              <a:rPr lang="en-AU" dirty="0">
                <a:ea typeface="ＭＳ Ｐゴシック" charset="0"/>
              </a:rPr>
              <a:t>}; computes   M = C</a:t>
            </a:r>
            <a:r>
              <a:rPr lang="en-AU" baseline="30000" dirty="0">
                <a:ea typeface="ＭＳ Ｐゴシック" charset="0"/>
              </a:rPr>
              <a:t>d</a:t>
            </a:r>
            <a:r>
              <a:rPr lang="en-AU" dirty="0">
                <a:ea typeface="ＭＳ Ｐゴシック" charset="0"/>
              </a:rPr>
              <a:t> mod </a:t>
            </a:r>
            <a:r>
              <a:rPr lang="en-AU" dirty="0" smtClean="0">
                <a:ea typeface="ＭＳ Ｐゴシック" charset="0"/>
              </a:rPr>
              <a:t>n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Note </a:t>
            </a:r>
            <a:r>
              <a:rPr lang="en-US" dirty="0">
                <a:ea typeface="ＭＳ Ｐゴシック" charset="0"/>
                <a:cs typeface="ＭＳ Ｐゴシック" charset="0"/>
              </a:rPr>
              <a:t>that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msg</a:t>
            </a:r>
            <a:r>
              <a:rPr lang="en-US" dirty="0">
                <a:ea typeface="ＭＳ Ｐゴシック" charset="0"/>
                <a:cs typeface="ＭＳ Ｐゴシック" charset="0"/>
              </a:rPr>
              <a:t> M must be smaller than the modulus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n</a:t>
            </a:r>
          </a:p>
          <a:p>
            <a:pPr eaLnBrk="1" hangingPunct="1">
              <a:lnSpc>
                <a:spcPct val="100000"/>
              </a:lnSpc>
              <a:spcBef>
                <a:spcPts val="75"/>
              </a:spcBef>
            </a:pPr>
            <a:r>
              <a:rPr lang="en-US" sz="2400" dirty="0" smtClean="0">
                <a:ea typeface="ＭＳ Ｐゴシック" charset="0"/>
              </a:rPr>
              <a:t>Otherwise</a:t>
            </a:r>
            <a:r>
              <a:rPr lang="en-US" sz="2400" dirty="0">
                <a:ea typeface="ＭＳ Ｐゴシック" charset="0"/>
              </a:rPr>
              <a:t>, hybrid encryption:</a:t>
            </a:r>
            <a:endParaRPr lang="en-AU" sz="2400" dirty="0">
              <a:ea typeface="ＭＳ Ｐゴシック" charset="0"/>
            </a:endParaRP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Generate random symmetric key </a:t>
            </a:r>
            <a:r>
              <a:rPr lang="en-AU" i="1" dirty="0">
                <a:ea typeface="ＭＳ Ｐゴシック" charset="0"/>
              </a:rPr>
              <a:t>r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Use public key encryption to encrypt </a:t>
            </a:r>
            <a:r>
              <a:rPr lang="en-AU" i="1" dirty="0">
                <a:ea typeface="ＭＳ Ｐゴシック" charset="0"/>
              </a:rPr>
              <a:t>r</a:t>
            </a:r>
          </a:p>
          <a:p>
            <a:pPr lvl="1" eaLnBrk="1" hangingPunct="1">
              <a:lnSpc>
                <a:spcPct val="100000"/>
              </a:lnSpc>
              <a:spcBef>
                <a:spcPts val="75"/>
              </a:spcBef>
            </a:pPr>
            <a:r>
              <a:rPr lang="en-AU" dirty="0">
                <a:ea typeface="ＭＳ Ｐゴシック" charset="0"/>
              </a:rPr>
              <a:t>Use symmetric key encryption under</a:t>
            </a:r>
            <a:r>
              <a:rPr lang="en-AU" i="1" dirty="0">
                <a:ea typeface="ＭＳ Ｐゴシック" charset="0"/>
              </a:rPr>
              <a:t> r </a:t>
            </a:r>
            <a:r>
              <a:rPr lang="en-AU" dirty="0">
                <a:ea typeface="ＭＳ Ｐゴシック" charset="0"/>
              </a:rPr>
              <a:t>to encrypt </a:t>
            </a:r>
            <a:r>
              <a:rPr lang="en-AU" i="1" dirty="0" smtClean="0">
                <a:ea typeface="ＭＳ Ｐゴシック" charset="0"/>
              </a:rPr>
              <a:t>M</a:t>
            </a:r>
            <a:endParaRPr lang="en-US" i="1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2409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Typical </a:t>
            </a:r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Secure digest (with cryptographic hash functions)</a:t>
            </a:r>
          </a:p>
          <a:p>
            <a:pPr lvl="1"/>
            <a:r>
              <a:rPr lang="en-US" dirty="0" smtClean="0"/>
              <a:t>A fixed-length that characterizes an arbitrary-length message</a:t>
            </a:r>
          </a:p>
          <a:p>
            <a:pPr lvl="1"/>
            <a:r>
              <a:rPr lang="en-US" dirty="0" smtClean="0"/>
              <a:t>Typically produced by cryptographic hash functions, e.g., SHA-1 or MD5.</a:t>
            </a:r>
          </a:p>
          <a:p>
            <a:r>
              <a:rPr lang="en-US" smtClean="0"/>
              <a:t>Digital </a:t>
            </a:r>
            <a:r>
              <a:rPr lang="en-US" dirty="0" smtClean="0"/>
              <a:t>signature with asymmetric crypto</a:t>
            </a:r>
            <a:endParaRPr lang="en-US" dirty="0"/>
          </a:p>
          <a:p>
            <a:pPr lvl="1"/>
            <a:r>
              <a:rPr lang="en-US" dirty="0"/>
              <a:t>Verifies a message or a document is an unaltered copy of one produced by the signer</a:t>
            </a:r>
          </a:p>
          <a:p>
            <a:pPr lvl="1"/>
            <a:r>
              <a:rPr lang="en-US" dirty="0"/>
              <a:t>Signer: </a:t>
            </a:r>
            <a:r>
              <a:rPr lang="en-US" dirty="0">
                <a:solidFill>
                  <a:srgbClr val="0000FF"/>
                </a:solidFill>
              </a:rPr>
              <a:t>compute H = RSA</a:t>
            </a:r>
            <a:r>
              <a:rPr lang="en-US" baseline="-25000" dirty="0">
                <a:solidFill>
                  <a:srgbClr val="0000FF"/>
                </a:solidFill>
              </a:rPr>
              <a:t>K</a:t>
            </a:r>
            <a:r>
              <a:rPr lang="en-US" dirty="0">
                <a:solidFill>
                  <a:srgbClr val="0000FF"/>
                </a:solidFill>
              </a:rPr>
              <a:t>(SHA1(M))</a:t>
            </a:r>
            <a:r>
              <a:rPr lang="en-US" baseline="-2500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&amp; send &lt;M, H&gt;</a:t>
            </a:r>
          </a:p>
          <a:p>
            <a:pPr lvl="1"/>
            <a:r>
              <a:rPr lang="en-US" dirty="0"/>
              <a:t>Verifier: </a:t>
            </a:r>
            <a:r>
              <a:rPr lang="en-US" dirty="0">
                <a:solidFill>
                  <a:srgbClr val="0000FF"/>
                </a:solidFill>
              </a:rPr>
              <a:t>compute H’ = SHA1(M) &amp; verify RSA</a:t>
            </a:r>
            <a:r>
              <a:rPr lang="en-US" baseline="-25000" dirty="0">
                <a:solidFill>
                  <a:srgbClr val="0000FF"/>
                </a:solidFill>
              </a:rPr>
              <a:t>K’</a:t>
            </a:r>
            <a:r>
              <a:rPr lang="en-US" dirty="0">
                <a:solidFill>
                  <a:srgbClr val="0000FF"/>
                </a:solidFill>
              </a:rPr>
              <a:t>(H) == H</a:t>
            </a:r>
            <a:r>
              <a:rPr lang="en-US" dirty="0" smtClean="0">
                <a:solidFill>
                  <a:srgbClr val="0000FF"/>
                </a:solidFill>
              </a:rPr>
              <a:t>’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860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properties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Confidentiality, authenticity, integrity, availability, non</a:t>
            </a:r>
            <a:r>
              <a:rPr lang="en-US" dirty="0">
                <a:ea typeface="ＭＳ Ｐゴシック" charset="0"/>
                <a:cs typeface="ＭＳ Ｐゴシック" charset="0"/>
              </a:rPr>
              <a:t>-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repudiation, access control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Three types of functions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Cryptographic hash, </a:t>
            </a:r>
            <a:r>
              <a:rPr lang="en-US" dirty="0">
                <a:ea typeface="ＭＳ Ｐゴシック" charset="0"/>
                <a:cs typeface="ＭＳ Ｐゴシック" charset="0"/>
              </a:rPr>
              <a:t>s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ymmetric key crypto, asymmetric key crypto</a:t>
            </a:r>
          </a:p>
          <a:p>
            <a:pPr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Applications</a:t>
            </a:r>
          </a:p>
          <a:p>
            <a:pPr lvl="1" eaLnBrk="1" hangingPunct="1">
              <a:buClr>
                <a:schemeClr val="tx1"/>
              </a:buClr>
            </a:pPr>
            <a:r>
              <a:rPr lang="en-US" dirty="0" smtClean="0">
                <a:ea typeface="ＭＳ Ｐゴシック" charset="0"/>
                <a:cs typeface="ＭＳ Ｐゴシック" charset="0"/>
              </a:rPr>
              <a:t>Secure digest, </a:t>
            </a:r>
            <a:r>
              <a:rPr lang="en-US" dirty="0">
                <a:ea typeface="ＭＳ Ｐゴシック" charset="0"/>
                <a:cs typeface="ＭＳ Ｐゴシック" charset="0"/>
              </a:rPr>
              <a:t>digital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signature, MAC, digital certificate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(UIUC), Jennifer Rexford (Princeton) and Michael Freedman (Princeton).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Confidentiality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Concealment of information or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resources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Authenticity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Identification and assurance of origin of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info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Integrity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Trustworthiness of data or resources in terms of preventing improper and unauthorized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changes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Availability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Ability to use desired info or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resource</a:t>
            </a:r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Non-repudiation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Offer of evidence that a party indeed is sender or a receiver of certain </a:t>
            </a:r>
            <a:r>
              <a:rPr lang="en-US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information</a:t>
            </a:r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pPr eaLnBrk="1" hangingPunct="1">
              <a:buClr>
                <a:schemeClr val="tx1"/>
              </a:buClr>
            </a:pPr>
            <a:r>
              <a:rPr lang="en-US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Access control</a:t>
            </a:r>
            <a:r>
              <a:rPr lang="en-US" dirty="0">
                <a:ea typeface="ＭＳ Ｐゴシック" charset="0"/>
                <a:cs typeface="ＭＳ Ｐゴシック" charset="0"/>
              </a:rPr>
              <a:t>: </a:t>
            </a:r>
            <a:r>
              <a:rPr lang="en-US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Facilities to determine and enforce who is allowed access to what resources (host, software, network, …)</a:t>
            </a:r>
          </a:p>
          <a:p>
            <a:pPr eaLnBrk="1" hangingPunct="1"/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582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Confidentiality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Eavesdropping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Unauthorized access to information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Packet sniffers and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wiretappers</a:t>
            </a:r>
            <a:r>
              <a:rPr lang="en-US" dirty="0">
                <a:ea typeface="ＭＳ Ｐゴシック" charset="0"/>
                <a:cs typeface="ＭＳ Ｐゴシック" charset="0"/>
              </a:rPr>
              <a:t> (e.g. </a:t>
            </a:r>
            <a:r>
              <a:rPr lang="en-US" dirty="0" err="1">
                <a:ea typeface="ＭＳ Ｐゴシック" charset="0"/>
                <a:cs typeface="ＭＳ Ｐゴシック" charset="0"/>
              </a:rPr>
              <a:t>tcpdump</a:t>
            </a:r>
            <a:r>
              <a:rPr lang="en-US" dirty="0">
                <a:ea typeface="ＭＳ Ｐゴシック" charset="0"/>
                <a:cs typeface="ＭＳ Ｐゴシック" charset="0"/>
              </a:rPr>
              <a:t>)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Illicit copying of files and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programs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219200" y="3276600"/>
            <a:ext cx="6540500" cy="2425700"/>
            <a:chOff x="1524000" y="3898900"/>
            <a:chExt cx="6540500" cy="24257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524000" y="3898900"/>
              <a:ext cx="6540500" cy="2425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2209800" y="41275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6324600" y="41275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270250" y="4730750"/>
              <a:ext cx="3048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568575" y="4343400"/>
              <a:ext cx="4048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6683375" y="44100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2" name="Arc 10"/>
            <p:cNvSpPr>
              <a:spLocks/>
            </p:cNvSpPr>
            <p:nvPr/>
          </p:nvSpPr>
          <p:spPr bwMode="auto">
            <a:xfrm>
              <a:off x="4184650" y="4732338"/>
              <a:ext cx="763588" cy="990600"/>
            </a:xfrm>
            <a:custGeom>
              <a:avLst/>
              <a:gdLst>
                <a:gd name="G0" fmla="+- 45 0 0"/>
                <a:gd name="G1" fmla="+- 21600 0 0"/>
                <a:gd name="G2" fmla="+- 21600 0 0"/>
                <a:gd name="T0" fmla="*/ 0 w 21645"/>
                <a:gd name="T1" fmla="*/ 0 h 21600"/>
                <a:gd name="T2" fmla="*/ 21645 w 21645"/>
                <a:gd name="T3" fmla="*/ 21600 h 21600"/>
                <a:gd name="T4" fmla="*/ 45 w 2164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45" h="21600" fill="none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</a:path>
                <a:path w="21645" h="21600" stroke="0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  <a:lnTo>
                    <a:pt x="45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4092575" y="5781675"/>
              <a:ext cx="18605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Eavesdropper</a:t>
              </a: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7507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Tampering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Stop the flow of the message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Delay and optionally modify the message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Release the message again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4"/>
          <p:cNvGrpSpPr>
            <a:grpSpLocks/>
          </p:cNvGrpSpPr>
          <p:nvPr/>
        </p:nvGrpSpPr>
        <p:grpSpPr bwMode="auto">
          <a:xfrm>
            <a:off x="1231900" y="3276600"/>
            <a:ext cx="6540500" cy="2425700"/>
            <a:chOff x="1295400" y="3810000"/>
            <a:chExt cx="6540500" cy="24257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295400" y="3810000"/>
              <a:ext cx="6540500" cy="2425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981200" y="40386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6096000" y="40386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3041650" y="4641850"/>
              <a:ext cx="7620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2339975" y="4267200"/>
              <a:ext cx="4048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6454775" y="43211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2" name="Arc 10"/>
            <p:cNvSpPr>
              <a:spLocks/>
            </p:cNvSpPr>
            <p:nvPr/>
          </p:nvSpPr>
          <p:spPr bwMode="auto">
            <a:xfrm>
              <a:off x="3651250" y="4643438"/>
              <a:ext cx="763588" cy="990600"/>
            </a:xfrm>
            <a:custGeom>
              <a:avLst/>
              <a:gdLst>
                <a:gd name="G0" fmla="+- 45 0 0"/>
                <a:gd name="G1" fmla="+- 21600 0 0"/>
                <a:gd name="G2" fmla="+- 21600 0 0"/>
                <a:gd name="T0" fmla="*/ 0 w 21645"/>
                <a:gd name="T1" fmla="*/ 0 h 21600"/>
                <a:gd name="T2" fmla="*/ 21645 w 21645"/>
                <a:gd name="T3" fmla="*/ 21600 h 21600"/>
                <a:gd name="T4" fmla="*/ 45 w 21645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45" h="21600" fill="none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</a:path>
                <a:path w="21645" h="21600" stroke="0" extrusionOk="0">
                  <a:moveTo>
                    <a:pt x="0" y="0"/>
                  </a:moveTo>
                  <a:cubicBezTo>
                    <a:pt x="15" y="0"/>
                    <a:pt x="30" y="-1"/>
                    <a:pt x="45" y="0"/>
                  </a:cubicBezTo>
                  <a:cubicBezTo>
                    <a:pt x="11974" y="0"/>
                    <a:pt x="21645" y="9670"/>
                    <a:pt x="21645" y="21600"/>
                  </a:cubicBezTo>
                  <a:lnTo>
                    <a:pt x="45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3863975" y="5692775"/>
              <a:ext cx="15382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Perpetrator</a:t>
              </a:r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>
              <a:off x="5327650" y="4641850"/>
              <a:ext cx="762000" cy="15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5" name="Arc 13"/>
            <p:cNvSpPr>
              <a:spLocks/>
            </p:cNvSpPr>
            <p:nvPr/>
          </p:nvSpPr>
          <p:spPr bwMode="auto">
            <a:xfrm>
              <a:off x="4795838" y="4643438"/>
              <a:ext cx="533400" cy="9144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36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071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Authenticity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Fabrication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Unauthorized assumption of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other’s </a:t>
            </a:r>
            <a:r>
              <a:rPr lang="en-US" dirty="0">
                <a:ea typeface="ＭＳ Ｐゴシック" charset="0"/>
                <a:cs typeface="ＭＳ Ｐゴシック" charset="0"/>
              </a:rPr>
              <a:t>identity</a:t>
            </a:r>
          </a:p>
          <a:p>
            <a:pPr lvl="1" eaLnBrk="1" hangingPunct="1"/>
            <a:r>
              <a:rPr lang="en-US" dirty="0">
                <a:ea typeface="ＭＳ Ｐゴシック" charset="0"/>
                <a:cs typeface="ＭＳ Ｐゴシック" charset="0"/>
              </a:rPr>
              <a:t>Generate and distribute objects under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identity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1219200" y="3276600"/>
            <a:ext cx="6540500" cy="2425700"/>
            <a:chOff x="1308100" y="3810000"/>
            <a:chExt cx="6540500" cy="2425700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1308100" y="3810000"/>
              <a:ext cx="6540500" cy="2425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auto">
            <a:xfrm>
              <a:off x="1993900" y="4038600"/>
              <a:ext cx="1054100" cy="1054100"/>
            </a:xfrm>
            <a:prstGeom prst="ellipse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auto">
            <a:xfrm>
              <a:off x="6108700" y="4038600"/>
              <a:ext cx="1054100" cy="1054100"/>
            </a:xfrm>
            <a:prstGeom prst="ellipse">
              <a:avLst/>
            </a:prstGeom>
            <a:solidFill>
              <a:srgbClr val="4381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2338387" y="4267200"/>
              <a:ext cx="404813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6467475" y="4321175"/>
              <a:ext cx="38735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352800" y="5638800"/>
              <a:ext cx="3429000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Masquerader: from A</a:t>
              </a:r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>
              <a:off x="5340350" y="4641850"/>
              <a:ext cx="7620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3" name="Arc 11"/>
            <p:cNvSpPr>
              <a:spLocks/>
            </p:cNvSpPr>
            <p:nvPr/>
          </p:nvSpPr>
          <p:spPr bwMode="auto">
            <a:xfrm>
              <a:off x="4808538" y="4643438"/>
              <a:ext cx="533400" cy="9144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36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</a:path>
                <a:path w="21600" h="21600" stroke="0" extrusionOk="0">
                  <a:moveTo>
                    <a:pt x="0" y="21600"/>
                  </a:moveTo>
                  <a:cubicBezTo>
                    <a:pt x="0" y="9695"/>
                    <a:pt x="9631" y="35"/>
                    <a:pt x="21536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64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Attack on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Destroy hardware (cutting fiber) or software</a:t>
            </a:r>
          </a:p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Modify software in a subtle way</a:t>
            </a:r>
          </a:p>
          <a:p>
            <a:pPr eaLnBrk="1" hangingPunct="1">
              <a:spcAft>
                <a:spcPts val="600"/>
              </a:spcAft>
            </a:pPr>
            <a:r>
              <a:rPr lang="en-US" dirty="0">
                <a:ea typeface="ＭＳ Ｐゴシック" charset="0"/>
                <a:cs typeface="ＭＳ Ｐゴシック" charset="0"/>
              </a:rPr>
              <a:t>Corrupt packets in </a:t>
            </a:r>
            <a:r>
              <a:rPr lang="en-US" dirty="0" smtClean="0">
                <a:ea typeface="ＭＳ Ｐゴシック" charset="0"/>
                <a:cs typeface="ＭＳ Ｐゴシック" charset="0"/>
              </a:rPr>
              <a:t>transit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ea typeface="ＭＳ Ｐゴシック" charset="0"/>
                <a:cs typeface="ＭＳ Ｐゴシック" charset="0"/>
              </a:rPr>
              <a:t>Blatant </a:t>
            </a:r>
            <a:r>
              <a:rPr lang="en-US" i="1" dirty="0">
                <a:ea typeface="ＭＳ Ｐゴシック" charset="0"/>
                <a:cs typeface="ＭＳ Ｐゴシック" charset="0"/>
              </a:rPr>
              <a:t>denial of service</a:t>
            </a:r>
            <a:r>
              <a:rPr lang="en-US" dirty="0">
                <a:ea typeface="ＭＳ Ｐゴシック" charset="0"/>
                <a:cs typeface="ＭＳ Ｐゴシック" charset="0"/>
              </a:rPr>
              <a:t> (</a:t>
            </a:r>
            <a:r>
              <a:rPr lang="en-US" dirty="0" err="1">
                <a:ea typeface="ＭＳ Ｐゴシック" charset="0"/>
                <a:cs typeface="ＭＳ Ｐゴシック" charset="0"/>
              </a:rPr>
              <a:t>DoS</a:t>
            </a:r>
            <a:r>
              <a:rPr lang="en-US" dirty="0">
                <a:ea typeface="ＭＳ Ｐゴシック" charset="0"/>
                <a:cs typeface="ＭＳ Ｐゴシック" charset="0"/>
              </a:rPr>
              <a:t>):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Crashing the server</a:t>
            </a:r>
          </a:p>
          <a:p>
            <a:pPr lvl="1" eaLnBrk="1" hangingPunct="1"/>
            <a:r>
              <a:rPr lang="en-US" dirty="0">
                <a:ea typeface="ＭＳ Ｐゴシック" charset="0"/>
              </a:rPr>
              <a:t>Overwhelm the server (use up its resource</a:t>
            </a:r>
            <a:r>
              <a:rPr lang="en-US" dirty="0" smtClean="0">
                <a:ea typeface="ＭＳ Ｐゴシック" charset="0"/>
              </a:rPr>
              <a:t>)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371600" y="4267200"/>
            <a:ext cx="6540500" cy="1663700"/>
            <a:chOff x="1108" y="3028"/>
            <a:chExt cx="4120" cy="1048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108" y="3028"/>
              <a:ext cx="4120" cy="10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1540" y="3172"/>
              <a:ext cx="664" cy="664"/>
            </a:xfrm>
            <a:prstGeom prst="ellipse">
              <a:avLst/>
            </a:prstGeom>
            <a:solidFill>
              <a:srgbClr val="4381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4132" y="3172"/>
              <a:ext cx="664" cy="664"/>
            </a:xfrm>
            <a:prstGeom prst="ellipse">
              <a:avLst/>
            </a:prstGeom>
            <a:solidFill>
              <a:srgbClr val="4381C0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pitchFamily="-112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-112" charset="0"/>
                <a:ea typeface="+mn-ea"/>
                <a:cs typeface="+mn-cs"/>
              </a:endParaRPr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2208" y="355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765" y="3316"/>
              <a:ext cx="255" cy="288"/>
            </a:xfrm>
            <a:prstGeom prst="rect">
              <a:avLst/>
            </a:prstGeom>
            <a:solidFill>
              <a:srgbClr val="4381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A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4358" y="3350"/>
              <a:ext cx="244" cy="288"/>
            </a:xfrm>
            <a:prstGeom prst="rect">
              <a:avLst/>
            </a:prstGeom>
            <a:solidFill>
              <a:srgbClr val="4381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400">
                  <a:latin typeface="Times New Roman" charset="0"/>
                </a:rPr>
                <a:t>B</a:t>
              </a: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>
              <a:off x="3024" y="3360"/>
              <a:ext cx="0" cy="3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eaLnBrk="0" hangingPunct="0">
                <a:spcBef>
                  <a:spcPct val="20000"/>
                </a:spcBef>
                <a:buClr>
                  <a:schemeClr val="bg1"/>
                </a:buClr>
                <a:buSzPct val="75000"/>
                <a:buFont typeface="Monotype Sorts" charset="2"/>
                <a:buChar char="•"/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charset="0"/>
                <a:ea typeface="+mn-ea"/>
                <a:cs typeface="+mn-cs"/>
              </a:endParaRP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624" y="457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7509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Secure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Your system is only as secure as your weakest component!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Need </a:t>
            </a:r>
            <a:r>
              <a:rPr lang="en-US" dirty="0">
                <a:ea typeface="ＭＳ Ｐゴシック" charset="0"/>
                <a:cs typeface="ＭＳ Ｐゴシック" charset="0"/>
              </a:rPr>
              <a:t>to make worst-case assumptions about attackers:</a:t>
            </a:r>
          </a:p>
          <a:p>
            <a:pPr lvl="1"/>
            <a:r>
              <a:rPr lang="en-US" dirty="0">
                <a:ea typeface="ＭＳ Ｐゴシック" charset="0"/>
              </a:rPr>
              <a:t>exposed interfaces, insecure networks, algorithms and program code available to attackers, attackers may be computationally very powerful </a:t>
            </a:r>
          </a:p>
          <a:p>
            <a:pPr lvl="1"/>
            <a:r>
              <a:rPr lang="en-US" dirty="0">
                <a:ea typeface="ＭＳ Ｐゴシック" charset="0"/>
              </a:rPr>
              <a:t>Tradeoff between security and performance impact/difficulty</a:t>
            </a:r>
          </a:p>
          <a:p>
            <a:pPr lvl="1"/>
            <a:r>
              <a:rPr lang="en-US" dirty="0">
                <a:ea typeface="ＭＳ Ｐゴシック" charset="0"/>
              </a:rPr>
              <a:t>Typically design system to withstand a known set of attacks (Attack Model or Attacker Model</a:t>
            </a:r>
            <a:r>
              <a:rPr lang="en-US" dirty="0" smtClean="0">
                <a:ea typeface="ＭＳ Ｐゴシック" charset="0"/>
              </a:rPr>
              <a:t>)</a:t>
            </a:r>
          </a:p>
          <a:p>
            <a:r>
              <a:rPr lang="en-US" dirty="0" smtClean="0">
                <a:ea typeface="ＭＳ Ｐゴシック" charset="0"/>
              </a:rPr>
              <a:t>It is not easy to design a secure system.</a:t>
            </a:r>
          </a:p>
          <a:p>
            <a:r>
              <a:rPr lang="en-US" dirty="0" smtClean="0">
                <a:ea typeface="ＭＳ Ｐゴシック" charset="0"/>
              </a:rPr>
              <a:t>And it’s an arms race!</a:t>
            </a:r>
            <a:endParaRPr lang="en-US" dirty="0"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417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PA4 is due Friday next week.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8669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38041</TotalTime>
  <Pages>12</Pages>
  <Words>1887</Words>
  <Application>Microsoft Macintosh PowerPoint</Application>
  <PresentationFormat>Letter Paper (8.5x11 in)</PresentationFormat>
  <Paragraphs>246</Paragraphs>
  <Slides>28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CS252-template</vt:lpstr>
      <vt:lpstr>Office Theme</vt:lpstr>
      <vt:lpstr>CSE 486/586 Distributed Systems Security --- 1</vt:lpstr>
      <vt:lpstr>Security Threats</vt:lpstr>
      <vt:lpstr>Security Properties</vt:lpstr>
      <vt:lpstr>Attack on Confidentiality</vt:lpstr>
      <vt:lpstr>Attack on Integrity</vt:lpstr>
      <vt:lpstr>Attack on Authenticity</vt:lpstr>
      <vt:lpstr>Attack on Availability</vt:lpstr>
      <vt:lpstr>Designing Secure Systems</vt:lpstr>
      <vt:lpstr>CSE 486/586 Administrivia</vt:lpstr>
      <vt:lpstr>Cryptography</vt:lpstr>
      <vt:lpstr>Three Types of Functions</vt:lpstr>
      <vt:lpstr>Cryptographic Hash Functions</vt:lpstr>
      <vt:lpstr>How Hard to Find Collisions?</vt:lpstr>
      <vt:lpstr>Birthday Paradox</vt:lpstr>
      <vt:lpstr>How Many Bits for Hash?</vt:lpstr>
      <vt:lpstr>Example: Password</vt:lpstr>
      <vt:lpstr>Symmetric (Secret) Key Crypto</vt:lpstr>
      <vt:lpstr>Symmetric Cipher Model</vt:lpstr>
      <vt:lpstr>Requirements</vt:lpstr>
      <vt:lpstr>Uses</vt:lpstr>
      <vt:lpstr>Public (Asymmetric) Key Crypto</vt:lpstr>
      <vt:lpstr>Public (Asymmetric) Key Crypto</vt:lpstr>
      <vt:lpstr>Public (Asymmetric) Key Crypto</vt:lpstr>
      <vt:lpstr>Security of Public Key Schemes</vt:lpstr>
      <vt:lpstr>(Simple) RSA Algorithm</vt:lpstr>
      <vt:lpstr>Typical Applications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1649</cp:revision>
  <cp:lastPrinted>2013-04-17T17:26:32Z</cp:lastPrinted>
  <dcterms:created xsi:type="dcterms:W3CDTF">2012-03-21T04:48:11Z</dcterms:created>
  <dcterms:modified xsi:type="dcterms:W3CDTF">2016-04-27T15:53:21Z</dcterms:modified>
  <cp:category/>
</cp:coreProperties>
</file>