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46" r:id="rId4"/>
    <p:sldId id="724" r:id="rId5"/>
    <p:sldId id="723" r:id="rId6"/>
    <p:sldId id="725" r:id="rId7"/>
    <p:sldId id="726" r:id="rId8"/>
    <p:sldId id="713" r:id="rId9"/>
    <p:sldId id="714" r:id="rId10"/>
    <p:sldId id="745" r:id="rId11"/>
    <p:sldId id="715" r:id="rId12"/>
    <p:sldId id="731" r:id="rId13"/>
    <p:sldId id="716" r:id="rId14"/>
    <p:sldId id="742" r:id="rId15"/>
    <p:sldId id="733" r:id="rId16"/>
    <p:sldId id="734" r:id="rId17"/>
    <p:sldId id="735" r:id="rId18"/>
    <p:sldId id="736" r:id="rId19"/>
    <p:sldId id="737" r:id="rId20"/>
    <p:sldId id="738" r:id="rId21"/>
    <p:sldId id="741" r:id="rId22"/>
    <p:sldId id="748" r:id="rId23"/>
    <p:sldId id="744" r:id="rId24"/>
    <p:sldId id="747" r:id="rId25"/>
    <p:sldId id="743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A, after withdrawal it’s $100.</a:t>
            </a:r>
          </a:p>
          <a:p>
            <a:r>
              <a:rPr lang="en-US" dirty="0" smtClean="0"/>
              <a:t>B, before deposit it’s $300.</a:t>
            </a:r>
          </a:p>
        </p:txBody>
      </p:sp>
    </p:spTree>
    <p:extLst>
      <p:ext uri="{BB962C8B-B14F-4D97-AF65-F5344CB8AC3E}">
        <p14:creationId xmlns:p14="http://schemas.microsoft.com/office/powerpoint/2010/main" val="318211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668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Better than one big lock, but</a:t>
            </a:r>
            <a:r>
              <a:rPr lang="en-US" baseline="0" dirty="0" smtClean="0"/>
              <a:t> still losing the interleaving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86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064500" cy="4927600"/>
          </a:xfrm>
        </p:spPr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 Exclusive Locks (Avoiding One </a:t>
            </a:r>
            <a:r>
              <a:rPr lang="en-US" smtClean="0">
                <a:latin typeface="Arial" pitchFamily="-1" charset="0"/>
              </a:rPr>
              <a:t>Big Lock)</a:t>
            </a:r>
            <a:endParaRPr lang="en-US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4000" dirty="0" smtClean="0">
                <a:latin typeface="Arial" pitchFamily="-1" charset="0"/>
              </a:rPr>
              <a:t>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	Transaction T2</a:t>
            </a:r>
            <a:r>
              <a:rPr lang="en-US" sz="4000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 balance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 = (balance*1.1)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* 0.1)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commit()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(balance*1.1) 				        			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commit()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798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54400" y="38735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819400" y="44323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97200" y="48387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924800" y="5207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C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04100" y="5715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581900" y="61214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C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50000" y="4165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572000" y="22860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622800" y="3022600"/>
            <a:ext cx="7112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WAIT on B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533900" y="4432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B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350000" y="35687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810000" y="4673600"/>
            <a:ext cx="723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Acquire/Release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do it naively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Serially equivalent?</a:t>
            </a:r>
          </a:p>
          <a:p>
            <a:r>
              <a:rPr lang="en-US" dirty="0" smtClean="0"/>
              <a:t>Strict execution?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50900" y="1930400"/>
            <a:ext cx="76835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x=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y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(30)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(x)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z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33800" y="1905000"/>
            <a:ext cx="0" cy="2667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14400" y="2286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914400" y="2895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7945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781800" y="3276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27100" y="35052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914400" y="41275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781800" y="39624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781800" y="4572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</p:spTree>
    <p:extLst>
      <p:ext uri="{BB962C8B-B14F-4D97-AF65-F5344CB8AC3E}">
        <p14:creationId xmlns:p14="http://schemas.microsoft.com/office/powerpoint/2010/main" val="266755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phase locking</a:t>
            </a:r>
          </a:p>
          <a:p>
            <a:pPr lvl="1"/>
            <a:r>
              <a:rPr lang="en-US" dirty="0" smtClean="0"/>
              <a:t>To satisfy serial equivalence</a:t>
            </a:r>
          </a:p>
          <a:p>
            <a:pPr lvl="1"/>
            <a:r>
              <a:rPr lang="en-US" dirty="0" smtClean="0"/>
              <a:t>First phase (growing phase): new locks are acquired</a:t>
            </a:r>
          </a:p>
          <a:p>
            <a:pPr lvl="1"/>
            <a:r>
              <a:rPr lang="en-US" dirty="0" smtClean="0"/>
              <a:t>Second phase (shrinking phase): locks are only released</a:t>
            </a:r>
          </a:p>
          <a:p>
            <a:pPr lvl="1"/>
            <a:r>
              <a:rPr lang="en-US" dirty="0" smtClean="0"/>
              <a:t>A transaction is not allowed to acquire any new lock, once it has released any one lock</a:t>
            </a:r>
          </a:p>
          <a:p>
            <a:r>
              <a:rPr lang="en-US" dirty="0" smtClean="0"/>
              <a:t>Strict two phase locking</a:t>
            </a:r>
          </a:p>
          <a:p>
            <a:pPr lvl="1"/>
            <a:r>
              <a:rPr lang="en-US" dirty="0" smtClean="0"/>
              <a:t>To satisfy strict execution, i.e., to handle abort() &amp; failures</a:t>
            </a:r>
          </a:p>
          <a:p>
            <a:pPr lvl="1"/>
            <a:r>
              <a:rPr lang="en-US" dirty="0" smtClean="0"/>
              <a:t>Locks are only released at the end of the transaction, either at commit() or abort(), i.e., the second phase is only executed at commit() or abort().</a:t>
            </a:r>
          </a:p>
          <a:p>
            <a:r>
              <a:rPr lang="en-US" dirty="0" smtClean="0"/>
              <a:t>The example shown before does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42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Midterm grades will be posted today.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27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saw was “exclusive” locks.</a:t>
            </a:r>
          </a:p>
          <a:p>
            <a:r>
              <a:rPr lang="en-US" dirty="0" smtClean="0"/>
              <a:t>Non-exclusive locks: break a lock into a read lock and a write lock</a:t>
            </a:r>
          </a:p>
          <a:p>
            <a:r>
              <a:rPr lang="en-US" dirty="0" smtClean="0"/>
              <a:t>Allows more concurrency</a:t>
            </a:r>
          </a:p>
          <a:p>
            <a:pPr lvl="1"/>
            <a:r>
              <a:rPr lang="en-US" dirty="0" smtClean="0"/>
              <a:t>Read locks can be shared (no harm to share)</a:t>
            </a:r>
          </a:p>
          <a:p>
            <a:pPr lvl="1"/>
            <a:r>
              <a:rPr lang="en-US" dirty="0" smtClean="0"/>
              <a:t>Write locks should be exclusive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45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non-exclusive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	write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Symbol" pitchFamily="-1" charset="2"/>
              <a:buChar char="§"/>
            </a:pPr>
            <a:endParaRPr lang="en-US" dirty="0" smtClean="0">
              <a:latin typeface="Arial" pitchFamily="-1" charset="0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is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promoted</a:t>
            </a:r>
            <a:r>
              <a:rPr lang="en-US" dirty="0" smtClean="0">
                <a:latin typeface="Arial" pitchFamily="-1" charset="0"/>
              </a:rPr>
              <a:t> to a write lock when the transaction needs write access to the same object.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shared</a:t>
            </a:r>
            <a:r>
              <a:rPr lang="en-US" dirty="0" smtClean="0">
                <a:latin typeface="Arial" pitchFamily="-1" charset="0"/>
              </a:rPr>
              <a:t> with other transactions’ read </a:t>
            </a:r>
            <a:r>
              <a:rPr lang="en-US" dirty="0" err="1" smtClean="0">
                <a:latin typeface="Arial" pitchFamily="-1" charset="0"/>
              </a:rPr>
              <a:t>lock(s</a:t>
            </a:r>
            <a:r>
              <a:rPr lang="en-US" dirty="0" smtClean="0">
                <a:latin typeface="Arial" pitchFamily="-1" charset="0"/>
              </a:rPr>
              <a:t>) cannot be promoted.  Transaction waits for other read locks to be released.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Cannot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demote</a:t>
            </a:r>
            <a:r>
              <a:rPr lang="en-US" dirty="0" smtClean="0">
                <a:latin typeface="Arial" pitchFamily="-1" charset="0"/>
              </a:rPr>
              <a:t> a write lock to read lock during transaction – violates the 2P principle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977900" y="2413000"/>
            <a:ext cx="63373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952500" y="3733800"/>
            <a:ext cx="645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5384800" y="2235200"/>
            <a:ext cx="0" cy="14986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1905000"/>
            <a:ext cx="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4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8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is-IS" sz="2000" dirty="0" smtClean="0">
                <a:solidFill>
                  <a:schemeClr val="hlink"/>
                </a:solidFill>
                <a:latin typeface="Arial" pitchFamily="-1" charset="0"/>
              </a:rPr>
              <a:t>…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is-IS" sz="2000" dirty="0" smtClean="0">
                <a:solidFill>
                  <a:schemeClr val="hlink"/>
                </a:solidFill>
                <a:latin typeface="Arial" pitchFamily="-1" charset="0"/>
              </a:rPr>
              <a:t>…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Commit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6985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Cannot Promote lock on B, Wait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303838" y="5114925"/>
            <a:ext cx="2959100" cy="296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Promote lock on B</a:t>
            </a:r>
          </a:p>
        </p:txBody>
      </p:sp>
    </p:spTree>
    <p:extLst>
      <p:ext uri="{BB962C8B-B14F-4D97-AF65-F5344CB8AC3E}">
        <p14:creationId xmlns:p14="http://schemas.microsoft.com/office/powerpoint/2010/main" val="4496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2PL: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800" dirty="0" smtClean="0">
                <a:latin typeface="Arial" pitchFamily="-1" charset="0"/>
              </a:rPr>
              <a:t> What happens in the example below?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=balance*1.1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9271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295400" y="5292725"/>
            <a:ext cx="3357562" cy="34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365375" y="5681663"/>
            <a:ext cx="444500" cy="4206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03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conditions</a:t>
            </a:r>
          </a:p>
          <a:p>
            <a:pPr lvl="1"/>
            <a:r>
              <a:rPr lang="en-US" dirty="0" smtClean="0"/>
              <a:t>Non-sharable resources (locked objects)</a:t>
            </a:r>
          </a:p>
          <a:p>
            <a:pPr lvl="1"/>
            <a:r>
              <a:rPr lang="en-US" dirty="0" smtClean="0"/>
              <a:t>No lock preemption</a:t>
            </a:r>
          </a:p>
          <a:p>
            <a:pPr lvl="1"/>
            <a:r>
              <a:rPr lang="en-US" dirty="0" smtClean="0"/>
              <a:t>Hold &amp; wait or circular wait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59200" y="3063875"/>
            <a:ext cx="45974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76300" y="3063875"/>
            <a:ext cx="27686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16000" y="36734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968500" y="4156075"/>
            <a:ext cx="317500" cy="381000"/>
            <a:chOff x="1000" y="2232"/>
            <a:chExt cx="200" cy="240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981200" y="3203575"/>
            <a:ext cx="317500" cy="381000"/>
            <a:chOff x="1000" y="2232"/>
            <a:chExt cx="200" cy="240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997200" y="36988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15" name="AutoShape 14"/>
          <p:cNvCxnSpPr>
            <a:cxnSpLocks noChangeShapeType="1"/>
            <a:stCxn id="7" idx="2"/>
          </p:cNvCxnSpPr>
          <p:nvPr/>
        </p:nvCxnSpPr>
        <p:spPr bwMode="auto">
          <a:xfrm rot="16200000" flipH="1">
            <a:off x="1461294" y="38393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6" name="AutoShape 15"/>
          <p:cNvCxnSpPr>
            <a:cxnSpLocks noChangeShapeType="1"/>
            <a:endCxn id="7" idx="0"/>
          </p:cNvCxnSpPr>
          <p:nvPr/>
        </p:nvCxnSpPr>
        <p:spPr bwMode="auto">
          <a:xfrm rot="16200000" flipH="1" flipV="1">
            <a:off x="1447006" y="3139282"/>
            <a:ext cx="280987" cy="787400"/>
          </a:xfrm>
          <a:prstGeom prst="curvedConnector3">
            <a:avLst>
              <a:gd name="adj1" fmla="val -4523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7" name="AutoShape 16"/>
          <p:cNvCxnSpPr>
            <a:cxnSpLocks noChangeShapeType="1"/>
            <a:stCxn id="14" idx="0"/>
          </p:cNvCxnSpPr>
          <p:nvPr/>
        </p:nvCxnSpPr>
        <p:spPr bwMode="auto">
          <a:xfrm rot="5400000" flipH="1">
            <a:off x="2613819" y="3105944"/>
            <a:ext cx="277812" cy="908050"/>
          </a:xfrm>
          <a:prstGeom prst="curvedConnector3">
            <a:avLst>
              <a:gd name="adj1" fmla="val 88569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8" name="AutoShape 17"/>
          <p:cNvCxnSpPr>
            <a:cxnSpLocks noChangeShapeType="1"/>
            <a:endCxn id="14" idx="2"/>
          </p:cNvCxnSpPr>
          <p:nvPr/>
        </p:nvCxnSpPr>
        <p:spPr bwMode="auto">
          <a:xfrm rot="5400000" flipH="1" flipV="1">
            <a:off x="2625725" y="3792538"/>
            <a:ext cx="241300" cy="920750"/>
          </a:xfrm>
          <a:prstGeom prst="curvedConnector3">
            <a:avLst>
              <a:gd name="adj1" fmla="val 526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286000" y="3190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0033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00300" y="4333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003300" y="42830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1943100" y="35591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930400" y="39020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860800" y="36861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4813300" y="4168775"/>
            <a:ext cx="317500" cy="381000"/>
            <a:chOff x="1000" y="2232"/>
            <a:chExt cx="200" cy="240"/>
          </a:xfrm>
        </p:grpSpPr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826000" y="3216275"/>
            <a:ext cx="317500" cy="381000"/>
            <a:chOff x="1000" y="2232"/>
            <a:chExt cx="200" cy="240"/>
          </a:xfrm>
        </p:grpSpPr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778500" y="41560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33" name="AutoShape 32"/>
          <p:cNvCxnSpPr>
            <a:cxnSpLocks noChangeShapeType="1"/>
            <a:stCxn id="25" idx="2"/>
          </p:cNvCxnSpPr>
          <p:nvPr/>
        </p:nvCxnSpPr>
        <p:spPr bwMode="auto">
          <a:xfrm rot="16200000" flipH="1">
            <a:off x="4306094" y="38520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4" name="AutoShape 33"/>
          <p:cNvCxnSpPr>
            <a:cxnSpLocks noChangeShapeType="1"/>
            <a:endCxn id="25" idx="0"/>
          </p:cNvCxnSpPr>
          <p:nvPr/>
        </p:nvCxnSpPr>
        <p:spPr bwMode="auto">
          <a:xfrm rot="16200000" flipH="1" flipV="1">
            <a:off x="4291806" y="3151982"/>
            <a:ext cx="280987" cy="787400"/>
          </a:xfrm>
          <a:prstGeom prst="curvedConnector3">
            <a:avLst>
              <a:gd name="adj1" fmla="val 1864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0165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8481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5016500" y="43846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848100" y="4295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4787900" y="35718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4775200" y="39147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810500" y="36226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V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5791200" y="3165475"/>
            <a:ext cx="4064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W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731000" y="40925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5118100" y="4371975"/>
            <a:ext cx="660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5130800" y="3419475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6819900" y="31654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cxnSp>
        <p:nvCxnSpPr>
          <p:cNvPr id="47" name="AutoShape 46"/>
          <p:cNvCxnSpPr>
            <a:cxnSpLocks noChangeShapeType="1"/>
            <a:stCxn id="43" idx="3"/>
            <a:endCxn id="41" idx="2"/>
          </p:cNvCxnSpPr>
          <p:nvPr/>
        </p:nvCxnSpPr>
        <p:spPr bwMode="auto">
          <a:xfrm flipV="1">
            <a:off x="7251700" y="4056063"/>
            <a:ext cx="768350" cy="2476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6197600" y="4384675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9" name="AutoShape 48"/>
          <p:cNvCxnSpPr>
            <a:cxnSpLocks noChangeShapeType="1"/>
            <a:stCxn id="41" idx="0"/>
            <a:endCxn id="46" idx="3"/>
          </p:cNvCxnSpPr>
          <p:nvPr/>
        </p:nvCxnSpPr>
        <p:spPr bwMode="auto">
          <a:xfrm rot="5400000" flipH="1">
            <a:off x="7557294" y="3159919"/>
            <a:ext cx="246062" cy="6794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6210300" y="3355975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6172200" y="435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4295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248400" y="308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7302500" y="4308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1384300" y="47529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Hold &amp; Wait</a:t>
            </a:r>
            <a:endParaRPr lang="en-US" sz="1800"/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991100" y="47656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Circular Wait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1838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Acquiring all locks at once</a:t>
            </a:r>
          </a:p>
          <a:p>
            <a:r>
              <a:rPr lang="en-US" dirty="0" smtClean="0"/>
              <a:t>Acquiring locks in a predefined order</a:t>
            </a:r>
          </a:p>
          <a:p>
            <a:r>
              <a:rPr lang="en-US" dirty="0" smtClean="0"/>
              <a:t>Not always practical:</a:t>
            </a:r>
          </a:p>
          <a:p>
            <a:pPr lvl="1"/>
            <a:r>
              <a:rPr lang="en-US" dirty="0" smtClean="0"/>
              <a:t>Transactions might not know which locks they will need in the future</a:t>
            </a:r>
          </a:p>
          <a:p>
            <a:r>
              <a:rPr lang="en-US" dirty="0" smtClean="0"/>
              <a:t>One strategy: timeout</a:t>
            </a:r>
          </a:p>
          <a:p>
            <a:pPr lvl="1"/>
            <a:r>
              <a:rPr lang="en-US" dirty="0" smtClean="0"/>
              <a:t>If we design each transaction to be short and fast, then we can abort() after some period of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1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 (with locks)?</a:t>
            </a:r>
          </a:p>
          <a:p>
            <a:pPr lvl="1"/>
            <a:r>
              <a:rPr lang="en-US" dirty="0" smtClean="0"/>
              <a:t>Multiple transactions share data.</a:t>
            </a:r>
          </a:p>
          <a:p>
            <a:r>
              <a:rPr lang="en-US" dirty="0" smtClean="0"/>
              <a:t>Complete serialization is correct, but performance and abort are two issues.</a:t>
            </a:r>
          </a:p>
          <a:p>
            <a:r>
              <a:rPr lang="en-US" dirty="0" smtClean="0"/>
              <a:t>Interleaving transactions for performance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Problem: Not all </a:t>
            </a:r>
            <a:r>
              <a:rPr lang="en-US" dirty="0" err="1" smtClean="0">
                <a:solidFill>
                  <a:srgbClr val="FF0000"/>
                </a:solidFill>
              </a:rPr>
              <a:t>interleavings</a:t>
            </a:r>
            <a:r>
              <a:rPr lang="en-US" dirty="0" smtClean="0">
                <a:solidFill>
                  <a:srgbClr val="FF0000"/>
                </a:solidFill>
              </a:rPr>
              <a:t> produce a correct outcome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91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Two-Version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3220027"/>
            <a:ext cx="7683500" cy="33274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    write	commit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 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solidFill>
                <a:srgbClr val="0000FF"/>
              </a:solidFill>
              <a:latin typeface="Arial" pitchFamily="-1" charset="0"/>
            </a:endParaRP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commit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	  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371600" y="4413827"/>
            <a:ext cx="7010400" cy="2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52500" y="5760027"/>
            <a:ext cx="7429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4474316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5410200" y="4490027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H="1">
            <a:off x="6781800" y="4490027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dirty="0" smtClean="0"/>
              <a:t>Three types of locks: read lock, write lock, commit lock</a:t>
            </a:r>
          </a:p>
          <a:p>
            <a:pPr lvl="1"/>
            <a:r>
              <a:rPr lang="en-US" dirty="0" smtClean="0"/>
              <a:t>Transaction cannot get a read or write lock if there is a commit lock</a:t>
            </a:r>
          </a:p>
          <a:p>
            <a:pPr lvl="1"/>
            <a:r>
              <a:rPr lang="en-US" dirty="0" smtClean="0"/>
              <a:t>Read and write (from different transactions) can go together.</a:t>
            </a:r>
          </a:p>
          <a:p>
            <a:pPr lvl="1"/>
            <a:r>
              <a:rPr lang="en-US" dirty="0" smtClean="0"/>
              <a:t>Acquiring a commit lock only happens at commit().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378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Two-Version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types of locks: read lock, write lock, commit lock</a:t>
            </a:r>
          </a:p>
          <a:p>
            <a:pPr lvl="1"/>
            <a:r>
              <a:rPr lang="en-US" dirty="0" smtClean="0"/>
              <a:t>Transaction cannot get a read or write lock if there is a commit lock</a:t>
            </a:r>
          </a:p>
          <a:p>
            <a:r>
              <a:rPr lang="en-US" dirty="0" smtClean="0"/>
              <a:t>At commit(),</a:t>
            </a:r>
          </a:p>
          <a:p>
            <a:pPr lvl="1"/>
            <a:r>
              <a:rPr lang="en-US" dirty="0" smtClean="0"/>
              <a:t>Promote all the write locks of </a:t>
            </a:r>
            <a:r>
              <a:rPr lang="en-US" smtClean="0"/>
              <a:t>the transaction into </a:t>
            </a:r>
            <a:r>
              <a:rPr lang="en-US" dirty="0" smtClean="0"/>
              <a:t>commit locks</a:t>
            </a:r>
          </a:p>
          <a:p>
            <a:pPr lvl="1"/>
            <a:r>
              <a:rPr lang="en-US" dirty="0" smtClean="0"/>
              <a:t>If any objects have outstanding read locks, transaction must wait until the transactions that set these locks have completed and locks are released</a:t>
            </a:r>
          </a:p>
          <a:p>
            <a:r>
              <a:rPr lang="en-US" dirty="0" smtClean="0"/>
              <a:t>Compare with read/write locks:</a:t>
            </a:r>
          </a:p>
          <a:p>
            <a:pPr lvl="1"/>
            <a:r>
              <a:rPr lang="en-US" dirty="0" smtClean="0"/>
              <a:t>Read operations are delayed only while transactions are committed</a:t>
            </a:r>
          </a:p>
          <a:p>
            <a:pPr lvl="1"/>
            <a:r>
              <a:rPr lang="en-US" dirty="0" smtClean="0"/>
              <a:t>Read operations of one transaction can cause a delay in the committing of other transactions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82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Extracting Even More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Allow writing </a:t>
            </a:r>
            <a:r>
              <a:rPr lang="en-US" i="1" dirty="0" smtClean="0">
                <a:solidFill>
                  <a:srgbClr val="FF0000"/>
                </a:solidFill>
              </a:rPr>
              <a:t>tentative versions</a:t>
            </a:r>
            <a:r>
              <a:rPr lang="en-US" dirty="0" smtClean="0"/>
              <a:t> of objects</a:t>
            </a:r>
          </a:p>
          <a:p>
            <a:pPr lvl="1"/>
            <a:r>
              <a:rPr lang="en-US" dirty="0" smtClean="0"/>
              <a:t>Letting other transactions read from the previously committed version</a:t>
            </a:r>
          </a:p>
          <a:p>
            <a:r>
              <a:rPr lang="en-US" dirty="0"/>
              <a:t>At commit(),</a:t>
            </a:r>
          </a:p>
          <a:p>
            <a:pPr lvl="1"/>
            <a:r>
              <a:rPr lang="en-US" dirty="0"/>
              <a:t>Promote all the write locks of the transaction into commit locks</a:t>
            </a:r>
          </a:p>
          <a:p>
            <a:pPr lvl="1"/>
            <a:r>
              <a:rPr lang="en-US" dirty="0"/>
              <a:t>If any objects have outstanding read locks, transaction must wait until the transactions that set these locks have completed and locks are </a:t>
            </a:r>
            <a:r>
              <a:rPr lang="en-US" dirty="0" smtClean="0"/>
              <a:t>released</a:t>
            </a:r>
          </a:p>
          <a:p>
            <a:r>
              <a:rPr lang="en-US" dirty="0" smtClean="0"/>
              <a:t>Allow read and write locks to be set together by different transactions</a:t>
            </a:r>
          </a:p>
          <a:p>
            <a:pPr lvl="1"/>
            <a:r>
              <a:rPr lang="en-US" dirty="0" smtClean="0"/>
              <a:t>Unlike non-exclusive locks</a:t>
            </a:r>
          </a:p>
          <a:p>
            <a:r>
              <a:rPr lang="en-US" dirty="0"/>
              <a:t>Disallow commit if other uncompleted transactions have read the objects</a:t>
            </a:r>
          </a:p>
          <a:p>
            <a:pPr lvl="1"/>
            <a:r>
              <a:rPr lang="en-US" dirty="0"/>
              <a:t>These transactions must wait until the reading transactions have </a:t>
            </a:r>
            <a:r>
              <a:rPr lang="en-US" dirty="0" smtClean="0"/>
              <a:t>committed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14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Extracting Even More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allows for more concurrency than read-write locks.</a:t>
            </a:r>
          </a:p>
          <a:p>
            <a:r>
              <a:rPr lang="en-US" dirty="0" smtClean="0"/>
              <a:t>Writing transactions risk waiting or rejection when commit</a:t>
            </a:r>
          </a:p>
          <a:p>
            <a:r>
              <a:rPr lang="en-US" dirty="0"/>
              <a:t>Read operations wait only if another transaction is committing the same </a:t>
            </a:r>
            <a:r>
              <a:rPr lang="en-US" dirty="0" smtClean="0"/>
              <a:t>object</a:t>
            </a:r>
          </a:p>
          <a:p>
            <a:r>
              <a:rPr lang="en-US" dirty="0" smtClean="0"/>
              <a:t>Read </a:t>
            </a:r>
            <a:r>
              <a:rPr lang="en-US" dirty="0"/>
              <a:t>operations of one transaction can cause a delay in the committing of other </a:t>
            </a:r>
            <a:r>
              <a:rPr lang="en-US" dirty="0" smtClean="0"/>
              <a:t>transactions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73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Execution</a:t>
            </a:r>
          </a:p>
          <a:p>
            <a:pPr lvl="1"/>
            <a:r>
              <a:rPr lang="en-US" dirty="0" smtClean="0"/>
              <a:t>Delaying </a:t>
            </a:r>
            <a:r>
              <a:rPr lang="en-US" dirty="0"/>
              <a:t>both their read and write operations on an </a:t>
            </a:r>
            <a:r>
              <a:rPr lang="en-US" dirty="0" smtClean="0"/>
              <a:t>object until </a:t>
            </a:r>
            <a:r>
              <a:rPr lang="en-US" dirty="0"/>
              <a:t>all transactions that previously wrote that object have either committed or </a:t>
            </a:r>
            <a:r>
              <a:rPr lang="en-US" dirty="0" smtClean="0"/>
              <a:t>aborted</a:t>
            </a:r>
          </a:p>
          <a:p>
            <a:r>
              <a:rPr lang="en-US" dirty="0" smtClean="0"/>
              <a:t>Strict execution with exclusive locks</a:t>
            </a:r>
          </a:p>
          <a:p>
            <a:pPr lvl="1"/>
            <a:r>
              <a:rPr lang="en-US" dirty="0" smtClean="0"/>
              <a:t>Strict 2PL</a:t>
            </a:r>
          </a:p>
          <a:p>
            <a:r>
              <a:rPr lang="en-US" dirty="0"/>
              <a:t>Increasing concurrency</a:t>
            </a:r>
          </a:p>
          <a:p>
            <a:pPr lvl="1"/>
            <a:r>
              <a:rPr lang="en-US" dirty="0"/>
              <a:t>Non-exclusive locks</a:t>
            </a:r>
          </a:p>
          <a:p>
            <a:pPr lvl="1"/>
            <a:r>
              <a:rPr lang="en-US" dirty="0"/>
              <a:t>Two-version locks</a:t>
            </a:r>
          </a:p>
          <a:p>
            <a:pPr lvl="1"/>
            <a:r>
              <a:rPr lang="en-US" smtClean="0"/>
              <a:t>Etc.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64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Two </a:t>
            </a:r>
            <a:r>
              <a:rPr lang="en-US" sz="2000" u="sng" dirty="0" smtClean="0">
                <a:latin typeface="Arial" pitchFamily="-1" charset="0"/>
              </a:rPr>
              <a:t>operations</a:t>
            </a:r>
            <a:r>
              <a:rPr lang="en-US" sz="2000" dirty="0" smtClean="0">
                <a:latin typeface="Arial" pitchFamily="-1" charset="0"/>
              </a:rPr>
              <a:t> are said to be </a:t>
            </a:r>
            <a:r>
              <a:rPr lang="en-US" sz="2000" u="sng" dirty="0" smtClean="0">
                <a:latin typeface="Arial" pitchFamily="-1" charset="0"/>
              </a:rPr>
              <a:t>in conflict</a:t>
            </a:r>
            <a:r>
              <a:rPr lang="en-US" sz="2000" dirty="0" smtClean="0">
                <a:latin typeface="Arial" pitchFamily="-1" charset="0"/>
              </a:rPr>
              <a:t>, if their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combined effect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depends on the 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order</a:t>
            </a:r>
            <a:r>
              <a:rPr lang="en-US" sz="2000" dirty="0" smtClean="0">
                <a:latin typeface="Arial" pitchFamily="-1" charset="0"/>
              </a:rPr>
              <a:t> they are executed, e.g., read-write, write-read, write-write (all on same variables). NOT read-read, not on different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17500" y="2724150"/>
            <a:ext cx="8547100" cy="3524250"/>
            <a:chOff x="341" y="1117"/>
            <a:chExt cx="5545" cy="204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57" y="1174"/>
              <a:ext cx="150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Operations of different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9" y="1343"/>
              <a:ext cx="8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transactions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37" y="1174"/>
              <a:ext cx="53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Conflict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931" y="1174"/>
              <a:ext cx="4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Reason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84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296" y="1639"/>
              <a:ext cx="30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1" y="1639"/>
              <a:ext cx="2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601" y="1639"/>
              <a:ext cx="2014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610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902" y="1639"/>
              <a:ext cx="72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601" y="1854"/>
              <a:ext cx="308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does not depend on the order in which they are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601" y="2068"/>
              <a:ext cx="5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executed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84" y="2283"/>
              <a:ext cx="30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96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941" y="2283"/>
              <a:ext cx="25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01" y="2283"/>
              <a:ext cx="153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150" y="2283"/>
              <a:ext cx="301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441" y="2283"/>
              <a:ext cx="43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and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887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224" y="2283"/>
              <a:ext cx="6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601" y="2498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5116" y="2498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4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296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2712"/>
              <a:ext cx="25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01" y="2712"/>
              <a:ext cx="201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4610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948" y="2712"/>
              <a:ext cx="7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601" y="2927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16" y="2927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41" y="1117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341" y="1568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1" y="3161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82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An interleaving of the operations of 2 or more transactions is said to be </a:t>
            </a:r>
            <a:r>
              <a:rPr lang="en-US" sz="2000" i="1" dirty="0" smtClean="0">
                <a:solidFill>
                  <a:srgbClr val="FF0000"/>
                </a:solidFill>
              </a:rPr>
              <a:t>serially equivalent </a:t>
            </a:r>
            <a:r>
              <a:rPr lang="en-US" sz="2000" dirty="0" smtClean="0"/>
              <a:t>if the combined effect is the same as if these transactions had been performed sequentially (in some order).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473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461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27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Serial </a:t>
            </a:r>
            <a:r>
              <a:rPr lang="en-US" dirty="0" smtClean="0"/>
              <a:t>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</a:rPr>
              <a:t>  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            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 = (balance*1.1)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       	   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                                                           balance =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bg2"/>
                </a:solidFill>
                <a:latin typeface="Arial" pitchFamily="-1" charset="0"/>
              </a:rPr>
              <a:t>				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b.setBalance(balance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*1.1)</a:t>
            </a:r>
            <a:endParaRPr lang="en-US" sz="16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	 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 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1600" dirty="0" smtClean="0">
              <a:solidFill>
                <a:schemeClr val="hlink"/>
              </a:solidFill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1877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3495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3622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4483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4610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1308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7244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7371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0579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0259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0132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1181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788658"/>
            <a:ext cx="2534556" cy="630942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== T1 (complete) followed</a:t>
            </a:r>
          </a:p>
          <a:p>
            <a:r>
              <a:rPr lang="en-US" sz="1400" b="1" dirty="0"/>
              <a:t>	by T2 (complete)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3279775" y="4137025"/>
            <a:ext cx="914400" cy="696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3271838" y="3636963"/>
            <a:ext cx="914400" cy="11763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3308350" y="4064000"/>
            <a:ext cx="900113" cy="4651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2608263" y="6086475"/>
            <a:ext cx="2579687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Pairs of Conflicting Operations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H="1">
            <a:off x="3279775" y="4572000"/>
            <a:ext cx="436563" cy="1538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43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Abort()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315912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315912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71341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71341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71341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203041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76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356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a.getBalance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59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4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1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67" name="Picture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4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Executions of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of interleaving for abort()</a:t>
            </a:r>
          </a:p>
          <a:p>
            <a:pPr lvl="1"/>
            <a:r>
              <a:rPr lang="en-US" dirty="0" smtClean="0"/>
              <a:t>Intermediate </a:t>
            </a:r>
            <a:r>
              <a:rPr lang="en-US" dirty="0"/>
              <a:t>state visible to other </a:t>
            </a:r>
            <a:r>
              <a:rPr lang="en-US" dirty="0" smtClean="0"/>
              <a:t>transactions, </a:t>
            </a:r>
            <a:r>
              <a:rPr lang="en-US" dirty="0"/>
              <a:t>i.e., other transactions could have used </a:t>
            </a:r>
            <a:r>
              <a:rPr lang="en-US" dirty="0" smtClean="0"/>
              <a:t>some </a:t>
            </a:r>
            <a:r>
              <a:rPr lang="en-US" dirty="0"/>
              <a:t>results already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abort(), transactions should </a:t>
            </a:r>
            <a:r>
              <a:rPr lang="en-US" i="1" dirty="0" smtClean="0">
                <a:solidFill>
                  <a:srgbClr val="FF0000"/>
                </a:solidFill>
              </a:rPr>
              <a:t>delay both their read and write operations </a:t>
            </a:r>
            <a:r>
              <a:rPr lang="en-US" dirty="0" smtClean="0"/>
              <a:t>on an object (until commit time)</a:t>
            </a:r>
          </a:p>
          <a:p>
            <a:pPr lvl="1"/>
            <a:r>
              <a:rPr lang="en-US" dirty="0" smtClean="0"/>
              <a:t>Until all transactions that previously wrote that object have either committed or aborted</a:t>
            </a:r>
          </a:p>
          <a:p>
            <a:pPr lvl="1"/>
            <a:r>
              <a:rPr lang="en-US" dirty="0" smtClean="0"/>
              <a:t>This way, we avoid making intermediate states visible before commit, just in case we need to abort.</a:t>
            </a:r>
          </a:p>
          <a:p>
            <a:pPr lvl="1"/>
            <a:r>
              <a:rPr lang="en-US" dirty="0" smtClean="0"/>
              <a:t>This is called </a:t>
            </a:r>
            <a:r>
              <a:rPr lang="en-US" i="1" dirty="0" smtClean="0">
                <a:solidFill>
                  <a:srgbClr val="0000FF"/>
                </a:solidFill>
              </a:rPr>
              <a:t>strict executions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further restricts which </a:t>
            </a:r>
            <a:r>
              <a:rPr lang="en-US" dirty="0" err="1" smtClean="0"/>
              <a:t>interleavings</a:t>
            </a:r>
            <a:r>
              <a:rPr lang="en-US" dirty="0" smtClean="0"/>
              <a:t> of transactions are allowed.</a:t>
            </a:r>
          </a:p>
          <a:p>
            <a:r>
              <a:rPr lang="en-US" dirty="0" smtClean="0"/>
              <a:t>Thus, correctness criteria for transactions:</a:t>
            </a:r>
          </a:p>
          <a:p>
            <a:pPr lvl="1"/>
            <a:r>
              <a:rPr lang="en-US" dirty="0" smtClean="0"/>
              <a:t>Serial equivalence</a:t>
            </a:r>
          </a:p>
          <a:p>
            <a:pPr lvl="1"/>
            <a:r>
              <a:rPr lang="en-US" dirty="0" smtClean="0"/>
              <a:t>Strict execution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66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 Thus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transactions?</a:t>
            </a:r>
          </a:p>
          <a:p>
            <a:pPr lvl="1"/>
            <a:r>
              <a:rPr lang="en-US" dirty="0" smtClean="0"/>
              <a:t>With multiple transactions sharing data</a:t>
            </a:r>
          </a:p>
          <a:p>
            <a:r>
              <a:rPr lang="en-US" dirty="0" smtClean="0"/>
              <a:t>First strategy: Complete serialization</a:t>
            </a:r>
          </a:p>
          <a:p>
            <a:pPr lvl="1"/>
            <a:r>
              <a:rPr lang="en-US" dirty="0" smtClean="0"/>
              <a:t>One transaction at a time with one big lock</a:t>
            </a:r>
          </a:p>
          <a:p>
            <a:pPr lvl="1"/>
            <a:r>
              <a:rPr lang="en-US" dirty="0" smtClean="0"/>
              <a:t>Correct, but at the cost of performance</a:t>
            </a:r>
          </a:p>
          <a:p>
            <a:r>
              <a:rPr lang="en-US" dirty="0" smtClean="0"/>
              <a:t>How to improve performance?</a:t>
            </a:r>
          </a:p>
          <a:p>
            <a:pPr lvl="1"/>
            <a:r>
              <a:rPr lang="en-US" dirty="0" smtClean="0"/>
              <a:t>Let’s see if we can interleave different transactions.</a:t>
            </a:r>
          </a:p>
          <a:p>
            <a:r>
              <a:rPr lang="en-US" dirty="0" smtClean="0"/>
              <a:t>Problem: Not all </a:t>
            </a:r>
            <a:r>
              <a:rPr lang="en-US" dirty="0" err="1" smtClean="0"/>
              <a:t>interleavings</a:t>
            </a:r>
            <a:r>
              <a:rPr lang="en-US" dirty="0" smtClean="0"/>
              <a:t> produce a correct outcome</a:t>
            </a:r>
          </a:p>
          <a:p>
            <a:pPr lvl="1"/>
            <a:r>
              <a:rPr lang="en-US" dirty="0" smtClean="0"/>
              <a:t>Serial equivalence &amp; strict execution must be met.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Now, how do we meet the requirements?</a:t>
            </a:r>
          </a:p>
          <a:p>
            <a:pPr lvl="1"/>
            <a:r>
              <a:rPr lang="en-US" dirty="0" smtClean="0"/>
              <a:t>Overall strategy: using more and more fine-grained locking</a:t>
            </a:r>
          </a:p>
          <a:p>
            <a:pPr lvl="1"/>
            <a:r>
              <a:rPr lang="en-US" dirty="0" smtClean="0"/>
              <a:t>No silver bullet. Fine-grained locks have their own implications.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761910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27705</TotalTime>
  <Pages>12</Pages>
  <Words>1387</Words>
  <Application>Microsoft Macintosh PowerPoint</Application>
  <PresentationFormat>Letter Paper (8.5x11 in)</PresentationFormat>
  <Paragraphs>386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Calibri</vt:lpstr>
      <vt:lpstr>Helvetica</vt:lpstr>
      <vt:lpstr>ＭＳ Ｐゴシック</vt:lpstr>
      <vt:lpstr>Symbol</vt:lpstr>
      <vt:lpstr>Times</vt:lpstr>
      <vt:lpstr>Times New Roman</vt:lpstr>
      <vt:lpstr>Wingdings</vt:lpstr>
      <vt:lpstr>Arial</vt:lpstr>
      <vt:lpstr>CS252-template</vt:lpstr>
      <vt:lpstr>Office Theme</vt:lpstr>
      <vt:lpstr>CSE 486/586 Distributed Systems Concurrency Control --- 2</vt:lpstr>
      <vt:lpstr>Recap</vt:lpstr>
      <vt:lpstr>Recap: Conflicting Operations</vt:lpstr>
      <vt:lpstr>Recap: Serial Equivalence</vt:lpstr>
      <vt:lpstr>Recap: Serial Equivalence </vt:lpstr>
      <vt:lpstr>Recap: Serial Equivalence</vt:lpstr>
      <vt:lpstr>Handling Abort()</vt:lpstr>
      <vt:lpstr>Strict Executions of Transactions</vt:lpstr>
      <vt:lpstr>Story Thus Far</vt:lpstr>
      <vt:lpstr>Using Exclusive Locks</vt:lpstr>
      <vt:lpstr>How to Acquire/Release Locks</vt:lpstr>
      <vt:lpstr>Using Exclusive Locks</vt:lpstr>
      <vt:lpstr>CSE 486/586 Administrivia</vt:lpstr>
      <vt:lpstr>Can We Do Better?</vt:lpstr>
      <vt:lpstr>Non-Exclusive Locks</vt:lpstr>
      <vt:lpstr>Example: Non-Exclusive Locks</vt:lpstr>
      <vt:lpstr>2PL: a Problem</vt:lpstr>
      <vt:lpstr>Deadlock Conditions</vt:lpstr>
      <vt:lpstr>Preventing Deadlocks</vt:lpstr>
      <vt:lpstr>Two-Version Locking</vt:lpstr>
      <vt:lpstr>Two-Version Locking</vt:lpstr>
      <vt:lpstr>Extracting Even More Concurrency</vt:lpstr>
      <vt:lpstr>Extracting Even More Concurrency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1145</cp:revision>
  <cp:lastPrinted>2015-03-27T16:28:48Z</cp:lastPrinted>
  <dcterms:created xsi:type="dcterms:W3CDTF">2012-03-19T17:30:09Z</dcterms:created>
  <dcterms:modified xsi:type="dcterms:W3CDTF">2017-04-14T15:28:46Z</dcterms:modified>
  <cp:category/>
</cp:coreProperties>
</file>