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 id="2147483682" r:id="rId2"/>
  </p:sldMasterIdLst>
  <p:notesMasterIdLst>
    <p:notesMasterId r:id="rId28"/>
  </p:notesMasterIdLst>
  <p:handoutMasterIdLst>
    <p:handoutMasterId r:id="rId29"/>
  </p:handoutMasterIdLst>
  <p:sldIdLst>
    <p:sldId id="322" r:id="rId3"/>
    <p:sldId id="807" r:id="rId4"/>
    <p:sldId id="816" r:id="rId5"/>
    <p:sldId id="818" r:id="rId6"/>
    <p:sldId id="839" r:id="rId7"/>
    <p:sldId id="838" r:id="rId8"/>
    <p:sldId id="840" r:id="rId9"/>
    <p:sldId id="851" r:id="rId10"/>
    <p:sldId id="841" r:id="rId11"/>
    <p:sldId id="852" r:id="rId12"/>
    <p:sldId id="822" r:id="rId13"/>
    <p:sldId id="846" r:id="rId14"/>
    <p:sldId id="842" r:id="rId15"/>
    <p:sldId id="837" r:id="rId16"/>
    <p:sldId id="876" r:id="rId17"/>
    <p:sldId id="877" r:id="rId18"/>
    <p:sldId id="878" r:id="rId19"/>
    <p:sldId id="879" r:id="rId20"/>
    <p:sldId id="828" r:id="rId21"/>
    <p:sldId id="853" r:id="rId22"/>
    <p:sldId id="874" r:id="rId23"/>
    <p:sldId id="855" r:id="rId24"/>
    <p:sldId id="832" r:id="rId25"/>
    <p:sldId id="777" r:id="rId26"/>
    <p:sldId id="584" r:id="rId27"/>
  </p:sldIdLst>
  <p:sldSz cx="9144000" cy="6858000" type="letter"/>
  <p:notesSz cx="7315200" cy="9601200"/>
  <p:defaultTextStyle>
    <a:defPPr>
      <a:defRPr lang="en-US"/>
    </a:defPPr>
    <a:lvl1pPr algn="l" rtl="0" eaLnBrk="0" fontAlgn="base" hangingPunct="0">
      <a:spcBef>
        <a:spcPct val="50000"/>
      </a:spcBef>
      <a:spcAft>
        <a:spcPct val="0"/>
      </a:spcAft>
      <a:defRPr sz="1600" kern="1200">
        <a:solidFill>
          <a:schemeClr val="hlink"/>
        </a:solidFill>
        <a:latin typeface="Arial" charset="0"/>
        <a:ea typeface="+mn-ea"/>
        <a:cs typeface="+mn-cs"/>
      </a:defRPr>
    </a:lvl1pPr>
    <a:lvl2pPr marL="457200" algn="l" rtl="0" eaLnBrk="0" fontAlgn="base" hangingPunct="0">
      <a:spcBef>
        <a:spcPct val="50000"/>
      </a:spcBef>
      <a:spcAft>
        <a:spcPct val="0"/>
      </a:spcAft>
      <a:defRPr sz="1600" kern="1200">
        <a:solidFill>
          <a:schemeClr val="hlink"/>
        </a:solidFill>
        <a:latin typeface="Arial" charset="0"/>
        <a:ea typeface="+mn-ea"/>
        <a:cs typeface="+mn-cs"/>
      </a:defRPr>
    </a:lvl2pPr>
    <a:lvl3pPr marL="914400" algn="l" rtl="0" eaLnBrk="0" fontAlgn="base" hangingPunct="0">
      <a:spcBef>
        <a:spcPct val="50000"/>
      </a:spcBef>
      <a:spcAft>
        <a:spcPct val="0"/>
      </a:spcAft>
      <a:defRPr sz="1600" kern="1200">
        <a:solidFill>
          <a:schemeClr val="hlink"/>
        </a:solidFill>
        <a:latin typeface="Arial" charset="0"/>
        <a:ea typeface="+mn-ea"/>
        <a:cs typeface="+mn-cs"/>
      </a:defRPr>
    </a:lvl3pPr>
    <a:lvl4pPr marL="1371600" algn="l" rtl="0" eaLnBrk="0" fontAlgn="base" hangingPunct="0">
      <a:spcBef>
        <a:spcPct val="50000"/>
      </a:spcBef>
      <a:spcAft>
        <a:spcPct val="0"/>
      </a:spcAft>
      <a:defRPr sz="1600" kern="1200">
        <a:solidFill>
          <a:schemeClr val="hlink"/>
        </a:solidFill>
        <a:latin typeface="Arial" charset="0"/>
        <a:ea typeface="+mn-ea"/>
        <a:cs typeface="+mn-cs"/>
      </a:defRPr>
    </a:lvl4pPr>
    <a:lvl5pPr marL="1828800" algn="l" rtl="0" eaLnBrk="0" fontAlgn="base" hangingPunct="0">
      <a:spcBef>
        <a:spcPct val="50000"/>
      </a:spcBef>
      <a:spcAft>
        <a:spcPct val="0"/>
      </a:spcAft>
      <a:defRPr sz="1600" kern="1200">
        <a:solidFill>
          <a:schemeClr val="hlink"/>
        </a:solidFill>
        <a:latin typeface="Arial" charset="0"/>
        <a:ea typeface="+mn-ea"/>
        <a:cs typeface="+mn-cs"/>
      </a:defRPr>
    </a:lvl5pPr>
    <a:lvl6pPr marL="2286000" algn="l" defTabSz="457200" rtl="0" eaLnBrk="1" latinLnBrk="0" hangingPunct="1">
      <a:defRPr sz="1600" kern="1200">
        <a:solidFill>
          <a:schemeClr val="hlink"/>
        </a:solidFill>
        <a:latin typeface="Arial" charset="0"/>
        <a:ea typeface="+mn-ea"/>
        <a:cs typeface="+mn-cs"/>
      </a:defRPr>
    </a:lvl6pPr>
    <a:lvl7pPr marL="2743200" algn="l" defTabSz="457200" rtl="0" eaLnBrk="1" latinLnBrk="0" hangingPunct="1">
      <a:defRPr sz="1600" kern="1200">
        <a:solidFill>
          <a:schemeClr val="hlink"/>
        </a:solidFill>
        <a:latin typeface="Arial" charset="0"/>
        <a:ea typeface="+mn-ea"/>
        <a:cs typeface="+mn-cs"/>
      </a:defRPr>
    </a:lvl7pPr>
    <a:lvl8pPr marL="3200400" algn="l" defTabSz="457200" rtl="0" eaLnBrk="1" latinLnBrk="0" hangingPunct="1">
      <a:defRPr sz="1600" kern="1200">
        <a:solidFill>
          <a:schemeClr val="hlink"/>
        </a:solidFill>
        <a:latin typeface="Arial" charset="0"/>
        <a:ea typeface="+mn-ea"/>
        <a:cs typeface="+mn-cs"/>
      </a:defRPr>
    </a:lvl8pPr>
    <a:lvl9pPr marL="3657600" algn="l" defTabSz="457200" rtl="0" eaLnBrk="1" latinLnBrk="0" hangingPunct="1">
      <a:defRPr sz="1600" kern="1200">
        <a:solidFill>
          <a:schemeClr val="hlink"/>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scaleToFitPaper="1" frameSlides="1"/>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55FC02"/>
    <a:srgbClr val="FBBA03"/>
    <a:srgbClr val="0332B7"/>
    <a:srgbClr val="000000"/>
    <a:srgbClr val="114FFB"/>
    <a:srgbClr val="7B00E4"/>
    <a:srgbClr val="EFFB03"/>
    <a:srgbClr val="F905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8" autoAdjust="0"/>
    <p:restoredTop sz="80082" autoAdjust="0"/>
  </p:normalViewPr>
  <p:slideViewPr>
    <p:cSldViewPr>
      <p:cViewPr varScale="1">
        <p:scale>
          <a:sx n="100" d="100"/>
          <a:sy n="100" d="100"/>
        </p:scale>
        <p:origin x="1944" y="168"/>
      </p:cViewPr>
      <p:guideLst>
        <p:guide orient="horz" pos="2160"/>
        <p:guide pos="2880"/>
      </p:guideLst>
    </p:cSldViewPr>
  </p:slideViewPr>
  <p:outlineViewPr>
    <p:cViewPr>
      <p:scale>
        <a:sx n="33" d="100"/>
        <a:sy n="33" d="100"/>
      </p:scale>
      <p:origin x="0" y="184"/>
    </p:cViewPr>
    <p:sldLst>
      <p:sld r:id="rId1" collapse="1"/>
    </p:sldLst>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112" d="100"/>
          <a:sy n="112" d="100"/>
        </p:scale>
        <p:origin x="-3904" y="-104"/>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notesMaster" Target="notesMasters/notesMaster1.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30" Type="http://schemas.openxmlformats.org/officeDocument/2006/relationships/presProps" Target="presProps.xml"/><Relationship Id="rId31" Type="http://schemas.openxmlformats.org/officeDocument/2006/relationships/viewProps" Target="viewProps.xml"/><Relationship Id="rId32" Type="http://schemas.openxmlformats.org/officeDocument/2006/relationships/theme" Target="theme/theme1.xml"/><Relationship Id="rId9" Type="http://schemas.openxmlformats.org/officeDocument/2006/relationships/slide" Target="slides/slide7.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33" Type="http://schemas.openxmlformats.org/officeDocument/2006/relationships/tableStyles" Target="tableStyle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23813" y="23813"/>
            <a:ext cx="3176588" cy="425450"/>
          </a:xfrm>
          <a:prstGeom prst="rect">
            <a:avLst/>
          </a:prstGeom>
          <a:noFill/>
          <a:ln w="9525">
            <a:noFill/>
            <a:miter lim="800000"/>
            <a:headEnd/>
            <a:tailEnd/>
          </a:ln>
          <a:effectLst/>
        </p:spPr>
        <p:txBody>
          <a:bodyPr vert="horz" wrap="square" lIns="18003" tIns="0" rIns="18003" bIns="0" numCol="1" anchor="t" anchorCtr="0" compatLnSpc="1">
            <a:prstTxWarp prst="textNoShape">
              <a:avLst/>
            </a:prstTxWarp>
          </a:bodyPr>
          <a:lstStyle>
            <a:lvl1pPr defTabSz="863600">
              <a:spcBef>
                <a:spcPct val="0"/>
              </a:spcBef>
              <a:defRPr sz="1000" i="1">
                <a:solidFill>
                  <a:schemeClr val="tx1"/>
                </a:solidFill>
              </a:defRPr>
            </a:lvl1pPr>
          </a:lstStyle>
          <a:p>
            <a:pPr>
              <a:defRPr/>
            </a:pPr>
            <a:endParaRPr lang="en-US"/>
          </a:p>
        </p:txBody>
      </p:sp>
      <p:sp>
        <p:nvSpPr>
          <p:cNvPr id="3075" name="Rectangle 3"/>
          <p:cNvSpPr>
            <a:spLocks noGrp="1" noChangeArrowheads="1"/>
          </p:cNvSpPr>
          <p:nvPr>
            <p:ph type="dt" sz="quarter" idx="1"/>
          </p:nvPr>
        </p:nvSpPr>
        <p:spPr bwMode="auto">
          <a:xfrm>
            <a:off x="4162425" y="23813"/>
            <a:ext cx="3176588" cy="425450"/>
          </a:xfrm>
          <a:prstGeom prst="rect">
            <a:avLst/>
          </a:prstGeom>
          <a:noFill/>
          <a:ln w="9525">
            <a:noFill/>
            <a:miter lim="800000"/>
            <a:headEnd/>
            <a:tailEnd/>
          </a:ln>
          <a:effectLst/>
        </p:spPr>
        <p:txBody>
          <a:bodyPr vert="horz" wrap="square" lIns="18003" tIns="0" rIns="18003" bIns="0" numCol="1" anchor="t" anchorCtr="0" compatLnSpc="1">
            <a:prstTxWarp prst="textNoShape">
              <a:avLst/>
            </a:prstTxWarp>
          </a:bodyPr>
          <a:lstStyle>
            <a:lvl1pPr algn="r" defTabSz="863600">
              <a:spcBef>
                <a:spcPct val="0"/>
              </a:spcBef>
              <a:defRPr sz="1000" i="1">
                <a:solidFill>
                  <a:schemeClr val="tx1"/>
                </a:solidFill>
              </a:defRPr>
            </a:lvl1pPr>
          </a:lstStyle>
          <a:p>
            <a:pPr>
              <a:defRPr/>
            </a:pPr>
            <a:endParaRPr lang="en-US"/>
          </a:p>
        </p:txBody>
      </p:sp>
      <p:sp>
        <p:nvSpPr>
          <p:cNvPr id="3076" name="Rectangle 4"/>
          <p:cNvSpPr>
            <a:spLocks noGrp="1" noChangeArrowheads="1"/>
          </p:cNvSpPr>
          <p:nvPr>
            <p:ph type="ftr" sz="quarter" idx="2"/>
          </p:nvPr>
        </p:nvSpPr>
        <p:spPr bwMode="auto">
          <a:xfrm>
            <a:off x="-23813" y="9150350"/>
            <a:ext cx="3176588" cy="427038"/>
          </a:xfrm>
          <a:prstGeom prst="rect">
            <a:avLst/>
          </a:prstGeom>
          <a:noFill/>
          <a:ln w="9525">
            <a:noFill/>
            <a:miter lim="800000"/>
            <a:headEnd/>
            <a:tailEnd/>
          </a:ln>
          <a:effectLst/>
        </p:spPr>
        <p:txBody>
          <a:bodyPr vert="horz" wrap="square" lIns="18003" tIns="0" rIns="18003" bIns="0" numCol="1" anchor="b" anchorCtr="0" compatLnSpc="1">
            <a:prstTxWarp prst="textNoShape">
              <a:avLst/>
            </a:prstTxWarp>
          </a:bodyPr>
          <a:lstStyle>
            <a:lvl1pPr defTabSz="863600">
              <a:spcBef>
                <a:spcPct val="0"/>
              </a:spcBef>
              <a:defRPr sz="1000" i="1" smtClean="0">
                <a:solidFill>
                  <a:schemeClr val="tx1"/>
                </a:solidFill>
              </a:defRPr>
            </a:lvl1pPr>
          </a:lstStyle>
          <a:p>
            <a:pPr>
              <a:defRPr/>
            </a:pPr>
            <a:r>
              <a:rPr lang="en-US" smtClean="0"/>
              <a:t>C</a:t>
            </a:r>
            <a:endParaRPr lang="en-US"/>
          </a:p>
        </p:txBody>
      </p:sp>
      <p:sp>
        <p:nvSpPr>
          <p:cNvPr id="3077" name="Rectangle 5"/>
          <p:cNvSpPr>
            <a:spLocks noGrp="1" noChangeArrowheads="1"/>
          </p:cNvSpPr>
          <p:nvPr>
            <p:ph type="sldNum" sz="quarter" idx="3"/>
          </p:nvPr>
        </p:nvSpPr>
        <p:spPr bwMode="auto">
          <a:xfrm>
            <a:off x="4162425" y="9150350"/>
            <a:ext cx="3176588" cy="427038"/>
          </a:xfrm>
          <a:prstGeom prst="rect">
            <a:avLst/>
          </a:prstGeom>
          <a:noFill/>
          <a:ln w="9525">
            <a:noFill/>
            <a:miter lim="800000"/>
            <a:headEnd/>
            <a:tailEnd/>
          </a:ln>
          <a:effectLst/>
        </p:spPr>
        <p:txBody>
          <a:bodyPr vert="horz" wrap="square" lIns="18003" tIns="0" rIns="18003" bIns="0" numCol="1" anchor="b" anchorCtr="0" compatLnSpc="1">
            <a:prstTxWarp prst="textNoShape">
              <a:avLst/>
            </a:prstTxWarp>
          </a:bodyPr>
          <a:lstStyle>
            <a:lvl1pPr algn="r" defTabSz="863600">
              <a:spcBef>
                <a:spcPct val="0"/>
              </a:spcBef>
              <a:defRPr sz="1000" i="1">
                <a:solidFill>
                  <a:schemeClr val="tx1"/>
                </a:solidFill>
              </a:defRPr>
            </a:lvl1pPr>
          </a:lstStyle>
          <a:p>
            <a:pPr>
              <a:defRPr/>
            </a:pPr>
            <a:fld id="{9FF668F6-92AF-F14F-959F-F8E6BDC55983}" type="slidenum">
              <a:rPr lang="en-US"/>
              <a:pPr>
                <a:defRPr/>
              </a:pPr>
              <a:t>‹#›</a:t>
            </a:fld>
            <a:endParaRPr lang="en-US"/>
          </a:p>
        </p:txBody>
      </p:sp>
    </p:spTree>
    <p:extLst>
      <p:ext uri="{BB962C8B-B14F-4D97-AF65-F5344CB8AC3E}">
        <p14:creationId xmlns:p14="http://schemas.microsoft.com/office/powerpoint/2010/main" val="3841627699"/>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23813" y="23813"/>
            <a:ext cx="3176588" cy="425450"/>
          </a:xfrm>
          <a:prstGeom prst="rect">
            <a:avLst/>
          </a:prstGeom>
          <a:noFill/>
          <a:ln w="9525">
            <a:noFill/>
            <a:miter lim="800000"/>
            <a:headEnd/>
            <a:tailEnd/>
          </a:ln>
          <a:effectLst/>
        </p:spPr>
        <p:txBody>
          <a:bodyPr vert="horz" wrap="square" lIns="18003" tIns="0" rIns="18003" bIns="0" numCol="1" anchor="t" anchorCtr="0" compatLnSpc="1">
            <a:prstTxWarp prst="textNoShape">
              <a:avLst/>
            </a:prstTxWarp>
          </a:bodyPr>
          <a:lstStyle>
            <a:lvl1pPr defTabSz="863600">
              <a:spcBef>
                <a:spcPct val="0"/>
              </a:spcBef>
              <a:defRPr sz="1000" i="1">
                <a:solidFill>
                  <a:schemeClr val="tx1"/>
                </a:solidFill>
                <a:latin typeface="Times New Roman" charset="0"/>
              </a:defRPr>
            </a:lvl1pPr>
          </a:lstStyle>
          <a:p>
            <a:pPr>
              <a:defRPr/>
            </a:pPr>
            <a:endParaRPr lang="en-US"/>
          </a:p>
        </p:txBody>
      </p:sp>
      <p:sp>
        <p:nvSpPr>
          <p:cNvPr id="2051" name="Rectangle 3"/>
          <p:cNvSpPr>
            <a:spLocks noGrp="1" noChangeArrowheads="1"/>
          </p:cNvSpPr>
          <p:nvPr>
            <p:ph type="dt" idx="1"/>
          </p:nvPr>
        </p:nvSpPr>
        <p:spPr bwMode="auto">
          <a:xfrm>
            <a:off x="4162425" y="23813"/>
            <a:ext cx="3176588" cy="425450"/>
          </a:xfrm>
          <a:prstGeom prst="rect">
            <a:avLst/>
          </a:prstGeom>
          <a:noFill/>
          <a:ln w="9525">
            <a:noFill/>
            <a:miter lim="800000"/>
            <a:headEnd/>
            <a:tailEnd/>
          </a:ln>
          <a:effectLst/>
        </p:spPr>
        <p:txBody>
          <a:bodyPr vert="horz" wrap="square" lIns="18003" tIns="0" rIns="18003" bIns="0" numCol="1" anchor="t" anchorCtr="0" compatLnSpc="1">
            <a:prstTxWarp prst="textNoShape">
              <a:avLst/>
            </a:prstTxWarp>
          </a:bodyPr>
          <a:lstStyle>
            <a:lvl1pPr algn="r" defTabSz="863600">
              <a:spcBef>
                <a:spcPct val="0"/>
              </a:spcBef>
              <a:defRPr sz="1000" i="1">
                <a:solidFill>
                  <a:schemeClr val="tx1"/>
                </a:solidFill>
                <a:latin typeface="Times New Roman" charset="0"/>
              </a:defRPr>
            </a:lvl1pPr>
          </a:lstStyle>
          <a:p>
            <a:pPr>
              <a:defRPr/>
            </a:pPr>
            <a:endParaRPr lang="en-US"/>
          </a:p>
        </p:txBody>
      </p:sp>
      <p:sp>
        <p:nvSpPr>
          <p:cNvPr id="2052" name="Rectangle 4"/>
          <p:cNvSpPr>
            <a:spLocks noGrp="1" noChangeArrowheads="1"/>
          </p:cNvSpPr>
          <p:nvPr>
            <p:ph type="ftr" sz="quarter" idx="4"/>
          </p:nvPr>
        </p:nvSpPr>
        <p:spPr bwMode="auto">
          <a:xfrm>
            <a:off x="-23813" y="9150350"/>
            <a:ext cx="3176588" cy="427038"/>
          </a:xfrm>
          <a:prstGeom prst="rect">
            <a:avLst/>
          </a:prstGeom>
          <a:noFill/>
          <a:ln w="9525">
            <a:noFill/>
            <a:miter lim="800000"/>
            <a:headEnd/>
            <a:tailEnd/>
          </a:ln>
          <a:effectLst/>
        </p:spPr>
        <p:txBody>
          <a:bodyPr vert="horz" wrap="square" lIns="18003" tIns="0" rIns="18003" bIns="0" numCol="1" anchor="b" anchorCtr="0" compatLnSpc="1">
            <a:prstTxWarp prst="textNoShape">
              <a:avLst/>
            </a:prstTxWarp>
          </a:bodyPr>
          <a:lstStyle>
            <a:lvl1pPr defTabSz="863600">
              <a:spcBef>
                <a:spcPct val="0"/>
              </a:spcBef>
              <a:defRPr sz="1000" i="1" smtClean="0">
                <a:solidFill>
                  <a:schemeClr val="tx1"/>
                </a:solidFill>
                <a:latin typeface="Times New Roman" charset="0"/>
              </a:defRPr>
            </a:lvl1pPr>
          </a:lstStyle>
          <a:p>
            <a:pPr>
              <a:defRPr/>
            </a:pPr>
            <a:r>
              <a:rPr lang="en-US" smtClean="0"/>
              <a:t>C</a:t>
            </a:r>
            <a:endParaRPr lang="en-US"/>
          </a:p>
        </p:txBody>
      </p:sp>
      <p:sp>
        <p:nvSpPr>
          <p:cNvPr id="2053" name="Rectangle 5"/>
          <p:cNvSpPr>
            <a:spLocks noGrp="1" noChangeArrowheads="1"/>
          </p:cNvSpPr>
          <p:nvPr>
            <p:ph type="sldNum" sz="quarter" idx="5"/>
          </p:nvPr>
        </p:nvSpPr>
        <p:spPr bwMode="auto">
          <a:xfrm>
            <a:off x="4162425" y="9150350"/>
            <a:ext cx="3176588" cy="427038"/>
          </a:xfrm>
          <a:prstGeom prst="rect">
            <a:avLst/>
          </a:prstGeom>
          <a:noFill/>
          <a:ln w="9525">
            <a:noFill/>
            <a:miter lim="800000"/>
            <a:headEnd/>
            <a:tailEnd/>
          </a:ln>
          <a:effectLst/>
        </p:spPr>
        <p:txBody>
          <a:bodyPr vert="horz" wrap="square" lIns="18003" tIns="0" rIns="18003" bIns="0" numCol="1" anchor="b" anchorCtr="0" compatLnSpc="1">
            <a:prstTxWarp prst="textNoShape">
              <a:avLst/>
            </a:prstTxWarp>
          </a:bodyPr>
          <a:lstStyle>
            <a:lvl1pPr algn="r" defTabSz="863600">
              <a:spcBef>
                <a:spcPct val="0"/>
              </a:spcBef>
              <a:defRPr sz="1000" i="1">
                <a:solidFill>
                  <a:schemeClr val="tx1"/>
                </a:solidFill>
                <a:latin typeface="Times New Roman" charset="0"/>
              </a:defRPr>
            </a:lvl1pPr>
          </a:lstStyle>
          <a:p>
            <a:pPr>
              <a:defRPr/>
            </a:pPr>
            <a:fld id="{903442F8-CACF-AA42-83D4-E0A09A06F5CC}" type="slidenum">
              <a:rPr lang="en-US"/>
              <a:pPr>
                <a:defRPr/>
              </a:pPr>
              <a:t>‹#›</a:t>
            </a:fld>
            <a:endParaRPr lang="en-US"/>
          </a:p>
        </p:txBody>
      </p:sp>
      <p:sp>
        <p:nvSpPr>
          <p:cNvPr id="2054" name="Rectangle 6"/>
          <p:cNvSpPr>
            <a:spLocks noChangeArrowheads="1"/>
          </p:cNvSpPr>
          <p:nvPr/>
        </p:nvSpPr>
        <p:spPr bwMode="auto">
          <a:xfrm>
            <a:off x="3254375" y="9148763"/>
            <a:ext cx="808038" cy="265112"/>
          </a:xfrm>
          <a:prstGeom prst="rect">
            <a:avLst/>
          </a:prstGeom>
          <a:noFill/>
          <a:ln w="9525">
            <a:noFill/>
            <a:miter lim="800000"/>
            <a:headEnd/>
            <a:tailEnd/>
          </a:ln>
          <a:effectLst/>
        </p:spPr>
        <p:txBody>
          <a:bodyPr wrap="none" lIns="93016" tIns="46508" rIns="93016" bIns="46508">
            <a:prstTxWarp prst="textNoShape">
              <a:avLst/>
            </a:prstTxWarp>
            <a:spAutoFit/>
          </a:bodyPr>
          <a:lstStyle/>
          <a:p>
            <a:pPr algn="ctr" defTabSz="919163">
              <a:lnSpc>
                <a:spcPct val="90000"/>
              </a:lnSpc>
              <a:spcBef>
                <a:spcPct val="0"/>
              </a:spcBef>
              <a:defRPr/>
            </a:pPr>
            <a:r>
              <a:rPr lang="en-US" sz="1300">
                <a:solidFill>
                  <a:schemeClr val="tx1"/>
                </a:solidFill>
              </a:rPr>
              <a:t>Page </a:t>
            </a:r>
            <a:fld id="{ACFFB53C-1439-6C41-A2C3-1FF6E096BBD2}" type="slidenum">
              <a:rPr lang="en-US" sz="1300">
                <a:solidFill>
                  <a:schemeClr val="tx1"/>
                </a:solidFill>
              </a:rPr>
              <a:pPr algn="ctr" defTabSz="919163">
                <a:lnSpc>
                  <a:spcPct val="90000"/>
                </a:lnSpc>
                <a:spcBef>
                  <a:spcPct val="0"/>
                </a:spcBef>
                <a:defRPr/>
              </a:pPr>
              <a:t>‹#›</a:t>
            </a:fld>
            <a:endParaRPr lang="en-US" sz="1300">
              <a:solidFill>
                <a:schemeClr val="tx1"/>
              </a:solidFill>
            </a:endParaRPr>
          </a:p>
        </p:txBody>
      </p:sp>
      <p:sp>
        <p:nvSpPr>
          <p:cNvPr id="14343" name="Rectangle 7"/>
          <p:cNvSpPr>
            <a:spLocks noGrp="1" noRot="1" noChangeAspect="1" noChangeArrowheads="1" noTextEdit="1"/>
          </p:cNvSpPr>
          <p:nvPr>
            <p:ph type="sldImg" idx="2"/>
          </p:nvPr>
        </p:nvSpPr>
        <p:spPr bwMode="auto">
          <a:xfrm>
            <a:off x="1527175" y="923925"/>
            <a:ext cx="4260850" cy="3195638"/>
          </a:xfrm>
          <a:prstGeom prst="rect">
            <a:avLst/>
          </a:prstGeom>
          <a:noFill/>
          <a:ln w="12700">
            <a:solidFill>
              <a:schemeClr val="tx1"/>
            </a:solidFill>
            <a:miter lim="800000"/>
            <a:headEnd/>
            <a:tailEnd/>
          </a:ln>
        </p:spPr>
      </p:sp>
      <p:sp>
        <p:nvSpPr>
          <p:cNvPr id="2056" name="Rectangle 8"/>
          <p:cNvSpPr>
            <a:spLocks noGrp="1" noChangeArrowheads="1"/>
          </p:cNvSpPr>
          <p:nvPr>
            <p:ph type="body" sz="quarter" idx="3"/>
          </p:nvPr>
        </p:nvSpPr>
        <p:spPr bwMode="auto">
          <a:xfrm>
            <a:off x="974725" y="4559300"/>
            <a:ext cx="5365750" cy="4321175"/>
          </a:xfrm>
          <a:prstGeom prst="rect">
            <a:avLst/>
          </a:prstGeom>
          <a:noFill/>
          <a:ln w="9525">
            <a:noFill/>
            <a:miter lim="800000"/>
            <a:headEnd/>
            <a:tailEnd/>
          </a:ln>
          <a:effectLst/>
        </p:spPr>
        <p:txBody>
          <a:bodyPr vert="horz" wrap="square" lIns="97517" tIns="48008" rIns="97517" bIns="48008" numCol="1" anchor="t" anchorCtr="0" compatLnSpc="1">
            <a:prstTxWarp prst="textNoShape">
              <a:avLst/>
            </a:prstTxWarp>
          </a:bodyPr>
          <a:lstStyle/>
          <a:p>
            <a:pPr lvl="0"/>
            <a:r>
              <a:rPr lang="en-US" noProof="0"/>
              <a:t>Body Text</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1141634601"/>
      </p:ext>
    </p:extLst>
  </p:cSld>
  <p:clrMap bg1="lt1" tx1="dk1" bg2="lt2" tx2="dk2" accent1="accent1" accent2="accent2" accent3="accent3" accent4="accent4" accent5="accent5" accent6="accent6" hlink="hlink" folHlink="folHlink"/>
  <p:hf sldNum="0" hdr="0" ftr="0" dt="0"/>
  <p:notesStyle>
    <a:lvl1pPr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2"/>
          <p:cNvSpPr>
            <a:spLocks noGrp="1" noRot="1" noChangeAspect="1" noChangeArrowheads="1" noTextEdit="1"/>
          </p:cNvSpPr>
          <p:nvPr>
            <p:ph type="sldImg"/>
          </p:nvPr>
        </p:nvSpPr>
        <p:spPr>
          <a:ln/>
        </p:spPr>
      </p:sp>
      <p:sp>
        <p:nvSpPr>
          <p:cNvPr id="16389" name="Rectangle 3"/>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E.g., my friend A posts</a:t>
            </a:r>
            <a:r>
              <a:rPr lang="en-US" baseline="0" dirty="0" smtClean="0"/>
              <a:t> something on my wall. Then my other friend B posts something on my wall. These are two unrelated, independent posts. Does it really matter I see everything as it happens? Does </a:t>
            </a:r>
            <a:r>
              <a:rPr lang="en-US" baseline="0" smtClean="0"/>
              <a:t>it matter everyone </a:t>
            </a:r>
            <a:r>
              <a:rPr lang="en-US" baseline="0" dirty="0" smtClean="0"/>
              <a:t>sees in the exact same order?</a:t>
            </a:r>
            <a:endParaRPr lang="en-US" dirty="0"/>
          </a:p>
        </p:txBody>
      </p:sp>
    </p:spTree>
    <p:extLst>
      <p:ext uri="{BB962C8B-B14F-4D97-AF65-F5344CB8AC3E}">
        <p14:creationId xmlns:p14="http://schemas.microsoft.com/office/powerpoint/2010/main" val="36301397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Think about </a:t>
            </a:r>
            <a:r>
              <a:rPr lang="en-US" dirty="0" err="1" smtClean="0"/>
              <a:t>facebook</a:t>
            </a:r>
            <a:r>
              <a:rPr lang="en-US" dirty="0" smtClean="0"/>
              <a:t> posts again.</a:t>
            </a:r>
            <a:endParaRPr lang="en-US" dirty="0"/>
          </a:p>
        </p:txBody>
      </p:sp>
    </p:spTree>
    <p:extLst>
      <p:ext uri="{BB962C8B-B14F-4D97-AF65-F5344CB8AC3E}">
        <p14:creationId xmlns:p14="http://schemas.microsoft.com/office/powerpoint/2010/main" val="6708359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6478052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gist of sequential consistency is that</a:t>
            </a:r>
            <a:r>
              <a:rPr lang="en-US" baseline="0" dirty="0" smtClean="0"/>
              <a:t> it allows the bottom scenario to happen. </a:t>
            </a:r>
            <a:r>
              <a:rPr lang="en-US" baseline="0" dirty="0" err="1" smtClean="0"/>
              <a:t>Linearizability</a:t>
            </a:r>
            <a:r>
              <a:rPr lang="en-US" baseline="0" dirty="0" smtClean="0"/>
              <a:t> doesn’t.</a:t>
            </a:r>
          </a:p>
          <a:p>
            <a:endParaRPr lang="en-US" baseline="0" dirty="0" smtClean="0"/>
          </a:p>
          <a:p>
            <a:r>
              <a:rPr lang="en-US" baseline="0" dirty="0" smtClean="0"/>
              <a:t>The reason is that if P1 does not know anything about P2 (e.g., P1 is a web browser and P2 is another web browser used by two different people), then it is fine. P1 will just think that something must have happened between its write and read. Doesn’t really matter when exactly that happened.</a:t>
            </a:r>
          </a:p>
          <a:p>
            <a:endParaRPr lang="en-US" baseline="0" dirty="0" smtClean="0"/>
          </a:p>
          <a:p>
            <a:r>
              <a:rPr lang="en-US" baseline="0" dirty="0" err="1" smtClean="0"/>
              <a:t>Linearizabilty</a:t>
            </a:r>
            <a:r>
              <a:rPr lang="en-US" baseline="0" dirty="0" smtClean="0"/>
              <a:t> is based on physical time ordering. Sequential consistency is based on logical time ordering. In both cases, as long as we can come up with one ordering, where we show that we’re definitely returning the most recent write, we’re fine. In </a:t>
            </a:r>
            <a:r>
              <a:rPr lang="en-US" baseline="0" dirty="0" err="1" smtClean="0"/>
              <a:t>linearizability</a:t>
            </a:r>
            <a:r>
              <a:rPr lang="en-US" baseline="0" dirty="0" smtClean="0"/>
              <a:t>, that’s physical time ordering. In sequential consistency, that’s logical ordering.</a:t>
            </a:r>
            <a:endParaRPr lang="en-US" dirty="0"/>
          </a:p>
        </p:txBody>
      </p:sp>
    </p:spTree>
    <p:extLst>
      <p:ext uri="{BB962C8B-B14F-4D97-AF65-F5344CB8AC3E}">
        <p14:creationId xmlns:p14="http://schemas.microsoft.com/office/powerpoint/2010/main" val="7784500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21771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What if we also totally-order reads? It provides </a:t>
            </a:r>
            <a:r>
              <a:rPr lang="en-US" baseline="0" dirty="0" err="1" smtClean="0"/>
              <a:t>linearizability</a:t>
            </a:r>
            <a:r>
              <a:rPr lang="en-US" baseline="0" dirty="0" smtClean="0"/>
              <a:t> at the cost of read performance.</a:t>
            </a:r>
          </a:p>
        </p:txBody>
      </p:sp>
    </p:spTree>
    <p:extLst>
      <p:ext uri="{BB962C8B-B14F-4D97-AF65-F5344CB8AC3E}">
        <p14:creationId xmlns:p14="http://schemas.microsoft.com/office/powerpoint/2010/main" val="18681794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2" name="Rectangle 2"/>
          <p:cNvSpPr>
            <a:spLocks noGrp="1" noRot="1" noChangeAspect="1" noChangeArrowheads="1" noTextEdit="1"/>
          </p:cNvSpPr>
          <p:nvPr>
            <p:ph type="sldImg"/>
          </p:nvPr>
        </p:nvSpPr>
        <p:spPr>
          <a:ln/>
        </p:spPr>
      </p:sp>
      <p:sp>
        <p:nvSpPr>
          <p:cNvPr id="135173" name="Rectangle 3"/>
          <p:cNvSpPr>
            <a:spLocks noGrp="1" noChangeArrowheads="1"/>
          </p:cNvSpPr>
          <p:nvPr>
            <p:ph type="body" idx="1"/>
          </p:nvPr>
        </p:nvSpPr>
        <p:spPr>
          <a:noFill/>
          <a:ln/>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6" name="Slide Number Placeholder 5"/>
          <p:cNvSpPr>
            <a:spLocks noGrp="1"/>
          </p:cNvSpPr>
          <p:nvPr>
            <p:ph type="sldNum" sz="quarter" idx="12"/>
          </p:nvPr>
        </p:nvSpPr>
        <p:spPr/>
        <p:txBody>
          <a:bodyPr/>
          <a:lstStyle>
            <a:lvl1pPr>
              <a:defRPr smtClean="0"/>
            </a:lvl1pPr>
          </a:lstStyle>
          <a:p>
            <a:pPr>
              <a:defRPr/>
            </a:pPr>
            <a:fld id="{76249C3F-1F0D-0245-BD8E-6D134CBB21A2}" type="slidenum">
              <a:rPr lang="en-US"/>
              <a:pPr>
                <a:defRPr/>
              </a:pPr>
              <a:t>‹#›</a:t>
            </a:fld>
            <a:endParaRPr lang="en-US" b="0">
              <a:solidFill>
                <a:srgbClr val="FBBA03"/>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85800" y="6553200"/>
            <a:ext cx="1905000" cy="279400"/>
          </a:xfrm>
          <a:prstGeom prst="rect">
            <a:avLst/>
          </a:prstGeom>
        </p:spPr>
        <p:txBody>
          <a:bodyPr/>
          <a:lstStyle>
            <a:lvl1pPr>
              <a:defRPr smtClean="0"/>
            </a:lvl1pPr>
          </a:lstStyle>
          <a:p>
            <a:pPr>
              <a:defRPr/>
            </a:pPr>
            <a:endParaRPr lang="en-US" dirty="0"/>
          </a:p>
        </p:txBody>
      </p:sp>
      <p:sp>
        <p:nvSpPr>
          <p:cNvPr id="5" name="Footer Placeholder 4"/>
          <p:cNvSpPr>
            <a:spLocks noGrp="1"/>
          </p:cNvSpPr>
          <p:nvPr>
            <p:ph type="ftr" sz="quarter" idx="11"/>
          </p:nvPr>
        </p:nvSpPr>
        <p:spPr>
          <a:xfrm>
            <a:off x="3124200" y="6578600"/>
            <a:ext cx="2895600" cy="279400"/>
          </a:xfrm>
          <a:prstGeom prst="rect">
            <a:avLst/>
          </a:prstGeom>
        </p:spPr>
        <p:txBody>
          <a:bodyPr/>
          <a:lstStyle>
            <a:lvl1pPr>
              <a:defRPr smtClean="0"/>
            </a:lvl1pPr>
          </a:lstStyle>
          <a:p>
            <a:pPr>
              <a:defRPr/>
            </a:pPr>
            <a:endParaRPr lang="en-US" dirty="0"/>
          </a:p>
        </p:txBody>
      </p:sp>
      <p:sp>
        <p:nvSpPr>
          <p:cNvPr id="6" name="Slide Number Placeholder 5"/>
          <p:cNvSpPr>
            <a:spLocks noGrp="1"/>
          </p:cNvSpPr>
          <p:nvPr>
            <p:ph type="sldNum" sz="quarter" idx="12"/>
          </p:nvPr>
        </p:nvSpPr>
        <p:spPr/>
        <p:txBody>
          <a:bodyPr/>
          <a:lstStyle>
            <a:lvl1pPr>
              <a:defRPr smtClean="0"/>
            </a:lvl1pPr>
          </a:lstStyle>
          <a:p>
            <a:pPr>
              <a:defRPr/>
            </a:pPr>
            <a:fld id="{1A5CA2DB-8A6E-354A-84FE-C390361DC987}" type="slidenum">
              <a:rPr lang="en-US"/>
              <a:pPr>
                <a:defRPr/>
              </a:pPr>
              <a:t>‹#›</a:t>
            </a:fld>
            <a:endParaRPr lang="en-US" b="0">
              <a:solidFill>
                <a:srgbClr val="FBBA03"/>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7950" y="330200"/>
            <a:ext cx="192405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330200"/>
            <a:ext cx="561975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lvl1pPr>
              <a:defRPr smtClean="0"/>
            </a:lvl1pPr>
          </a:lstStyle>
          <a:p>
            <a:pPr>
              <a:defRPr/>
            </a:pPr>
            <a:fld id="{A8750E79-2683-6848-A4D7-CDA40719EAAA}" type="slidenum">
              <a:rPr lang="en-US"/>
              <a:pPr>
                <a:defRPr/>
              </a:pPr>
              <a:t>‹#›</a:t>
            </a:fld>
            <a:endParaRPr lang="en-US" b="0">
              <a:solidFill>
                <a:srgbClr val="FBBA03"/>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lvl1pPr>
              <a:defRPr smtClean="0"/>
            </a:lvl1pPr>
          </a:lstStyle>
          <a:p>
            <a:pPr>
              <a:defRPr/>
            </a:pPr>
            <a:fld id="{A8C89C21-81C6-1849-AF7F-456E69B3BB35}" type="slidenum">
              <a:rPr lang="en-US"/>
              <a:pPr>
                <a:defRPr/>
              </a:pPr>
              <a:t>‹#›</a:t>
            </a:fld>
            <a:endParaRPr lang="en-US" b="0">
              <a:solidFill>
                <a:srgbClr val="FBBA03"/>
              </a:solidFil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lvl1pPr>
              <a:defRPr smtClean="0"/>
            </a:lvl1pPr>
          </a:lstStyle>
          <a:p>
            <a:pPr>
              <a:defRPr/>
            </a:pPr>
            <a:fld id="{6B3DFB28-5B5B-074C-B4E8-618C4BF2D1F1}" type="slidenum">
              <a:rPr lang="en-US"/>
              <a:pPr>
                <a:defRPr/>
              </a:pPr>
              <a:t>‹#›</a:t>
            </a:fld>
            <a:endParaRPr lang="en-US" b="0">
              <a:solidFill>
                <a:srgbClr val="FBBA03"/>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193800"/>
            <a:ext cx="3765550" cy="492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6450" y="1193800"/>
            <a:ext cx="3765550" cy="492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2"/>
          </p:nvPr>
        </p:nvSpPr>
        <p:spPr/>
        <p:txBody>
          <a:bodyPr/>
          <a:lstStyle>
            <a:lvl1pPr>
              <a:defRPr smtClean="0"/>
            </a:lvl1pPr>
          </a:lstStyle>
          <a:p>
            <a:pPr>
              <a:defRPr/>
            </a:pPr>
            <a:fld id="{27607546-6874-DF43-9D9F-828C20612237}" type="slidenum">
              <a:rPr lang="en-US"/>
              <a:pPr>
                <a:defRPr/>
              </a:pPr>
              <a:t>‹#›</a:t>
            </a:fld>
            <a:endParaRPr lang="en-US" b="0">
              <a:solidFill>
                <a:srgbClr val="FBBA03"/>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8"/>
          <p:cNvSpPr>
            <a:spLocks noGrp="1"/>
          </p:cNvSpPr>
          <p:nvPr>
            <p:ph type="sldNum" sz="quarter" idx="12"/>
          </p:nvPr>
        </p:nvSpPr>
        <p:spPr/>
        <p:txBody>
          <a:bodyPr/>
          <a:lstStyle>
            <a:lvl1pPr>
              <a:defRPr smtClean="0"/>
            </a:lvl1pPr>
          </a:lstStyle>
          <a:p>
            <a:pPr>
              <a:defRPr/>
            </a:pPr>
            <a:fld id="{0E0868A1-DE77-A845-97F5-165FD4D75CF2}" type="slidenum">
              <a:rPr lang="en-US"/>
              <a:pPr>
                <a:defRPr/>
              </a:pPr>
              <a:t>‹#›</a:t>
            </a:fld>
            <a:endParaRPr lang="en-US" b="0">
              <a:solidFill>
                <a:srgbClr val="FBBA03"/>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lvl1pPr>
              <a:defRPr smtClean="0"/>
            </a:lvl1pPr>
          </a:lstStyle>
          <a:p>
            <a:pPr>
              <a:defRPr/>
            </a:pPr>
            <a:fld id="{5DC2A54D-D38A-6449-A27D-1BD4A1440DD2}" type="slidenum">
              <a:rPr lang="en-US"/>
              <a:pPr>
                <a:defRPr/>
              </a:pPr>
              <a:t>‹#›</a:t>
            </a:fld>
            <a:endParaRPr lang="en-US" b="0">
              <a:solidFill>
                <a:srgbClr val="FBBA03"/>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smtClean="0"/>
            </a:lvl1pPr>
          </a:lstStyle>
          <a:p>
            <a:pPr>
              <a:defRPr/>
            </a:pPr>
            <a:fld id="{94E79977-8762-624D-9D2F-4FE156E28C29}" type="slidenum">
              <a:rPr lang="en-US"/>
              <a:pPr>
                <a:defRPr/>
              </a:pPr>
              <a:t>‹#›</a:t>
            </a:fld>
            <a:endParaRPr lang="en-US" b="0">
              <a:solidFill>
                <a:srgbClr val="FBBA03"/>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lvl1pPr>
              <a:defRPr smtClean="0"/>
            </a:lvl1pPr>
          </a:lstStyle>
          <a:p>
            <a:pPr>
              <a:defRPr/>
            </a:pPr>
            <a:fld id="{8C4F458F-5213-914F-94F8-6B10C77F9790}" type="slidenum">
              <a:rPr lang="en-US"/>
              <a:pPr>
                <a:defRPr/>
              </a:pPr>
              <a:t>‹#›</a:t>
            </a:fld>
            <a:endParaRPr lang="en-US" b="0">
              <a:solidFill>
                <a:srgbClr val="FBBA03"/>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85800" y="6553200"/>
            <a:ext cx="1905000" cy="279400"/>
          </a:xfrm>
          <a:prstGeom prst="rect">
            <a:avLst/>
          </a:prstGeom>
        </p:spPr>
        <p:txBody>
          <a:bodyPr/>
          <a:lstStyle>
            <a:lvl1pPr>
              <a:defRPr smtClean="0"/>
            </a:lvl1pPr>
          </a:lstStyle>
          <a:p>
            <a:pPr>
              <a:defRPr/>
            </a:pPr>
            <a:endParaRPr lang="en-US" dirty="0"/>
          </a:p>
        </p:txBody>
      </p:sp>
      <p:sp>
        <p:nvSpPr>
          <p:cNvPr id="6" name="Footer Placeholder 5"/>
          <p:cNvSpPr>
            <a:spLocks noGrp="1"/>
          </p:cNvSpPr>
          <p:nvPr>
            <p:ph type="ftr" sz="quarter" idx="11"/>
          </p:nvPr>
        </p:nvSpPr>
        <p:spPr>
          <a:xfrm>
            <a:off x="3124200" y="6578600"/>
            <a:ext cx="2895600" cy="279400"/>
          </a:xfrm>
          <a:prstGeom prst="rect">
            <a:avLst/>
          </a:prstGeom>
        </p:spPr>
        <p:txBody>
          <a:bodyPr/>
          <a:lstStyle>
            <a:lvl1pPr>
              <a:defRPr smtClean="0"/>
            </a:lvl1pPr>
          </a:lstStyle>
          <a:p>
            <a:pPr>
              <a:defRPr/>
            </a:pPr>
            <a:endParaRPr lang="en-US" dirty="0"/>
          </a:p>
        </p:txBody>
      </p:sp>
      <p:sp>
        <p:nvSpPr>
          <p:cNvPr id="7" name="Slide Number Placeholder 6"/>
          <p:cNvSpPr>
            <a:spLocks noGrp="1"/>
          </p:cNvSpPr>
          <p:nvPr>
            <p:ph type="sldNum" sz="quarter" idx="12"/>
          </p:nvPr>
        </p:nvSpPr>
        <p:spPr/>
        <p:txBody>
          <a:bodyPr/>
          <a:lstStyle>
            <a:lvl1pPr>
              <a:defRPr smtClean="0"/>
            </a:lvl1pPr>
          </a:lstStyle>
          <a:p>
            <a:pPr>
              <a:defRPr/>
            </a:pPr>
            <a:fld id="{74C4F620-2FEB-0043-9943-F8C545420FE9}" type="slidenum">
              <a:rPr lang="en-US"/>
              <a:pPr>
                <a:defRPr/>
              </a:pPr>
              <a:t>‹#›</a:t>
            </a:fld>
            <a:endParaRPr lang="en-US" b="0">
              <a:solidFill>
                <a:srgbClr val="FBBA03"/>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8" name="Rectangle 4"/>
          <p:cNvSpPr>
            <a:spLocks noGrp="1" noChangeArrowheads="1"/>
          </p:cNvSpPr>
          <p:nvPr>
            <p:ph type="sldNum" sz="quarter" idx="4"/>
          </p:nvPr>
        </p:nvSpPr>
        <p:spPr bwMode="auto">
          <a:xfrm>
            <a:off x="6553200" y="6565900"/>
            <a:ext cx="1905000" cy="2921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spcBef>
                <a:spcPct val="0"/>
              </a:spcBef>
              <a:defRPr sz="1400" b="1">
                <a:solidFill>
                  <a:schemeClr val="accent2"/>
                </a:solidFill>
                <a:latin typeface="Times New Roman" charset="0"/>
              </a:defRPr>
            </a:lvl1pPr>
          </a:lstStyle>
          <a:p>
            <a:pPr>
              <a:defRPr/>
            </a:pPr>
            <a:fld id="{F543C2CE-5AF7-8143-8A0A-0153F98C0316}" type="slidenum">
              <a:rPr lang="en-US"/>
              <a:pPr>
                <a:defRPr/>
              </a:pPr>
              <a:t>‹#›</a:t>
            </a:fld>
            <a:endParaRPr lang="en-US">
              <a:solidFill>
                <a:srgbClr val="FBBA03"/>
              </a:solidFill>
            </a:endParaRPr>
          </a:p>
        </p:txBody>
      </p:sp>
      <p:sp>
        <p:nvSpPr>
          <p:cNvPr id="1029" name="Rectangle 5"/>
          <p:cNvSpPr>
            <a:spLocks noGrp="1" noChangeArrowheads="1"/>
          </p:cNvSpPr>
          <p:nvPr>
            <p:ph type="title"/>
          </p:nvPr>
        </p:nvSpPr>
        <p:spPr bwMode="auto">
          <a:xfrm>
            <a:off x="685800" y="330200"/>
            <a:ext cx="7292975" cy="7366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a:t>Click to edit Master title style</a:t>
            </a:r>
          </a:p>
        </p:txBody>
      </p:sp>
      <p:sp>
        <p:nvSpPr>
          <p:cNvPr id="1030" name="Rectangle 6"/>
          <p:cNvSpPr>
            <a:spLocks noGrp="1" noChangeArrowheads="1"/>
          </p:cNvSpPr>
          <p:nvPr>
            <p:ph type="body" idx="1"/>
          </p:nvPr>
        </p:nvSpPr>
        <p:spPr bwMode="auto">
          <a:xfrm>
            <a:off x="698500" y="1193800"/>
            <a:ext cx="7683500" cy="49276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Box 8"/>
          <p:cNvSpPr txBox="1"/>
          <p:nvPr userDrawn="1"/>
        </p:nvSpPr>
        <p:spPr>
          <a:xfrm>
            <a:off x="3048000" y="6519446"/>
            <a:ext cx="3048000" cy="338554"/>
          </a:xfrm>
          <a:prstGeom prst="rect">
            <a:avLst/>
          </a:prstGeom>
          <a:noFill/>
        </p:spPr>
        <p:txBody>
          <a:bodyPr wrap="square" rtlCol="0">
            <a:spAutoFit/>
          </a:bodyPr>
          <a:lstStyle/>
          <a:p>
            <a:pPr algn="ctr"/>
            <a:r>
              <a:rPr lang="en-US" dirty="0" smtClean="0"/>
              <a:t>CSE 486/586</a:t>
            </a:r>
            <a:endParaRPr lang="en-US" dirty="0"/>
          </a:p>
        </p:txBody>
      </p:sp>
    </p:spTree>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iming>
    <p:tnLst>
      <p:par>
        <p:cTn id="1" dur="indefinite" restart="never" nodeType="tmRoot"/>
      </p:par>
    </p:tnLst>
  </p:timing>
  <p:hf hdr="0" ftr="0" dt="0"/>
  <p:txStyles>
    <p:titleStyle>
      <a:lvl1pPr algn="l" rtl="0" eaLnBrk="0" fontAlgn="base" hangingPunct="0">
        <a:lnSpc>
          <a:spcPct val="90000"/>
        </a:lnSpc>
        <a:spcBef>
          <a:spcPct val="0"/>
        </a:spcBef>
        <a:spcAft>
          <a:spcPct val="0"/>
        </a:spcAft>
        <a:defRPr sz="3200" b="1">
          <a:solidFill>
            <a:srgbClr val="0332B7"/>
          </a:solidFill>
          <a:latin typeface="+mj-lt"/>
          <a:ea typeface="ＭＳ Ｐゴシック" charset="-128"/>
          <a:cs typeface="ＭＳ Ｐゴシック" charset="-128"/>
        </a:defRPr>
      </a:lvl1pPr>
      <a:lvl2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2pPr>
      <a:lvl3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3pPr>
      <a:lvl4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4pPr>
      <a:lvl5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5pPr>
      <a:lvl6pPr marL="457200" algn="l" rtl="0" eaLnBrk="0" fontAlgn="base" hangingPunct="0">
        <a:lnSpc>
          <a:spcPct val="90000"/>
        </a:lnSpc>
        <a:spcBef>
          <a:spcPct val="0"/>
        </a:spcBef>
        <a:spcAft>
          <a:spcPct val="0"/>
        </a:spcAft>
        <a:defRPr sz="3200" b="1">
          <a:solidFill>
            <a:srgbClr val="0332B7"/>
          </a:solidFill>
          <a:latin typeface="Arial" charset="0"/>
        </a:defRPr>
      </a:lvl6pPr>
      <a:lvl7pPr marL="914400" algn="l" rtl="0" eaLnBrk="0" fontAlgn="base" hangingPunct="0">
        <a:lnSpc>
          <a:spcPct val="90000"/>
        </a:lnSpc>
        <a:spcBef>
          <a:spcPct val="0"/>
        </a:spcBef>
        <a:spcAft>
          <a:spcPct val="0"/>
        </a:spcAft>
        <a:defRPr sz="3200" b="1">
          <a:solidFill>
            <a:srgbClr val="0332B7"/>
          </a:solidFill>
          <a:latin typeface="Arial" charset="0"/>
        </a:defRPr>
      </a:lvl7pPr>
      <a:lvl8pPr marL="1371600" algn="l" rtl="0" eaLnBrk="0" fontAlgn="base" hangingPunct="0">
        <a:lnSpc>
          <a:spcPct val="90000"/>
        </a:lnSpc>
        <a:spcBef>
          <a:spcPct val="0"/>
        </a:spcBef>
        <a:spcAft>
          <a:spcPct val="0"/>
        </a:spcAft>
        <a:defRPr sz="3200" b="1">
          <a:solidFill>
            <a:srgbClr val="0332B7"/>
          </a:solidFill>
          <a:latin typeface="Arial" charset="0"/>
        </a:defRPr>
      </a:lvl8pPr>
      <a:lvl9pPr marL="1828800" algn="l" rtl="0" eaLnBrk="0" fontAlgn="base" hangingPunct="0">
        <a:lnSpc>
          <a:spcPct val="90000"/>
        </a:lnSpc>
        <a:spcBef>
          <a:spcPct val="0"/>
        </a:spcBef>
        <a:spcAft>
          <a:spcPct val="0"/>
        </a:spcAft>
        <a:defRPr sz="3200" b="1">
          <a:solidFill>
            <a:srgbClr val="0332B7"/>
          </a:solidFill>
          <a:latin typeface="Arial" charset="0"/>
        </a:defRPr>
      </a:lvl9pPr>
    </p:titleStyle>
    <p:body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mn-lt"/>
          <a:ea typeface="ＭＳ Ｐゴシック" charset="-128"/>
          <a:cs typeface="ＭＳ Ｐゴシック" charset="-128"/>
        </a:defRPr>
      </a:lvl1pPr>
      <a:lvl2pPr marL="685800" indent="-228600" algn="l" rtl="0" eaLnBrk="0" fontAlgn="base" hangingPunct="0">
        <a:lnSpc>
          <a:spcPct val="90000"/>
        </a:lnSpc>
        <a:spcBef>
          <a:spcPct val="30000"/>
        </a:spcBef>
        <a:spcAft>
          <a:spcPct val="0"/>
        </a:spcAft>
        <a:buSzPct val="100000"/>
        <a:buChar char="–"/>
        <a:defRPr sz="2000">
          <a:solidFill>
            <a:schemeClr val="tx1"/>
          </a:solidFill>
          <a:latin typeface="+mn-lt"/>
          <a:ea typeface="ＭＳ Ｐゴシック" charset="-128"/>
        </a:defRPr>
      </a:lvl2pPr>
      <a:lvl3pPr marL="1143000" indent="-228600" algn="l" rtl="0" eaLnBrk="0" fontAlgn="base" hangingPunct="0">
        <a:lnSpc>
          <a:spcPct val="90000"/>
        </a:lnSpc>
        <a:spcBef>
          <a:spcPct val="30000"/>
        </a:spcBef>
        <a:spcAft>
          <a:spcPct val="0"/>
        </a:spcAft>
        <a:buSzPct val="100000"/>
        <a:buChar char="»"/>
        <a:defRPr>
          <a:solidFill>
            <a:schemeClr val="tx1"/>
          </a:solidFill>
          <a:latin typeface="+mn-lt"/>
          <a:ea typeface="ＭＳ Ｐゴシック" charset="-128"/>
        </a:defRPr>
      </a:lvl3pPr>
      <a:lvl4pPr marL="1543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4pPr>
      <a:lvl5pPr marL="20002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5pPr>
      <a:lvl6pPr marL="24574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6pPr>
      <a:lvl7pPr marL="29146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7pPr>
      <a:lvl8pPr marL="33718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8pPr>
      <a:lvl9pPr marL="3829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7F3828-6825-D14F-A1E4-6AC47EF8F40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146050" y="1898650"/>
            <a:ext cx="8834438" cy="1666875"/>
          </a:xfrm>
        </p:spPr>
        <p:txBody>
          <a:bodyPr/>
          <a:lstStyle/>
          <a:p>
            <a:pPr algn="ctr">
              <a:lnSpc>
                <a:spcPct val="120000"/>
              </a:lnSpc>
            </a:pPr>
            <a:r>
              <a:rPr lang="en-US" dirty="0" smtClean="0"/>
              <a:t>CSE 486/586 Distributed Systems</a:t>
            </a:r>
            <a:r>
              <a:rPr lang="en-US" smtClean="0"/>
              <a:t/>
            </a:r>
            <a:br>
              <a:rPr lang="en-US" smtClean="0"/>
            </a:br>
            <a:r>
              <a:rPr lang="en-US" smtClean="0"/>
              <a:t>Consistency --- 2</a:t>
            </a:r>
            <a:endParaRPr lang="en-US" dirty="0"/>
          </a:p>
        </p:txBody>
      </p:sp>
      <p:sp>
        <p:nvSpPr>
          <p:cNvPr id="15363" name="Rectangle 3"/>
          <p:cNvSpPr>
            <a:spLocks noGrp="1" noChangeArrowheads="1"/>
          </p:cNvSpPr>
          <p:nvPr>
            <p:ph type="subTitle" idx="1"/>
          </p:nvPr>
        </p:nvSpPr>
        <p:spPr>
          <a:xfrm>
            <a:off x="1171575" y="4289425"/>
            <a:ext cx="6900863" cy="1295400"/>
          </a:xfrm>
        </p:spPr>
        <p:txBody>
          <a:bodyPr/>
          <a:lstStyle/>
          <a:p>
            <a:pPr>
              <a:lnSpc>
                <a:spcPct val="70000"/>
              </a:lnSpc>
            </a:pPr>
            <a:r>
              <a:rPr lang="en-US" dirty="0" smtClean="0"/>
              <a:t>Steve Ko</a:t>
            </a:r>
          </a:p>
          <a:p>
            <a:pPr>
              <a:lnSpc>
                <a:spcPct val="70000"/>
              </a:lnSpc>
            </a:pPr>
            <a:r>
              <a:rPr lang="en-US" sz="2000" dirty="0" smtClean="0"/>
              <a:t>Computer Sciences and Engineering</a:t>
            </a:r>
          </a:p>
          <a:p>
            <a:pPr>
              <a:lnSpc>
                <a:spcPct val="70000"/>
              </a:lnSpc>
            </a:pPr>
            <a:r>
              <a:rPr lang="en-US" sz="2000" dirty="0" smtClean="0"/>
              <a:t>University at Buffalo</a:t>
            </a:r>
          </a:p>
          <a:p>
            <a:pPr>
              <a:lnSpc>
                <a:spcPct val="70000"/>
              </a:lnSpc>
            </a:pPr>
            <a:endParaRPr lang="en-US" sz="2000" dirty="0" smtClean="0"/>
          </a:p>
          <a:p>
            <a:pPr>
              <a:lnSpc>
                <a:spcPct val="70000"/>
              </a:lnSpc>
            </a:pPr>
            <a:endParaRPr lang="en-US" sz="2000" dirty="0" smtClean="0"/>
          </a:p>
          <a:p>
            <a:pPr>
              <a:lnSpc>
                <a:spcPct val="70000"/>
              </a:lnSpc>
            </a:pPr>
            <a:endParaRPr lang="en-US" sz="2000" i="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Chain Replication</a:t>
            </a:r>
            <a:endParaRPr lang="en-US" dirty="0"/>
          </a:p>
        </p:txBody>
      </p:sp>
      <p:sp>
        <p:nvSpPr>
          <p:cNvPr id="3" name="Content Placeholder 2"/>
          <p:cNvSpPr>
            <a:spLocks noGrp="1"/>
          </p:cNvSpPr>
          <p:nvPr>
            <p:ph idx="1"/>
          </p:nvPr>
        </p:nvSpPr>
        <p:spPr/>
        <p:txBody>
          <a:bodyPr/>
          <a:lstStyle/>
          <a:p>
            <a:r>
              <a:rPr lang="en-US" dirty="0" smtClean="0"/>
              <a:t>One technique to provide </a:t>
            </a:r>
            <a:r>
              <a:rPr lang="en-US" dirty="0" err="1" smtClean="0"/>
              <a:t>linearizability</a:t>
            </a:r>
            <a:r>
              <a:rPr lang="en-US" dirty="0" smtClean="0"/>
              <a:t> with better performance</a:t>
            </a:r>
          </a:p>
          <a:p>
            <a:pPr lvl="1"/>
            <a:r>
              <a:rPr lang="en-US" dirty="0" smtClean="0"/>
              <a:t>All writes go to the head.</a:t>
            </a:r>
          </a:p>
          <a:p>
            <a:pPr lvl="1"/>
            <a:r>
              <a:rPr lang="en-US" dirty="0" smtClean="0"/>
              <a:t>All reads go to the tail.</a:t>
            </a:r>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r>
              <a:rPr lang="en-US" dirty="0" err="1" smtClean="0"/>
              <a:t>Linearizability</a:t>
            </a:r>
            <a:r>
              <a:rPr lang="en-US" dirty="0" smtClean="0"/>
              <a:t>?</a:t>
            </a:r>
          </a:p>
          <a:p>
            <a:pPr lvl="1"/>
            <a:r>
              <a:rPr lang="en-US" dirty="0" smtClean="0"/>
              <a:t>Clear-cut cases: straightforward</a:t>
            </a:r>
          </a:p>
          <a:p>
            <a:pPr lvl="1"/>
            <a:r>
              <a:rPr lang="en-US" dirty="0" smtClean="0"/>
              <a:t>Overlapping ops?</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10</a:t>
            </a:fld>
            <a:endParaRPr lang="en-US" b="0">
              <a:solidFill>
                <a:srgbClr val="FBBA03"/>
              </a:solidFill>
            </a:endParaRPr>
          </a:p>
        </p:txBody>
      </p:sp>
      <p:sp>
        <p:nvSpPr>
          <p:cNvPr id="5" name="Oval 4"/>
          <p:cNvSpPr/>
          <p:nvPr/>
        </p:nvSpPr>
        <p:spPr bwMode="auto">
          <a:xfrm>
            <a:off x="1752600" y="3695580"/>
            <a:ext cx="914400" cy="914400"/>
          </a:xfrm>
          <a:prstGeom prst="ellipse">
            <a:avLst/>
          </a:prstGeom>
          <a:solidFill>
            <a:schemeClr val="accent3"/>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2000" b="0" i="0" u="none" strike="noStrike" cap="none" normalizeH="0" baseline="0" dirty="0" smtClean="0">
                <a:ln>
                  <a:noFill/>
                </a:ln>
                <a:solidFill>
                  <a:schemeClr val="tx2"/>
                </a:solidFill>
                <a:effectLst/>
                <a:latin typeface="Arial" charset="0"/>
              </a:rPr>
              <a:t>N0</a:t>
            </a:r>
          </a:p>
        </p:txBody>
      </p:sp>
      <p:sp>
        <p:nvSpPr>
          <p:cNvPr id="6" name="Oval 5"/>
          <p:cNvSpPr/>
          <p:nvPr/>
        </p:nvSpPr>
        <p:spPr bwMode="auto">
          <a:xfrm>
            <a:off x="3733800" y="3695580"/>
            <a:ext cx="914400" cy="914400"/>
          </a:xfrm>
          <a:prstGeom prst="ellipse">
            <a:avLst/>
          </a:prstGeom>
          <a:solidFill>
            <a:schemeClr val="accent3"/>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2000" b="0" i="0" u="none" strike="noStrike" cap="none" normalizeH="0" baseline="0" dirty="0" smtClean="0">
                <a:ln>
                  <a:noFill/>
                </a:ln>
                <a:solidFill>
                  <a:schemeClr val="tx2"/>
                </a:solidFill>
                <a:effectLst/>
                <a:latin typeface="Arial" charset="0"/>
              </a:rPr>
              <a:t>N1</a:t>
            </a:r>
          </a:p>
        </p:txBody>
      </p:sp>
      <p:sp>
        <p:nvSpPr>
          <p:cNvPr id="7" name="Oval 6"/>
          <p:cNvSpPr/>
          <p:nvPr/>
        </p:nvSpPr>
        <p:spPr bwMode="auto">
          <a:xfrm>
            <a:off x="5715000" y="3695580"/>
            <a:ext cx="914400" cy="914400"/>
          </a:xfrm>
          <a:prstGeom prst="ellipse">
            <a:avLst/>
          </a:prstGeom>
          <a:solidFill>
            <a:schemeClr val="accent3"/>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2000" b="0" i="0" u="none" strike="noStrike" cap="none" normalizeH="0" baseline="0" dirty="0" smtClean="0">
                <a:ln>
                  <a:noFill/>
                </a:ln>
                <a:solidFill>
                  <a:schemeClr val="tx2"/>
                </a:solidFill>
                <a:effectLst/>
                <a:latin typeface="Arial" charset="0"/>
              </a:rPr>
              <a:t>N2</a:t>
            </a:r>
          </a:p>
        </p:txBody>
      </p:sp>
      <p:cxnSp>
        <p:nvCxnSpPr>
          <p:cNvPr id="8" name="Straight Arrow Connector 7"/>
          <p:cNvCxnSpPr>
            <a:stCxn id="5" idx="6"/>
            <a:endCxn id="6" idx="2"/>
          </p:cNvCxnSpPr>
          <p:nvPr/>
        </p:nvCxnSpPr>
        <p:spPr bwMode="auto">
          <a:xfrm>
            <a:off x="2667000" y="4152780"/>
            <a:ext cx="1066800" cy="0"/>
          </a:xfrm>
          <a:prstGeom prst="straightConnector1">
            <a:avLst/>
          </a:prstGeom>
          <a:solidFill>
            <a:schemeClr val="bg1"/>
          </a:solidFill>
          <a:ln w="38100" cap="flat" cmpd="sng" algn="ctr">
            <a:solidFill>
              <a:schemeClr val="tx1"/>
            </a:solidFill>
            <a:prstDash val="solid"/>
            <a:round/>
            <a:headEnd type="none" w="med" len="med"/>
            <a:tailEnd type="arrow"/>
          </a:ln>
          <a:effectLst/>
        </p:spPr>
      </p:cxnSp>
      <p:cxnSp>
        <p:nvCxnSpPr>
          <p:cNvPr id="9" name="Straight Arrow Connector 8"/>
          <p:cNvCxnSpPr>
            <a:stCxn id="6" idx="6"/>
            <a:endCxn id="7" idx="2"/>
          </p:cNvCxnSpPr>
          <p:nvPr/>
        </p:nvCxnSpPr>
        <p:spPr bwMode="auto">
          <a:xfrm>
            <a:off x="4648200" y="4152780"/>
            <a:ext cx="1066800" cy="0"/>
          </a:xfrm>
          <a:prstGeom prst="straightConnector1">
            <a:avLst/>
          </a:prstGeom>
          <a:solidFill>
            <a:schemeClr val="bg1"/>
          </a:solidFill>
          <a:ln w="38100" cap="flat" cmpd="sng" algn="ctr">
            <a:solidFill>
              <a:schemeClr val="tx1"/>
            </a:solidFill>
            <a:prstDash val="solid"/>
            <a:round/>
            <a:headEnd type="none" w="med" len="med"/>
            <a:tailEnd type="arrow"/>
          </a:ln>
          <a:effectLst/>
        </p:spPr>
      </p:cxnSp>
      <p:cxnSp>
        <p:nvCxnSpPr>
          <p:cNvPr id="10" name="Straight Arrow Connector 9"/>
          <p:cNvCxnSpPr>
            <a:endCxn id="7" idx="1"/>
          </p:cNvCxnSpPr>
          <p:nvPr/>
        </p:nvCxnSpPr>
        <p:spPr bwMode="auto">
          <a:xfrm>
            <a:off x="5257800" y="3162180"/>
            <a:ext cx="591111" cy="667311"/>
          </a:xfrm>
          <a:prstGeom prst="straightConnector1">
            <a:avLst/>
          </a:prstGeom>
          <a:solidFill>
            <a:schemeClr val="bg1"/>
          </a:solidFill>
          <a:ln w="38100" cap="flat" cmpd="sng" algn="ctr">
            <a:solidFill>
              <a:schemeClr val="tx1"/>
            </a:solidFill>
            <a:prstDash val="solid"/>
            <a:round/>
            <a:headEnd type="none" w="med" len="med"/>
            <a:tailEnd type="arrow"/>
          </a:ln>
          <a:effectLst/>
        </p:spPr>
      </p:cxnSp>
      <p:cxnSp>
        <p:nvCxnSpPr>
          <p:cNvPr id="11" name="Straight Arrow Connector 10"/>
          <p:cNvCxnSpPr>
            <a:stCxn id="7" idx="7"/>
          </p:cNvCxnSpPr>
          <p:nvPr/>
        </p:nvCxnSpPr>
        <p:spPr bwMode="auto">
          <a:xfrm flipV="1">
            <a:off x="6495489" y="3162180"/>
            <a:ext cx="591111" cy="667311"/>
          </a:xfrm>
          <a:prstGeom prst="straightConnector1">
            <a:avLst/>
          </a:prstGeom>
          <a:solidFill>
            <a:schemeClr val="bg1"/>
          </a:solidFill>
          <a:ln w="38100" cap="flat" cmpd="sng" algn="ctr">
            <a:solidFill>
              <a:schemeClr val="tx1"/>
            </a:solidFill>
            <a:prstDash val="solid"/>
            <a:round/>
            <a:headEnd type="none" w="med" len="med"/>
            <a:tailEnd type="arrow"/>
          </a:ln>
          <a:effectLst/>
        </p:spPr>
      </p:cxnSp>
      <p:sp>
        <p:nvSpPr>
          <p:cNvPr id="12" name="TextBox 11"/>
          <p:cNvSpPr txBox="1"/>
          <p:nvPr/>
        </p:nvSpPr>
        <p:spPr>
          <a:xfrm>
            <a:off x="4648200" y="2704980"/>
            <a:ext cx="1371600" cy="400110"/>
          </a:xfrm>
          <a:prstGeom prst="rect">
            <a:avLst/>
          </a:prstGeom>
          <a:noFill/>
        </p:spPr>
        <p:txBody>
          <a:bodyPr wrap="square" rtlCol="0">
            <a:spAutoFit/>
          </a:bodyPr>
          <a:lstStyle/>
          <a:p>
            <a:pPr algn="ctr"/>
            <a:r>
              <a:rPr lang="en-US" sz="2000" dirty="0" smtClean="0">
                <a:solidFill>
                  <a:srgbClr val="000000"/>
                </a:solidFill>
              </a:rPr>
              <a:t>Reads</a:t>
            </a:r>
          </a:p>
        </p:txBody>
      </p:sp>
      <p:sp>
        <p:nvSpPr>
          <p:cNvPr id="13" name="TextBox 12"/>
          <p:cNvSpPr txBox="1"/>
          <p:nvPr/>
        </p:nvSpPr>
        <p:spPr>
          <a:xfrm>
            <a:off x="6400800" y="2704980"/>
            <a:ext cx="1371600" cy="400110"/>
          </a:xfrm>
          <a:prstGeom prst="rect">
            <a:avLst/>
          </a:prstGeom>
          <a:noFill/>
        </p:spPr>
        <p:txBody>
          <a:bodyPr wrap="square" rtlCol="0">
            <a:spAutoFit/>
          </a:bodyPr>
          <a:lstStyle/>
          <a:p>
            <a:pPr algn="ctr"/>
            <a:r>
              <a:rPr lang="en-US" sz="2000" dirty="0" smtClean="0">
                <a:solidFill>
                  <a:srgbClr val="000000"/>
                </a:solidFill>
              </a:rPr>
              <a:t>Replies</a:t>
            </a:r>
          </a:p>
        </p:txBody>
      </p:sp>
      <p:cxnSp>
        <p:nvCxnSpPr>
          <p:cNvPr id="14" name="Straight Arrow Connector 13"/>
          <p:cNvCxnSpPr/>
          <p:nvPr/>
        </p:nvCxnSpPr>
        <p:spPr bwMode="auto">
          <a:xfrm>
            <a:off x="1295400" y="3181290"/>
            <a:ext cx="591111" cy="667311"/>
          </a:xfrm>
          <a:prstGeom prst="straightConnector1">
            <a:avLst/>
          </a:prstGeom>
          <a:solidFill>
            <a:schemeClr val="bg1"/>
          </a:solidFill>
          <a:ln w="38100" cap="flat" cmpd="sng" algn="ctr">
            <a:solidFill>
              <a:schemeClr val="tx1"/>
            </a:solidFill>
            <a:prstDash val="solid"/>
            <a:round/>
            <a:headEnd type="none" w="med" len="med"/>
            <a:tailEnd type="arrow"/>
          </a:ln>
          <a:effectLst/>
        </p:spPr>
      </p:cxnSp>
      <p:sp>
        <p:nvSpPr>
          <p:cNvPr id="15" name="TextBox 14"/>
          <p:cNvSpPr txBox="1"/>
          <p:nvPr/>
        </p:nvSpPr>
        <p:spPr>
          <a:xfrm>
            <a:off x="685800" y="2724090"/>
            <a:ext cx="1371600" cy="400110"/>
          </a:xfrm>
          <a:prstGeom prst="rect">
            <a:avLst/>
          </a:prstGeom>
          <a:noFill/>
        </p:spPr>
        <p:txBody>
          <a:bodyPr wrap="square" rtlCol="0">
            <a:spAutoFit/>
          </a:bodyPr>
          <a:lstStyle/>
          <a:p>
            <a:pPr algn="ctr"/>
            <a:r>
              <a:rPr lang="en-US" sz="2000" dirty="0" smtClean="0">
                <a:solidFill>
                  <a:srgbClr val="000000"/>
                </a:solidFill>
              </a:rPr>
              <a:t>Writes</a:t>
            </a:r>
          </a:p>
        </p:txBody>
      </p:sp>
      <p:sp>
        <p:nvSpPr>
          <p:cNvPr id="16" name="TextBox 15"/>
          <p:cNvSpPr txBox="1"/>
          <p:nvPr/>
        </p:nvSpPr>
        <p:spPr>
          <a:xfrm>
            <a:off x="1524000" y="4629090"/>
            <a:ext cx="1371600" cy="400110"/>
          </a:xfrm>
          <a:prstGeom prst="rect">
            <a:avLst/>
          </a:prstGeom>
          <a:noFill/>
        </p:spPr>
        <p:txBody>
          <a:bodyPr wrap="square" rtlCol="0">
            <a:spAutoFit/>
          </a:bodyPr>
          <a:lstStyle/>
          <a:p>
            <a:pPr algn="ctr"/>
            <a:r>
              <a:rPr lang="en-US" sz="2000" dirty="0" smtClean="0">
                <a:solidFill>
                  <a:srgbClr val="000000"/>
                </a:solidFill>
              </a:rPr>
              <a:t>Head</a:t>
            </a:r>
          </a:p>
        </p:txBody>
      </p:sp>
      <p:sp>
        <p:nvSpPr>
          <p:cNvPr id="17" name="TextBox 16"/>
          <p:cNvSpPr txBox="1"/>
          <p:nvPr/>
        </p:nvSpPr>
        <p:spPr>
          <a:xfrm>
            <a:off x="5486400" y="4629090"/>
            <a:ext cx="1371600" cy="400110"/>
          </a:xfrm>
          <a:prstGeom prst="rect">
            <a:avLst/>
          </a:prstGeom>
          <a:noFill/>
        </p:spPr>
        <p:txBody>
          <a:bodyPr wrap="square" rtlCol="0">
            <a:spAutoFit/>
          </a:bodyPr>
          <a:lstStyle/>
          <a:p>
            <a:pPr algn="ctr"/>
            <a:r>
              <a:rPr lang="en-US" sz="2000" dirty="0" smtClean="0">
                <a:solidFill>
                  <a:srgbClr val="000000"/>
                </a:solidFill>
              </a:rPr>
              <a:t>Tail</a:t>
            </a:r>
          </a:p>
        </p:txBody>
      </p:sp>
    </p:spTree>
    <p:extLst>
      <p:ext uri="{BB962C8B-B14F-4D97-AF65-F5344CB8AC3E}">
        <p14:creationId xmlns:p14="http://schemas.microsoft.com/office/powerpoint/2010/main" val="1144746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Chain Replication</a:t>
            </a:r>
            <a:endParaRPr lang="en-US" dirty="0"/>
          </a:p>
        </p:txBody>
      </p:sp>
      <p:sp>
        <p:nvSpPr>
          <p:cNvPr id="3" name="Content Placeholder 2"/>
          <p:cNvSpPr>
            <a:spLocks noGrp="1"/>
          </p:cNvSpPr>
          <p:nvPr>
            <p:ph idx="1"/>
          </p:nvPr>
        </p:nvSpPr>
        <p:spPr/>
        <p:txBody>
          <a:bodyPr/>
          <a:lstStyle/>
          <a:p>
            <a:pPr lvl="1"/>
            <a:endParaRPr lang="en-US" dirty="0"/>
          </a:p>
          <a:p>
            <a:pPr lvl="1"/>
            <a:endParaRPr lang="en-US" dirty="0" smtClean="0"/>
          </a:p>
          <a:p>
            <a:pPr lvl="1"/>
            <a:endParaRPr lang="en-US" dirty="0"/>
          </a:p>
          <a:p>
            <a:pPr lvl="1"/>
            <a:endParaRPr lang="en-US" dirty="0" smtClean="0"/>
          </a:p>
          <a:p>
            <a:pPr lvl="1"/>
            <a:endParaRPr lang="en-US" dirty="0"/>
          </a:p>
          <a:p>
            <a:pPr marL="457200" lvl="1" indent="0">
              <a:buNone/>
            </a:pPr>
            <a:endParaRPr lang="en-US" dirty="0"/>
          </a:p>
          <a:p>
            <a:r>
              <a:rPr lang="en-US" dirty="0"/>
              <a:t>What ordering does this have for overlapping </a:t>
            </a:r>
            <a:r>
              <a:rPr lang="en-US" dirty="0" smtClean="0"/>
              <a:t>ops?</a:t>
            </a:r>
            <a:endParaRPr lang="en-US" dirty="0"/>
          </a:p>
          <a:p>
            <a:pPr lvl="1"/>
            <a:r>
              <a:rPr lang="en-US" dirty="0" smtClean="0"/>
              <a:t>We have freedom to impose an order.</a:t>
            </a:r>
          </a:p>
          <a:p>
            <a:pPr lvl="1"/>
            <a:r>
              <a:rPr lang="en-US" dirty="0" smtClean="0"/>
              <a:t>Case 1: A write is at either N0 or N1, and a read is at N2. The ordering we’re imposing is read then write.</a:t>
            </a:r>
          </a:p>
          <a:p>
            <a:pPr lvl="1"/>
            <a:r>
              <a:rPr lang="en-US" dirty="0" smtClean="0"/>
              <a:t>Case 2: A write is at N2 and a read is also at N2. The ordering we’re imposing is write then read.</a:t>
            </a:r>
          </a:p>
          <a:p>
            <a:r>
              <a:rPr lang="en-US" dirty="0" err="1" smtClean="0"/>
              <a:t>Linearizability</a:t>
            </a:r>
            <a:endParaRPr lang="en-US" dirty="0" smtClean="0"/>
          </a:p>
          <a:p>
            <a:pPr lvl="1"/>
            <a:r>
              <a:rPr lang="en-US" dirty="0" smtClean="0"/>
              <a:t>Once a write becomes visible (at the tail), </a:t>
            </a:r>
            <a:r>
              <a:rPr lang="en-US" dirty="0" smtClean="0">
                <a:solidFill>
                  <a:srgbClr val="FF0000"/>
                </a:solidFill>
              </a:rPr>
              <a:t>all following reads get the write result</a:t>
            </a:r>
            <a:r>
              <a:rPr lang="en-US" dirty="0" smtClean="0"/>
              <a:t>.</a:t>
            </a:r>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11</a:t>
            </a:fld>
            <a:endParaRPr lang="en-US" b="0">
              <a:solidFill>
                <a:srgbClr val="FBBA03"/>
              </a:solidFill>
            </a:endParaRPr>
          </a:p>
        </p:txBody>
      </p:sp>
      <p:sp>
        <p:nvSpPr>
          <p:cNvPr id="5" name="Oval 4"/>
          <p:cNvSpPr/>
          <p:nvPr/>
        </p:nvSpPr>
        <p:spPr bwMode="auto">
          <a:xfrm>
            <a:off x="1752600" y="1981200"/>
            <a:ext cx="914400" cy="914400"/>
          </a:xfrm>
          <a:prstGeom prst="ellipse">
            <a:avLst/>
          </a:prstGeom>
          <a:solidFill>
            <a:schemeClr val="accent3"/>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2000" b="0" i="0" u="none" strike="noStrike" cap="none" normalizeH="0" baseline="0" dirty="0" smtClean="0">
                <a:ln>
                  <a:noFill/>
                </a:ln>
                <a:solidFill>
                  <a:schemeClr val="tx2"/>
                </a:solidFill>
                <a:effectLst/>
                <a:latin typeface="Arial" charset="0"/>
              </a:rPr>
              <a:t>N0</a:t>
            </a:r>
          </a:p>
        </p:txBody>
      </p:sp>
      <p:sp>
        <p:nvSpPr>
          <p:cNvPr id="6" name="Oval 5"/>
          <p:cNvSpPr/>
          <p:nvPr/>
        </p:nvSpPr>
        <p:spPr bwMode="auto">
          <a:xfrm>
            <a:off x="3733800" y="1981200"/>
            <a:ext cx="914400" cy="914400"/>
          </a:xfrm>
          <a:prstGeom prst="ellipse">
            <a:avLst/>
          </a:prstGeom>
          <a:solidFill>
            <a:schemeClr val="accent3"/>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2000" b="0" i="0" u="none" strike="noStrike" cap="none" normalizeH="0" baseline="0" dirty="0" smtClean="0">
                <a:ln>
                  <a:noFill/>
                </a:ln>
                <a:solidFill>
                  <a:schemeClr val="tx2"/>
                </a:solidFill>
                <a:effectLst/>
                <a:latin typeface="Arial" charset="0"/>
              </a:rPr>
              <a:t>N1</a:t>
            </a:r>
          </a:p>
        </p:txBody>
      </p:sp>
      <p:sp>
        <p:nvSpPr>
          <p:cNvPr id="7" name="Oval 6"/>
          <p:cNvSpPr/>
          <p:nvPr/>
        </p:nvSpPr>
        <p:spPr bwMode="auto">
          <a:xfrm>
            <a:off x="5715000" y="1981200"/>
            <a:ext cx="914400" cy="914400"/>
          </a:xfrm>
          <a:prstGeom prst="ellipse">
            <a:avLst/>
          </a:prstGeom>
          <a:solidFill>
            <a:schemeClr val="accent3"/>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2000" b="0" i="0" u="none" strike="noStrike" cap="none" normalizeH="0" baseline="0" dirty="0" smtClean="0">
                <a:ln>
                  <a:noFill/>
                </a:ln>
                <a:solidFill>
                  <a:schemeClr val="tx2"/>
                </a:solidFill>
                <a:effectLst/>
                <a:latin typeface="Arial" charset="0"/>
              </a:rPr>
              <a:t>N2</a:t>
            </a:r>
          </a:p>
        </p:txBody>
      </p:sp>
      <p:cxnSp>
        <p:nvCxnSpPr>
          <p:cNvPr id="8" name="Straight Arrow Connector 7"/>
          <p:cNvCxnSpPr>
            <a:stCxn id="5" idx="6"/>
            <a:endCxn id="6" idx="2"/>
          </p:cNvCxnSpPr>
          <p:nvPr/>
        </p:nvCxnSpPr>
        <p:spPr bwMode="auto">
          <a:xfrm>
            <a:off x="2667000" y="2438400"/>
            <a:ext cx="1066800" cy="0"/>
          </a:xfrm>
          <a:prstGeom prst="straightConnector1">
            <a:avLst/>
          </a:prstGeom>
          <a:solidFill>
            <a:schemeClr val="bg1"/>
          </a:solidFill>
          <a:ln w="38100" cap="flat" cmpd="sng" algn="ctr">
            <a:solidFill>
              <a:schemeClr val="tx1"/>
            </a:solidFill>
            <a:prstDash val="solid"/>
            <a:round/>
            <a:headEnd type="none" w="med" len="med"/>
            <a:tailEnd type="arrow"/>
          </a:ln>
          <a:effectLst/>
        </p:spPr>
      </p:cxnSp>
      <p:cxnSp>
        <p:nvCxnSpPr>
          <p:cNvPr id="9" name="Straight Arrow Connector 8"/>
          <p:cNvCxnSpPr>
            <a:stCxn id="6" idx="6"/>
            <a:endCxn id="7" idx="2"/>
          </p:cNvCxnSpPr>
          <p:nvPr/>
        </p:nvCxnSpPr>
        <p:spPr bwMode="auto">
          <a:xfrm>
            <a:off x="4648200" y="2438400"/>
            <a:ext cx="1066800" cy="0"/>
          </a:xfrm>
          <a:prstGeom prst="straightConnector1">
            <a:avLst/>
          </a:prstGeom>
          <a:solidFill>
            <a:schemeClr val="bg1"/>
          </a:solidFill>
          <a:ln w="38100" cap="flat" cmpd="sng" algn="ctr">
            <a:solidFill>
              <a:schemeClr val="tx1"/>
            </a:solidFill>
            <a:prstDash val="solid"/>
            <a:round/>
            <a:headEnd type="none" w="med" len="med"/>
            <a:tailEnd type="arrow"/>
          </a:ln>
          <a:effectLst/>
        </p:spPr>
      </p:cxnSp>
      <p:cxnSp>
        <p:nvCxnSpPr>
          <p:cNvPr id="10" name="Straight Arrow Connector 9"/>
          <p:cNvCxnSpPr>
            <a:endCxn id="7" idx="1"/>
          </p:cNvCxnSpPr>
          <p:nvPr/>
        </p:nvCxnSpPr>
        <p:spPr bwMode="auto">
          <a:xfrm>
            <a:off x="5257800" y="1447800"/>
            <a:ext cx="591111" cy="667311"/>
          </a:xfrm>
          <a:prstGeom prst="straightConnector1">
            <a:avLst/>
          </a:prstGeom>
          <a:solidFill>
            <a:schemeClr val="bg1"/>
          </a:solidFill>
          <a:ln w="38100" cap="flat" cmpd="sng" algn="ctr">
            <a:solidFill>
              <a:schemeClr val="tx1"/>
            </a:solidFill>
            <a:prstDash val="solid"/>
            <a:round/>
            <a:headEnd type="none" w="med" len="med"/>
            <a:tailEnd type="arrow"/>
          </a:ln>
          <a:effectLst/>
        </p:spPr>
      </p:cxnSp>
      <p:cxnSp>
        <p:nvCxnSpPr>
          <p:cNvPr id="11" name="Straight Arrow Connector 10"/>
          <p:cNvCxnSpPr>
            <a:stCxn id="7" idx="7"/>
          </p:cNvCxnSpPr>
          <p:nvPr/>
        </p:nvCxnSpPr>
        <p:spPr bwMode="auto">
          <a:xfrm flipV="1">
            <a:off x="6495489" y="1447800"/>
            <a:ext cx="591111" cy="667311"/>
          </a:xfrm>
          <a:prstGeom prst="straightConnector1">
            <a:avLst/>
          </a:prstGeom>
          <a:solidFill>
            <a:schemeClr val="bg1"/>
          </a:solidFill>
          <a:ln w="38100" cap="flat" cmpd="sng" algn="ctr">
            <a:solidFill>
              <a:schemeClr val="tx1"/>
            </a:solidFill>
            <a:prstDash val="solid"/>
            <a:round/>
            <a:headEnd type="none" w="med" len="med"/>
            <a:tailEnd type="arrow"/>
          </a:ln>
          <a:effectLst/>
        </p:spPr>
      </p:cxnSp>
      <p:sp>
        <p:nvSpPr>
          <p:cNvPr id="12" name="TextBox 11"/>
          <p:cNvSpPr txBox="1"/>
          <p:nvPr/>
        </p:nvSpPr>
        <p:spPr>
          <a:xfrm>
            <a:off x="4648200" y="990600"/>
            <a:ext cx="1371600" cy="400110"/>
          </a:xfrm>
          <a:prstGeom prst="rect">
            <a:avLst/>
          </a:prstGeom>
          <a:noFill/>
        </p:spPr>
        <p:txBody>
          <a:bodyPr wrap="square" rtlCol="0">
            <a:spAutoFit/>
          </a:bodyPr>
          <a:lstStyle/>
          <a:p>
            <a:pPr algn="ctr"/>
            <a:r>
              <a:rPr lang="en-US" sz="2000" dirty="0" smtClean="0">
                <a:solidFill>
                  <a:srgbClr val="000000"/>
                </a:solidFill>
              </a:rPr>
              <a:t>Reads</a:t>
            </a:r>
          </a:p>
        </p:txBody>
      </p:sp>
      <p:sp>
        <p:nvSpPr>
          <p:cNvPr id="13" name="TextBox 12"/>
          <p:cNvSpPr txBox="1"/>
          <p:nvPr/>
        </p:nvSpPr>
        <p:spPr>
          <a:xfrm>
            <a:off x="6400800" y="990600"/>
            <a:ext cx="1371600" cy="400110"/>
          </a:xfrm>
          <a:prstGeom prst="rect">
            <a:avLst/>
          </a:prstGeom>
          <a:noFill/>
        </p:spPr>
        <p:txBody>
          <a:bodyPr wrap="square" rtlCol="0">
            <a:spAutoFit/>
          </a:bodyPr>
          <a:lstStyle/>
          <a:p>
            <a:pPr algn="ctr"/>
            <a:r>
              <a:rPr lang="en-US" sz="2000" dirty="0" smtClean="0">
                <a:solidFill>
                  <a:srgbClr val="000000"/>
                </a:solidFill>
              </a:rPr>
              <a:t>Replies</a:t>
            </a:r>
          </a:p>
        </p:txBody>
      </p:sp>
      <p:cxnSp>
        <p:nvCxnSpPr>
          <p:cNvPr id="14" name="Straight Arrow Connector 13"/>
          <p:cNvCxnSpPr/>
          <p:nvPr/>
        </p:nvCxnSpPr>
        <p:spPr bwMode="auto">
          <a:xfrm>
            <a:off x="1295400" y="1466910"/>
            <a:ext cx="591111" cy="667311"/>
          </a:xfrm>
          <a:prstGeom prst="straightConnector1">
            <a:avLst/>
          </a:prstGeom>
          <a:solidFill>
            <a:schemeClr val="bg1"/>
          </a:solidFill>
          <a:ln w="38100" cap="flat" cmpd="sng" algn="ctr">
            <a:solidFill>
              <a:schemeClr val="tx1"/>
            </a:solidFill>
            <a:prstDash val="solid"/>
            <a:round/>
            <a:headEnd type="none" w="med" len="med"/>
            <a:tailEnd type="arrow"/>
          </a:ln>
          <a:effectLst/>
        </p:spPr>
      </p:cxnSp>
      <p:sp>
        <p:nvSpPr>
          <p:cNvPr id="15" name="TextBox 14"/>
          <p:cNvSpPr txBox="1"/>
          <p:nvPr/>
        </p:nvSpPr>
        <p:spPr>
          <a:xfrm>
            <a:off x="685800" y="1009710"/>
            <a:ext cx="1371600" cy="400110"/>
          </a:xfrm>
          <a:prstGeom prst="rect">
            <a:avLst/>
          </a:prstGeom>
          <a:noFill/>
        </p:spPr>
        <p:txBody>
          <a:bodyPr wrap="square" rtlCol="0">
            <a:spAutoFit/>
          </a:bodyPr>
          <a:lstStyle/>
          <a:p>
            <a:pPr algn="ctr"/>
            <a:r>
              <a:rPr lang="en-US" sz="2000" dirty="0" smtClean="0">
                <a:solidFill>
                  <a:srgbClr val="000000"/>
                </a:solidFill>
              </a:rPr>
              <a:t>Writes</a:t>
            </a:r>
          </a:p>
        </p:txBody>
      </p:sp>
      <p:sp>
        <p:nvSpPr>
          <p:cNvPr id="16" name="TextBox 15"/>
          <p:cNvSpPr txBox="1"/>
          <p:nvPr/>
        </p:nvSpPr>
        <p:spPr>
          <a:xfrm>
            <a:off x="1524000" y="2914710"/>
            <a:ext cx="1371600" cy="400110"/>
          </a:xfrm>
          <a:prstGeom prst="rect">
            <a:avLst/>
          </a:prstGeom>
          <a:noFill/>
        </p:spPr>
        <p:txBody>
          <a:bodyPr wrap="square" rtlCol="0">
            <a:spAutoFit/>
          </a:bodyPr>
          <a:lstStyle/>
          <a:p>
            <a:pPr algn="ctr"/>
            <a:r>
              <a:rPr lang="en-US" sz="2000" dirty="0" smtClean="0">
                <a:solidFill>
                  <a:srgbClr val="000000"/>
                </a:solidFill>
              </a:rPr>
              <a:t>Head</a:t>
            </a:r>
          </a:p>
        </p:txBody>
      </p:sp>
      <p:sp>
        <p:nvSpPr>
          <p:cNvPr id="17" name="TextBox 16"/>
          <p:cNvSpPr txBox="1"/>
          <p:nvPr/>
        </p:nvSpPr>
        <p:spPr>
          <a:xfrm>
            <a:off x="5486400" y="2914710"/>
            <a:ext cx="1371600" cy="400110"/>
          </a:xfrm>
          <a:prstGeom prst="rect">
            <a:avLst/>
          </a:prstGeom>
          <a:noFill/>
        </p:spPr>
        <p:txBody>
          <a:bodyPr wrap="square" rtlCol="0">
            <a:spAutoFit/>
          </a:bodyPr>
          <a:lstStyle/>
          <a:p>
            <a:pPr algn="ctr"/>
            <a:r>
              <a:rPr lang="en-US" sz="2000" dirty="0" smtClean="0">
                <a:solidFill>
                  <a:srgbClr val="000000"/>
                </a:solidFill>
              </a:rPr>
              <a:t>Tail</a:t>
            </a:r>
          </a:p>
        </p:txBody>
      </p:sp>
    </p:spTree>
    <p:extLst>
      <p:ext uri="{BB962C8B-B14F-4D97-AF65-F5344CB8AC3E}">
        <p14:creationId xmlns:p14="http://schemas.microsoft.com/office/powerpoint/2010/main" val="1282350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CSE 486/586 </a:t>
            </a:r>
            <a:r>
              <a:rPr lang="en-US" dirty="0" err="1" smtClean="0"/>
              <a:t>Administrivia</a:t>
            </a:r>
            <a:endParaRPr lang="en-US" dirty="0"/>
          </a:p>
        </p:txBody>
      </p:sp>
      <p:sp>
        <p:nvSpPr>
          <p:cNvPr id="3" name="Content Placeholder 2"/>
          <p:cNvSpPr>
            <a:spLocks noGrp="1"/>
          </p:cNvSpPr>
          <p:nvPr>
            <p:ph idx="1"/>
          </p:nvPr>
        </p:nvSpPr>
        <p:spPr/>
        <p:txBody>
          <a:bodyPr/>
          <a:lstStyle/>
          <a:p>
            <a:endParaRPr lang="en-US" dirty="0" smtClean="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12</a:t>
            </a:fld>
            <a:endParaRPr lang="en-US" b="0">
              <a:solidFill>
                <a:srgbClr val="FBBA03"/>
              </a:solidFill>
            </a:endParaRPr>
          </a:p>
        </p:txBody>
      </p:sp>
    </p:spTree>
    <p:extLst>
      <p:ext uri="{BB962C8B-B14F-4D97-AF65-F5344CB8AC3E}">
        <p14:creationId xmlns:p14="http://schemas.microsoft.com/office/powerpoint/2010/main" val="18851727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Relaxing the Guarantees</a:t>
            </a:r>
            <a:endParaRPr lang="en-US" dirty="0"/>
          </a:p>
        </p:txBody>
      </p:sp>
      <p:sp>
        <p:nvSpPr>
          <p:cNvPr id="3" name="Content Placeholder 2"/>
          <p:cNvSpPr>
            <a:spLocks noGrp="1"/>
          </p:cNvSpPr>
          <p:nvPr>
            <p:ph idx="1"/>
          </p:nvPr>
        </p:nvSpPr>
        <p:spPr/>
        <p:txBody>
          <a:bodyPr/>
          <a:lstStyle/>
          <a:p>
            <a:r>
              <a:rPr lang="en-US" dirty="0" smtClean="0"/>
              <a:t>Do </a:t>
            </a:r>
            <a:r>
              <a:rPr lang="en-US" smtClean="0"/>
              <a:t>we need </a:t>
            </a:r>
            <a:r>
              <a:rPr lang="en-US" dirty="0" err="1" smtClean="0"/>
              <a:t>linearizability</a:t>
            </a:r>
            <a:r>
              <a:rPr lang="en-US" dirty="0" smtClean="0"/>
              <a:t>?</a:t>
            </a:r>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r>
              <a:rPr lang="en-US" dirty="0" smtClean="0"/>
              <a:t>Does it matter if I see some posts some time later?</a:t>
            </a:r>
          </a:p>
          <a:p>
            <a:r>
              <a:rPr lang="en-US" dirty="0" smtClean="0"/>
              <a:t>Does everyone need to see these in this particular order?</a:t>
            </a:r>
          </a:p>
          <a:p>
            <a:endParaRPr lang="en-US" dirty="0" smtClean="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13</a:t>
            </a:fld>
            <a:endParaRPr lang="en-US" b="0">
              <a:solidFill>
                <a:srgbClr val="FBBA03"/>
              </a:solidFill>
            </a:endParaRPr>
          </a:p>
        </p:txBody>
      </p:sp>
      <p:pic>
        <p:nvPicPr>
          <p:cNvPr id="5" name="Picture 4"/>
          <p:cNvPicPr>
            <a:picLocks noChangeAspect="1"/>
          </p:cNvPicPr>
          <p:nvPr/>
        </p:nvPicPr>
        <p:blipFill>
          <a:blip r:embed="rId3"/>
          <a:stretch>
            <a:fillRect/>
          </a:stretch>
        </p:blipFill>
        <p:spPr>
          <a:xfrm>
            <a:off x="1447800" y="1752600"/>
            <a:ext cx="5346946" cy="3733800"/>
          </a:xfrm>
          <a:prstGeom prst="rect">
            <a:avLst/>
          </a:prstGeom>
        </p:spPr>
      </p:pic>
      <p:sp>
        <p:nvSpPr>
          <p:cNvPr id="6" name="Rectangle 5"/>
          <p:cNvSpPr/>
          <p:nvPr/>
        </p:nvSpPr>
        <p:spPr bwMode="auto">
          <a:xfrm>
            <a:off x="2895600" y="2438400"/>
            <a:ext cx="4038600" cy="1143000"/>
          </a:xfrm>
          <a:prstGeom prst="rect">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600" b="0" i="0" u="none" strike="noStrike" cap="none" normalizeH="0" baseline="0" dirty="0" smtClean="0">
              <a:ln>
                <a:noFill/>
              </a:ln>
              <a:solidFill>
                <a:schemeClr val="tx2"/>
              </a:solidFill>
              <a:effectLst/>
              <a:latin typeface="Arial" charset="0"/>
            </a:endParaRPr>
          </a:p>
        </p:txBody>
      </p:sp>
      <p:sp>
        <p:nvSpPr>
          <p:cNvPr id="8" name="Rectangle 7"/>
          <p:cNvSpPr/>
          <p:nvPr/>
        </p:nvSpPr>
        <p:spPr bwMode="auto">
          <a:xfrm>
            <a:off x="2895600" y="3657600"/>
            <a:ext cx="4038600" cy="1295400"/>
          </a:xfrm>
          <a:prstGeom prst="rect">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600" b="0" i="0" u="none" strike="noStrike" cap="none" normalizeH="0" baseline="0" dirty="0" smtClean="0">
              <a:ln>
                <a:noFill/>
              </a:ln>
              <a:solidFill>
                <a:schemeClr val="tx2"/>
              </a:solidFill>
              <a:effectLst/>
              <a:latin typeface="Arial" charset="0"/>
            </a:endParaRPr>
          </a:p>
        </p:txBody>
      </p:sp>
    </p:spTree>
    <p:extLst>
      <p:ext uri="{BB962C8B-B14F-4D97-AF65-F5344CB8AC3E}">
        <p14:creationId xmlns:p14="http://schemas.microsoft.com/office/powerpoint/2010/main" val="2542430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Relaxing the Guarantees</a:t>
            </a:r>
            <a:endParaRPr lang="en-US" dirty="0"/>
          </a:p>
        </p:txBody>
      </p:sp>
      <p:sp>
        <p:nvSpPr>
          <p:cNvPr id="3" name="Content Placeholder 2"/>
          <p:cNvSpPr>
            <a:spLocks noGrp="1"/>
          </p:cNvSpPr>
          <p:nvPr>
            <p:ph idx="1"/>
          </p:nvPr>
        </p:nvSpPr>
        <p:spPr/>
        <p:txBody>
          <a:bodyPr/>
          <a:lstStyle/>
          <a:p>
            <a:r>
              <a:rPr lang="en-US" dirty="0" err="1" smtClean="0"/>
              <a:t>Linearizability</a:t>
            </a:r>
            <a:r>
              <a:rPr lang="en-US" dirty="0" smtClean="0"/>
              <a:t> advantages</a:t>
            </a:r>
          </a:p>
          <a:p>
            <a:pPr lvl="1"/>
            <a:r>
              <a:rPr lang="en-US" dirty="0" smtClean="0"/>
              <a:t>It behaves as expected.</a:t>
            </a:r>
          </a:p>
          <a:p>
            <a:pPr lvl="1"/>
            <a:r>
              <a:rPr lang="en-US" dirty="0" smtClean="0"/>
              <a:t>There’s really no surprise.</a:t>
            </a:r>
          </a:p>
          <a:p>
            <a:pPr lvl="1"/>
            <a:r>
              <a:rPr lang="en-US" dirty="0" smtClean="0"/>
              <a:t>Application developers do not need any additional logic.</a:t>
            </a:r>
          </a:p>
          <a:p>
            <a:r>
              <a:rPr lang="en-US" dirty="0" err="1" smtClean="0"/>
              <a:t>Linearizability</a:t>
            </a:r>
            <a:r>
              <a:rPr lang="en-US" dirty="0" smtClean="0"/>
              <a:t> disadvantages</a:t>
            </a:r>
          </a:p>
          <a:p>
            <a:pPr lvl="1"/>
            <a:r>
              <a:rPr lang="en-US" dirty="0" smtClean="0"/>
              <a:t>It’s difficult to provide high-performance (low latency).</a:t>
            </a:r>
          </a:p>
          <a:p>
            <a:pPr lvl="1"/>
            <a:r>
              <a:rPr lang="en-US" dirty="0" smtClean="0"/>
              <a:t>It might be more than what is necessary.</a:t>
            </a:r>
          </a:p>
          <a:p>
            <a:r>
              <a:rPr lang="en-US" dirty="0" smtClean="0"/>
              <a:t>Relaxed consistency guarantees</a:t>
            </a:r>
          </a:p>
          <a:p>
            <a:pPr lvl="1"/>
            <a:r>
              <a:rPr lang="en-US" dirty="0" smtClean="0"/>
              <a:t>Sequential consistency</a:t>
            </a:r>
          </a:p>
          <a:p>
            <a:pPr lvl="1"/>
            <a:r>
              <a:rPr lang="en-US" dirty="0" smtClean="0"/>
              <a:t>Causal consistency</a:t>
            </a:r>
          </a:p>
          <a:p>
            <a:pPr lvl="1"/>
            <a:r>
              <a:rPr lang="en-US" dirty="0" smtClean="0"/>
              <a:t>Eventual consistency</a:t>
            </a:r>
          </a:p>
          <a:p>
            <a:r>
              <a:rPr lang="en-US" dirty="0" smtClean="0"/>
              <a:t>It is still all about </a:t>
            </a:r>
            <a:r>
              <a:rPr lang="en-US" dirty="0" smtClean="0">
                <a:solidFill>
                  <a:srgbClr val="FF0000"/>
                </a:solidFill>
              </a:rPr>
              <a:t>client-side perception</a:t>
            </a:r>
            <a:r>
              <a:rPr lang="en-US" dirty="0" smtClean="0"/>
              <a:t>.</a:t>
            </a:r>
          </a:p>
          <a:p>
            <a:pPr lvl="1"/>
            <a:r>
              <a:rPr lang="en-US" dirty="0" smtClean="0"/>
              <a:t>When a read occurs, what do you return?</a:t>
            </a:r>
          </a:p>
          <a:p>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14</a:t>
            </a:fld>
            <a:endParaRPr lang="en-US" b="0">
              <a:solidFill>
                <a:srgbClr val="FBBA03"/>
              </a:solidFill>
            </a:endParaRPr>
          </a:p>
        </p:txBody>
      </p:sp>
    </p:spTree>
    <p:extLst>
      <p:ext uri="{BB962C8B-B14F-4D97-AF65-F5344CB8AC3E}">
        <p14:creationId xmlns:p14="http://schemas.microsoft.com/office/powerpoint/2010/main" val="35675002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3">
                                            <p:txEl>
                                              <p:pRg st="11" end="11"/>
                                            </p:txEl>
                                          </p:spTgt>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Sequential Consistency</a:t>
            </a:r>
            <a:endParaRPr lang="en-US" dirty="0"/>
          </a:p>
        </p:txBody>
      </p:sp>
      <p:sp>
        <p:nvSpPr>
          <p:cNvPr id="3" name="Content Placeholder 2"/>
          <p:cNvSpPr>
            <a:spLocks noGrp="1"/>
          </p:cNvSpPr>
          <p:nvPr>
            <p:ph idx="1"/>
          </p:nvPr>
        </p:nvSpPr>
        <p:spPr/>
        <p:txBody>
          <a:bodyPr/>
          <a:lstStyle/>
          <a:p>
            <a:r>
              <a:rPr lang="en-US" dirty="0" smtClean="0"/>
              <a:t>A little weaker than </a:t>
            </a:r>
            <a:r>
              <a:rPr lang="en-US" dirty="0" err="1" smtClean="0"/>
              <a:t>linearizability</a:t>
            </a:r>
            <a:r>
              <a:rPr lang="en-US" dirty="0" smtClean="0"/>
              <a:t>, but still quite strong</a:t>
            </a:r>
          </a:p>
          <a:p>
            <a:pPr lvl="1"/>
            <a:r>
              <a:rPr lang="en-US" dirty="0" smtClean="0"/>
              <a:t>Essentially </a:t>
            </a:r>
            <a:r>
              <a:rPr lang="en-US" dirty="0" err="1" smtClean="0"/>
              <a:t>linearizability</a:t>
            </a:r>
            <a:r>
              <a:rPr lang="en-US" dirty="0" smtClean="0"/>
              <a:t>, except that </a:t>
            </a:r>
            <a:r>
              <a:rPr lang="en-US" dirty="0" smtClean="0">
                <a:solidFill>
                  <a:srgbClr val="FF0000"/>
                </a:solidFill>
              </a:rPr>
              <a:t>it allows writes from other processes to show up later</a:t>
            </a:r>
            <a:r>
              <a:rPr lang="en-US" dirty="0" smtClean="0"/>
              <a:t>.</a:t>
            </a:r>
            <a:endParaRPr lang="en-US" dirty="0"/>
          </a:p>
          <a:p>
            <a:r>
              <a:rPr lang="en-US" dirty="0" smtClean="0"/>
              <a:t>It still captures some reasonable expectation, but not the most natural one (which is captured by </a:t>
            </a:r>
            <a:r>
              <a:rPr lang="en-US" dirty="0" err="1" smtClean="0"/>
              <a:t>linearizability</a:t>
            </a:r>
            <a:r>
              <a:rPr lang="en-US" dirty="0" smtClean="0"/>
              <a:t>).</a:t>
            </a:r>
          </a:p>
          <a:p>
            <a:r>
              <a:rPr lang="en-US" dirty="0" smtClean="0"/>
              <a:t>For the remaining discussion,</a:t>
            </a:r>
          </a:p>
          <a:p>
            <a:pPr lvl="1"/>
            <a:r>
              <a:rPr lang="en-US" dirty="0" smtClean="0"/>
              <a:t>Let’s </a:t>
            </a:r>
            <a:r>
              <a:rPr lang="en-US" dirty="0"/>
              <a:t>assume that there are multiple processes.</a:t>
            </a:r>
          </a:p>
          <a:p>
            <a:pPr lvl="1"/>
            <a:r>
              <a:rPr lang="en-US" dirty="0"/>
              <a:t>Let’s also assume that each write has a unique value (just for the same of illustration).</a:t>
            </a:r>
            <a:endParaRPr lang="en-US" dirty="0" smtClean="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15</a:t>
            </a:fld>
            <a:endParaRPr lang="en-US" b="0">
              <a:solidFill>
                <a:srgbClr val="FBBA03"/>
              </a:solidFill>
            </a:endParaRPr>
          </a:p>
        </p:txBody>
      </p:sp>
    </p:spTree>
    <p:extLst>
      <p:ext uri="{BB962C8B-B14F-4D97-AF65-F5344CB8AC3E}">
        <p14:creationId xmlns:p14="http://schemas.microsoft.com/office/powerpoint/2010/main" val="1464448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Sequential Consistency</a:t>
            </a:r>
            <a:endParaRPr lang="en-US" dirty="0"/>
          </a:p>
        </p:txBody>
      </p:sp>
      <p:sp>
        <p:nvSpPr>
          <p:cNvPr id="3" name="Content Placeholder 2"/>
          <p:cNvSpPr>
            <a:spLocks noGrp="1"/>
          </p:cNvSpPr>
          <p:nvPr>
            <p:ph idx="1"/>
          </p:nvPr>
        </p:nvSpPr>
        <p:spPr/>
        <p:txBody>
          <a:bodyPr/>
          <a:lstStyle/>
          <a:p>
            <a:r>
              <a:rPr lang="en-US" dirty="0" smtClean="0"/>
              <a:t>Scenario 1: does this meet our natural expectation?</a:t>
            </a:r>
          </a:p>
          <a:p>
            <a:endParaRPr lang="en-US" dirty="0" smtClean="0"/>
          </a:p>
          <a:p>
            <a:endParaRPr lang="en-US" dirty="0"/>
          </a:p>
          <a:p>
            <a:r>
              <a:rPr lang="en-US" dirty="0" smtClean="0"/>
              <a:t>Scenario 2: does this meet our natural expectation?</a:t>
            </a:r>
          </a:p>
          <a:p>
            <a:endParaRPr lang="en-US" dirty="0"/>
          </a:p>
          <a:p>
            <a:endParaRPr lang="en-US" dirty="0" smtClean="0"/>
          </a:p>
          <a:p>
            <a:pPr lvl="1"/>
            <a:r>
              <a:rPr lang="en-US" dirty="0" smtClean="0"/>
              <a:t>No. Why? Not the most recent write.</a:t>
            </a:r>
          </a:p>
          <a:p>
            <a:pPr lvl="1"/>
            <a:r>
              <a:rPr lang="en-US" dirty="0" smtClean="0"/>
              <a:t>Another way to put it: </a:t>
            </a:r>
            <a:r>
              <a:rPr lang="en-US" dirty="0" smtClean="0">
                <a:solidFill>
                  <a:srgbClr val="FF0000"/>
                </a:solidFill>
              </a:rPr>
              <a:t>we expect that a program order for a process</a:t>
            </a:r>
            <a:r>
              <a:rPr lang="en-US" dirty="0" smtClean="0"/>
              <a:t> is preserved.</a:t>
            </a:r>
          </a:p>
          <a:p>
            <a:r>
              <a:rPr lang="en-US" dirty="0" smtClean="0"/>
              <a:t>Sequential consistency at least preserves this expectation (each process’s program order).</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16</a:t>
            </a:fld>
            <a:endParaRPr lang="en-US" b="0">
              <a:solidFill>
                <a:srgbClr val="FBBA03"/>
              </a:solidFill>
            </a:endParaRPr>
          </a:p>
        </p:txBody>
      </p:sp>
      <p:cxnSp>
        <p:nvCxnSpPr>
          <p:cNvPr id="5" name="Straight Arrow Connector 4"/>
          <p:cNvCxnSpPr/>
          <p:nvPr/>
        </p:nvCxnSpPr>
        <p:spPr>
          <a:xfrm flipV="1">
            <a:off x="1331146" y="1816388"/>
            <a:ext cx="6939858" cy="2"/>
          </a:xfrm>
          <a:prstGeom prst="straightConnector1">
            <a:avLst/>
          </a:prstGeom>
          <a:ln>
            <a:headEnd type="none" w="med" len="med"/>
            <a:tailEnd type="arrow" w="med" len="med"/>
          </a:ln>
        </p:spPr>
        <p:style>
          <a:lnRef idx="2">
            <a:schemeClr val="dk1"/>
          </a:lnRef>
          <a:fillRef idx="0">
            <a:schemeClr val="dk1"/>
          </a:fillRef>
          <a:effectRef idx="1">
            <a:schemeClr val="dk1"/>
          </a:effectRef>
          <a:fontRef idx="minor">
            <a:schemeClr val="tx1"/>
          </a:fontRef>
        </p:style>
      </p:cxnSp>
      <p:sp>
        <p:nvSpPr>
          <p:cNvPr id="6" name="TextBox 5"/>
          <p:cNvSpPr txBox="1"/>
          <p:nvPr/>
        </p:nvSpPr>
        <p:spPr>
          <a:xfrm>
            <a:off x="803248" y="1600200"/>
            <a:ext cx="873152" cy="400110"/>
          </a:xfrm>
          <a:prstGeom prst="rect">
            <a:avLst/>
          </a:prstGeom>
          <a:noFill/>
        </p:spPr>
        <p:txBody>
          <a:bodyPr wrap="square" rtlCol="0">
            <a:spAutoFit/>
          </a:bodyPr>
          <a:lstStyle/>
          <a:p>
            <a:r>
              <a:rPr lang="en-US" sz="2000" dirty="0" smtClean="0">
                <a:solidFill>
                  <a:schemeClr val="tx1"/>
                </a:solidFill>
              </a:rPr>
              <a:t>P1</a:t>
            </a:r>
            <a:endParaRPr lang="en-US" sz="2000" dirty="0">
              <a:solidFill>
                <a:schemeClr val="tx1"/>
              </a:solidFill>
            </a:endParaRPr>
          </a:p>
        </p:txBody>
      </p:sp>
      <p:sp>
        <p:nvSpPr>
          <p:cNvPr id="7" name="Oval 6"/>
          <p:cNvSpPr/>
          <p:nvPr/>
        </p:nvSpPr>
        <p:spPr>
          <a:xfrm>
            <a:off x="2594830" y="1738862"/>
            <a:ext cx="148370" cy="132289"/>
          </a:xfrm>
          <a:prstGeom prst="ellipse">
            <a:avLst/>
          </a:prstGeom>
          <a:solidFill>
            <a:schemeClr val="tx1"/>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p:cNvSpPr txBox="1"/>
          <p:nvPr/>
        </p:nvSpPr>
        <p:spPr>
          <a:xfrm>
            <a:off x="1156805" y="1953656"/>
            <a:ext cx="3138005" cy="400110"/>
          </a:xfrm>
          <a:prstGeom prst="rect">
            <a:avLst/>
          </a:prstGeom>
          <a:noFill/>
        </p:spPr>
        <p:txBody>
          <a:bodyPr wrap="square" rtlCol="0">
            <a:spAutoFit/>
          </a:bodyPr>
          <a:lstStyle/>
          <a:p>
            <a:pPr algn="ctr"/>
            <a:r>
              <a:rPr lang="en-US" sz="2000" dirty="0" err="1" smtClean="0">
                <a:solidFill>
                  <a:schemeClr val="tx1"/>
                </a:solidFill>
              </a:rPr>
              <a:t>x.write</a:t>
            </a:r>
            <a:r>
              <a:rPr lang="en-US" sz="2000" dirty="0" smtClean="0">
                <a:solidFill>
                  <a:schemeClr val="tx1"/>
                </a:solidFill>
              </a:rPr>
              <a:t>(2)</a:t>
            </a:r>
            <a:endParaRPr lang="en-US" sz="2000" dirty="0">
              <a:solidFill>
                <a:schemeClr val="tx1"/>
              </a:solidFill>
            </a:endParaRPr>
          </a:p>
        </p:txBody>
      </p:sp>
      <p:sp>
        <p:nvSpPr>
          <p:cNvPr id="9" name="TextBox 8"/>
          <p:cNvSpPr txBox="1"/>
          <p:nvPr/>
        </p:nvSpPr>
        <p:spPr>
          <a:xfrm>
            <a:off x="5167795" y="1953656"/>
            <a:ext cx="3138005" cy="400110"/>
          </a:xfrm>
          <a:prstGeom prst="rect">
            <a:avLst/>
          </a:prstGeom>
          <a:noFill/>
        </p:spPr>
        <p:txBody>
          <a:bodyPr wrap="square" rtlCol="0">
            <a:spAutoFit/>
          </a:bodyPr>
          <a:lstStyle/>
          <a:p>
            <a:pPr algn="ctr"/>
            <a:r>
              <a:rPr lang="en-US" sz="2000" dirty="0" err="1" smtClean="0">
                <a:solidFill>
                  <a:schemeClr val="tx1"/>
                </a:solidFill>
              </a:rPr>
              <a:t>x.read</a:t>
            </a:r>
            <a:r>
              <a:rPr lang="en-US" sz="2000" dirty="0" smtClean="0">
                <a:solidFill>
                  <a:schemeClr val="tx1"/>
                </a:solidFill>
              </a:rPr>
              <a:t>(</a:t>
            </a:r>
            <a:r>
              <a:rPr lang="en-US" sz="2000" dirty="0" smtClean="0">
                <a:solidFill>
                  <a:schemeClr val="tx1"/>
                </a:solidFill>
                <a:sym typeface="Wingdings"/>
              </a:rPr>
              <a:t>)  3</a:t>
            </a:r>
            <a:endParaRPr lang="en-US" sz="2000" dirty="0">
              <a:solidFill>
                <a:schemeClr val="tx1"/>
              </a:solidFill>
            </a:endParaRPr>
          </a:p>
        </p:txBody>
      </p:sp>
      <p:sp>
        <p:nvSpPr>
          <p:cNvPr id="10" name="Oval 9"/>
          <p:cNvSpPr/>
          <p:nvPr/>
        </p:nvSpPr>
        <p:spPr>
          <a:xfrm>
            <a:off x="6619625" y="1745167"/>
            <a:ext cx="148370" cy="132289"/>
          </a:xfrm>
          <a:prstGeom prst="ellipse">
            <a:avLst/>
          </a:prstGeom>
          <a:solidFill>
            <a:schemeClr val="tx1"/>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Oval 10"/>
          <p:cNvSpPr/>
          <p:nvPr/>
        </p:nvSpPr>
        <p:spPr>
          <a:xfrm>
            <a:off x="4028825" y="1752600"/>
            <a:ext cx="148370" cy="132289"/>
          </a:xfrm>
          <a:prstGeom prst="ellipse">
            <a:avLst/>
          </a:prstGeom>
          <a:solidFill>
            <a:schemeClr val="tx1"/>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TextBox 11"/>
          <p:cNvSpPr txBox="1"/>
          <p:nvPr/>
        </p:nvSpPr>
        <p:spPr>
          <a:xfrm>
            <a:off x="2590800" y="1967394"/>
            <a:ext cx="3138005" cy="400110"/>
          </a:xfrm>
          <a:prstGeom prst="rect">
            <a:avLst/>
          </a:prstGeom>
          <a:noFill/>
        </p:spPr>
        <p:txBody>
          <a:bodyPr wrap="square" rtlCol="0">
            <a:spAutoFit/>
          </a:bodyPr>
          <a:lstStyle/>
          <a:p>
            <a:pPr algn="ctr"/>
            <a:r>
              <a:rPr lang="en-US" sz="2000" dirty="0" err="1" smtClean="0">
                <a:solidFill>
                  <a:schemeClr val="tx1"/>
                </a:solidFill>
              </a:rPr>
              <a:t>x.write</a:t>
            </a:r>
            <a:r>
              <a:rPr lang="en-US" sz="2000" dirty="0" smtClean="0">
                <a:solidFill>
                  <a:schemeClr val="tx1"/>
                </a:solidFill>
              </a:rPr>
              <a:t>(3)</a:t>
            </a:r>
            <a:endParaRPr lang="en-US" sz="2000" dirty="0">
              <a:solidFill>
                <a:schemeClr val="tx1"/>
              </a:solidFill>
            </a:endParaRPr>
          </a:p>
        </p:txBody>
      </p:sp>
      <p:cxnSp>
        <p:nvCxnSpPr>
          <p:cNvPr id="13" name="Straight Arrow Connector 12"/>
          <p:cNvCxnSpPr/>
          <p:nvPr/>
        </p:nvCxnSpPr>
        <p:spPr>
          <a:xfrm flipV="1">
            <a:off x="1331146" y="3187988"/>
            <a:ext cx="6939858" cy="2"/>
          </a:xfrm>
          <a:prstGeom prst="straightConnector1">
            <a:avLst/>
          </a:prstGeom>
          <a:ln>
            <a:headEnd type="none" w="med" len="med"/>
            <a:tailEnd type="arrow" w="med" len="med"/>
          </a:ln>
        </p:spPr>
        <p:style>
          <a:lnRef idx="2">
            <a:schemeClr val="dk1"/>
          </a:lnRef>
          <a:fillRef idx="0">
            <a:schemeClr val="dk1"/>
          </a:fillRef>
          <a:effectRef idx="1">
            <a:schemeClr val="dk1"/>
          </a:effectRef>
          <a:fontRef idx="minor">
            <a:schemeClr val="tx1"/>
          </a:fontRef>
        </p:style>
      </p:cxnSp>
      <p:sp>
        <p:nvSpPr>
          <p:cNvPr id="14" name="TextBox 13"/>
          <p:cNvSpPr txBox="1"/>
          <p:nvPr/>
        </p:nvSpPr>
        <p:spPr>
          <a:xfrm>
            <a:off x="803248" y="2971800"/>
            <a:ext cx="873152" cy="400110"/>
          </a:xfrm>
          <a:prstGeom prst="rect">
            <a:avLst/>
          </a:prstGeom>
          <a:noFill/>
        </p:spPr>
        <p:txBody>
          <a:bodyPr wrap="square" rtlCol="0">
            <a:spAutoFit/>
          </a:bodyPr>
          <a:lstStyle/>
          <a:p>
            <a:r>
              <a:rPr lang="en-US" sz="2000" dirty="0" smtClean="0">
                <a:solidFill>
                  <a:schemeClr val="tx1"/>
                </a:solidFill>
              </a:rPr>
              <a:t>P1</a:t>
            </a:r>
            <a:endParaRPr lang="en-US" sz="2000" dirty="0">
              <a:solidFill>
                <a:schemeClr val="tx1"/>
              </a:solidFill>
            </a:endParaRPr>
          </a:p>
        </p:txBody>
      </p:sp>
      <p:sp>
        <p:nvSpPr>
          <p:cNvPr id="15" name="Oval 14"/>
          <p:cNvSpPr/>
          <p:nvPr/>
        </p:nvSpPr>
        <p:spPr>
          <a:xfrm>
            <a:off x="2594830" y="3110462"/>
            <a:ext cx="148370" cy="132289"/>
          </a:xfrm>
          <a:prstGeom prst="ellipse">
            <a:avLst/>
          </a:prstGeom>
          <a:solidFill>
            <a:schemeClr val="tx1"/>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TextBox 15"/>
          <p:cNvSpPr txBox="1"/>
          <p:nvPr/>
        </p:nvSpPr>
        <p:spPr>
          <a:xfrm>
            <a:off x="1156805" y="3325256"/>
            <a:ext cx="3138005" cy="400110"/>
          </a:xfrm>
          <a:prstGeom prst="rect">
            <a:avLst/>
          </a:prstGeom>
          <a:noFill/>
        </p:spPr>
        <p:txBody>
          <a:bodyPr wrap="square" rtlCol="0">
            <a:spAutoFit/>
          </a:bodyPr>
          <a:lstStyle/>
          <a:p>
            <a:pPr algn="ctr"/>
            <a:r>
              <a:rPr lang="en-US" sz="2000" dirty="0" err="1" smtClean="0">
                <a:solidFill>
                  <a:schemeClr val="tx1"/>
                </a:solidFill>
              </a:rPr>
              <a:t>x.write</a:t>
            </a:r>
            <a:r>
              <a:rPr lang="en-US" sz="2000" dirty="0" smtClean="0">
                <a:solidFill>
                  <a:schemeClr val="tx1"/>
                </a:solidFill>
              </a:rPr>
              <a:t>(2)</a:t>
            </a:r>
            <a:endParaRPr lang="en-US" sz="2000" dirty="0">
              <a:solidFill>
                <a:schemeClr val="tx1"/>
              </a:solidFill>
            </a:endParaRPr>
          </a:p>
        </p:txBody>
      </p:sp>
      <p:sp>
        <p:nvSpPr>
          <p:cNvPr id="17" name="TextBox 16"/>
          <p:cNvSpPr txBox="1"/>
          <p:nvPr/>
        </p:nvSpPr>
        <p:spPr>
          <a:xfrm>
            <a:off x="5167795" y="3325256"/>
            <a:ext cx="3138005" cy="400110"/>
          </a:xfrm>
          <a:prstGeom prst="rect">
            <a:avLst/>
          </a:prstGeom>
          <a:noFill/>
        </p:spPr>
        <p:txBody>
          <a:bodyPr wrap="square" rtlCol="0">
            <a:spAutoFit/>
          </a:bodyPr>
          <a:lstStyle/>
          <a:p>
            <a:pPr algn="ctr"/>
            <a:r>
              <a:rPr lang="en-US" sz="2000" dirty="0" err="1" smtClean="0">
                <a:solidFill>
                  <a:schemeClr val="tx1"/>
                </a:solidFill>
              </a:rPr>
              <a:t>x.read</a:t>
            </a:r>
            <a:r>
              <a:rPr lang="en-US" sz="2000" dirty="0" smtClean="0">
                <a:solidFill>
                  <a:schemeClr val="tx1"/>
                </a:solidFill>
              </a:rPr>
              <a:t>(</a:t>
            </a:r>
            <a:r>
              <a:rPr lang="en-US" sz="2000" dirty="0" smtClean="0">
                <a:solidFill>
                  <a:schemeClr val="tx1"/>
                </a:solidFill>
                <a:sym typeface="Wingdings"/>
              </a:rPr>
              <a:t>)  </a:t>
            </a:r>
            <a:r>
              <a:rPr lang="en-US" sz="2000" dirty="0">
                <a:solidFill>
                  <a:schemeClr val="tx1"/>
                </a:solidFill>
                <a:sym typeface="Wingdings"/>
              </a:rPr>
              <a:t>2</a:t>
            </a:r>
            <a:endParaRPr lang="en-US" sz="2000" dirty="0">
              <a:solidFill>
                <a:schemeClr val="tx1"/>
              </a:solidFill>
            </a:endParaRPr>
          </a:p>
        </p:txBody>
      </p:sp>
      <p:sp>
        <p:nvSpPr>
          <p:cNvPr id="18" name="Oval 17"/>
          <p:cNvSpPr/>
          <p:nvPr/>
        </p:nvSpPr>
        <p:spPr>
          <a:xfrm>
            <a:off x="6619625" y="3116767"/>
            <a:ext cx="148370" cy="132289"/>
          </a:xfrm>
          <a:prstGeom prst="ellipse">
            <a:avLst/>
          </a:prstGeom>
          <a:solidFill>
            <a:schemeClr val="tx1"/>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Oval 18"/>
          <p:cNvSpPr/>
          <p:nvPr/>
        </p:nvSpPr>
        <p:spPr>
          <a:xfrm>
            <a:off x="4028825" y="3124200"/>
            <a:ext cx="148370" cy="132289"/>
          </a:xfrm>
          <a:prstGeom prst="ellipse">
            <a:avLst/>
          </a:prstGeom>
          <a:solidFill>
            <a:schemeClr val="tx1"/>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TextBox 19"/>
          <p:cNvSpPr txBox="1"/>
          <p:nvPr/>
        </p:nvSpPr>
        <p:spPr>
          <a:xfrm>
            <a:off x="2590800" y="3338994"/>
            <a:ext cx="3138005" cy="400110"/>
          </a:xfrm>
          <a:prstGeom prst="rect">
            <a:avLst/>
          </a:prstGeom>
          <a:noFill/>
        </p:spPr>
        <p:txBody>
          <a:bodyPr wrap="square" rtlCol="0">
            <a:spAutoFit/>
          </a:bodyPr>
          <a:lstStyle/>
          <a:p>
            <a:pPr algn="ctr"/>
            <a:r>
              <a:rPr lang="en-US" sz="2000" dirty="0" err="1" smtClean="0">
                <a:solidFill>
                  <a:schemeClr val="tx1"/>
                </a:solidFill>
              </a:rPr>
              <a:t>x.write</a:t>
            </a:r>
            <a:r>
              <a:rPr lang="en-US" sz="2000" dirty="0" smtClean="0">
                <a:solidFill>
                  <a:schemeClr val="tx1"/>
                </a:solidFill>
              </a:rPr>
              <a:t>(3)</a:t>
            </a:r>
            <a:endParaRPr lang="en-US" sz="2000" dirty="0">
              <a:solidFill>
                <a:schemeClr val="tx1"/>
              </a:solidFill>
            </a:endParaRPr>
          </a:p>
        </p:txBody>
      </p:sp>
    </p:spTree>
    <p:extLst>
      <p:ext uri="{BB962C8B-B14F-4D97-AF65-F5344CB8AC3E}">
        <p14:creationId xmlns:p14="http://schemas.microsoft.com/office/powerpoint/2010/main" val="1226149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7"/>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8"/>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9"/>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
                                            <p:txEl>
                                              <p:pRg st="6" end="6"/>
                                            </p:txEl>
                                          </p:spTgt>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6" grpId="0"/>
      <p:bldP spid="7" grpId="0" animBg="1"/>
      <p:bldP spid="8" grpId="0"/>
      <p:bldP spid="9" grpId="0"/>
      <p:bldP spid="10" grpId="0" animBg="1"/>
      <p:bldP spid="11" grpId="0" animBg="1"/>
      <p:bldP spid="12" grpId="0"/>
      <p:bldP spid="14" grpId="0"/>
      <p:bldP spid="15" grpId="0" animBg="1"/>
      <p:bldP spid="16" grpId="0"/>
      <p:bldP spid="17" grpId="0"/>
      <p:bldP spid="18" grpId="0" animBg="1"/>
      <p:bldP spid="19" grpId="0" animBg="1"/>
      <p:bldP spid="2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Sequential Consistency</a:t>
            </a:r>
            <a:endParaRPr lang="en-US" dirty="0"/>
          </a:p>
        </p:txBody>
      </p:sp>
      <p:sp>
        <p:nvSpPr>
          <p:cNvPr id="3" name="Content Placeholder 2"/>
          <p:cNvSpPr>
            <a:spLocks noGrp="1"/>
          </p:cNvSpPr>
          <p:nvPr>
            <p:ph idx="1"/>
          </p:nvPr>
        </p:nvSpPr>
        <p:spPr/>
        <p:txBody>
          <a:bodyPr/>
          <a:lstStyle/>
          <a:p>
            <a:r>
              <a:rPr lang="en-US" dirty="0" smtClean="0"/>
              <a:t>Scenario 3: what if this happens (remember, there are multiple processes)?</a:t>
            </a:r>
          </a:p>
          <a:p>
            <a:endParaRPr lang="en-US" dirty="0"/>
          </a:p>
          <a:p>
            <a:endParaRPr lang="en-US" dirty="0" smtClean="0"/>
          </a:p>
          <a:p>
            <a:pPr lvl="1"/>
            <a:r>
              <a:rPr lang="en-US" dirty="0" smtClean="0"/>
              <a:t>We’ll think that there must be a write after the last write.</a:t>
            </a:r>
          </a:p>
          <a:p>
            <a:r>
              <a:rPr lang="en-US" dirty="0" smtClean="0"/>
              <a:t>Would we care which of these were true?</a:t>
            </a:r>
          </a:p>
          <a:p>
            <a:endParaRPr lang="en-US" dirty="0"/>
          </a:p>
          <a:p>
            <a:endParaRPr lang="en-US" dirty="0" smtClean="0"/>
          </a:p>
          <a:p>
            <a:endParaRPr lang="en-US" dirty="0"/>
          </a:p>
          <a:p>
            <a:pPr lvl="1"/>
            <a:r>
              <a:rPr lang="en-US" dirty="0" smtClean="0"/>
              <a:t>Or,</a:t>
            </a:r>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17</a:t>
            </a:fld>
            <a:endParaRPr lang="en-US" b="0">
              <a:solidFill>
                <a:srgbClr val="FBBA03"/>
              </a:solidFill>
            </a:endParaRPr>
          </a:p>
        </p:txBody>
      </p:sp>
      <p:cxnSp>
        <p:nvCxnSpPr>
          <p:cNvPr id="13" name="Straight Arrow Connector 12"/>
          <p:cNvCxnSpPr/>
          <p:nvPr/>
        </p:nvCxnSpPr>
        <p:spPr>
          <a:xfrm flipV="1">
            <a:off x="1331146" y="4483388"/>
            <a:ext cx="6939858" cy="2"/>
          </a:xfrm>
          <a:prstGeom prst="straightConnector1">
            <a:avLst/>
          </a:prstGeom>
          <a:ln>
            <a:headEnd type="none" w="med" len="med"/>
            <a:tailEnd type="arrow" w="med" len="med"/>
          </a:ln>
        </p:spPr>
        <p:style>
          <a:lnRef idx="2">
            <a:schemeClr val="dk1"/>
          </a:lnRef>
          <a:fillRef idx="0">
            <a:schemeClr val="dk1"/>
          </a:fillRef>
          <a:effectRef idx="1">
            <a:schemeClr val="dk1"/>
          </a:effectRef>
          <a:fontRef idx="minor">
            <a:schemeClr val="tx1"/>
          </a:fontRef>
        </p:style>
      </p:cxnSp>
      <p:sp>
        <p:nvSpPr>
          <p:cNvPr id="14" name="TextBox 13"/>
          <p:cNvSpPr txBox="1"/>
          <p:nvPr/>
        </p:nvSpPr>
        <p:spPr>
          <a:xfrm>
            <a:off x="803248" y="4267200"/>
            <a:ext cx="873152" cy="400110"/>
          </a:xfrm>
          <a:prstGeom prst="rect">
            <a:avLst/>
          </a:prstGeom>
          <a:noFill/>
        </p:spPr>
        <p:txBody>
          <a:bodyPr wrap="square" rtlCol="0">
            <a:spAutoFit/>
          </a:bodyPr>
          <a:lstStyle/>
          <a:p>
            <a:r>
              <a:rPr lang="en-US" sz="2000" dirty="0" smtClean="0">
                <a:solidFill>
                  <a:srgbClr val="000000"/>
                </a:solidFill>
              </a:rPr>
              <a:t>P2</a:t>
            </a:r>
            <a:endParaRPr lang="en-US" sz="2000" dirty="0">
              <a:solidFill>
                <a:srgbClr val="000000"/>
              </a:solidFill>
            </a:endParaRPr>
          </a:p>
        </p:txBody>
      </p:sp>
      <p:sp>
        <p:nvSpPr>
          <p:cNvPr id="15" name="Oval 14"/>
          <p:cNvSpPr/>
          <p:nvPr/>
        </p:nvSpPr>
        <p:spPr>
          <a:xfrm>
            <a:off x="5400425" y="4405862"/>
            <a:ext cx="148370" cy="132289"/>
          </a:xfrm>
          <a:prstGeom prst="ellipse">
            <a:avLst/>
          </a:prstGeom>
          <a:solidFill>
            <a:schemeClr val="tx1"/>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TextBox 15"/>
          <p:cNvSpPr txBox="1"/>
          <p:nvPr/>
        </p:nvSpPr>
        <p:spPr>
          <a:xfrm>
            <a:off x="3962400" y="4620656"/>
            <a:ext cx="3138005" cy="400110"/>
          </a:xfrm>
          <a:prstGeom prst="rect">
            <a:avLst/>
          </a:prstGeom>
          <a:noFill/>
        </p:spPr>
        <p:txBody>
          <a:bodyPr wrap="square" rtlCol="0">
            <a:spAutoFit/>
          </a:bodyPr>
          <a:lstStyle/>
          <a:p>
            <a:pPr algn="ctr"/>
            <a:r>
              <a:rPr lang="en-US" sz="2000" dirty="0" err="1" smtClean="0">
                <a:solidFill>
                  <a:schemeClr val="tx1"/>
                </a:solidFill>
              </a:rPr>
              <a:t>x.write</a:t>
            </a:r>
            <a:r>
              <a:rPr lang="en-US" sz="2000" dirty="0" smtClean="0">
                <a:solidFill>
                  <a:schemeClr val="tx1"/>
                </a:solidFill>
              </a:rPr>
              <a:t>(5)</a:t>
            </a:r>
            <a:endParaRPr lang="en-US" sz="2000" dirty="0">
              <a:solidFill>
                <a:schemeClr val="tx1"/>
              </a:solidFill>
            </a:endParaRPr>
          </a:p>
        </p:txBody>
      </p:sp>
      <p:cxnSp>
        <p:nvCxnSpPr>
          <p:cNvPr id="21" name="Straight Arrow Connector 20"/>
          <p:cNvCxnSpPr/>
          <p:nvPr/>
        </p:nvCxnSpPr>
        <p:spPr>
          <a:xfrm flipV="1">
            <a:off x="1331146" y="2192084"/>
            <a:ext cx="6939858" cy="2"/>
          </a:xfrm>
          <a:prstGeom prst="straightConnector1">
            <a:avLst/>
          </a:prstGeom>
          <a:ln>
            <a:headEnd type="none" w="med" len="med"/>
            <a:tailEnd type="arrow" w="med" len="med"/>
          </a:ln>
        </p:spPr>
        <p:style>
          <a:lnRef idx="2">
            <a:schemeClr val="dk1"/>
          </a:lnRef>
          <a:fillRef idx="0">
            <a:schemeClr val="dk1"/>
          </a:fillRef>
          <a:effectRef idx="1">
            <a:schemeClr val="dk1"/>
          </a:effectRef>
          <a:fontRef idx="minor">
            <a:schemeClr val="tx1"/>
          </a:fontRef>
        </p:style>
      </p:cxnSp>
      <p:sp>
        <p:nvSpPr>
          <p:cNvPr id="22" name="TextBox 21"/>
          <p:cNvSpPr txBox="1"/>
          <p:nvPr/>
        </p:nvSpPr>
        <p:spPr>
          <a:xfrm>
            <a:off x="803248" y="1975896"/>
            <a:ext cx="873152" cy="400110"/>
          </a:xfrm>
          <a:prstGeom prst="rect">
            <a:avLst/>
          </a:prstGeom>
          <a:noFill/>
        </p:spPr>
        <p:txBody>
          <a:bodyPr wrap="square" rtlCol="0">
            <a:spAutoFit/>
          </a:bodyPr>
          <a:lstStyle/>
          <a:p>
            <a:r>
              <a:rPr lang="en-US" sz="2000" dirty="0" smtClean="0">
                <a:solidFill>
                  <a:schemeClr val="tx1"/>
                </a:solidFill>
              </a:rPr>
              <a:t>P1</a:t>
            </a:r>
            <a:endParaRPr lang="en-US" sz="2000" dirty="0">
              <a:solidFill>
                <a:schemeClr val="tx1"/>
              </a:solidFill>
            </a:endParaRPr>
          </a:p>
        </p:txBody>
      </p:sp>
      <p:sp>
        <p:nvSpPr>
          <p:cNvPr id="25" name="Oval 24"/>
          <p:cNvSpPr/>
          <p:nvPr/>
        </p:nvSpPr>
        <p:spPr>
          <a:xfrm>
            <a:off x="2594830" y="2114558"/>
            <a:ext cx="148370" cy="132289"/>
          </a:xfrm>
          <a:prstGeom prst="ellipse">
            <a:avLst/>
          </a:prstGeom>
          <a:solidFill>
            <a:schemeClr val="tx1"/>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TextBox 25"/>
          <p:cNvSpPr txBox="1"/>
          <p:nvPr/>
        </p:nvSpPr>
        <p:spPr>
          <a:xfrm>
            <a:off x="1156805" y="2329352"/>
            <a:ext cx="3138005" cy="400110"/>
          </a:xfrm>
          <a:prstGeom prst="rect">
            <a:avLst/>
          </a:prstGeom>
          <a:noFill/>
        </p:spPr>
        <p:txBody>
          <a:bodyPr wrap="square" rtlCol="0">
            <a:spAutoFit/>
          </a:bodyPr>
          <a:lstStyle/>
          <a:p>
            <a:pPr algn="ctr"/>
            <a:r>
              <a:rPr lang="en-US" sz="2000" dirty="0" err="1" smtClean="0">
                <a:solidFill>
                  <a:schemeClr val="tx1"/>
                </a:solidFill>
              </a:rPr>
              <a:t>x.write</a:t>
            </a:r>
            <a:r>
              <a:rPr lang="en-US" sz="2000" dirty="0" smtClean="0">
                <a:solidFill>
                  <a:schemeClr val="tx1"/>
                </a:solidFill>
              </a:rPr>
              <a:t>(2)</a:t>
            </a:r>
            <a:endParaRPr lang="en-US" sz="2000" dirty="0">
              <a:solidFill>
                <a:schemeClr val="tx1"/>
              </a:solidFill>
            </a:endParaRPr>
          </a:p>
        </p:txBody>
      </p:sp>
      <p:sp>
        <p:nvSpPr>
          <p:cNvPr id="27" name="TextBox 26"/>
          <p:cNvSpPr txBox="1"/>
          <p:nvPr/>
        </p:nvSpPr>
        <p:spPr>
          <a:xfrm>
            <a:off x="5167795" y="2329352"/>
            <a:ext cx="3138005" cy="400110"/>
          </a:xfrm>
          <a:prstGeom prst="rect">
            <a:avLst/>
          </a:prstGeom>
          <a:noFill/>
        </p:spPr>
        <p:txBody>
          <a:bodyPr wrap="square" rtlCol="0">
            <a:spAutoFit/>
          </a:bodyPr>
          <a:lstStyle/>
          <a:p>
            <a:pPr algn="ctr"/>
            <a:r>
              <a:rPr lang="en-US" sz="2000" dirty="0" err="1" smtClean="0">
                <a:solidFill>
                  <a:schemeClr val="tx1"/>
                </a:solidFill>
              </a:rPr>
              <a:t>x.read</a:t>
            </a:r>
            <a:r>
              <a:rPr lang="en-US" sz="2000" dirty="0" smtClean="0">
                <a:solidFill>
                  <a:schemeClr val="tx1"/>
                </a:solidFill>
              </a:rPr>
              <a:t>(</a:t>
            </a:r>
            <a:r>
              <a:rPr lang="en-US" sz="2000" dirty="0" smtClean="0">
                <a:solidFill>
                  <a:schemeClr val="tx1"/>
                </a:solidFill>
                <a:sym typeface="Wingdings"/>
              </a:rPr>
              <a:t>)  5</a:t>
            </a:r>
            <a:endParaRPr lang="en-US" sz="2000" dirty="0">
              <a:solidFill>
                <a:schemeClr val="tx1"/>
              </a:solidFill>
            </a:endParaRPr>
          </a:p>
        </p:txBody>
      </p:sp>
      <p:sp>
        <p:nvSpPr>
          <p:cNvPr id="28" name="Oval 27"/>
          <p:cNvSpPr/>
          <p:nvPr/>
        </p:nvSpPr>
        <p:spPr>
          <a:xfrm>
            <a:off x="6619625" y="2120863"/>
            <a:ext cx="148370" cy="132289"/>
          </a:xfrm>
          <a:prstGeom prst="ellipse">
            <a:avLst/>
          </a:prstGeom>
          <a:solidFill>
            <a:schemeClr val="tx1"/>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4028825" y="2128296"/>
            <a:ext cx="148370" cy="132289"/>
          </a:xfrm>
          <a:prstGeom prst="ellipse">
            <a:avLst/>
          </a:prstGeom>
          <a:solidFill>
            <a:schemeClr val="tx1"/>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TextBox 29"/>
          <p:cNvSpPr txBox="1"/>
          <p:nvPr/>
        </p:nvSpPr>
        <p:spPr>
          <a:xfrm>
            <a:off x="2590800" y="2343090"/>
            <a:ext cx="3138005" cy="400110"/>
          </a:xfrm>
          <a:prstGeom prst="rect">
            <a:avLst/>
          </a:prstGeom>
          <a:noFill/>
        </p:spPr>
        <p:txBody>
          <a:bodyPr wrap="square" rtlCol="0">
            <a:spAutoFit/>
          </a:bodyPr>
          <a:lstStyle/>
          <a:p>
            <a:pPr algn="ctr"/>
            <a:r>
              <a:rPr lang="en-US" sz="2000" dirty="0" err="1" smtClean="0">
                <a:solidFill>
                  <a:schemeClr val="tx1"/>
                </a:solidFill>
              </a:rPr>
              <a:t>x.write</a:t>
            </a:r>
            <a:r>
              <a:rPr lang="en-US" sz="2000" dirty="0" smtClean="0">
                <a:solidFill>
                  <a:schemeClr val="tx1"/>
                </a:solidFill>
              </a:rPr>
              <a:t>(3)</a:t>
            </a:r>
            <a:endParaRPr lang="en-US" sz="2000" dirty="0">
              <a:solidFill>
                <a:schemeClr val="tx1"/>
              </a:solidFill>
            </a:endParaRPr>
          </a:p>
        </p:txBody>
      </p:sp>
      <p:cxnSp>
        <p:nvCxnSpPr>
          <p:cNvPr id="31" name="Straight Arrow Connector 30"/>
          <p:cNvCxnSpPr/>
          <p:nvPr/>
        </p:nvCxnSpPr>
        <p:spPr>
          <a:xfrm flipV="1">
            <a:off x="1331146" y="3797588"/>
            <a:ext cx="6939858" cy="2"/>
          </a:xfrm>
          <a:prstGeom prst="straightConnector1">
            <a:avLst/>
          </a:prstGeom>
          <a:ln>
            <a:headEnd type="none" w="med" len="med"/>
            <a:tailEnd type="arrow" w="med" len="med"/>
          </a:ln>
        </p:spPr>
        <p:style>
          <a:lnRef idx="2">
            <a:schemeClr val="dk1"/>
          </a:lnRef>
          <a:fillRef idx="0">
            <a:schemeClr val="dk1"/>
          </a:fillRef>
          <a:effectRef idx="1">
            <a:schemeClr val="dk1"/>
          </a:effectRef>
          <a:fontRef idx="minor">
            <a:schemeClr val="tx1"/>
          </a:fontRef>
        </p:style>
      </p:cxnSp>
      <p:sp>
        <p:nvSpPr>
          <p:cNvPr id="32" name="TextBox 31"/>
          <p:cNvSpPr txBox="1"/>
          <p:nvPr/>
        </p:nvSpPr>
        <p:spPr>
          <a:xfrm>
            <a:off x="803248" y="3581400"/>
            <a:ext cx="873152" cy="400110"/>
          </a:xfrm>
          <a:prstGeom prst="rect">
            <a:avLst/>
          </a:prstGeom>
          <a:noFill/>
        </p:spPr>
        <p:txBody>
          <a:bodyPr wrap="square" rtlCol="0">
            <a:spAutoFit/>
          </a:bodyPr>
          <a:lstStyle/>
          <a:p>
            <a:r>
              <a:rPr lang="en-US" sz="2000" dirty="0" smtClean="0">
                <a:solidFill>
                  <a:schemeClr val="tx1"/>
                </a:solidFill>
              </a:rPr>
              <a:t>P1</a:t>
            </a:r>
            <a:endParaRPr lang="en-US" sz="2000" dirty="0">
              <a:solidFill>
                <a:schemeClr val="tx1"/>
              </a:solidFill>
            </a:endParaRPr>
          </a:p>
        </p:txBody>
      </p:sp>
      <p:sp>
        <p:nvSpPr>
          <p:cNvPr id="33" name="Oval 32"/>
          <p:cNvSpPr/>
          <p:nvPr/>
        </p:nvSpPr>
        <p:spPr>
          <a:xfrm>
            <a:off x="2594830" y="3720062"/>
            <a:ext cx="148370" cy="132289"/>
          </a:xfrm>
          <a:prstGeom prst="ellipse">
            <a:avLst/>
          </a:prstGeom>
          <a:solidFill>
            <a:schemeClr val="tx1"/>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TextBox 33"/>
          <p:cNvSpPr txBox="1"/>
          <p:nvPr/>
        </p:nvSpPr>
        <p:spPr>
          <a:xfrm>
            <a:off x="1156805" y="3934856"/>
            <a:ext cx="3138005" cy="400110"/>
          </a:xfrm>
          <a:prstGeom prst="rect">
            <a:avLst/>
          </a:prstGeom>
          <a:noFill/>
        </p:spPr>
        <p:txBody>
          <a:bodyPr wrap="square" rtlCol="0">
            <a:spAutoFit/>
          </a:bodyPr>
          <a:lstStyle/>
          <a:p>
            <a:pPr algn="ctr"/>
            <a:r>
              <a:rPr lang="en-US" sz="2000" dirty="0" err="1" smtClean="0">
                <a:solidFill>
                  <a:schemeClr val="tx1"/>
                </a:solidFill>
              </a:rPr>
              <a:t>x.write</a:t>
            </a:r>
            <a:r>
              <a:rPr lang="en-US" sz="2000" dirty="0" smtClean="0">
                <a:solidFill>
                  <a:schemeClr val="tx1"/>
                </a:solidFill>
              </a:rPr>
              <a:t>(2)</a:t>
            </a:r>
            <a:endParaRPr lang="en-US" sz="2000" dirty="0">
              <a:solidFill>
                <a:schemeClr val="tx1"/>
              </a:solidFill>
            </a:endParaRPr>
          </a:p>
        </p:txBody>
      </p:sp>
      <p:sp>
        <p:nvSpPr>
          <p:cNvPr id="35" name="TextBox 34"/>
          <p:cNvSpPr txBox="1"/>
          <p:nvPr/>
        </p:nvSpPr>
        <p:spPr>
          <a:xfrm>
            <a:off x="5167795" y="3934856"/>
            <a:ext cx="3138005" cy="400110"/>
          </a:xfrm>
          <a:prstGeom prst="rect">
            <a:avLst/>
          </a:prstGeom>
          <a:noFill/>
        </p:spPr>
        <p:txBody>
          <a:bodyPr wrap="square" rtlCol="0">
            <a:spAutoFit/>
          </a:bodyPr>
          <a:lstStyle/>
          <a:p>
            <a:pPr algn="ctr"/>
            <a:r>
              <a:rPr lang="en-US" sz="2000" dirty="0" err="1" smtClean="0">
                <a:solidFill>
                  <a:schemeClr val="tx1"/>
                </a:solidFill>
              </a:rPr>
              <a:t>x.read</a:t>
            </a:r>
            <a:r>
              <a:rPr lang="en-US" sz="2000" dirty="0" smtClean="0">
                <a:solidFill>
                  <a:schemeClr val="tx1"/>
                </a:solidFill>
              </a:rPr>
              <a:t>(</a:t>
            </a:r>
            <a:r>
              <a:rPr lang="en-US" sz="2000" dirty="0" smtClean="0">
                <a:solidFill>
                  <a:schemeClr val="tx1"/>
                </a:solidFill>
                <a:sym typeface="Wingdings"/>
              </a:rPr>
              <a:t>)  5</a:t>
            </a:r>
            <a:endParaRPr lang="en-US" sz="2000" dirty="0">
              <a:solidFill>
                <a:schemeClr val="tx1"/>
              </a:solidFill>
            </a:endParaRPr>
          </a:p>
        </p:txBody>
      </p:sp>
      <p:sp>
        <p:nvSpPr>
          <p:cNvPr id="36" name="Oval 35"/>
          <p:cNvSpPr/>
          <p:nvPr/>
        </p:nvSpPr>
        <p:spPr>
          <a:xfrm>
            <a:off x="6619625" y="3726367"/>
            <a:ext cx="148370" cy="132289"/>
          </a:xfrm>
          <a:prstGeom prst="ellipse">
            <a:avLst/>
          </a:prstGeom>
          <a:solidFill>
            <a:schemeClr val="tx1"/>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Oval 36"/>
          <p:cNvSpPr/>
          <p:nvPr/>
        </p:nvSpPr>
        <p:spPr>
          <a:xfrm>
            <a:off x="4028825" y="3733800"/>
            <a:ext cx="148370" cy="132289"/>
          </a:xfrm>
          <a:prstGeom prst="ellipse">
            <a:avLst/>
          </a:prstGeom>
          <a:solidFill>
            <a:schemeClr val="tx1"/>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TextBox 37"/>
          <p:cNvSpPr txBox="1"/>
          <p:nvPr/>
        </p:nvSpPr>
        <p:spPr>
          <a:xfrm>
            <a:off x="2590800" y="3948594"/>
            <a:ext cx="3138005" cy="400110"/>
          </a:xfrm>
          <a:prstGeom prst="rect">
            <a:avLst/>
          </a:prstGeom>
          <a:noFill/>
        </p:spPr>
        <p:txBody>
          <a:bodyPr wrap="square" rtlCol="0">
            <a:spAutoFit/>
          </a:bodyPr>
          <a:lstStyle/>
          <a:p>
            <a:pPr algn="ctr"/>
            <a:r>
              <a:rPr lang="en-US" sz="2000" dirty="0" err="1" smtClean="0">
                <a:solidFill>
                  <a:schemeClr val="tx1"/>
                </a:solidFill>
              </a:rPr>
              <a:t>x.write</a:t>
            </a:r>
            <a:r>
              <a:rPr lang="en-US" sz="2000" dirty="0" smtClean="0">
                <a:solidFill>
                  <a:schemeClr val="tx1"/>
                </a:solidFill>
              </a:rPr>
              <a:t>(3)</a:t>
            </a:r>
            <a:endParaRPr lang="en-US" sz="2000" dirty="0">
              <a:solidFill>
                <a:schemeClr val="tx1"/>
              </a:solidFill>
            </a:endParaRPr>
          </a:p>
        </p:txBody>
      </p:sp>
      <p:cxnSp>
        <p:nvCxnSpPr>
          <p:cNvPr id="39" name="Straight Arrow Connector 38"/>
          <p:cNvCxnSpPr/>
          <p:nvPr/>
        </p:nvCxnSpPr>
        <p:spPr>
          <a:xfrm flipV="1">
            <a:off x="1331146" y="6092022"/>
            <a:ext cx="6939858" cy="2"/>
          </a:xfrm>
          <a:prstGeom prst="straightConnector1">
            <a:avLst/>
          </a:prstGeom>
          <a:ln>
            <a:headEnd type="none" w="med" len="med"/>
            <a:tailEnd type="arrow" w="med" len="med"/>
          </a:ln>
        </p:spPr>
        <p:style>
          <a:lnRef idx="2">
            <a:schemeClr val="dk1"/>
          </a:lnRef>
          <a:fillRef idx="0">
            <a:schemeClr val="dk1"/>
          </a:fillRef>
          <a:effectRef idx="1">
            <a:schemeClr val="dk1"/>
          </a:effectRef>
          <a:fontRef idx="minor">
            <a:schemeClr val="tx1"/>
          </a:fontRef>
        </p:style>
      </p:cxnSp>
      <p:sp>
        <p:nvSpPr>
          <p:cNvPr id="40" name="TextBox 39"/>
          <p:cNvSpPr txBox="1"/>
          <p:nvPr/>
        </p:nvSpPr>
        <p:spPr>
          <a:xfrm>
            <a:off x="803248" y="5875834"/>
            <a:ext cx="873152" cy="400110"/>
          </a:xfrm>
          <a:prstGeom prst="rect">
            <a:avLst/>
          </a:prstGeom>
          <a:noFill/>
        </p:spPr>
        <p:txBody>
          <a:bodyPr wrap="square" rtlCol="0">
            <a:spAutoFit/>
          </a:bodyPr>
          <a:lstStyle/>
          <a:p>
            <a:r>
              <a:rPr lang="en-US" sz="2000" dirty="0" smtClean="0">
                <a:solidFill>
                  <a:srgbClr val="000000"/>
                </a:solidFill>
              </a:rPr>
              <a:t>P2</a:t>
            </a:r>
            <a:endParaRPr lang="en-US" sz="2000" dirty="0">
              <a:solidFill>
                <a:srgbClr val="000000"/>
              </a:solidFill>
            </a:endParaRPr>
          </a:p>
        </p:txBody>
      </p:sp>
      <p:sp>
        <p:nvSpPr>
          <p:cNvPr id="41" name="Oval 40"/>
          <p:cNvSpPr/>
          <p:nvPr/>
        </p:nvSpPr>
        <p:spPr>
          <a:xfrm>
            <a:off x="3343025" y="6014496"/>
            <a:ext cx="148370" cy="132289"/>
          </a:xfrm>
          <a:prstGeom prst="ellipse">
            <a:avLst/>
          </a:prstGeom>
          <a:solidFill>
            <a:schemeClr val="tx1"/>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Box 41"/>
          <p:cNvSpPr txBox="1"/>
          <p:nvPr/>
        </p:nvSpPr>
        <p:spPr>
          <a:xfrm>
            <a:off x="1905000" y="6229290"/>
            <a:ext cx="3138005" cy="400110"/>
          </a:xfrm>
          <a:prstGeom prst="rect">
            <a:avLst/>
          </a:prstGeom>
          <a:noFill/>
        </p:spPr>
        <p:txBody>
          <a:bodyPr wrap="square" rtlCol="0">
            <a:spAutoFit/>
          </a:bodyPr>
          <a:lstStyle/>
          <a:p>
            <a:pPr algn="ctr"/>
            <a:r>
              <a:rPr lang="en-US" sz="2000" dirty="0" err="1" smtClean="0">
                <a:solidFill>
                  <a:schemeClr val="tx1"/>
                </a:solidFill>
              </a:rPr>
              <a:t>x.write</a:t>
            </a:r>
            <a:r>
              <a:rPr lang="en-US" sz="2000" dirty="0" smtClean="0">
                <a:solidFill>
                  <a:schemeClr val="tx1"/>
                </a:solidFill>
              </a:rPr>
              <a:t>(5)</a:t>
            </a:r>
            <a:endParaRPr lang="en-US" sz="2000" dirty="0">
              <a:solidFill>
                <a:schemeClr val="tx1"/>
              </a:solidFill>
            </a:endParaRPr>
          </a:p>
        </p:txBody>
      </p:sp>
      <p:cxnSp>
        <p:nvCxnSpPr>
          <p:cNvPr id="43" name="Straight Arrow Connector 42"/>
          <p:cNvCxnSpPr/>
          <p:nvPr/>
        </p:nvCxnSpPr>
        <p:spPr>
          <a:xfrm flipV="1">
            <a:off x="1331146" y="5406222"/>
            <a:ext cx="6939858" cy="2"/>
          </a:xfrm>
          <a:prstGeom prst="straightConnector1">
            <a:avLst/>
          </a:prstGeom>
          <a:ln>
            <a:headEnd type="none" w="med" len="med"/>
            <a:tailEnd type="arrow" w="med" len="med"/>
          </a:ln>
        </p:spPr>
        <p:style>
          <a:lnRef idx="2">
            <a:schemeClr val="dk1"/>
          </a:lnRef>
          <a:fillRef idx="0">
            <a:schemeClr val="dk1"/>
          </a:fillRef>
          <a:effectRef idx="1">
            <a:schemeClr val="dk1"/>
          </a:effectRef>
          <a:fontRef idx="minor">
            <a:schemeClr val="tx1"/>
          </a:fontRef>
        </p:style>
      </p:cxnSp>
      <p:sp>
        <p:nvSpPr>
          <p:cNvPr id="44" name="TextBox 43"/>
          <p:cNvSpPr txBox="1"/>
          <p:nvPr/>
        </p:nvSpPr>
        <p:spPr>
          <a:xfrm>
            <a:off x="803248" y="5190034"/>
            <a:ext cx="873152" cy="400110"/>
          </a:xfrm>
          <a:prstGeom prst="rect">
            <a:avLst/>
          </a:prstGeom>
          <a:noFill/>
        </p:spPr>
        <p:txBody>
          <a:bodyPr wrap="square" rtlCol="0">
            <a:spAutoFit/>
          </a:bodyPr>
          <a:lstStyle/>
          <a:p>
            <a:r>
              <a:rPr lang="en-US" sz="2000" dirty="0" smtClean="0">
                <a:solidFill>
                  <a:schemeClr val="tx1"/>
                </a:solidFill>
              </a:rPr>
              <a:t>P1</a:t>
            </a:r>
            <a:endParaRPr lang="en-US" sz="2000" dirty="0">
              <a:solidFill>
                <a:schemeClr val="tx1"/>
              </a:solidFill>
            </a:endParaRPr>
          </a:p>
        </p:txBody>
      </p:sp>
      <p:sp>
        <p:nvSpPr>
          <p:cNvPr id="45" name="Oval 44"/>
          <p:cNvSpPr/>
          <p:nvPr/>
        </p:nvSpPr>
        <p:spPr>
          <a:xfrm>
            <a:off x="2594830" y="5328696"/>
            <a:ext cx="148370" cy="132289"/>
          </a:xfrm>
          <a:prstGeom prst="ellipse">
            <a:avLst/>
          </a:prstGeom>
          <a:solidFill>
            <a:schemeClr val="tx1"/>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TextBox 45"/>
          <p:cNvSpPr txBox="1"/>
          <p:nvPr/>
        </p:nvSpPr>
        <p:spPr>
          <a:xfrm>
            <a:off x="1156805" y="5543490"/>
            <a:ext cx="3138005" cy="400110"/>
          </a:xfrm>
          <a:prstGeom prst="rect">
            <a:avLst/>
          </a:prstGeom>
          <a:noFill/>
        </p:spPr>
        <p:txBody>
          <a:bodyPr wrap="square" rtlCol="0">
            <a:spAutoFit/>
          </a:bodyPr>
          <a:lstStyle/>
          <a:p>
            <a:pPr algn="ctr"/>
            <a:r>
              <a:rPr lang="en-US" sz="2000" dirty="0" err="1" smtClean="0">
                <a:solidFill>
                  <a:schemeClr val="tx1"/>
                </a:solidFill>
              </a:rPr>
              <a:t>x.write</a:t>
            </a:r>
            <a:r>
              <a:rPr lang="en-US" sz="2000" dirty="0" smtClean="0">
                <a:solidFill>
                  <a:schemeClr val="tx1"/>
                </a:solidFill>
              </a:rPr>
              <a:t>(2)</a:t>
            </a:r>
            <a:endParaRPr lang="en-US" sz="2000" dirty="0">
              <a:solidFill>
                <a:schemeClr val="tx1"/>
              </a:solidFill>
            </a:endParaRPr>
          </a:p>
        </p:txBody>
      </p:sp>
      <p:sp>
        <p:nvSpPr>
          <p:cNvPr id="47" name="TextBox 46"/>
          <p:cNvSpPr txBox="1"/>
          <p:nvPr/>
        </p:nvSpPr>
        <p:spPr>
          <a:xfrm>
            <a:off x="5167795" y="5543490"/>
            <a:ext cx="3138005" cy="400110"/>
          </a:xfrm>
          <a:prstGeom prst="rect">
            <a:avLst/>
          </a:prstGeom>
          <a:noFill/>
        </p:spPr>
        <p:txBody>
          <a:bodyPr wrap="square" rtlCol="0">
            <a:spAutoFit/>
          </a:bodyPr>
          <a:lstStyle/>
          <a:p>
            <a:pPr algn="ctr"/>
            <a:r>
              <a:rPr lang="en-US" sz="2000" dirty="0" err="1" smtClean="0">
                <a:solidFill>
                  <a:schemeClr val="tx1"/>
                </a:solidFill>
              </a:rPr>
              <a:t>x.read</a:t>
            </a:r>
            <a:r>
              <a:rPr lang="en-US" sz="2000" dirty="0" smtClean="0">
                <a:solidFill>
                  <a:schemeClr val="tx1"/>
                </a:solidFill>
              </a:rPr>
              <a:t>(</a:t>
            </a:r>
            <a:r>
              <a:rPr lang="en-US" sz="2000" dirty="0" smtClean="0">
                <a:solidFill>
                  <a:schemeClr val="tx1"/>
                </a:solidFill>
                <a:sym typeface="Wingdings"/>
              </a:rPr>
              <a:t>)  5</a:t>
            </a:r>
            <a:endParaRPr lang="en-US" sz="2000" dirty="0">
              <a:solidFill>
                <a:schemeClr val="tx1"/>
              </a:solidFill>
            </a:endParaRPr>
          </a:p>
        </p:txBody>
      </p:sp>
      <p:sp>
        <p:nvSpPr>
          <p:cNvPr id="48" name="Oval 47"/>
          <p:cNvSpPr/>
          <p:nvPr/>
        </p:nvSpPr>
        <p:spPr>
          <a:xfrm>
            <a:off x="6619625" y="5335001"/>
            <a:ext cx="148370" cy="132289"/>
          </a:xfrm>
          <a:prstGeom prst="ellipse">
            <a:avLst/>
          </a:prstGeom>
          <a:solidFill>
            <a:schemeClr val="tx1"/>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 name="Oval 48"/>
          <p:cNvSpPr/>
          <p:nvPr/>
        </p:nvSpPr>
        <p:spPr>
          <a:xfrm>
            <a:off x="4028825" y="5342434"/>
            <a:ext cx="148370" cy="132289"/>
          </a:xfrm>
          <a:prstGeom prst="ellipse">
            <a:avLst/>
          </a:prstGeom>
          <a:solidFill>
            <a:schemeClr val="tx1"/>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 name="TextBox 49"/>
          <p:cNvSpPr txBox="1"/>
          <p:nvPr/>
        </p:nvSpPr>
        <p:spPr>
          <a:xfrm>
            <a:off x="2590800" y="5557228"/>
            <a:ext cx="3138005" cy="400110"/>
          </a:xfrm>
          <a:prstGeom prst="rect">
            <a:avLst/>
          </a:prstGeom>
          <a:noFill/>
        </p:spPr>
        <p:txBody>
          <a:bodyPr wrap="square" rtlCol="0">
            <a:spAutoFit/>
          </a:bodyPr>
          <a:lstStyle/>
          <a:p>
            <a:pPr algn="ctr"/>
            <a:r>
              <a:rPr lang="en-US" sz="2000" dirty="0" err="1" smtClean="0">
                <a:solidFill>
                  <a:schemeClr val="tx1"/>
                </a:solidFill>
              </a:rPr>
              <a:t>x.write</a:t>
            </a:r>
            <a:r>
              <a:rPr lang="en-US" sz="2000" dirty="0" smtClean="0">
                <a:solidFill>
                  <a:schemeClr val="tx1"/>
                </a:solidFill>
              </a:rPr>
              <a:t>(3)</a:t>
            </a:r>
            <a:endParaRPr lang="en-US" sz="2000" dirty="0">
              <a:solidFill>
                <a:schemeClr val="tx1"/>
              </a:solidFill>
            </a:endParaRPr>
          </a:p>
        </p:txBody>
      </p:sp>
    </p:spTree>
    <p:extLst>
      <p:ext uri="{BB962C8B-B14F-4D97-AF65-F5344CB8AC3E}">
        <p14:creationId xmlns:p14="http://schemas.microsoft.com/office/powerpoint/2010/main" val="1787081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1"/>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2"/>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3"/>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4"/>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35"/>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36"/>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37"/>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38"/>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3"/>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14"/>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15"/>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16"/>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43"/>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44"/>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45"/>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46"/>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47"/>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48"/>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49"/>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50"/>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39"/>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40"/>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41"/>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14" grpId="0"/>
      <p:bldP spid="15" grpId="0" animBg="1"/>
      <p:bldP spid="16" grpId="0"/>
      <p:bldP spid="22" grpId="0"/>
      <p:bldP spid="25" grpId="0" animBg="1"/>
      <p:bldP spid="26" grpId="0"/>
      <p:bldP spid="27" grpId="0"/>
      <p:bldP spid="28" grpId="0" animBg="1"/>
      <p:bldP spid="29" grpId="0" animBg="1"/>
      <p:bldP spid="30" grpId="0"/>
      <p:bldP spid="32" grpId="0"/>
      <p:bldP spid="33" grpId="0" animBg="1"/>
      <p:bldP spid="34" grpId="0"/>
      <p:bldP spid="35" grpId="0"/>
      <p:bldP spid="36" grpId="0" animBg="1"/>
      <p:bldP spid="37" grpId="0" animBg="1"/>
      <p:bldP spid="38" grpId="0"/>
      <p:bldP spid="40" grpId="0"/>
      <p:bldP spid="41" grpId="0" animBg="1"/>
      <p:bldP spid="42" grpId="0"/>
      <p:bldP spid="44" grpId="0"/>
      <p:bldP spid="45" grpId="0" animBg="1"/>
      <p:bldP spid="46" grpId="0"/>
      <p:bldP spid="47" grpId="0"/>
      <p:bldP spid="48" grpId="0" animBg="1"/>
      <p:bldP spid="49" grpId="0" animBg="1"/>
      <p:bldP spid="5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Sequential Consistency</a:t>
            </a:r>
            <a:endParaRPr lang="en-US" dirty="0"/>
          </a:p>
        </p:txBody>
      </p:sp>
      <p:sp>
        <p:nvSpPr>
          <p:cNvPr id="3" name="Content Placeholder 2"/>
          <p:cNvSpPr>
            <a:spLocks noGrp="1"/>
          </p:cNvSpPr>
          <p:nvPr>
            <p:ph idx="1"/>
          </p:nvPr>
        </p:nvSpPr>
        <p:spPr/>
        <p:txBody>
          <a:bodyPr/>
          <a:lstStyle/>
          <a:p>
            <a:r>
              <a:rPr lang="en-US" dirty="0" smtClean="0"/>
              <a:t>In both cases, the logical ordering is this:</a:t>
            </a:r>
          </a:p>
          <a:p>
            <a:endParaRPr lang="en-US" dirty="0"/>
          </a:p>
          <a:p>
            <a:endParaRPr lang="en-US" dirty="0" smtClean="0"/>
          </a:p>
          <a:p>
            <a:endParaRPr lang="en-US" dirty="0" smtClean="0"/>
          </a:p>
          <a:p>
            <a:r>
              <a:rPr lang="en-US" dirty="0" smtClean="0"/>
              <a:t>Sequential consistency: Your </a:t>
            </a:r>
            <a:r>
              <a:rPr lang="en-US" dirty="0"/>
              <a:t>storage </a:t>
            </a:r>
            <a:r>
              <a:rPr lang="en-US" dirty="0" smtClean="0"/>
              <a:t>should </a:t>
            </a:r>
            <a:r>
              <a:rPr lang="en-US" i="1" dirty="0" smtClean="0">
                <a:solidFill>
                  <a:srgbClr val="FF0000"/>
                </a:solidFill>
              </a:rPr>
              <a:t>appear</a:t>
            </a:r>
            <a:r>
              <a:rPr lang="en-US" dirty="0" smtClean="0"/>
              <a:t> </a:t>
            </a:r>
            <a:r>
              <a:rPr lang="en-US" dirty="0"/>
              <a:t>to process all requests in a single interleaved </a:t>
            </a:r>
            <a:r>
              <a:rPr lang="en-US" dirty="0" smtClean="0"/>
              <a:t>ordering, </a:t>
            </a:r>
            <a:r>
              <a:rPr lang="en-US" dirty="0"/>
              <a:t>where</a:t>
            </a:r>
            <a:r>
              <a:rPr lang="is-IS" dirty="0"/>
              <a:t>…</a:t>
            </a:r>
            <a:endParaRPr lang="en-US" dirty="0"/>
          </a:p>
          <a:p>
            <a:pPr lvl="1"/>
            <a:r>
              <a:rPr lang="is-IS" dirty="0"/>
              <a:t>…each and every process’s program order is </a:t>
            </a:r>
            <a:r>
              <a:rPr lang="is-IS" dirty="0" smtClean="0"/>
              <a:t>preserved,</a:t>
            </a:r>
            <a:endParaRPr lang="en-US" dirty="0"/>
          </a:p>
          <a:p>
            <a:pPr lvl="1"/>
            <a:r>
              <a:rPr lang="en-US" dirty="0"/>
              <a:t>…and each process’s program order is only </a:t>
            </a:r>
            <a:r>
              <a:rPr lang="en-US" i="1" dirty="0">
                <a:solidFill>
                  <a:srgbClr val="FF0000"/>
                </a:solidFill>
              </a:rPr>
              <a:t>logically </a:t>
            </a:r>
            <a:r>
              <a:rPr lang="en-US" i="1" dirty="0" smtClean="0">
                <a:solidFill>
                  <a:srgbClr val="FF0000"/>
                </a:solidFill>
              </a:rPr>
              <a:t>preserved </a:t>
            </a:r>
            <a:r>
              <a:rPr lang="en-US" i="1" dirty="0" err="1" smtClean="0">
                <a:solidFill>
                  <a:srgbClr val="FF0000"/>
                </a:solidFill>
              </a:rPr>
              <a:t>w.r.t</a:t>
            </a:r>
            <a:r>
              <a:rPr lang="en-US" i="1" dirty="0" smtClean="0">
                <a:solidFill>
                  <a:srgbClr val="FF0000"/>
                </a:solidFill>
              </a:rPr>
              <a:t>. other processes’ program orders</a:t>
            </a:r>
            <a:r>
              <a:rPr lang="en-US" dirty="0" smtClean="0"/>
              <a:t>, </a:t>
            </a:r>
            <a:r>
              <a:rPr lang="en-US" dirty="0"/>
              <a:t>i.e., it doesn’t need to preserve its </a:t>
            </a:r>
            <a:r>
              <a:rPr lang="en-US" dirty="0" smtClean="0"/>
              <a:t>physical-time ordering.</a:t>
            </a:r>
          </a:p>
          <a:p>
            <a:r>
              <a:rPr lang="en-US" dirty="0"/>
              <a:t>It works as if all clients are reading out of a single copy.</a:t>
            </a:r>
          </a:p>
          <a:p>
            <a:pPr lvl="1"/>
            <a:r>
              <a:rPr lang="en-US" dirty="0"/>
              <a:t>This meets the expectation from a (isolated) client, working with a single copy</a:t>
            </a:r>
            <a:r>
              <a:rPr lang="en-US" dirty="0" smtClean="0"/>
              <a:t>.</a:t>
            </a:r>
          </a:p>
          <a:p>
            <a:endParaRPr lang="en-US" dirty="0" smtClean="0"/>
          </a:p>
          <a:p>
            <a:endParaRPr lang="en-US" dirty="0" smtClean="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18</a:t>
            </a:fld>
            <a:endParaRPr lang="en-US" b="0">
              <a:solidFill>
                <a:srgbClr val="FBBA03"/>
              </a:solidFill>
            </a:endParaRPr>
          </a:p>
        </p:txBody>
      </p:sp>
      <p:sp>
        <p:nvSpPr>
          <p:cNvPr id="15" name="Oval 14"/>
          <p:cNvSpPr/>
          <p:nvPr/>
        </p:nvSpPr>
        <p:spPr>
          <a:xfrm>
            <a:off x="5310420" y="1970592"/>
            <a:ext cx="148370" cy="132289"/>
          </a:xfrm>
          <a:prstGeom prst="ellipse">
            <a:avLst/>
          </a:prstGeom>
          <a:solidFill>
            <a:schemeClr val="tx1"/>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TextBox 15"/>
          <p:cNvSpPr txBox="1"/>
          <p:nvPr/>
        </p:nvSpPr>
        <p:spPr>
          <a:xfrm>
            <a:off x="3872395" y="2185386"/>
            <a:ext cx="3138005" cy="400110"/>
          </a:xfrm>
          <a:prstGeom prst="rect">
            <a:avLst/>
          </a:prstGeom>
          <a:noFill/>
        </p:spPr>
        <p:txBody>
          <a:bodyPr wrap="square" rtlCol="0">
            <a:spAutoFit/>
          </a:bodyPr>
          <a:lstStyle/>
          <a:p>
            <a:pPr algn="ctr"/>
            <a:r>
              <a:rPr lang="en-US" sz="2000" dirty="0" err="1" smtClean="0">
                <a:solidFill>
                  <a:schemeClr val="tx1"/>
                </a:solidFill>
              </a:rPr>
              <a:t>x.write</a:t>
            </a:r>
            <a:r>
              <a:rPr lang="en-US" sz="2000" dirty="0" smtClean="0">
                <a:solidFill>
                  <a:schemeClr val="tx1"/>
                </a:solidFill>
              </a:rPr>
              <a:t>(5)</a:t>
            </a:r>
            <a:endParaRPr lang="en-US" sz="2000" dirty="0">
              <a:solidFill>
                <a:schemeClr val="tx1"/>
              </a:solidFill>
            </a:endParaRPr>
          </a:p>
        </p:txBody>
      </p:sp>
      <p:cxnSp>
        <p:nvCxnSpPr>
          <p:cNvPr id="21" name="Straight Arrow Connector 20"/>
          <p:cNvCxnSpPr/>
          <p:nvPr/>
        </p:nvCxnSpPr>
        <p:spPr>
          <a:xfrm flipV="1">
            <a:off x="1331146" y="2039684"/>
            <a:ext cx="6939858" cy="2"/>
          </a:xfrm>
          <a:prstGeom prst="straightConnector1">
            <a:avLst/>
          </a:prstGeom>
          <a:ln>
            <a:headEnd type="none" w="med" len="med"/>
            <a:tailEnd type="arrow" w="med" len="med"/>
          </a:ln>
        </p:spPr>
        <p:style>
          <a:lnRef idx="2">
            <a:schemeClr val="dk1"/>
          </a:lnRef>
          <a:fillRef idx="0">
            <a:schemeClr val="dk1"/>
          </a:fillRef>
          <a:effectRef idx="1">
            <a:schemeClr val="dk1"/>
          </a:effectRef>
          <a:fontRef idx="minor">
            <a:schemeClr val="tx1"/>
          </a:fontRef>
        </p:style>
      </p:cxnSp>
      <p:sp>
        <p:nvSpPr>
          <p:cNvPr id="22" name="TextBox 21"/>
          <p:cNvSpPr txBox="1"/>
          <p:nvPr/>
        </p:nvSpPr>
        <p:spPr>
          <a:xfrm>
            <a:off x="803248" y="1823496"/>
            <a:ext cx="873152" cy="400110"/>
          </a:xfrm>
          <a:prstGeom prst="rect">
            <a:avLst/>
          </a:prstGeom>
          <a:noFill/>
        </p:spPr>
        <p:txBody>
          <a:bodyPr wrap="square" rtlCol="0">
            <a:spAutoFit/>
          </a:bodyPr>
          <a:lstStyle/>
          <a:p>
            <a:r>
              <a:rPr lang="en-US" sz="2000" dirty="0" smtClean="0">
                <a:solidFill>
                  <a:schemeClr val="tx1"/>
                </a:solidFill>
              </a:rPr>
              <a:t>P</a:t>
            </a:r>
            <a:endParaRPr lang="en-US" sz="2000" dirty="0">
              <a:solidFill>
                <a:schemeClr val="tx1"/>
              </a:solidFill>
            </a:endParaRPr>
          </a:p>
        </p:txBody>
      </p:sp>
      <p:sp>
        <p:nvSpPr>
          <p:cNvPr id="25" name="Oval 24"/>
          <p:cNvSpPr/>
          <p:nvPr/>
        </p:nvSpPr>
        <p:spPr>
          <a:xfrm>
            <a:off x="2594830" y="1962158"/>
            <a:ext cx="148370" cy="132289"/>
          </a:xfrm>
          <a:prstGeom prst="ellipse">
            <a:avLst/>
          </a:prstGeom>
          <a:solidFill>
            <a:schemeClr val="tx1"/>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TextBox 25"/>
          <p:cNvSpPr txBox="1"/>
          <p:nvPr/>
        </p:nvSpPr>
        <p:spPr>
          <a:xfrm>
            <a:off x="1156805" y="2176952"/>
            <a:ext cx="3138005" cy="400110"/>
          </a:xfrm>
          <a:prstGeom prst="rect">
            <a:avLst/>
          </a:prstGeom>
          <a:noFill/>
        </p:spPr>
        <p:txBody>
          <a:bodyPr wrap="square" rtlCol="0">
            <a:spAutoFit/>
          </a:bodyPr>
          <a:lstStyle/>
          <a:p>
            <a:pPr algn="ctr"/>
            <a:r>
              <a:rPr lang="en-US" sz="2000" dirty="0" err="1" smtClean="0">
                <a:solidFill>
                  <a:schemeClr val="tx1"/>
                </a:solidFill>
              </a:rPr>
              <a:t>x.write</a:t>
            </a:r>
            <a:r>
              <a:rPr lang="en-US" sz="2000" dirty="0" smtClean="0">
                <a:solidFill>
                  <a:schemeClr val="tx1"/>
                </a:solidFill>
              </a:rPr>
              <a:t>(2)</a:t>
            </a:r>
            <a:endParaRPr lang="en-US" sz="2000" dirty="0">
              <a:solidFill>
                <a:schemeClr val="tx1"/>
              </a:solidFill>
            </a:endParaRPr>
          </a:p>
        </p:txBody>
      </p:sp>
      <p:sp>
        <p:nvSpPr>
          <p:cNvPr id="27" name="TextBox 26"/>
          <p:cNvSpPr txBox="1"/>
          <p:nvPr/>
        </p:nvSpPr>
        <p:spPr>
          <a:xfrm>
            <a:off x="5320195" y="2176952"/>
            <a:ext cx="3138005" cy="400110"/>
          </a:xfrm>
          <a:prstGeom prst="rect">
            <a:avLst/>
          </a:prstGeom>
          <a:noFill/>
        </p:spPr>
        <p:txBody>
          <a:bodyPr wrap="square" rtlCol="0">
            <a:spAutoFit/>
          </a:bodyPr>
          <a:lstStyle/>
          <a:p>
            <a:pPr algn="ctr"/>
            <a:r>
              <a:rPr lang="en-US" sz="2000" dirty="0" err="1" smtClean="0">
                <a:solidFill>
                  <a:schemeClr val="tx1"/>
                </a:solidFill>
              </a:rPr>
              <a:t>x.read</a:t>
            </a:r>
            <a:r>
              <a:rPr lang="en-US" sz="2000" dirty="0" smtClean="0">
                <a:solidFill>
                  <a:schemeClr val="tx1"/>
                </a:solidFill>
              </a:rPr>
              <a:t>(</a:t>
            </a:r>
            <a:r>
              <a:rPr lang="en-US" sz="2000" dirty="0" smtClean="0">
                <a:solidFill>
                  <a:schemeClr val="tx1"/>
                </a:solidFill>
                <a:sym typeface="Wingdings"/>
              </a:rPr>
              <a:t>)  5</a:t>
            </a:r>
            <a:endParaRPr lang="en-US" sz="2000" dirty="0">
              <a:solidFill>
                <a:schemeClr val="tx1"/>
              </a:solidFill>
            </a:endParaRPr>
          </a:p>
        </p:txBody>
      </p:sp>
      <p:sp>
        <p:nvSpPr>
          <p:cNvPr id="28" name="Oval 27"/>
          <p:cNvSpPr/>
          <p:nvPr/>
        </p:nvSpPr>
        <p:spPr>
          <a:xfrm>
            <a:off x="6772025" y="1968463"/>
            <a:ext cx="148370" cy="132289"/>
          </a:xfrm>
          <a:prstGeom prst="ellipse">
            <a:avLst/>
          </a:prstGeom>
          <a:solidFill>
            <a:schemeClr val="tx1"/>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4028825" y="1975896"/>
            <a:ext cx="148370" cy="132289"/>
          </a:xfrm>
          <a:prstGeom prst="ellipse">
            <a:avLst/>
          </a:prstGeom>
          <a:solidFill>
            <a:schemeClr val="tx1"/>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TextBox 29"/>
          <p:cNvSpPr txBox="1"/>
          <p:nvPr/>
        </p:nvSpPr>
        <p:spPr>
          <a:xfrm>
            <a:off x="2590800" y="2190690"/>
            <a:ext cx="3138005" cy="400110"/>
          </a:xfrm>
          <a:prstGeom prst="rect">
            <a:avLst/>
          </a:prstGeom>
          <a:noFill/>
        </p:spPr>
        <p:txBody>
          <a:bodyPr wrap="square" rtlCol="0">
            <a:spAutoFit/>
          </a:bodyPr>
          <a:lstStyle/>
          <a:p>
            <a:pPr algn="ctr"/>
            <a:r>
              <a:rPr lang="en-US" sz="2000" dirty="0" err="1" smtClean="0">
                <a:solidFill>
                  <a:schemeClr val="tx1"/>
                </a:solidFill>
              </a:rPr>
              <a:t>x.write</a:t>
            </a:r>
            <a:r>
              <a:rPr lang="en-US" sz="2000" dirty="0" smtClean="0">
                <a:solidFill>
                  <a:schemeClr val="tx1"/>
                </a:solidFill>
              </a:rPr>
              <a:t>(3)</a:t>
            </a:r>
            <a:endParaRPr lang="en-US" sz="2000" dirty="0">
              <a:solidFill>
                <a:schemeClr val="tx1"/>
              </a:solidFill>
            </a:endParaRPr>
          </a:p>
        </p:txBody>
      </p:sp>
    </p:spTree>
    <p:extLst>
      <p:ext uri="{BB962C8B-B14F-4D97-AF65-F5344CB8AC3E}">
        <p14:creationId xmlns:p14="http://schemas.microsoft.com/office/powerpoint/2010/main" val="17769534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Sequential Consistency Examples</a:t>
            </a:r>
            <a:endParaRPr lang="en-US" dirty="0"/>
          </a:p>
        </p:txBody>
      </p:sp>
      <p:sp>
        <p:nvSpPr>
          <p:cNvPr id="3" name="Content Placeholder 2"/>
          <p:cNvSpPr>
            <a:spLocks noGrp="1"/>
          </p:cNvSpPr>
          <p:nvPr>
            <p:ph idx="1"/>
          </p:nvPr>
        </p:nvSpPr>
        <p:spPr/>
        <p:txBody>
          <a:bodyPr/>
          <a:lstStyle/>
          <a:p>
            <a:r>
              <a:rPr lang="en-US" dirty="0" smtClean="0"/>
              <a:t>Example 1: Can a sequentially consistent storage show this behavior? (I.e., </a:t>
            </a:r>
            <a:r>
              <a:rPr lang="en-US" dirty="0" smtClean="0">
                <a:solidFill>
                  <a:srgbClr val="0000FF"/>
                </a:solidFill>
              </a:rPr>
              <a:t>can you come up with an interleaving that behaves like a single copy</a:t>
            </a:r>
            <a:r>
              <a:rPr lang="en-US" dirty="0" smtClean="0"/>
              <a:t>?)</a:t>
            </a:r>
          </a:p>
          <a:p>
            <a:pPr lvl="1"/>
            <a:r>
              <a:rPr lang="en-US" dirty="0" smtClean="0"/>
              <a:t>P1: </a:t>
            </a:r>
            <a:r>
              <a:rPr lang="en-US" dirty="0" err="1" smtClean="0"/>
              <a:t>a.write</a:t>
            </a:r>
            <a:r>
              <a:rPr lang="en-US" dirty="0"/>
              <a:t>(</a:t>
            </a:r>
            <a:r>
              <a:rPr lang="en-US" dirty="0" smtClean="0"/>
              <a:t>A)</a:t>
            </a:r>
          </a:p>
          <a:p>
            <a:pPr lvl="1"/>
            <a:r>
              <a:rPr lang="en-US" dirty="0" smtClean="0"/>
              <a:t>P2:                 </a:t>
            </a:r>
            <a:r>
              <a:rPr lang="en-US" dirty="0" err="1" smtClean="0"/>
              <a:t>a.write</a:t>
            </a:r>
            <a:r>
              <a:rPr lang="en-US" dirty="0"/>
              <a:t>(</a:t>
            </a:r>
            <a:r>
              <a:rPr lang="en-US" dirty="0" smtClean="0"/>
              <a:t>B)</a:t>
            </a:r>
          </a:p>
          <a:p>
            <a:pPr lvl="1"/>
            <a:r>
              <a:rPr lang="en-US" dirty="0" smtClean="0"/>
              <a:t>P3:                                 </a:t>
            </a:r>
            <a:r>
              <a:rPr lang="en-US" dirty="0" err="1" smtClean="0"/>
              <a:t>a.read</a:t>
            </a:r>
            <a:r>
              <a:rPr lang="en-US" dirty="0" smtClean="0"/>
              <a:t>()-&gt;B        </a:t>
            </a:r>
            <a:r>
              <a:rPr lang="en-US" dirty="0" err="1" smtClean="0"/>
              <a:t>a.read</a:t>
            </a:r>
            <a:r>
              <a:rPr lang="en-US" dirty="0" smtClean="0"/>
              <a:t>()-&gt;A</a:t>
            </a:r>
          </a:p>
          <a:p>
            <a:pPr lvl="1"/>
            <a:r>
              <a:rPr lang="en-US" dirty="0" smtClean="0"/>
              <a:t>P4:</a:t>
            </a:r>
            <a:r>
              <a:rPr lang="en-US" dirty="0"/>
              <a:t> </a:t>
            </a:r>
            <a:r>
              <a:rPr lang="en-US" dirty="0" smtClean="0"/>
              <a:t>                                              </a:t>
            </a:r>
            <a:r>
              <a:rPr lang="en-US" dirty="0" err="1" smtClean="0"/>
              <a:t>a.read</a:t>
            </a:r>
            <a:r>
              <a:rPr lang="en-US" dirty="0" smtClean="0"/>
              <a:t>()-&gt;B</a:t>
            </a:r>
            <a:r>
              <a:rPr lang="en-US" dirty="0"/>
              <a:t> </a:t>
            </a:r>
            <a:r>
              <a:rPr lang="en-US" dirty="0" smtClean="0"/>
              <a:t>      </a:t>
            </a:r>
            <a:r>
              <a:rPr lang="en-US" dirty="0" err="1" smtClean="0"/>
              <a:t>a.read</a:t>
            </a:r>
            <a:r>
              <a:rPr lang="en-US" dirty="0" smtClean="0"/>
              <a:t>()-&gt;A</a:t>
            </a:r>
          </a:p>
          <a:p>
            <a:endParaRPr lang="en-US" dirty="0" smtClean="0"/>
          </a:p>
          <a:p>
            <a:r>
              <a:rPr lang="en-US" dirty="0" smtClean="0"/>
              <a:t>Example 2</a:t>
            </a:r>
            <a:endParaRPr lang="en-US" dirty="0"/>
          </a:p>
          <a:p>
            <a:pPr lvl="1"/>
            <a:r>
              <a:rPr lang="en-US" dirty="0"/>
              <a:t>P1: </a:t>
            </a:r>
            <a:r>
              <a:rPr lang="en-US" dirty="0" err="1" smtClean="0"/>
              <a:t>a.write</a:t>
            </a:r>
            <a:r>
              <a:rPr lang="en-US" dirty="0" smtClean="0"/>
              <a:t>(A)</a:t>
            </a:r>
            <a:endParaRPr lang="en-US" dirty="0"/>
          </a:p>
          <a:p>
            <a:pPr lvl="1"/>
            <a:r>
              <a:rPr lang="en-US" dirty="0"/>
              <a:t>P2: </a:t>
            </a:r>
            <a:r>
              <a:rPr lang="en-US" dirty="0" smtClean="0"/>
              <a:t>                </a:t>
            </a:r>
            <a:r>
              <a:rPr lang="en-US" dirty="0" err="1" smtClean="0"/>
              <a:t>a.write</a:t>
            </a:r>
            <a:r>
              <a:rPr lang="en-US" dirty="0"/>
              <a:t>(</a:t>
            </a:r>
            <a:r>
              <a:rPr lang="en-US" dirty="0" smtClean="0"/>
              <a:t>B)</a:t>
            </a:r>
            <a:endParaRPr lang="en-US" dirty="0"/>
          </a:p>
          <a:p>
            <a:pPr lvl="1"/>
            <a:r>
              <a:rPr lang="en-US" dirty="0"/>
              <a:t>P3</a:t>
            </a:r>
            <a:r>
              <a:rPr lang="en-US" dirty="0" smtClean="0"/>
              <a:t>:                                 </a:t>
            </a:r>
            <a:r>
              <a:rPr lang="en-US" dirty="0" err="1" smtClean="0"/>
              <a:t>a.read</a:t>
            </a:r>
            <a:r>
              <a:rPr lang="en-US" dirty="0" smtClean="0"/>
              <a:t>()-&gt;B        </a:t>
            </a:r>
            <a:r>
              <a:rPr lang="en-US" dirty="0" err="1" smtClean="0"/>
              <a:t>a.read</a:t>
            </a:r>
            <a:r>
              <a:rPr lang="en-US" dirty="0" smtClean="0"/>
              <a:t>()-&gt;A</a:t>
            </a:r>
            <a:endParaRPr lang="en-US" dirty="0"/>
          </a:p>
          <a:p>
            <a:pPr lvl="1"/>
            <a:r>
              <a:rPr lang="en-US" dirty="0"/>
              <a:t>P4</a:t>
            </a:r>
            <a:r>
              <a:rPr lang="en-US" dirty="0" smtClean="0"/>
              <a:t>:                                               </a:t>
            </a:r>
            <a:r>
              <a:rPr lang="en-US" dirty="0" err="1" smtClean="0"/>
              <a:t>a.read</a:t>
            </a:r>
            <a:r>
              <a:rPr lang="en-US" dirty="0" smtClean="0"/>
              <a:t>()-&gt;A       </a:t>
            </a:r>
            <a:r>
              <a:rPr lang="en-US" dirty="0" err="1" smtClean="0"/>
              <a:t>a.read</a:t>
            </a:r>
            <a:r>
              <a:rPr lang="en-US" dirty="0" smtClean="0"/>
              <a:t>()-&gt;B</a:t>
            </a:r>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19</a:t>
            </a:fld>
            <a:endParaRPr lang="en-US" b="0">
              <a:solidFill>
                <a:srgbClr val="FBBA03"/>
              </a:solidFill>
            </a:endParaRPr>
          </a:p>
        </p:txBody>
      </p:sp>
      <p:pic>
        <p:nvPicPr>
          <p:cNvPr id="5" name="Picture 4"/>
          <p:cNvPicPr>
            <a:picLocks noChangeAspect="1"/>
          </p:cNvPicPr>
          <p:nvPr/>
        </p:nvPicPr>
        <p:blipFill>
          <a:blip r:embed="rId2"/>
          <a:stretch>
            <a:fillRect/>
          </a:stretch>
        </p:blipFill>
        <p:spPr>
          <a:xfrm>
            <a:off x="152400" y="1143000"/>
            <a:ext cx="519176" cy="589973"/>
          </a:xfrm>
          <a:prstGeom prst="rect">
            <a:avLst/>
          </a:prstGeom>
        </p:spPr>
      </p:pic>
      <p:pic>
        <p:nvPicPr>
          <p:cNvPr id="7" name="Picture 6"/>
          <p:cNvPicPr>
            <a:picLocks noChangeAspect="1"/>
          </p:cNvPicPr>
          <p:nvPr/>
        </p:nvPicPr>
        <p:blipFill>
          <a:blip r:embed="rId2"/>
          <a:stretch>
            <a:fillRect/>
          </a:stretch>
        </p:blipFill>
        <p:spPr>
          <a:xfrm>
            <a:off x="152400" y="3753427"/>
            <a:ext cx="519176" cy="589973"/>
          </a:xfrm>
          <a:prstGeom prst="rect">
            <a:avLst/>
          </a:prstGeom>
        </p:spPr>
      </p:pic>
    </p:spTree>
    <p:extLst>
      <p:ext uri="{BB962C8B-B14F-4D97-AF65-F5344CB8AC3E}">
        <p14:creationId xmlns:p14="http://schemas.microsoft.com/office/powerpoint/2010/main" val="606123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7" end="7"/>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9" end="9"/>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10" end="1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Recap: </a:t>
            </a:r>
            <a:r>
              <a:rPr lang="en-US" dirty="0" err="1" smtClean="0"/>
              <a:t>Linearizability</a:t>
            </a:r>
            <a:endParaRPr lang="en-US" dirty="0"/>
          </a:p>
        </p:txBody>
      </p:sp>
      <p:sp>
        <p:nvSpPr>
          <p:cNvPr id="3" name="Content Placeholder 2"/>
          <p:cNvSpPr>
            <a:spLocks noGrp="1"/>
          </p:cNvSpPr>
          <p:nvPr>
            <p:ph idx="1"/>
          </p:nvPr>
        </p:nvSpPr>
        <p:spPr/>
        <p:txBody>
          <a:bodyPr/>
          <a:lstStyle/>
          <a:p>
            <a:r>
              <a:rPr lang="en-US" dirty="0" err="1" smtClean="0"/>
              <a:t>Linearizability</a:t>
            </a:r>
            <a:endParaRPr lang="en-US" dirty="0" smtClean="0"/>
          </a:p>
          <a:p>
            <a:pPr lvl="1"/>
            <a:r>
              <a:rPr lang="en-US" dirty="0" smtClean="0"/>
              <a:t>Should provide the behavior of a single client and a single copy</a:t>
            </a:r>
          </a:p>
          <a:p>
            <a:pPr lvl="1"/>
            <a:r>
              <a:rPr lang="en-US" dirty="0" smtClean="0"/>
              <a:t>A read operation returns the most recent write, regardless of the clients according to their original actual-time order.</a:t>
            </a:r>
          </a:p>
          <a:p>
            <a:r>
              <a:rPr lang="en-US" dirty="0" smtClean="0"/>
              <a:t>Complication</a:t>
            </a:r>
          </a:p>
          <a:p>
            <a:pPr lvl="1"/>
            <a:r>
              <a:rPr lang="en-US" dirty="0" smtClean="0"/>
              <a:t>In the presence of concurrency, read/write operations overlap</a:t>
            </a:r>
            <a:r>
              <a:rPr lang="en-US" dirty="0" smtClean="0"/>
              <a:t>.</a:t>
            </a:r>
          </a:p>
          <a:p>
            <a:pPr lvl="1"/>
            <a:r>
              <a:rPr lang="en-US" dirty="0" smtClean="0"/>
              <a:t>There, you should be able to show that you’re using some ordering of requests, where you return the most recent write (every time there’s a read).</a:t>
            </a:r>
            <a:endParaRPr lang="en-US" dirty="0" smtClean="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a:t>
            </a:fld>
            <a:endParaRPr lang="en-US" b="0">
              <a:solidFill>
                <a:srgbClr val="FBBA03"/>
              </a:solidFill>
            </a:endParaRPr>
          </a:p>
        </p:txBody>
      </p:sp>
    </p:spTree>
    <p:extLst>
      <p:ext uri="{BB962C8B-B14F-4D97-AF65-F5344CB8AC3E}">
        <p14:creationId xmlns:p14="http://schemas.microsoft.com/office/powerpoint/2010/main" val="3048398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Implementing Sequential Consistency</a:t>
            </a:r>
            <a:endParaRPr lang="en-US" dirty="0"/>
          </a:p>
        </p:txBody>
      </p:sp>
      <p:sp>
        <p:nvSpPr>
          <p:cNvPr id="3" name="Content Placeholder 2"/>
          <p:cNvSpPr>
            <a:spLocks noGrp="1"/>
          </p:cNvSpPr>
          <p:nvPr>
            <p:ph idx="1"/>
          </p:nvPr>
        </p:nvSpPr>
        <p:spPr/>
        <p:txBody>
          <a:bodyPr/>
          <a:lstStyle/>
          <a:p>
            <a:r>
              <a:rPr lang="en-US" dirty="0" smtClean="0"/>
              <a:t>In what implementation would the following happen?</a:t>
            </a:r>
            <a:endParaRPr lang="en-US" dirty="0"/>
          </a:p>
          <a:p>
            <a:pPr lvl="1"/>
            <a:r>
              <a:rPr lang="en-US" dirty="0"/>
              <a:t>P1: </a:t>
            </a:r>
            <a:r>
              <a:rPr lang="en-US" dirty="0" err="1"/>
              <a:t>a.write</a:t>
            </a:r>
            <a:r>
              <a:rPr lang="en-US" dirty="0"/>
              <a:t>(A)</a:t>
            </a:r>
          </a:p>
          <a:p>
            <a:pPr lvl="1"/>
            <a:r>
              <a:rPr lang="en-US" dirty="0"/>
              <a:t>P2:                 </a:t>
            </a:r>
            <a:r>
              <a:rPr lang="en-US" dirty="0" err="1"/>
              <a:t>a.write</a:t>
            </a:r>
            <a:r>
              <a:rPr lang="en-US" dirty="0"/>
              <a:t>(B)</a:t>
            </a:r>
          </a:p>
          <a:p>
            <a:pPr lvl="1"/>
            <a:r>
              <a:rPr lang="en-US" dirty="0"/>
              <a:t>P3:                                 </a:t>
            </a:r>
            <a:r>
              <a:rPr lang="en-US" dirty="0" err="1"/>
              <a:t>a.read</a:t>
            </a:r>
            <a:r>
              <a:rPr lang="en-US" dirty="0"/>
              <a:t>()-&gt;B        </a:t>
            </a:r>
            <a:r>
              <a:rPr lang="en-US" dirty="0" err="1"/>
              <a:t>a.read</a:t>
            </a:r>
            <a:r>
              <a:rPr lang="en-US" dirty="0"/>
              <a:t>()-&gt;A</a:t>
            </a:r>
          </a:p>
          <a:p>
            <a:pPr lvl="1"/>
            <a:r>
              <a:rPr lang="en-US" dirty="0"/>
              <a:t>P4:                                               </a:t>
            </a:r>
            <a:r>
              <a:rPr lang="en-US" dirty="0" err="1"/>
              <a:t>a.read</a:t>
            </a:r>
            <a:r>
              <a:rPr lang="en-US" dirty="0"/>
              <a:t>()-&gt;A       </a:t>
            </a:r>
            <a:r>
              <a:rPr lang="en-US" dirty="0" err="1"/>
              <a:t>a.read</a:t>
            </a:r>
            <a:r>
              <a:rPr lang="en-US" dirty="0"/>
              <a:t>()-&gt;</a:t>
            </a:r>
            <a:r>
              <a:rPr lang="en-US" dirty="0" smtClean="0"/>
              <a:t>B</a:t>
            </a:r>
          </a:p>
          <a:p>
            <a:r>
              <a:rPr lang="en-US" dirty="0" smtClean="0"/>
              <a:t>Possibility</a:t>
            </a:r>
          </a:p>
          <a:p>
            <a:pPr lvl="1"/>
            <a:r>
              <a:rPr lang="en-US" dirty="0" smtClean="0"/>
              <a:t>P3 and P4 use different copies.</a:t>
            </a:r>
          </a:p>
          <a:p>
            <a:pPr lvl="1"/>
            <a:r>
              <a:rPr lang="en-US" dirty="0" smtClean="0"/>
              <a:t>In P3’s copy, P2’s write arrives first and gets applied.</a:t>
            </a:r>
          </a:p>
          <a:p>
            <a:pPr lvl="1"/>
            <a:r>
              <a:rPr lang="en-US" dirty="0" smtClean="0"/>
              <a:t>In P4’s copy, P1’s write arrives first and gets applied.</a:t>
            </a:r>
          </a:p>
          <a:p>
            <a:pPr lvl="1"/>
            <a:r>
              <a:rPr lang="en-US" dirty="0" smtClean="0"/>
              <a:t>Writes are applied in different orders across copies.</a:t>
            </a:r>
          </a:p>
          <a:p>
            <a:pPr lvl="1"/>
            <a:r>
              <a:rPr lang="en-US" dirty="0" smtClean="0"/>
              <a:t>This doesn’t provide sequential consistency.</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20</a:t>
            </a:fld>
            <a:endParaRPr lang="en-US" b="0">
              <a:solidFill>
                <a:srgbClr val="FBBA03"/>
              </a:solidFill>
            </a:endParaRPr>
          </a:p>
        </p:txBody>
      </p:sp>
    </p:spTree>
    <p:extLst>
      <p:ext uri="{BB962C8B-B14F-4D97-AF65-F5344CB8AC3E}">
        <p14:creationId xmlns:p14="http://schemas.microsoft.com/office/powerpoint/2010/main" val="2222869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Implementing Sequential Consistency</a:t>
            </a:r>
            <a:endParaRPr lang="en-US" dirty="0"/>
          </a:p>
        </p:txBody>
      </p:sp>
      <p:sp>
        <p:nvSpPr>
          <p:cNvPr id="3" name="Content Placeholder 2"/>
          <p:cNvSpPr>
            <a:spLocks noGrp="1"/>
          </p:cNvSpPr>
          <p:nvPr>
            <p:ph idx="1"/>
          </p:nvPr>
        </p:nvSpPr>
        <p:spPr/>
        <p:txBody>
          <a:bodyPr/>
          <a:lstStyle/>
          <a:p>
            <a:r>
              <a:rPr lang="en-US" dirty="0" smtClean="0"/>
              <a:t>Typical implementation</a:t>
            </a:r>
          </a:p>
          <a:p>
            <a:pPr lvl="1"/>
            <a:r>
              <a:rPr lang="en-US" dirty="0" smtClean="0"/>
              <a:t>You’re </a:t>
            </a:r>
            <a:r>
              <a:rPr lang="en-US" dirty="0" smtClean="0">
                <a:solidFill>
                  <a:srgbClr val="FF0000"/>
                </a:solidFill>
              </a:rPr>
              <a:t>not obligated</a:t>
            </a:r>
            <a:r>
              <a:rPr lang="en-US" dirty="0" smtClean="0"/>
              <a:t> to make the most recent write (according to actual time) visible (i.e., applied to all copies) </a:t>
            </a:r>
            <a:r>
              <a:rPr lang="en-US" dirty="0">
                <a:solidFill>
                  <a:srgbClr val="FF0000"/>
                </a:solidFill>
              </a:rPr>
              <a:t>right </a:t>
            </a:r>
            <a:r>
              <a:rPr lang="en-US" dirty="0" smtClean="0">
                <a:solidFill>
                  <a:srgbClr val="FF0000"/>
                </a:solidFill>
              </a:rPr>
              <a:t>away</a:t>
            </a:r>
            <a:r>
              <a:rPr lang="en-US" dirty="0" smtClean="0"/>
              <a:t>.</a:t>
            </a:r>
          </a:p>
          <a:p>
            <a:pPr lvl="1"/>
            <a:r>
              <a:rPr lang="en-US" dirty="0" smtClean="0"/>
              <a:t>But you </a:t>
            </a:r>
            <a:r>
              <a:rPr lang="en-US" dirty="0" smtClean="0">
                <a:solidFill>
                  <a:srgbClr val="FF0000"/>
                </a:solidFill>
              </a:rPr>
              <a:t>are obligated</a:t>
            </a:r>
            <a:r>
              <a:rPr lang="en-US" dirty="0" smtClean="0"/>
              <a:t> to </a:t>
            </a:r>
            <a:r>
              <a:rPr lang="en-US" dirty="0" smtClean="0">
                <a:solidFill>
                  <a:srgbClr val="FF0000"/>
                </a:solidFill>
              </a:rPr>
              <a:t>apply all writes in the same order</a:t>
            </a:r>
            <a:r>
              <a:rPr lang="en-US" dirty="0" smtClean="0"/>
              <a:t> for all copies. This order should be FIFO-total.</a:t>
            </a:r>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21</a:t>
            </a:fld>
            <a:endParaRPr lang="en-US" b="0">
              <a:solidFill>
                <a:srgbClr val="FBBA03"/>
              </a:solidFill>
            </a:endParaRPr>
          </a:p>
        </p:txBody>
      </p:sp>
    </p:spTree>
    <p:extLst>
      <p:ext uri="{BB962C8B-B14F-4D97-AF65-F5344CB8AC3E}">
        <p14:creationId xmlns:p14="http://schemas.microsoft.com/office/powerpoint/2010/main" val="1189011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Active </a:t>
            </a:r>
            <a:r>
              <a:rPr lang="en-US" dirty="0" smtClean="0"/>
              <a:t>Replication</a:t>
            </a:r>
            <a:endParaRPr lang="en-US" dirty="0"/>
          </a:p>
        </p:txBody>
      </p:sp>
      <p:sp>
        <p:nvSpPr>
          <p:cNvPr id="3" name="Content Placeholder 2"/>
          <p:cNvSpPr>
            <a:spLocks noGrp="1"/>
          </p:cNvSpPr>
          <p:nvPr>
            <p:ph idx="1"/>
          </p:nvPr>
        </p:nvSpPr>
        <p:spPr>
          <a:xfrm>
            <a:off x="698500" y="3276600"/>
            <a:ext cx="7683500" cy="3581400"/>
          </a:xfrm>
        </p:spPr>
        <p:txBody>
          <a:bodyPr>
            <a:normAutofit fontScale="92500" lnSpcReduction="20000"/>
          </a:bodyPr>
          <a:lstStyle/>
          <a:p>
            <a:r>
              <a:rPr lang="en-US" dirty="0" smtClean="0"/>
              <a:t>A front end FIFO-orders all reads and writes.</a:t>
            </a:r>
          </a:p>
          <a:p>
            <a:r>
              <a:rPr lang="en-US" dirty="0" smtClean="0"/>
              <a:t>A read </a:t>
            </a:r>
            <a:r>
              <a:rPr lang="en-US" dirty="0"/>
              <a:t>can be done completely with any </a:t>
            </a:r>
            <a:r>
              <a:rPr lang="en-US" dirty="0" smtClean="0"/>
              <a:t>single replica.</a:t>
            </a:r>
            <a:endParaRPr lang="en-US" dirty="0"/>
          </a:p>
          <a:p>
            <a:r>
              <a:rPr lang="en-US" dirty="0"/>
              <a:t>Writes are totally-ordered and asynchronous </a:t>
            </a:r>
            <a:r>
              <a:rPr lang="en-US" dirty="0" smtClean="0"/>
              <a:t>(after at </a:t>
            </a:r>
            <a:r>
              <a:rPr lang="en-US" dirty="0"/>
              <a:t>least one write completes, </a:t>
            </a:r>
            <a:r>
              <a:rPr lang="en-US" dirty="0" smtClean="0"/>
              <a:t>it </a:t>
            </a:r>
            <a:r>
              <a:rPr lang="en-US" dirty="0"/>
              <a:t>returns)</a:t>
            </a:r>
            <a:r>
              <a:rPr lang="en-US" dirty="0" smtClean="0"/>
              <a:t>.</a:t>
            </a:r>
          </a:p>
          <a:p>
            <a:pPr lvl="1"/>
            <a:r>
              <a:rPr lang="en-US" dirty="0" smtClean="0"/>
              <a:t>Total </a:t>
            </a:r>
            <a:r>
              <a:rPr lang="en-US" dirty="0"/>
              <a:t>ordering doesn’t guarantee when to deliver events, i.e., writes can happen at different times at different replicas</a:t>
            </a:r>
            <a:r>
              <a:rPr lang="en-US" dirty="0" smtClean="0"/>
              <a:t>.</a:t>
            </a:r>
            <a:endParaRPr lang="en-US" dirty="0"/>
          </a:p>
          <a:p>
            <a:r>
              <a:rPr lang="en-US" dirty="0" smtClean="0"/>
              <a:t>Sequential consistency, not </a:t>
            </a:r>
            <a:r>
              <a:rPr lang="en-US" dirty="0" err="1" smtClean="0"/>
              <a:t>linearizability</a:t>
            </a:r>
            <a:endParaRPr lang="en-US" dirty="0" smtClean="0"/>
          </a:p>
          <a:p>
            <a:pPr lvl="1"/>
            <a:r>
              <a:rPr lang="en-US" dirty="0" smtClean="0"/>
              <a:t>Read</a:t>
            </a:r>
            <a:r>
              <a:rPr lang="en-US" dirty="0"/>
              <a:t>/write </a:t>
            </a:r>
            <a:r>
              <a:rPr lang="en-US" dirty="0" smtClean="0"/>
              <a:t>ops from </a:t>
            </a:r>
            <a:r>
              <a:rPr lang="en-US" dirty="0"/>
              <a:t>the same client will be ordered at the front </a:t>
            </a:r>
            <a:r>
              <a:rPr lang="en-US" dirty="0" smtClean="0"/>
              <a:t>end (program order preservation).</a:t>
            </a:r>
            <a:endParaRPr lang="en-US" dirty="0"/>
          </a:p>
          <a:p>
            <a:pPr lvl="1"/>
            <a:r>
              <a:rPr lang="en-US" dirty="0" smtClean="0"/>
              <a:t>Writes are applied in the same order by total ordering (single copy).</a:t>
            </a:r>
          </a:p>
          <a:p>
            <a:pPr lvl="1"/>
            <a:r>
              <a:rPr lang="en-US" dirty="0" smtClean="0"/>
              <a:t>No guarantee that a read will read the most recent write based on actual time.</a:t>
            </a:r>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22</a:t>
            </a:fld>
            <a:endParaRPr lang="en-US" b="0">
              <a:solidFill>
                <a:srgbClr val="FBBA03"/>
              </a:solidFill>
            </a:endParaRPr>
          </a:p>
        </p:txBody>
      </p:sp>
      <p:sp>
        <p:nvSpPr>
          <p:cNvPr id="6" name="Rectangle 2"/>
          <p:cNvSpPr>
            <a:spLocks noChangeArrowheads="1"/>
          </p:cNvSpPr>
          <p:nvPr/>
        </p:nvSpPr>
        <p:spPr bwMode="auto">
          <a:xfrm>
            <a:off x="5765800" y="1066800"/>
            <a:ext cx="2451100" cy="2082800"/>
          </a:xfrm>
          <a:prstGeom prst="rect">
            <a:avLst/>
          </a:prstGeom>
          <a:solidFill>
            <a:schemeClr val="folHlink"/>
          </a:solidFill>
          <a:ln w="12700">
            <a:solidFill>
              <a:srgbClr val="000000"/>
            </a:solidFill>
            <a:miter lim="800000"/>
            <a:headEnd type="none" w="sm" len="sm"/>
            <a:tailEnd type="none" w="med" len="lg"/>
          </a:ln>
        </p:spPr>
        <p:txBody>
          <a:bodyPr wrap="none" anchor="ctr"/>
          <a:lstStyle/>
          <a:p>
            <a:endParaRPr lang="en-US"/>
          </a:p>
        </p:txBody>
      </p:sp>
      <p:sp>
        <p:nvSpPr>
          <p:cNvPr id="7" name="Rectangle 3"/>
          <p:cNvSpPr>
            <a:spLocks noChangeArrowheads="1"/>
          </p:cNvSpPr>
          <p:nvPr/>
        </p:nvSpPr>
        <p:spPr bwMode="auto">
          <a:xfrm>
            <a:off x="1079500" y="1130300"/>
            <a:ext cx="3886200" cy="685800"/>
          </a:xfrm>
          <a:prstGeom prst="rect">
            <a:avLst/>
          </a:prstGeom>
          <a:noFill/>
          <a:ln w="12700">
            <a:solidFill>
              <a:srgbClr val="000000"/>
            </a:solidFill>
            <a:miter lim="800000"/>
            <a:headEnd type="none" w="sm" len="sm"/>
            <a:tailEnd type="none" w="med" len="lg"/>
          </a:ln>
          <a:effectLst/>
        </p:spPr>
        <p:txBody>
          <a:bodyPr wrap="none" anchor="ctr"/>
          <a:lstStyle/>
          <a:p>
            <a:pPr>
              <a:defRPr/>
            </a:pPr>
            <a:endParaRPr lang="en-US">
              <a:latin typeface="Helvetica" pitchFamily="-107" charset="0"/>
              <a:ea typeface="ＭＳ Ｐゴシック" pitchFamily="-107" charset="-128"/>
              <a:cs typeface="ＭＳ Ｐゴシック" pitchFamily="-107" charset="-128"/>
            </a:endParaRPr>
          </a:p>
        </p:txBody>
      </p:sp>
      <p:sp>
        <p:nvSpPr>
          <p:cNvPr id="8" name="Oval 6"/>
          <p:cNvSpPr>
            <a:spLocks noChangeArrowheads="1"/>
          </p:cNvSpPr>
          <p:nvPr/>
        </p:nvSpPr>
        <p:spPr bwMode="auto">
          <a:xfrm>
            <a:off x="1371600" y="1282700"/>
            <a:ext cx="876300" cy="4064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9" name="Text Box 7"/>
          <p:cNvSpPr txBox="1">
            <a:spLocks noChangeArrowheads="1"/>
          </p:cNvSpPr>
          <p:nvPr/>
        </p:nvSpPr>
        <p:spPr bwMode="auto">
          <a:xfrm>
            <a:off x="1384300" y="1333500"/>
            <a:ext cx="876300" cy="33855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dirty="0">
                <a:solidFill>
                  <a:srgbClr val="000000"/>
                </a:solidFill>
              </a:rPr>
              <a:t>Client</a:t>
            </a:r>
          </a:p>
        </p:txBody>
      </p:sp>
      <p:sp>
        <p:nvSpPr>
          <p:cNvPr id="10" name="Text Box 8"/>
          <p:cNvSpPr txBox="1">
            <a:spLocks noChangeArrowheads="1"/>
          </p:cNvSpPr>
          <p:nvPr/>
        </p:nvSpPr>
        <p:spPr bwMode="auto">
          <a:xfrm>
            <a:off x="3378200" y="1320800"/>
            <a:ext cx="1193800" cy="338554"/>
          </a:xfrm>
          <a:prstGeom prst="rect">
            <a:avLst/>
          </a:prstGeom>
          <a:solidFill>
            <a:schemeClr val="accent1"/>
          </a:solidFill>
          <a:ln w="12700">
            <a:solidFill>
              <a:schemeClr val="tx1"/>
            </a:solidFill>
            <a:miter lim="800000"/>
            <a:headEnd type="none" w="sm" len="sm"/>
            <a:tailEnd type="none" w="med" len="lg"/>
          </a:ln>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600" b="1" dirty="0">
                <a:solidFill>
                  <a:srgbClr val="000000"/>
                </a:solidFill>
              </a:rPr>
              <a:t>Front End</a:t>
            </a:r>
          </a:p>
        </p:txBody>
      </p:sp>
      <p:sp>
        <p:nvSpPr>
          <p:cNvPr id="11" name="Oval 9"/>
          <p:cNvSpPr>
            <a:spLocks noChangeArrowheads="1"/>
          </p:cNvSpPr>
          <p:nvPr/>
        </p:nvSpPr>
        <p:spPr bwMode="auto">
          <a:xfrm>
            <a:off x="7112000" y="1854200"/>
            <a:ext cx="571500" cy="5715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12" name="Oval 10"/>
          <p:cNvSpPr>
            <a:spLocks noChangeArrowheads="1"/>
          </p:cNvSpPr>
          <p:nvPr/>
        </p:nvSpPr>
        <p:spPr bwMode="auto">
          <a:xfrm>
            <a:off x="6350000" y="1181100"/>
            <a:ext cx="571500" cy="5715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13" name="Text Box 11"/>
          <p:cNvSpPr txBox="1">
            <a:spLocks noChangeArrowheads="1"/>
          </p:cNvSpPr>
          <p:nvPr/>
        </p:nvSpPr>
        <p:spPr bwMode="auto">
          <a:xfrm>
            <a:off x="6311900" y="1346200"/>
            <a:ext cx="6731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800">
                <a:solidFill>
                  <a:schemeClr val="tx1"/>
                </a:solidFill>
              </a:rPr>
              <a:t>RM</a:t>
            </a:r>
          </a:p>
        </p:txBody>
      </p:sp>
      <p:sp>
        <p:nvSpPr>
          <p:cNvPr id="14" name="Text Box 12"/>
          <p:cNvSpPr txBox="1">
            <a:spLocks noChangeArrowheads="1"/>
          </p:cNvSpPr>
          <p:nvPr/>
        </p:nvSpPr>
        <p:spPr bwMode="auto">
          <a:xfrm>
            <a:off x="7086600" y="1981200"/>
            <a:ext cx="6731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800">
                <a:solidFill>
                  <a:schemeClr val="tx1"/>
                </a:solidFill>
              </a:rPr>
              <a:t>RM</a:t>
            </a:r>
          </a:p>
        </p:txBody>
      </p:sp>
      <p:sp>
        <p:nvSpPr>
          <p:cNvPr id="15" name="Rectangle 13"/>
          <p:cNvSpPr>
            <a:spLocks noChangeArrowheads="1"/>
          </p:cNvSpPr>
          <p:nvPr/>
        </p:nvSpPr>
        <p:spPr bwMode="auto">
          <a:xfrm>
            <a:off x="1079500" y="2387600"/>
            <a:ext cx="3886200" cy="685800"/>
          </a:xfrm>
          <a:prstGeom prst="rect">
            <a:avLst/>
          </a:prstGeom>
          <a:noFill/>
          <a:ln w="12700">
            <a:solidFill>
              <a:srgbClr val="000000"/>
            </a:solidFill>
            <a:miter lim="800000"/>
            <a:headEnd type="none" w="sm" len="sm"/>
            <a:tailEnd type="none" w="med" len="lg"/>
          </a:ln>
          <a:effectLst/>
        </p:spPr>
        <p:txBody>
          <a:bodyPr wrap="none" anchor="ctr"/>
          <a:lstStyle/>
          <a:p>
            <a:pPr>
              <a:defRPr/>
            </a:pPr>
            <a:endParaRPr lang="en-US">
              <a:latin typeface="Helvetica" pitchFamily="-107" charset="0"/>
              <a:ea typeface="ＭＳ Ｐゴシック" pitchFamily="-107" charset="-128"/>
              <a:cs typeface="ＭＳ Ｐゴシック" pitchFamily="-107" charset="-128"/>
            </a:endParaRPr>
          </a:p>
        </p:txBody>
      </p:sp>
      <p:sp>
        <p:nvSpPr>
          <p:cNvPr id="16" name="Oval 14"/>
          <p:cNvSpPr>
            <a:spLocks noChangeArrowheads="1"/>
          </p:cNvSpPr>
          <p:nvPr/>
        </p:nvSpPr>
        <p:spPr bwMode="auto">
          <a:xfrm>
            <a:off x="1371600" y="2540000"/>
            <a:ext cx="876300" cy="4064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17" name="Text Box 15"/>
          <p:cNvSpPr txBox="1">
            <a:spLocks noChangeArrowheads="1"/>
          </p:cNvSpPr>
          <p:nvPr/>
        </p:nvSpPr>
        <p:spPr bwMode="auto">
          <a:xfrm>
            <a:off x="1384300" y="2590800"/>
            <a:ext cx="876300" cy="33855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dirty="0">
                <a:solidFill>
                  <a:srgbClr val="000000"/>
                </a:solidFill>
              </a:rPr>
              <a:t>Client</a:t>
            </a:r>
          </a:p>
        </p:txBody>
      </p:sp>
      <p:sp>
        <p:nvSpPr>
          <p:cNvPr id="18" name="Text Box 16"/>
          <p:cNvSpPr txBox="1">
            <a:spLocks noChangeArrowheads="1"/>
          </p:cNvSpPr>
          <p:nvPr/>
        </p:nvSpPr>
        <p:spPr bwMode="auto">
          <a:xfrm>
            <a:off x="3378200" y="2565400"/>
            <a:ext cx="1193800" cy="338554"/>
          </a:xfrm>
          <a:prstGeom prst="rect">
            <a:avLst/>
          </a:prstGeom>
          <a:solidFill>
            <a:schemeClr val="accent1"/>
          </a:solidFill>
          <a:ln w="12700">
            <a:solidFill>
              <a:schemeClr val="tx1"/>
            </a:solidFill>
            <a:miter lim="800000"/>
            <a:headEnd type="none" w="sm" len="sm"/>
            <a:tailEnd type="none" w="med" len="lg"/>
          </a:ln>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600" b="1" dirty="0">
                <a:solidFill>
                  <a:srgbClr val="000000"/>
                </a:solidFill>
              </a:rPr>
              <a:t>Front End</a:t>
            </a:r>
          </a:p>
        </p:txBody>
      </p:sp>
      <p:sp>
        <p:nvSpPr>
          <p:cNvPr id="19" name="Line 17"/>
          <p:cNvSpPr>
            <a:spLocks noChangeShapeType="1"/>
          </p:cNvSpPr>
          <p:nvPr/>
        </p:nvSpPr>
        <p:spPr bwMode="auto">
          <a:xfrm>
            <a:off x="2247900" y="1498600"/>
            <a:ext cx="1143000" cy="0"/>
          </a:xfrm>
          <a:prstGeom prst="line">
            <a:avLst/>
          </a:prstGeom>
          <a:noFill/>
          <a:ln w="12700">
            <a:solidFill>
              <a:srgbClr val="000000"/>
            </a:solidFill>
            <a:round/>
            <a:headEnd type="triangle" w="med" len="me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20" name="Line 18"/>
          <p:cNvSpPr>
            <a:spLocks noChangeShapeType="1"/>
          </p:cNvSpPr>
          <p:nvPr/>
        </p:nvSpPr>
        <p:spPr bwMode="auto">
          <a:xfrm>
            <a:off x="2273300" y="2743200"/>
            <a:ext cx="1143000" cy="0"/>
          </a:xfrm>
          <a:prstGeom prst="line">
            <a:avLst/>
          </a:prstGeom>
          <a:noFill/>
          <a:ln w="12700">
            <a:solidFill>
              <a:srgbClr val="000000"/>
            </a:solidFill>
            <a:round/>
            <a:headEnd type="triangle" w="med" len="me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21" name="Oval 19"/>
          <p:cNvSpPr>
            <a:spLocks noChangeArrowheads="1"/>
          </p:cNvSpPr>
          <p:nvPr/>
        </p:nvSpPr>
        <p:spPr bwMode="auto">
          <a:xfrm>
            <a:off x="6375400" y="2489200"/>
            <a:ext cx="571500" cy="5715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22" name="Text Box 20"/>
          <p:cNvSpPr txBox="1">
            <a:spLocks noChangeArrowheads="1"/>
          </p:cNvSpPr>
          <p:nvPr/>
        </p:nvSpPr>
        <p:spPr bwMode="auto">
          <a:xfrm>
            <a:off x="6337300" y="2654300"/>
            <a:ext cx="6731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800">
                <a:solidFill>
                  <a:schemeClr val="tx1"/>
                </a:solidFill>
              </a:rPr>
              <a:t>RM</a:t>
            </a:r>
          </a:p>
        </p:txBody>
      </p:sp>
      <p:sp>
        <p:nvSpPr>
          <p:cNvPr id="23" name="Text Box 21"/>
          <p:cNvSpPr txBox="1">
            <a:spLocks noChangeArrowheads="1"/>
          </p:cNvSpPr>
          <p:nvPr/>
        </p:nvSpPr>
        <p:spPr bwMode="auto">
          <a:xfrm>
            <a:off x="2374900" y="1892300"/>
            <a:ext cx="1320800"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2000" b="1" dirty="0">
                <a:solidFill>
                  <a:srgbClr val="000000"/>
                </a:solidFill>
              </a:rPr>
              <a:t>….</a:t>
            </a:r>
          </a:p>
        </p:txBody>
      </p:sp>
      <p:sp>
        <p:nvSpPr>
          <p:cNvPr id="24" name="Line 22"/>
          <p:cNvSpPr>
            <a:spLocks noChangeShapeType="1"/>
          </p:cNvSpPr>
          <p:nvPr/>
        </p:nvSpPr>
        <p:spPr bwMode="auto">
          <a:xfrm>
            <a:off x="4584700" y="1498600"/>
            <a:ext cx="647700" cy="0"/>
          </a:xfrm>
          <a:prstGeom prst="line">
            <a:avLst/>
          </a:prstGeom>
          <a:noFill/>
          <a:ln w="12700">
            <a:solidFill>
              <a:srgbClr val="000000"/>
            </a:solidFill>
            <a:round/>
            <a:headEnd type="none" w="sm" len="sm"/>
            <a:tailEnd type="none" w="med" len="lg"/>
          </a:ln>
          <a:extLst>
            <a:ext uri="{909E8E84-426E-40dd-AFC4-6F175D3DCCD1}">
              <a14:hiddenFill xmlns="" xmlns:a14="http://schemas.microsoft.com/office/drawing/2010/main">
                <a:noFill/>
              </a14:hiddenFill>
            </a:ext>
          </a:extLst>
        </p:spPr>
        <p:txBody>
          <a:bodyPr wrap="none" anchor="ctr"/>
          <a:lstStyle/>
          <a:p>
            <a:endParaRPr lang="en-US"/>
          </a:p>
        </p:txBody>
      </p:sp>
      <p:sp>
        <p:nvSpPr>
          <p:cNvPr id="25" name="Line 23"/>
          <p:cNvSpPr>
            <a:spLocks noChangeShapeType="1"/>
          </p:cNvSpPr>
          <p:nvPr/>
        </p:nvSpPr>
        <p:spPr bwMode="auto">
          <a:xfrm flipV="1">
            <a:off x="5232400" y="1295400"/>
            <a:ext cx="1181100" cy="215900"/>
          </a:xfrm>
          <a:prstGeom prst="line">
            <a:avLst/>
          </a:prstGeom>
          <a:noFill/>
          <a:ln w="12700">
            <a:solidFill>
              <a:srgbClr val="000000"/>
            </a:solidFill>
            <a:round/>
            <a:headEnd type="none" w="sm" len="sm"/>
            <a:tailEnd type="stealth" w="med" len="lg"/>
          </a:ln>
          <a:extLst>
            <a:ext uri="{909E8E84-426E-40dd-AFC4-6F175D3DCCD1}">
              <a14:hiddenFill xmlns="" xmlns:a14="http://schemas.microsoft.com/office/drawing/2010/main">
                <a:noFill/>
              </a14:hiddenFill>
            </a:ext>
          </a:extLst>
        </p:spPr>
        <p:txBody>
          <a:bodyPr wrap="none" anchor="ctr"/>
          <a:lstStyle/>
          <a:p>
            <a:endParaRPr lang="en-US"/>
          </a:p>
        </p:txBody>
      </p:sp>
      <p:sp>
        <p:nvSpPr>
          <p:cNvPr id="26" name="Line 24"/>
          <p:cNvSpPr>
            <a:spLocks noChangeShapeType="1"/>
          </p:cNvSpPr>
          <p:nvPr/>
        </p:nvSpPr>
        <p:spPr bwMode="auto">
          <a:xfrm>
            <a:off x="5245100" y="1524000"/>
            <a:ext cx="1879600" cy="571500"/>
          </a:xfrm>
          <a:prstGeom prst="line">
            <a:avLst/>
          </a:prstGeom>
          <a:noFill/>
          <a:ln w="12700">
            <a:solidFill>
              <a:srgbClr val="000000"/>
            </a:solidFill>
            <a:round/>
            <a:headEnd type="none" w="sm" len="sm"/>
            <a:tailEnd type="stealth" w="med" len="lg"/>
          </a:ln>
          <a:extLst>
            <a:ext uri="{909E8E84-426E-40dd-AFC4-6F175D3DCCD1}">
              <a14:hiddenFill xmlns="" xmlns:a14="http://schemas.microsoft.com/office/drawing/2010/main">
                <a:noFill/>
              </a14:hiddenFill>
            </a:ext>
          </a:extLst>
        </p:spPr>
        <p:txBody>
          <a:bodyPr wrap="none" anchor="ctr"/>
          <a:lstStyle/>
          <a:p>
            <a:endParaRPr lang="en-US"/>
          </a:p>
        </p:txBody>
      </p:sp>
      <p:sp>
        <p:nvSpPr>
          <p:cNvPr id="27" name="Line 25"/>
          <p:cNvSpPr>
            <a:spLocks noChangeShapeType="1"/>
          </p:cNvSpPr>
          <p:nvPr/>
        </p:nvSpPr>
        <p:spPr bwMode="auto">
          <a:xfrm>
            <a:off x="5257800" y="1549400"/>
            <a:ext cx="1181100" cy="1066800"/>
          </a:xfrm>
          <a:prstGeom prst="line">
            <a:avLst/>
          </a:prstGeom>
          <a:noFill/>
          <a:ln w="12700">
            <a:solidFill>
              <a:srgbClr val="000000"/>
            </a:solidFill>
            <a:round/>
            <a:headEnd type="none" w="sm" len="sm"/>
            <a:tailEnd type="stealth" w="med" len="lg"/>
          </a:ln>
          <a:extLst>
            <a:ext uri="{909E8E84-426E-40dd-AFC4-6F175D3DCCD1}">
              <a14:hiddenFill xmlns="" xmlns:a14="http://schemas.microsoft.com/office/drawing/2010/main">
                <a:noFill/>
              </a14:hiddenFill>
            </a:ext>
          </a:extLst>
        </p:spPr>
        <p:txBody>
          <a:bodyPr wrap="none" anchor="ctr"/>
          <a:lstStyle/>
          <a:p>
            <a:endParaRPr lang="en-US"/>
          </a:p>
        </p:txBody>
      </p:sp>
      <p:sp>
        <p:nvSpPr>
          <p:cNvPr id="28" name="Line 26"/>
          <p:cNvSpPr>
            <a:spLocks noChangeShapeType="1"/>
          </p:cNvSpPr>
          <p:nvPr/>
        </p:nvSpPr>
        <p:spPr bwMode="auto">
          <a:xfrm>
            <a:off x="4584700" y="2730500"/>
            <a:ext cx="647700" cy="0"/>
          </a:xfrm>
          <a:prstGeom prst="line">
            <a:avLst/>
          </a:prstGeom>
          <a:noFill/>
          <a:ln w="12700">
            <a:solidFill>
              <a:srgbClr val="000000"/>
            </a:solidFill>
            <a:round/>
            <a:headEnd type="none" w="sm" len="sm"/>
            <a:tailEnd type="none" w="med" len="lg"/>
          </a:ln>
          <a:extLst>
            <a:ext uri="{909E8E84-426E-40dd-AFC4-6F175D3DCCD1}">
              <a14:hiddenFill xmlns="" xmlns:a14="http://schemas.microsoft.com/office/drawing/2010/main">
                <a:noFill/>
              </a14:hiddenFill>
            </a:ext>
          </a:extLst>
        </p:spPr>
        <p:txBody>
          <a:bodyPr wrap="none" anchor="ctr"/>
          <a:lstStyle/>
          <a:p>
            <a:endParaRPr lang="en-US"/>
          </a:p>
        </p:txBody>
      </p:sp>
      <p:sp>
        <p:nvSpPr>
          <p:cNvPr id="29" name="Line 27"/>
          <p:cNvSpPr>
            <a:spLocks noChangeShapeType="1"/>
          </p:cNvSpPr>
          <p:nvPr/>
        </p:nvSpPr>
        <p:spPr bwMode="auto">
          <a:xfrm flipV="1">
            <a:off x="5207000" y="1600200"/>
            <a:ext cx="1193800" cy="1130300"/>
          </a:xfrm>
          <a:prstGeom prst="line">
            <a:avLst/>
          </a:prstGeom>
          <a:noFill/>
          <a:ln w="12700">
            <a:solidFill>
              <a:srgbClr val="000000"/>
            </a:solidFill>
            <a:round/>
            <a:headEnd type="none" w="sm" len="sm"/>
            <a:tailEnd type="stealth" w="med" len="lg"/>
          </a:ln>
          <a:extLst>
            <a:ext uri="{909E8E84-426E-40dd-AFC4-6F175D3DCCD1}">
              <a14:hiddenFill xmlns="" xmlns:a14="http://schemas.microsoft.com/office/drawing/2010/main">
                <a:noFill/>
              </a14:hiddenFill>
            </a:ext>
          </a:extLst>
        </p:spPr>
        <p:txBody>
          <a:bodyPr wrap="none" anchor="ctr"/>
          <a:lstStyle/>
          <a:p>
            <a:endParaRPr lang="en-US"/>
          </a:p>
        </p:txBody>
      </p:sp>
      <p:sp>
        <p:nvSpPr>
          <p:cNvPr id="30" name="Line 28"/>
          <p:cNvSpPr>
            <a:spLocks noChangeShapeType="1"/>
          </p:cNvSpPr>
          <p:nvPr/>
        </p:nvSpPr>
        <p:spPr bwMode="auto">
          <a:xfrm>
            <a:off x="5232400" y="2717800"/>
            <a:ext cx="1206500" cy="203200"/>
          </a:xfrm>
          <a:prstGeom prst="line">
            <a:avLst/>
          </a:prstGeom>
          <a:noFill/>
          <a:ln w="12700">
            <a:solidFill>
              <a:srgbClr val="000000"/>
            </a:solidFill>
            <a:round/>
            <a:headEnd type="none" w="sm" len="sm"/>
            <a:tailEnd type="stealth" w="med" len="lg"/>
          </a:ln>
          <a:extLst>
            <a:ext uri="{909E8E84-426E-40dd-AFC4-6F175D3DCCD1}">
              <a14:hiddenFill xmlns="" xmlns:a14="http://schemas.microsoft.com/office/drawing/2010/main">
                <a:noFill/>
              </a14:hiddenFill>
            </a:ext>
          </a:extLst>
        </p:spPr>
        <p:txBody>
          <a:bodyPr wrap="none" anchor="ctr"/>
          <a:lstStyle/>
          <a:p>
            <a:endParaRPr lang="en-US"/>
          </a:p>
        </p:txBody>
      </p:sp>
      <p:sp>
        <p:nvSpPr>
          <p:cNvPr id="31" name="Line 29"/>
          <p:cNvSpPr>
            <a:spLocks noChangeShapeType="1"/>
          </p:cNvSpPr>
          <p:nvPr/>
        </p:nvSpPr>
        <p:spPr bwMode="auto">
          <a:xfrm flipV="1">
            <a:off x="5245100" y="2146300"/>
            <a:ext cx="1854200" cy="571500"/>
          </a:xfrm>
          <a:prstGeom prst="line">
            <a:avLst/>
          </a:prstGeom>
          <a:noFill/>
          <a:ln w="12700">
            <a:solidFill>
              <a:srgbClr val="000000"/>
            </a:solidFill>
            <a:round/>
            <a:headEnd type="none" w="sm" len="sm"/>
            <a:tailEnd type="stealth" w="med" len="lg"/>
          </a:ln>
          <a:extLst>
            <a:ext uri="{909E8E84-426E-40dd-AFC4-6F175D3DCCD1}">
              <a14:hiddenFill xmlns="" xmlns:a14="http://schemas.microsoft.com/office/drawing/2010/main">
                <a:noFill/>
              </a14:hiddenFill>
            </a:ext>
          </a:extLst>
        </p:spPr>
        <p:txBody>
          <a:bodyPr wrap="none" anchor="ctr"/>
          <a:lstStyle/>
          <a:p>
            <a:endParaRPr lang="en-US"/>
          </a:p>
        </p:txBody>
      </p:sp>
      <p:sp>
        <p:nvSpPr>
          <p:cNvPr id="32" name="Line 30"/>
          <p:cNvSpPr>
            <a:spLocks noChangeShapeType="1"/>
          </p:cNvSpPr>
          <p:nvPr/>
        </p:nvSpPr>
        <p:spPr bwMode="auto">
          <a:xfrm flipH="1" flipV="1">
            <a:off x="5588000" y="1143000"/>
            <a:ext cx="762000" cy="330200"/>
          </a:xfrm>
          <a:prstGeom prst="line">
            <a:avLst/>
          </a:prstGeom>
          <a:noFill/>
          <a:ln w="12700">
            <a:solidFill>
              <a:schemeClr val="hlink"/>
            </a:solidFill>
            <a:round/>
            <a:headEnd type="none" w="sm" len="sm"/>
            <a:tailEnd type="none" w="med" len="lg"/>
          </a:ln>
          <a:extLst>
            <a:ext uri="{909E8E84-426E-40dd-AFC4-6F175D3DCCD1}">
              <a14:hiddenFill xmlns="" xmlns:a14="http://schemas.microsoft.com/office/drawing/2010/main">
                <a:noFill/>
              </a14:hiddenFill>
            </a:ext>
          </a:extLst>
        </p:spPr>
        <p:txBody>
          <a:bodyPr wrap="none" anchor="ctr"/>
          <a:lstStyle/>
          <a:p>
            <a:endParaRPr lang="en-US"/>
          </a:p>
        </p:txBody>
      </p:sp>
      <p:sp>
        <p:nvSpPr>
          <p:cNvPr id="33" name="Line 31"/>
          <p:cNvSpPr>
            <a:spLocks noChangeShapeType="1"/>
          </p:cNvSpPr>
          <p:nvPr/>
        </p:nvSpPr>
        <p:spPr bwMode="auto">
          <a:xfrm flipH="1">
            <a:off x="4572000" y="1155700"/>
            <a:ext cx="1041400" cy="228600"/>
          </a:xfrm>
          <a:prstGeom prst="line">
            <a:avLst/>
          </a:prstGeom>
          <a:noFill/>
          <a:ln w="12700">
            <a:solidFill>
              <a:schemeClr val="hlink"/>
            </a:solidFill>
            <a:round/>
            <a:headEnd type="none" w="sm" len="sm"/>
            <a:tailEnd type="stealth" w="med" len="lg"/>
          </a:ln>
          <a:extLst>
            <a:ext uri="{909E8E84-426E-40dd-AFC4-6F175D3DCCD1}">
              <a14:hiddenFill xmlns="" xmlns:a14="http://schemas.microsoft.com/office/drawing/2010/main">
                <a:noFill/>
              </a14:hiddenFill>
            </a:ext>
          </a:extLst>
        </p:spPr>
        <p:txBody>
          <a:bodyPr wrap="none" anchor="ctr"/>
          <a:lstStyle/>
          <a:p>
            <a:endParaRPr lang="en-US"/>
          </a:p>
        </p:txBody>
      </p:sp>
      <p:sp>
        <p:nvSpPr>
          <p:cNvPr id="34" name="Line 32"/>
          <p:cNvSpPr>
            <a:spLocks noChangeShapeType="1"/>
          </p:cNvSpPr>
          <p:nvPr/>
        </p:nvSpPr>
        <p:spPr bwMode="auto">
          <a:xfrm flipH="1" flipV="1">
            <a:off x="4572000" y="1600200"/>
            <a:ext cx="1816100" cy="1155700"/>
          </a:xfrm>
          <a:prstGeom prst="line">
            <a:avLst/>
          </a:prstGeom>
          <a:noFill/>
          <a:ln w="12700">
            <a:solidFill>
              <a:schemeClr val="hlink"/>
            </a:solidFill>
            <a:round/>
            <a:headEnd type="none" w="sm" len="sm"/>
            <a:tailEnd type="stealth" w="med" len="lg"/>
          </a:ln>
          <a:extLst>
            <a:ext uri="{909E8E84-426E-40dd-AFC4-6F175D3DCCD1}">
              <a14:hiddenFill xmlns="" xmlns:a14="http://schemas.microsoft.com/office/drawing/2010/main">
                <a:noFill/>
              </a14:hiddenFill>
            </a:ext>
          </a:extLst>
        </p:spPr>
        <p:txBody>
          <a:bodyPr wrap="none" anchor="ctr"/>
          <a:lstStyle/>
          <a:p>
            <a:endParaRPr lang="en-US"/>
          </a:p>
        </p:txBody>
      </p:sp>
      <p:sp>
        <p:nvSpPr>
          <p:cNvPr id="35" name="Line 33"/>
          <p:cNvSpPr>
            <a:spLocks noChangeShapeType="1"/>
          </p:cNvSpPr>
          <p:nvPr/>
        </p:nvSpPr>
        <p:spPr bwMode="auto">
          <a:xfrm flipH="1">
            <a:off x="5384800" y="2984500"/>
            <a:ext cx="1041400" cy="177800"/>
          </a:xfrm>
          <a:prstGeom prst="line">
            <a:avLst/>
          </a:prstGeom>
          <a:noFill/>
          <a:ln w="12700">
            <a:solidFill>
              <a:schemeClr val="hlink"/>
            </a:solidFill>
            <a:round/>
            <a:headEnd type="none" w="sm" len="sm"/>
            <a:tailEnd type="none" w="med" len="lg"/>
          </a:ln>
          <a:extLst>
            <a:ext uri="{909E8E84-426E-40dd-AFC4-6F175D3DCCD1}">
              <a14:hiddenFill xmlns="" xmlns:a14="http://schemas.microsoft.com/office/drawing/2010/main">
                <a:noFill/>
              </a14:hiddenFill>
            </a:ext>
          </a:extLst>
        </p:spPr>
        <p:txBody>
          <a:bodyPr wrap="none" anchor="ctr"/>
          <a:lstStyle/>
          <a:p>
            <a:endParaRPr lang="en-US"/>
          </a:p>
        </p:txBody>
      </p:sp>
      <p:sp>
        <p:nvSpPr>
          <p:cNvPr id="36" name="Line 34"/>
          <p:cNvSpPr>
            <a:spLocks noChangeShapeType="1"/>
          </p:cNvSpPr>
          <p:nvPr/>
        </p:nvSpPr>
        <p:spPr bwMode="auto">
          <a:xfrm flipH="1" flipV="1">
            <a:off x="4572000" y="2844800"/>
            <a:ext cx="825500" cy="304800"/>
          </a:xfrm>
          <a:prstGeom prst="line">
            <a:avLst/>
          </a:prstGeom>
          <a:noFill/>
          <a:ln w="12700">
            <a:solidFill>
              <a:schemeClr val="hlink"/>
            </a:solidFill>
            <a:round/>
            <a:headEnd type="none" w="sm" len="sm"/>
            <a:tailEnd type="stealth" w="med" len="lg"/>
          </a:ln>
          <a:extLst>
            <a:ext uri="{909E8E84-426E-40dd-AFC4-6F175D3DCCD1}">
              <a14:hiddenFill xmlns="" xmlns:a14="http://schemas.microsoft.com/office/drawing/2010/main">
                <a:noFill/>
              </a14:hiddenFill>
            </a:ext>
          </a:extLst>
        </p:spPr>
        <p:txBody>
          <a:bodyPr wrap="none" anchor="ctr"/>
          <a:lstStyle/>
          <a:p>
            <a:endParaRPr lang="en-US"/>
          </a:p>
        </p:txBody>
      </p:sp>
      <p:sp>
        <p:nvSpPr>
          <p:cNvPr id="37" name="Line 35"/>
          <p:cNvSpPr>
            <a:spLocks noChangeShapeType="1"/>
          </p:cNvSpPr>
          <p:nvPr/>
        </p:nvSpPr>
        <p:spPr bwMode="auto">
          <a:xfrm flipH="1">
            <a:off x="4572000" y="1727200"/>
            <a:ext cx="1968500" cy="939800"/>
          </a:xfrm>
          <a:prstGeom prst="line">
            <a:avLst/>
          </a:prstGeom>
          <a:noFill/>
          <a:ln w="12700">
            <a:solidFill>
              <a:schemeClr val="hlink"/>
            </a:solidFill>
            <a:round/>
            <a:headEnd type="none" w="sm" len="sm"/>
            <a:tailEnd type="stealth" w="med" len="lg"/>
          </a:ln>
          <a:extLst>
            <a:ext uri="{909E8E84-426E-40dd-AFC4-6F175D3DCCD1}">
              <a14:hiddenFill xmlns="" xmlns:a14="http://schemas.microsoft.com/office/drawing/2010/main">
                <a:noFill/>
              </a14:hiddenFill>
            </a:ext>
          </a:extLst>
        </p:spPr>
        <p:txBody>
          <a:bodyPr wrap="none" anchor="ctr"/>
          <a:lstStyle/>
          <a:p>
            <a:endParaRPr lang="en-US"/>
          </a:p>
        </p:txBody>
      </p:sp>
      <p:cxnSp>
        <p:nvCxnSpPr>
          <p:cNvPr id="38" name="AutoShape 36"/>
          <p:cNvCxnSpPr>
            <a:cxnSpLocks noChangeShapeType="1"/>
            <a:stCxn id="11" idx="7"/>
            <a:endCxn id="10" idx="0"/>
          </p:cNvCxnSpPr>
          <p:nvPr/>
        </p:nvCxnSpPr>
        <p:spPr bwMode="auto">
          <a:xfrm rot="16200000" flipV="1">
            <a:off x="5478906" y="-183006"/>
            <a:ext cx="617094" cy="3624706"/>
          </a:xfrm>
          <a:prstGeom prst="curvedConnector3">
            <a:avLst>
              <a:gd name="adj1" fmla="val 137045"/>
            </a:avLst>
          </a:prstGeom>
          <a:noFill/>
          <a:ln w="12700">
            <a:solidFill>
              <a:schemeClr val="hlink"/>
            </a:solidFill>
            <a:round/>
            <a:headEnd type="none" w="sm" len="sm"/>
            <a:tailEnd type="stealth" w="med" len="lg"/>
          </a:ln>
          <a:extLst>
            <a:ext uri="{909E8E84-426E-40dd-AFC4-6F175D3DCCD1}">
              <a14:hiddenFill xmlns="" xmlns:a14="http://schemas.microsoft.com/office/drawing/2010/main">
                <a:noFill/>
              </a14:hiddenFill>
            </a:ext>
          </a:extLst>
        </p:spPr>
      </p:cxnSp>
      <p:cxnSp>
        <p:nvCxnSpPr>
          <p:cNvPr id="39" name="AutoShape 37"/>
          <p:cNvCxnSpPr>
            <a:cxnSpLocks noChangeShapeType="1"/>
            <a:stCxn id="22" idx="2"/>
            <a:endCxn id="18" idx="2"/>
          </p:cNvCxnSpPr>
          <p:nvPr/>
        </p:nvCxnSpPr>
        <p:spPr bwMode="auto">
          <a:xfrm rot="5400000" flipH="1">
            <a:off x="5279439" y="1599615"/>
            <a:ext cx="90071" cy="2698750"/>
          </a:xfrm>
          <a:prstGeom prst="curvedConnector3">
            <a:avLst>
              <a:gd name="adj1" fmla="val -253800"/>
            </a:avLst>
          </a:prstGeom>
          <a:noFill/>
          <a:ln w="12700">
            <a:solidFill>
              <a:schemeClr val="hlink"/>
            </a:solidFill>
            <a:round/>
            <a:headEnd type="none" w="sm" len="sm"/>
            <a:tailEnd type="stealth" w="med" len="lg"/>
          </a:ln>
          <a:extLst>
            <a:ext uri="{909E8E84-426E-40dd-AFC4-6F175D3DCCD1}">
              <a14:hiddenFill xmlns="" xmlns:a14="http://schemas.microsoft.com/office/drawing/2010/main">
                <a:noFill/>
              </a14:hiddenFill>
            </a:ext>
          </a:extLst>
        </p:spPr>
      </p:cxnSp>
    </p:spTree>
    <p:extLst>
      <p:ext uri="{BB962C8B-B14F-4D97-AF65-F5344CB8AC3E}">
        <p14:creationId xmlns:p14="http://schemas.microsoft.com/office/powerpoint/2010/main" val="1795478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More Consistency Models</a:t>
            </a:r>
            <a:endParaRPr lang="en-US" dirty="0"/>
          </a:p>
        </p:txBody>
      </p:sp>
      <p:sp>
        <p:nvSpPr>
          <p:cNvPr id="3" name="Content Placeholder 2"/>
          <p:cNvSpPr>
            <a:spLocks noGrp="1"/>
          </p:cNvSpPr>
          <p:nvPr>
            <p:ph idx="1"/>
          </p:nvPr>
        </p:nvSpPr>
        <p:spPr/>
        <p:txBody>
          <a:bodyPr/>
          <a:lstStyle/>
          <a:p>
            <a:r>
              <a:rPr lang="en-US" dirty="0" smtClean="0"/>
              <a:t>Even more relaxed</a:t>
            </a:r>
          </a:p>
          <a:p>
            <a:pPr lvl="1"/>
            <a:r>
              <a:rPr lang="en-US" dirty="0" smtClean="0"/>
              <a:t>We don’t even care about providing an illusion of a single copy.</a:t>
            </a:r>
          </a:p>
          <a:p>
            <a:r>
              <a:rPr lang="en-US" dirty="0" smtClean="0"/>
              <a:t>Causal consistency</a:t>
            </a:r>
          </a:p>
          <a:p>
            <a:pPr lvl="1"/>
            <a:r>
              <a:rPr lang="en-US" dirty="0" smtClean="0"/>
              <a:t>We care about ordering causally related write operations correctly.</a:t>
            </a:r>
          </a:p>
          <a:p>
            <a:r>
              <a:rPr lang="en-US" dirty="0" smtClean="0"/>
              <a:t>Eventual consistency</a:t>
            </a:r>
          </a:p>
          <a:p>
            <a:pPr lvl="1"/>
            <a:r>
              <a:rPr lang="en-US" dirty="0" smtClean="0"/>
              <a:t>As long as we can say all replicas converge to the same copy eventually, we’re fine.</a:t>
            </a:r>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23</a:t>
            </a:fld>
            <a:endParaRPr lang="en-US" b="0">
              <a:solidFill>
                <a:srgbClr val="FBBA03"/>
              </a:solidFill>
            </a:endParaRPr>
          </a:p>
        </p:txBody>
      </p:sp>
    </p:spTree>
    <p:extLst>
      <p:ext uri="{BB962C8B-B14F-4D97-AF65-F5344CB8AC3E}">
        <p14:creationId xmlns:p14="http://schemas.microsoft.com/office/powerpoint/2010/main" val="381932912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err="1" smtClean="0"/>
              <a:t>Linearizability</a:t>
            </a:r>
            <a:endParaRPr lang="en-US" dirty="0" smtClean="0"/>
          </a:p>
          <a:p>
            <a:pPr lvl="1"/>
            <a:r>
              <a:rPr lang="en-US" dirty="0" smtClean="0"/>
              <a:t>The ordering of operations is determined by time.</a:t>
            </a:r>
          </a:p>
          <a:p>
            <a:pPr lvl="1"/>
            <a:r>
              <a:rPr lang="en-US" dirty="0" smtClean="0"/>
              <a:t>Primary-backup can provide </a:t>
            </a:r>
            <a:r>
              <a:rPr lang="en-US" dirty="0" err="1" smtClean="0"/>
              <a:t>linearizability</a:t>
            </a:r>
            <a:r>
              <a:rPr lang="en-US" dirty="0" smtClean="0"/>
              <a:t>.</a:t>
            </a:r>
          </a:p>
          <a:p>
            <a:pPr lvl="1"/>
            <a:r>
              <a:rPr lang="en-US" dirty="0" smtClean="0"/>
              <a:t>Chain replication can also provide </a:t>
            </a:r>
            <a:r>
              <a:rPr lang="en-US" dirty="0" err="1" smtClean="0"/>
              <a:t>linearizability</a:t>
            </a:r>
            <a:r>
              <a:rPr lang="en-US" dirty="0" smtClean="0"/>
              <a:t>.</a:t>
            </a:r>
          </a:p>
          <a:p>
            <a:r>
              <a:rPr lang="en-US" dirty="0" smtClean="0"/>
              <a:t>Sequential consistency</a:t>
            </a:r>
          </a:p>
          <a:p>
            <a:pPr lvl="1"/>
            <a:r>
              <a:rPr lang="en-US" dirty="0" smtClean="0"/>
              <a:t>The ordering of operations preserves the program order of each client.</a:t>
            </a:r>
          </a:p>
          <a:p>
            <a:pPr lvl="1"/>
            <a:r>
              <a:rPr lang="en-US" dirty="0" smtClean="0"/>
              <a:t>Active replication can provide sequential </a:t>
            </a:r>
            <a:r>
              <a:rPr lang="en-US" smtClean="0"/>
              <a:t>consistency.</a:t>
            </a:r>
            <a:endParaRPr lang="en-US" dirty="0" smtClean="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24</a:t>
            </a:fld>
            <a:endParaRPr lang="en-US" b="0">
              <a:solidFill>
                <a:srgbClr val="FBBA03"/>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8" name="Slide Number Placeholder 5"/>
          <p:cNvSpPr>
            <a:spLocks noGrp="1"/>
          </p:cNvSpPr>
          <p:nvPr>
            <p:ph type="sldNum" sz="quarter" idx="12"/>
          </p:nvPr>
        </p:nvSpPr>
        <p:spPr>
          <a:noFill/>
        </p:spPr>
        <p:txBody>
          <a:bodyPr/>
          <a:lstStyle/>
          <a:p>
            <a:fld id="{7888A9B7-E954-E041-8E9D-C26F0D6CC7B8}" type="slidenum">
              <a:rPr lang="en-US"/>
              <a:pPr/>
              <a:t>25</a:t>
            </a:fld>
            <a:endParaRPr lang="en-US" b="0">
              <a:solidFill>
                <a:srgbClr val="FBBA03"/>
              </a:solidFill>
            </a:endParaRPr>
          </a:p>
        </p:txBody>
      </p:sp>
      <p:sp>
        <p:nvSpPr>
          <p:cNvPr id="134149" name="Rectangle 2"/>
          <p:cNvSpPr>
            <a:spLocks noGrp="1" noChangeArrowheads="1"/>
          </p:cNvSpPr>
          <p:nvPr>
            <p:ph type="title"/>
          </p:nvPr>
        </p:nvSpPr>
        <p:spPr/>
        <p:txBody>
          <a:bodyPr/>
          <a:lstStyle/>
          <a:p>
            <a:r>
              <a:rPr lang="en-US"/>
              <a:t>Acknowledgements</a:t>
            </a:r>
          </a:p>
        </p:txBody>
      </p:sp>
      <p:sp>
        <p:nvSpPr>
          <p:cNvPr id="134150" name="Rectangle 3"/>
          <p:cNvSpPr>
            <a:spLocks noGrp="1" noChangeArrowheads="1"/>
          </p:cNvSpPr>
          <p:nvPr>
            <p:ph type="body" idx="1"/>
          </p:nvPr>
        </p:nvSpPr>
        <p:spPr/>
        <p:txBody>
          <a:bodyPr/>
          <a:lstStyle/>
          <a:p>
            <a:r>
              <a:rPr lang="en-US" dirty="0" smtClean="0"/>
              <a:t>These slides contain material developed and copyrighted by </a:t>
            </a:r>
            <a:r>
              <a:rPr lang="en-US" dirty="0" err="1" smtClean="0"/>
              <a:t>Indranil</a:t>
            </a:r>
            <a:r>
              <a:rPr lang="en-US" dirty="0" smtClean="0"/>
              <a:t> Gupta (UIUC).</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Linearizability</a:t>
            </a:r>
            <a:r>
              <a:rPr lang="en-US" dirty="0"/>
              <a:t> </a:t>
            </a:r>
            <a:r>
              <a:rPr lang="en-US" dirty="0" smtClean="0"/>
              <a:t>Examples</a:t>
            </a:r>
            <a:endParaRPr lang="en-US" dirty="0"/>
          </a:p>
        </p:txBody>
      </p:sp>
      <p:sp>
        <p:nvSpPr>
          <p:cNvPr id="3" name="Content Placeholder 2"/>
          <p:cNvSpPr>
            <a:spLocks noGrp="1"/>
          </p:cNvSpPr>
          <p:nvPr>
            <p:ph idx="1"/>
          </p:nvPr>
        </p:nvSpPr>
        <p:spPr/>
        <p:txBody>
          <a:bodyPr/>
          <a:lstStyle/>
          <a:p>
            <a:r>
              <a:rPr lang="en-US" dirty="0" smtClean="0"/>
              <a:t>Example 1</a:t>
            </a:r>
          </a:p>
          <a:p>
            <a:endParaRPr lang="en-US" dirty="0"/>
          </a:p>
          <a:p>
            <a:endParaRPr lang="en-US" dirty="0" smtClean="0"/>
          </a:p>
          <a:p>
            <a:endParaRPr lang="en-US" dirty="0"/>
          </a:p>
          <a:p>
            <a:endParaRPr lang="en-US" dirty="0" smtClean="0"/>
          </a:p>
          <a:p>
            <a:r>
              <a:rPr lang="en-US" dirty="0" smtClean="0"/>
              <a:t>Example 2</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3</a:t>
            </a:fld>
            <a:endParaRPr lang="en-US" b="0">
              <a:solidFill>
                <a:srgbClr val="FBBA03"/>
              </a:solidFill>
            </a:endParaRPr>
          </a:p>
        </p:txBody>
      </p:sp>
      <p:cxnSp>
        <p:nvCxnSpPr>
          <p:cNvPr id="6" name="Straight Connector 5"/>
          <p:cNvCxnSpPr/>
          <p:nvPr/>
        </p:nvCxnSpPr>
        <p:spPr bwMode="auto">
          <a:xfrm>
            <a:off x="1219200" y="2209800"/>
            <a:ext cx="2057400" cy="0"/>
          </a:xfrm>
          <a:prstGeom prst="line">
            <a:avLst/>
          </a:prstGeom>
          <a:solidFill>
            <a:schemeClr val="bg1"/>
          </a:solidFill>
          <a:ln w="12700" cap="flat" cmpd="sng" algn="ctr">
            <a:solidFill>
              <a:schemeClr val="tx1"/>
            </a:solidFill>
            <a:prstDash val="solid"/>
            <a:round/>
            <a:headEnd type="none" w="med" len="med"/>
            <a:tailEnd type="none" w="med" len="med"/>
          </a:ln>
          <a:effectLst/>
        </p:spPr>
      </p:cxnSp>
      <p:cxnSp>
        <p:nvCxnSpPr>
          <p:cNvPr id="7" name="Straight Connector 6"/>
          <p:cNvCxnSpPr/>
          <p:nvPr/>
        </p:nvCxnSpPr>
        <p:spPr bwMode="auto">
          <a:xfrm>
            <a:off x="3429000" y="2629020"/>
            <a:ext cx="2057400" cy="0"/>
          </a:xfrm>
          <a:prstGeom prst="line">
            <a:avLst/>
          </a:prstGeom>
          <a:solidFill>
            <a:schemeClr val="bg1"/>
          </a:solidFill>
          <a:ln w="12700" cap="flat" cmpd="sng" algn="ctr">
            <a:solidFill>
              <a:srgbClr val="FF0000"/>
            </a:solidFill>
            <a:prstDash val="solid"/>
            <a:round/>
            <a:headEnd type="none" w="med" len="med"/>
            <a:tailEnd type="none" w="med" len="med"/>
          </a:ln>
          <a:effectLst/>
        </p:spPr>
      </p:cxnSp>
      <p:cxnSp>
        <p:nvCxnSpPr>
          <p:cNvPr id="8" name="Straight Connector 7"/>
          <p:cNvCxnSpPr/>
          <p:nvPr/>
        </p:nvCxnSpPr>
        <p:spPr bwMode="auto">
          <a:xfrm flipV="1">
            <a:off x="1219200" y="4572000"/>
            <a:ext cx="4724400" cy="19110"/>
          </a:xfrm>
          <a:prstGeom prst="line">
            <a:avLst/>
          </a:prstGeom>
          <a:solidFill>
            <a:schemeClr val="bg1"/>
          </a:solidFill>
          <a:ln w="12700" cap="flat" cmpd="sng" algn="ctr">
            <a:solidFill>
              <a:schemeClr val="tx1"/>
            </a:solidFill>
            <a:prstDash val="solid"/>
            <a:round/>
            <a:headEnd type="none" w="med" len="med"/>
            <a:tailEnd type="none" w="med" len="med"/>
          </a:ln>
          <a:effectLst/>
        </p:spPr>
      </p:cxnSp>
      <p:cxnSp>
        <p:nvCxnSpPr>
          <p:cNvPr id="9" name="Straight Connector 8"/>
          <p:cNvCxnSpPr/>
          <p:nvPr/>
        </p:nvCxnSpPr>
        <p:spPr bwMode="auto">
          <a:xfrm>
            <a:off x="1676400" y="5410200"/>
            <a:ext cx="1752600" cy="0"/>
          </a:xfrm>
          <a:prstGeom prst="line">
            <a:avLst/>
          </a:prstGeom>
          <a:solidFill>
            <a:schemeClr val="bg1"/>
          </a:solidFill>
          <a:ln w="12700" cap="flat" cmpd="sng" algn="ctr">
            <a:solidFill>
              <a:srgbClr val="FF0000"/>
            </a:solidFill>
            <a:prstDash val="solid"/>
            <a:round/>
            <a:headEnd type="none" w="med" len="med"/>
            <a:tailEnd type="none" w="med" len="med"/>
          </a:ln>
          <a:effectLst/>
        </p:spPr>
      </p:cxnSp>
      <p:cxnSp>
        <p:nvCxnSpPr>
          <p:cNvPr id="13" name="Straight Connector 12"/>
          <p:cNvCxnSpPr/>
          <p:nvPr/>
        </p:nvCxnSpPr>
        <p:spPr bwMode="auto">
          <a:xfrm>
            <a:off x="1676400" y="4895910"/>
            <a:ext cx="2057400" cy="0"/>
          </a:xfrm>
          <a:prstGeom prst="line">
            <a:avLst/>
          </a:prstGeom>
          <a:solidFill>
            <a:schemeClr val="bg1"/>
          </a:solidFill>
          <a:ln w="12700" cap="flat" cmpd="sng" algn="ctr">
            <a:solidFill>
              <a:srgbClr val="FF0000"/>
            </a:solidFill>
            <a:prstDash val="solid"/>
            <a:round/>
            <a:headEnd type="none" w="med" len="med"/>
            <a:tailEnd type="none" w="med" len="med"/>
          </a:ln>
          <a:effectLst/>
        </p:spPr>
      </p:cxnSp>
      <p:sp>
        <p:nvSpPr>
          <p:cNvPr id="5" name="TextBox 4"/>
          <p:cNvSpPr txBox="1"/>
          <p:nvPr/>
        </p:nvSpPr>
        <p:spPr>
          <a:xfrm>
            <a:off x="1656459" y="1828800"/>
            <a:ext cx="1239141" cy="400110"/>
          </a:xfrm>
          <a:prstGeom prst="rect">
            <a:avLst/>
          </a:prstGeom>
          <a:noFill/>
        </p:spPr>
        <p:txBody>
          <a:bodyPr wrap="none" rtlCol="0">
            <a:spAutoFit/>
          </a:bodyPr>
          <a:lstStyle/>
          <a:p>
            <a:r>
              <a:rPr lang="en-US" sz="2000" dirty="0" err="1" smtClean="0">
                <a:solidFill>
                  <a:srgbClr val="000000"/>
                </a:solidFill>
              </a:rPr>
              <a:t>a.write</a:t>
            </a:r>
            <a:r>
              <a:rPr lang="en-US" sz="2000" dirty="0" smtClean="0">
                <a:solidFill>
                  <a:srgbClr val="000000"/>
                </a:solidFill>
              </a:rPr>
              <a:t>(x)</a:t>
            </a:r>
          </a:p>
        </p:txBody>
      </p:sp>
      <p:sp>
        <p:nvSpPr>
          <p:cNvPr id="29" name="TextBox 28"/>
          <p:cNvSpPr txBox="1"/>
          <p:nvPr/>
        </p:nvSpPr>
        <p:spPr>
          <a:xfrm>
            <a:off x="3657600" y="2228910"/>
            <a:ext cx="1588671" cy="400110"/>
          </a:xfrm>
          <a:prstGeom prst="rect">
            <a:avLst/>
          </a:prstGeom>
          <a:noFill/>
        </p:spPr>
        <p:txBody>
          <a:bodyPr wrap="none" rtlCol="0">
            <a:spAutoFit/>
          </a:bodyPr>
          <a:lstStyle/>
          <a:p>
            <a:r>
              <a:rPr lang="en-US" sz="2000" dirty="0" err="1" smtClean="0">
                <a:solidFill>
                  <a:srgbClr val="000000"/>
                </a:solidFill>
              </a:rPr>
              <a:t>a.read</a:t>
            </a:r>
            <a:r>
              <a:rPr lang="en-US" sz="2000" dirty="0" smtClean="0">
                <a:solidFill>
                  <a:srgbClr val="000000"/>
                </a:solidFill>
              </a:rPr>
              <a:t>() -&gt; x</a:t>
            </a:r>
          </a:p>
        </p:txBody>
      </p:sp>
      <p:sp>
        <p:nvSpPr>
          <p:cNvPr id="30" name="TextBox 29"/>
          <p:cNvSpPr txBox="1"/>
          <p:nvPr/>
        </p:nvSpPr>
        <p:spPr>
          <a:xfrm>
            <a:off x="1600200" y="4267200"/>
            <a:ext cx="1239141" cy="400110"/>
          </a:xfrm>
          <a:prstGeom prst="rect">
            <a:avLst/>
          </a:prstGeom>
          <a:noFill/>
        </p:spPr>
        <p:txBody>
          <a:bodyPr wrap="none" rtlCol="0">
            <a:spAutoFit/>
          </a:bodyPr>
          <a:lstStyle/>
          <a:p>
            <a:r>
              <a:rPr lang="en-US" sz="2000" dirty="0" err="1" smtClean="0">
                <a:solidFill>
                  <a:srgbClr val="000000"/>
                </a:solidFill>
              </a:rPr>
              <a:t>a.write</a:t>
            </a:r>
            <a:r>
              <a:rPr lang="en-US" sz="2000" dirty="0" smtClean="0">
                <a:solidFill>
                  <a:srgbClr val="000000"/>
                </a:solidFill>
              </a:rPr>
              <a:t>(x)</a:t>
            </a:r>
          </a:p>
        </p:txBody>
      </p:sp>
      <p:sp>
        <p:nvSpPr>
          <p:cNvPr id="31" name="TextBox 30"/>
          <p:cNvSpPr txBox="1"/>
          <p:nvPr/>
        </p:nvSpPr>
        <p:spPr>
          <a:xfrm>
            <a:off x="1981200" y="4572000"/>
            <a:ext cx="1603073" cy="400110"/>
          </a:xfrm>
          <a:prstGeom prst="rect">
            <a:avLst/>
          </a:prstGeom>
          <a:noFill/>
        </p:spPr>
        <p:txBody>
          <a:bodyPr wrap="none" rtlCol="0">
            <a:spAutoFit/>
          </a:bodyPr>
          <a:lstStyle/>
          <a:p>
            <a:r>
              <a:rPr lang="en-US" sz="2000" dirty="0" err="1" smtClean="0">
                <a:solidFill>
                  <a:srgbClr val="000000"/>
                </a:solidFill>
              </a:rPr>
              <a:t>a.read</a:t>
            </a:r>
            <a:r>
              <a:rPr lang="en-US" sz="2000" dirty="0" smtClean="0">
                <a:solidFill>
                  <a:srgbClr val="000000"/>
                </a:solidFill>
              </a:rPr>
              <a:t>() -&gt; 0</a:t>
            </a:r>
          </a:p>
        </p:txBody>
      </p:sp>
      <p:sp>
        <p:nvSpPr>
          <p:cNvPr id="33" name="TextBox 32"/>
          <p:cNvSpPr txBox="1"/>
          <p:nvPr/>
        </p:nvSpPr>
        <p:spPr>
          <a:xfrm>
            <a:off x="1764129" y="5010090"/>
            <a:ext cx="1588671" cy="400110"/>
          </a:xfrm>
          <a:prstGeom prst="rect">
            <a:avLst/>
          </a:prstGeom>
          <a:noFill/>
        </p:spPr>
        <p:txBody>
          <a:bodyPr wrap="none" rtlCol="0">
            <a:spAutoFit/>
          </a:bodyPr>
          <a:lstStyle/>
          <a:p>
            <a:r>
              <a:rPr lang="en-US" sz="2000" dirty="0" err="1" smtClean="0">
                <a:solidFill>
                  <a:srgbClr val="000000"/>
                </a:solidFill>
              </a:rPr>
              <a:t>a.read</a:t>
            </a:r>
            <a:r>
              <a:rPr lang="en-US" sz="2000" dirty="0" smtClean="0">
                <a:solidFill>
                  <a:srgbClr val="000000"/>
                </a:solidFill>
              </a:rPr>
              <a:t>() -&gt; x</a:t>
            </a:r>
          </a:p>
        </p:txBody>
      </p:sp>
      <p:cxnSp>
        <p:nvCxnSpPr>
          <p:cNvPr id="18" name="Straight Connector 17"/>
          <p:cNvCxnSpPr/>
          <p:nvPr/>
        </p:nvCxnSpPr>
        <p:spPr bwMode="auto">
          <a:xfrm>
            <a:off x="5791200" y="3067110"/>
            <a:ext cx="2057400" cy="0"/>
          </a:xfrm>
          <a:prstGeom prst="line">
            <a:avLst/>
          </a:prstGeom>
          <a:solidFill>
            <a:schemeClr val="bg1"/>
          </a:solidFill>
          <a:ln w="12700" cap="flat" cmpd="sng" algn="ctr">
            <a:solidFill>
              <a:srgbClr val="FF0000"/>
            </a:solidFill>
            <a:prstDash val="solid"/>
            <a:round/>
            <a:headEnd type="none" w="med" len="med"/>
            <a:tailEnd type="none" w="med" len="med"/>
          </a:ln>
          <a:effectLst/>
        </p:spPr>
      </p:cxnSp>
      <p:sp>
        <p:nvSpPr>
          <p:cNvPr id="19" name="TextBox 18"/>
          <p:cNvSpPr txBox="1"/>
          <p:nvPr/>
        </p:nvSpPr>
        <p:spPr>
          <a:xfrm>
            <a:off x="6019800" y="2667000"/>
            <a:ext cx="1588671" cy="400110"/>
          </a:xfrm>
          <a:prstGeom prst="rect">
            <a:avLst/>
          </a:prstGeom>
          <a:noFill/>
        </p:spPr>
        <p:txBody>
          <a:bodyPr wrap="none" rtlCol="0">
            <a:spAutoFit/>
          </a:bodyPr>
          <a:lstStyle/>
          <a:p>
            <a:r>
              <a:rPr lang="en-US" sz="2000" dirty="0" err="1" smtClean="0">
                <a:solidFill>
                  <a:srgbClr val="000000"/>
                </a:solidFill>
              </a:rPr>
              <a:t>a.read</a:t>
            </a:r>
            <a:r>
              <a:rPr lang="en-US" sz="2000" dirty="0" smtClean="0">
                <a:solidFill>
                  <a:srgbClr val="000000"/>
                </a:solidFill>
              </a:rPr>
              <a:t>() -&gt; x</a:t>
            </a:r>
          </a:p>
        </p:txBody>
      </p:sp>
      <p:cxnSp>
        <p:nvCxnSpPr>
          <p:cNvPr id="23" name="Straight Connector 22"/>
          <p:cNvCxnSpPr/>
          <p:nvPr/>
        </p:nvCxnSpPr>
        <p:spPr bwMode="auto">
          <a:xfrm>
            <a:off x="3886200" y="4895910"/>
            <a:ext cx="2057400" cy="0"/>
          </a:xfrm>
          <a:prstGeom prst="line">
            <a:avLst/>
          </a:prstGeom>
          <a:solidFill>
            <a:schemeClr val="bg1"/>
          </a:solidFill>
          <a:ln w="12700" cap="flat" cmpd="sng" algn="ctr">
            <a:solidFill>
              <a:srgbClr val="FF0000"/>
            </a:solidFill>
            <a:prstDash val="solid"/>
            <a:round/>
            <a:headEnd type="none" w="med" len="med"/>
            <a:tailEnd type="none" w="med" len="med"/>
          </a:ln>
          <a:effectLst/>
        </p:spPr>
      </p:cxnSp>
      <p:sp>
        <p:nvSpPr>
          <p:cNvPr id="24" name="TextBox 23"/>
          <p:cNvSpPr txBox="1"/>
          <p:nvPr/>
        </p:nvSpPr>
        <p:spPr>
          <a:xfrm>
            <a:off x="4191000" y="4572000"/>
            <a:ext cx="1588671" cy="400110"/>
          </a:xfrm>
          <a:prstGeom prst="rect">
            <a:avLst/>
          </a:prstGeom>
          <a:noFill/>
        </p:spPr>
        <p:txBody>
          <a:bodyPr wrap="none" rtlCol="0">
            <a:spAutoFit/>
          </a:bodyPr>
          <a:lstStyle/>
          <a:p>
            <a:r>
              <a:rPr lang="en-US" sz="2000" dirty="0" err="1" smtClean="0">
                <a:solidFill>
                  <a:srgbClr val="000000"/>
                </a:solidFill>
              </a:rPr>
              <a:t>a.read</a:t>
            </a:r>
            <a:r>
              <a:rPr lang="en-US" sz="2000" dirty="0" smtClean="0">
                <a:solidFill>
                  <a:srgbClr val="000000"/>
                </a:solidFill>
              </a:rPr>
              <a:t>() -&gt; x</a:t>
            </a:r>
          </a:p>
        </p:txBody>
      </p:sp>
      <p:sp>
        <p:nvSpPr>
          <p:cNvPr id="16" name="TextBox 15"/>
          <p:cNvSpPr txBox="1"/>
          <p:nvPr/>
        </p:nvSpPr>
        <p:spPr>
          <a:xfrm>
            <a:off x="6477000" y="4267200"/>
            <a:ext cx="1905000" cy="1077218"/>
          </a:xfrm>
          <a:prstGeom prst="rect">
            <a:avLst/>
          </a:prstGeom>
          <a:noFill/>
          <a:ln>
            <a:solidFill>
              <a:schemeClr val="tx1"/>
            </a:solidFill>
          </a:ln>
        </p:spPr>
        <p:txBody>
          <a:bodyPr wrap="square" rtlCol="0">
            <a:spAutoFit/>
          </a:bodyPr>
          <a:lstStyle/>
          <a:p>
            <a:r>
              <a:rPr lang="en-US" dirty="0" smtClean="0">
                <a:solidFill>
                  <a:srgbClr val="000000"/>
                </a:solidFill>
              </a:rPr>
              <a:t>If this were </a:t>
            </a:r>
            <a:r>
              <a:rPr lang="en-US" dirty="0" err="1" smtClean="0">
                <a:solidFill>
                  <a:srgbClr val="000000"/>
                </a:solidFill>
              </a:rPr>
              <a:t>a.read</a:t>
            </a:r>
            <a:r>
              <a:rPr lang="en-US" dirty="0" smtClean="0">
                <a:solidFill>
                  <a:srgbClr val="000000"/>
                </a:solidFill>
              </a:rPr>
              <a:t>() -&gt; 0, it wouldn’t support </a:t>
            </a:r>
            <a:r>
              <a:rPr lang="en-US" dirty="0" err="1" smtClean="0">
                <a:solidFill>
                  <a:srgbClr val="000000"/>
                </a:solidFill>
              </a:rPr>
              <a:t>linearizability</a:t>
            </a:r>
            <a:r>
              <a:rPr lang="en-US" dirty="0" smtClean="0">
                <a:solidFill>
                  <a:srgbClr val="000000"/>
                </a:solidFill>
              </a:rPr>
              <a:t>.</a:t>
            </a:r>
          </a:p>
        </p:txBody>
      </p:sp>
      <p:cxnSp>
        <p:nvCxnSpPr>
          <p:cNvPr id="20" name="Straight Arrow Connector 19"/>
          <p:cNvCxnSpPr>
            <a:stCxn id="16" idx="1"/>
            <a:endCxn id="24" idx="3"/>
          </p:cNvCxnSpPr>
          <p:nvPr/>
        </p:nvCxnSpPr>
        <p:spPr bwMode="auto">
          <a:xfrm flipH="1" flipV="1">
            <a:off x="5779671" y="4772055"/>
            <a:ext cx="697329" cy="33754"/>
          </a:xfrm>
          <a:prstGeom prst="straightConnector1">
            <a:avLst/>
          </a:prstGeom>
          <a:solidFill>
            <a:schemeClr val="bg1"/>
          </a:solidFill>
          <a:ln w="12700" cap="flat" cmpd="sng" algn="ctr">
            <a:solidFill>
              <a:schemeClr val="tx1"/>
            </a:solidFill>
            <a:prstDash val="solid"/>
            <a:round/>
            <a:headEnd type="none" w="med" len="med"/>
            <a:tailEnd type="arrow"/>
          </a:ln>
          <a:effectLst/>
        </p:spPr>
      </p:cxnSp>
    </p:spTree>
    <p:extLst>
      <p:ext uri="{BB962C8B-B14F-4D97-AF65-F5344CB8AC3E}">
        <p14:creationId xmlns:p14="http://schemas.microsoft.com/office/powerpoint/2010/main" val="16436865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30" grpId="0"/>
      <p:bldP spid="31" grpId="0"/>
      <p:bldP spid="33" grpId="0"/>
      <p:bldP spid="24" grpId="0"/>
      <p:bldP spid="1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Linearizability</a:t>
            </a:r>
            <a:r>
              <a:rPr lang="en-US" dirty="0"/>
              <a:t> </a:t>
            </a:r>
            <a:r>
              <a:rPr lang="en-US" dirty="0" smtClean="0"/>
              <a:t>Examples</a:t>
            </a:r>
            <a:endParaRPr lang="en-US" dirty="0"/>
          </a:p>
        </p:txBody>
      </p:sp>
      <p:sp>
        <p:nvSpPr>
          <p:cNvPr id="3" name="Content Placeholder 2"/>
          <p:cNvSpPr>
            <a:spLocks noGrp="1"/>
          </p:cNvSpPr>
          <p:nvPr>
            <p:ph idx="1"/>
          </p:nvPr>
        </p:nvSpPr>
        <p:spPr/>
        <p:txBody>
          <a:bodyPr/>
          <a:lstStyle/>
          <a:p>
            <a:r>
              <a:rPr lang="en-US" dirty="0" smtClean="0"/>
              <a:t>Example 3</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4</a:t>
            </a:fld>
            <a:endParaRPr lang="en-US" b="0">
              <a:solidFill>
                <a:srgbClr val="FBBA03"/>
              </a:solidFill>
            </a:endParaRPr>
          </a:p>
        </p:txBody>
      </p:sp>
      <p:cxnSp>
        <p:nvCxnSpPr>
          <p:cNvPr id="8" name="Straight Connector 7"/>
          <p:cNvCxnSpPr/>
          <p:nvPr/>
        </p:nvCxnSpPr>
        <p:spPr bwMode="auto">
          <a:xfrm flipV="1">
            <a:off x="1447800" y="2057400"/>
            <a:ext cx="4724400" cy="19110"/>
          </a:xfrm>
          <a:prstGeom prst="line">
            <a:avLst/>
          </a:prstGeom>
          <a:solidFill>
            <a:schemeClr val="bg1"/>
          </a:solidFill>
          <a:ln w="12700" cap="flat" cmpd="sng" algn="ctr">
            <a:solidFill>
              <a:schemeClr val="tx1"/>
            </a:solidFill>
            <a:prstDash val="solid"/>
            <a:round/>
            <a:headEnd type="none" w="med" len="med"/>
            <a:tailEnd type="none" w="med" len="med"/>
          </a:ln>
          <a:effectLst/>
        </p:spPr>
      </p:cxnSp>
      <p:cxnSp>
        <p:nvCxnSpPr>
          <p:cNvPr id="9" name="Straight Connector 8"/>
          <p:cNvCxnSpPr/>
          <p:nvPr/>
        </p:nvCxnSpPr>
        <p:spPr bwMode="auto">
          <a:xfrm>
            <a:off x="1905000" y="3352800"/>
            <a:ext cx="1752600" cy="0"/>
          </a:xfrm>
          <a:prstGeom prst="line">
            <a:avLst/>
          </a:prstGeom>
          <a:solidFill>
            <a:schemeClr val="bg1"/>
          </a:solidFill>
          <a:ln w="12700" cap="flat" cmpd="sng" algn="ctr">
            <a:solidFill>
              <a:srgbClr val="FF0000"/>
            </a:solidFill>
            <a:prstDash val="solid"/>
            <a:round/>
            <a:headEnd type="none" w="med" len="med"/>
            <a:tailEnd type="none" w="med" len="med"/>
          </a:ln>
          <a:effectLst/>
        </p:spPr>
      </p:cxnSp>
      <p:cxnSp>
        <p:nvCxnSpPr>
          <p:cNvPr id="13" name="Straight Connector 12"/>
          <p:cNvCxnSpPr/>
          <p:nvPr/>
        </p:nvCxnSpPr>
        <p:spPr bwMode="auto">
          <a:xfrm>
            <a:off x="1905000" y="2609910"/>
            <a:ext cx="2057400" cy="0"/>
          </a:xfrm>
          <a:prstGeom prst="line">
            <a:avLst/>
          </a:prstGeom>
          <a:solidFill>
            <a:schemeClr val="bg1"/>
          </a:solidFill>
          <a:ln w="12700" cap="flat" cmpd="sng" algn="ctr">
            <a:solidFill>
              <a:srgbClr val="FF0000"/>
            </a:solidFill>
            <a:prstDash val="solid"/>
            <a:round/>
            <a:headEnd type="none" w="med" len="med"/>
            <a:tailEnd type="none" w="med" len="med"/>
          </a:ln>
          <a:effectLst/>
        </p:spPr>
      </p:cxnSp>
      <p:sp>
        <p:nvSpPr>
          <p:cNvPr id="30" name="TextBox 29"/>
          <p:cNvSpPr txBox="1"/>
          <p:nvPr/>
        </p:nvSpPr>
        <p:spPr>
          <a:xfrm>
            <a:off x="1828800" y="1752600"/>
            <a:ext cx="1239141" cy="400110"/>
          </a:xfrm>
          <a:prstGeom prst="rect">
            <a:avLst/>
          </a:prstGeom>
          <a:noFill/>
        </p:spPr>
        <p:txBody>
          <a:bodyPr wrap="none" rtlCol="0">
            <a:spAutoFit/>
          </a:bodyPr>
          <a:lstStyle/>
          <a:p>
            <a:r>
              <a:rPr lang="en-US" sz="2000" dirty="0" err="1" smtClean="0">
                <a:solidFill>
                  <a:srgbClr val="000000"/>
                </a:solidFill>
              </a:rPr>
              <a:t>a.write</a:t>
            </a:r>
            <a:r>
              <a:rPr lang="en-US" sz="2000" dirty="0" smtClean="0">
                <a:solidFill>
                  <a:srgbClr val="000000"/>
                </a:solidFill>
              </a:rPr>
              <a:t>(x)</a:t>
            </a:r>
          </a:p>
        </p:txBody>
      </p:sp>
      <p:sp>
        <p:nvSpPr>
          <p:cNvPr id="31" name="TextBox 30"/>
          <p:cNvSpPr txBox="1"/>
          <p:nvPr/>
        </p:nvSpPr>
        <p:spPr>
          <a:xfrm>
            <a:off x="2209800" y="2286000"/>
            <a:ext cx="1588671" cy="400110"/>
          </a:xfrm>
          <a:prstGeom prst="rect">
            <a:avLst/>
          </a:prstGeom>
          <a:noFill/>
        </p:spPr>
        <p:txBody>
          <a:bodyPr wrap="none" rtlCol="0">
            <a:spAutoFit/>
          </a:bodyPr>
          <a:lstStyle/>
          <a:p>
            <a:r>
              <a:rPr lang="en-US" sz="2000" dirty="0" err="1" smtClean="0">
                <a:solidFill>
                  <a:srgbClr val="000000"/>
                </a:solidFill>
              </a:rPr>
              <a:t>a.read</a:t>
            </a:r>
            <a:r>
              <a:rPr lang="en-US" sz="2000" dirty="0" smtClean="0">
                <a:solidFill>
                  <a:srgbClr val="000000"/>
                </a:solidFill>
              </a:rPr>
              <a:t>() -&gt; x</a:t>
            </a:r>
          </a:p>
        </p:txBody>
      </p:sp>
      <p:sp>
        <p:nvSpPr>
          <p:cNvPr id="33" name="TextBox 32"/>
          <p:cNvSpPr txBox="1"/>
          <p:nvPr/>
        </p:nvSpPr>
        <p:spPr>
          <a:xfrm>
            <a:off x="1992729" y="2952690"/>
            <a:ext cx="1588671" cy="400110"/>
          </a:xfrm>
          <a:prstGeom prst="rect">
            <a:avLst/>
          </a:prstGeom>
          <a:noFill/>
        </p:spPr>
        <p:txBody>
          <a:bodyPr wrap="none" rtlCol="0">
            <a:spAutoFit/>
          </a:bodyPr>
          <a:lstStyle/>
          <a:p>
            <a:r>
              <a:rPr lang="en-US" sz="2000" dirty="0" err="1" smtClean="0">
                <a:solidFill>
                  <a:srgbClr val="000000"/>
                </a:solidFill>
              </a:rPr>
              <a:t>a.read</a:t>
            </a:r>
            <a:r>
              <a:rPr lang="en-US" sz="2000" dirty="0" smtClean="0">
                <a:solidFill>
                  <a:srgbClr val="000000"/>
                </a:solidFill>
              </a:rPr>
              <a:t>() -&gt; y</a:t>
            </a:r>
          </a:p>
        </p:txBody>
      </p:sp>
      <p:cxnSp>
        <p:nvCxnSpPr>
          <p:cNvPr id="23" name="Straight Connector 22"/>
          <p:cNvCxnSpPr/>
          <p:nvPr/>
        </p:nvCxnSpPr>
        <p:spPr bwMode="auto">
          <a:xfrm>
            <a:off x="4114800" y="2609910"/>
            <a:ext cx="2057400" cy="0"/>
          </a:xfrm>
          <a:prstGeom prst="line">
            <a:avLst/>
          </a:prstGeom>
          <a:solidFill>
            <a:schemeClr val="bg1"/>
          </a:solidFill>
          <a:ln w="12700" cap="flat" cmpd="sng" algn="ctr">
            <a:solidFill>
              <a:srgbClr val="FF0000"/>
            </a:solidFill>
            <a:prstDash val="solid"/>
            <a:round/>
            <a:headEnd type="none" w="med" len="med"/>
            <a:tailEnd type="none" w="med" len="med"/>
          </a:ln>
          <a:effectLst/>
        </p:spPr>
      </p:cxnSp>
      <p:sp>
        <p:nvSpPr>
          <p:cNvPr id="24" name="TextBox 23"/>
          <p:cNvSpPr txBox="1"/>
          <p:nvPr/>
        </p:nvSpPr>
        <p:spPr>
          <a:xfrm>
            <a:off x="4419600" y="2286000"/>
            <a:ext cx="1588671" cy="400110"/>
          </a:xfrm>
          <a:prstGeom prst="rect">
            <a:avLst/>
          </a:prstGeom>
          <a:noFill/>
        </p:spPr>
        <p:txBody>
          <a:bodyPr wrap="none" rtlCol="0">
            <a:spAutoFit/>
          </a:bodyPr>
          <a:lstStyle/>
          <a:p>
            <a:r>
              <a:rPr lang="en-US" sz="2000" dirty="0" err="1" smtClean="0">
                <a:solidFill>
                  <a:srgbClr val="000000"/>
                </a:solidFill>
              </a:rPr>
              <a:t>a.read</a:t>
            </a:r>
            <a:r>
              <a:rPr lang="en-US" sz="2000" dirty="0" smtClean="0">
                <a:solidFill>
                  <a:srgbClr val="000000"/>
                </a:solidFill>
              </a:rPr>
              <a:t>() -&gt; x</a:t>
            </a:r>
          </a:p>
        </p:txBody>
      </p:sp>
      <p:cxnSp>
        <p:nvCxnSpPr>
          <p:cNvPr id="21" name="Straight Connector 20"/>
          <p:cNvCxnSpPr/>
          <p:nvPr/>
        </p:nvCxnSpPr>
        <p:spPr bwMode="auto">
          <a:xfrm>
            <a:off x="2362200" y="3962400"/>
            <a:ext cx="2057400" cy="0"/>
          </a:xfrm>
          <a:prstGeom prst="line">
            <a:avLst/>
          </a:prstGeom>
          <a:solidFill>
            <a:schemeClr val="bg1"/>
          </a:solidFill>
          <a:ln w="12700" cap="flat" cmpd="sng" algn="ctr">
            <a:solidFill>
              <a:schemeClr val="tx1"/>
            </a:solidFill>
            <a:prstDash val="solid"/>
            <a:round/>
            <a:headEnd type="none" w="med" len="med"/>
            <a:tailEnd type="none" w="med" len="med"/>
          </a:ln>
          <a:effectLst/>
        </p:spPr>
      </p:cxnSp>
      <p:sp>
        <p:nvSpPr>
          <p:cNvPr id="22" name="TextBox 21"/>
          <p:cNvSpPr txBox="1"/>
          <p:nvPr/>
        </p:nvSpPr>
        <p:spPr>
          <a:xfrm>
            <a:off x="2743200" y="3638490"/>
            <a:ext cx="1239141" cy="400110"/>
          </a:xfrm>
          <a:prstGeom prst="rect">
            <a:avLst/>
          </a:prstGeom>
          <a:noFill/>
        </p:spPr>
        <p:txBody>
          <a:bodyPr wrap="none" rtlCol="0">
            <a:spAutoFit/>
          </a:bodyPr>
          <a:lstStyle/>
          <a:p>
            <a:r>
              <a:rPr lang="en-US" sz="2000" dirty="0" err="1" smtClean="0">
                <a:solidFill>
                  <a:srgbClr val="000000"/>
                </a:solidFill>
              </a:rPr>
              <a:t>a.write</a:t>
            </a:r>
            <a:r>
              <a:rPr lang="en-US" sz="2000" dirty="0" smtClean="0">
                <a:solidFill>
                  <a:srgbClr val="000000"/>
                </a:solidFill>
              </a:rPr>
              <a:t>(y)</a:t>
            </a:r>
          </a:p>
        </p:txBody>
      </p:sp>
    </p:spTree>
    <p:extLst>
      <p:ext uri="{BB962C8B-B14F-4D97-AF65-F5344CB8AC3E}">
        <p14:creationId xmlns:p14="http://schemas.microsoft.com/office/powerpoint/2010/main" val="24864546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Linearizability</a:t>
            </a:r>
            <a:endParaRPr lang="en-US" dirty="0"/>
          </a:p>
        </p:txBody>
      </p:sp>
      <p:sp>
        <p:nvSpPr>
          <p:cNvPr id="3" name="Content Placeholder 2"/>
          <p:cNvSpPr>
            <a:spLocks noGrp="1"/>
          </p:cNvSpPr>
          <p:nvPr>
            <p:ph idx="1"/>
          </p:nvPr>
        </p:nvSpPr>
        <p:spPr/>
        <p:txBody>
          <a:bodyPr/>
          <a:lstStyle/>
          <a:p>
            <a:r>
              <a:rPr lang="en-US" dirty="0" err="1" smtClean="0"/>
              <a:t>Linearizability</a:t>
            </a:r>
            <a:r>
              <a:rPr lang="en-US" dirty="0" smtClean="0"/>
              <a:t> is all about client-side perception.</a:t>
            </a:r>
          </a:p>
          <a:p>
            <a:pPr lvl="1"/>
            <a:r>
              <a:rPr lang="en-US" dirty="0" smtClean="0"/>
              <a:t>The same goes for all consistency models for that matter.</a:t>
            </a:r>
          </a:p>
          <a:p>
            <a:r>
              <a:rPr lang="en-US" dirty="0" smtClean="0"/>
              <a:t>If you write a program that works with a </a:t>
            </a:r>
            <a:r>
              <a:rPr lang="en-US" dirty="0" err="1" smtClean="0"/>
              <a:t>linearizable</a:t>
            </a:r>
            <a:r>
              <a:rPr lang="en-US" dirty="0" smtClean="0"/>
              <a:t> storage, </a:t>
            </a:r>
            <a:r>
              <a:rPr lang="en-US" i="1" dirty="0" smtClean="0">
                <a:solidFill>
                  <a:srgbClr val="FF0000"/>
                </a:solidFill>
              </a:rPr>
              <a:t>it works as you expect it to work</a:t>
            </a:r>
            <a:r>
              <a:rPr lang="en-US" dirty="0" smtClean="0"/>
              <a:t>.</a:t>
            </a:r>
          </a:p>
          <a:p>
            <a:r>
              <a:rPr lang="en-US" dirty="0" smtClean="0"/>
              <a:t>There’s no surprise.</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5</a:t>
            </a:fld>
            <a:endParaRPr lang="en-US" b="0">
              <a:solidFill>
                <a:srgbClr val="FBBA03"/>
              </a:solidFill>
            </a:endParaRPr>
          </a:p>
        </p:txBody>
      </p:sp>
    </p:spTree>
    <p:extLst>
      <p:ext uri="{BB962C8B-B14F-4D97-AF65-F5344CB8AC3E}">
        <p14:creationId xmlns:p14="http://schemas.microsoft.com/office/powerpoint/2010/main" val="974638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Implementing </a:t>
            </a:r>
            <a:r>
              <a:rPr lang="en-US" dirty="0" err="1" smtClean="0"/>
              <a:t>Linearizability</a:t>
            </a:r>
            <a:endParaRPr lang="en-US" dirty="0"/>
          </a:p>
        </p:txBody>
      </p:sp>
      <p:sp>
        <p:nvSpPr>
          <p:cNvPr id="3" name="Content Placeholder 2"/>
          <p:cNvSpPr>
            <a:spLocks noGrp="1"/>
          </p:cNvSpPr>
          <p:nvPr>
            <p:ph idx="1"/>
          </p:nvPr>
        </p:nvSpPr>
        <p:spPr/>
        <p:txBody>
          <a:bodyPr/>
          <a:lstStyle/>
          <a:p>
            <a:r>
              <a:rPr lang="en-US" dirty="0" smtClean="0"/>
              <a:t>Will this be difficult to implement? Any strategy?</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6</a:t>
            </a:fld>
            <a:endParaRPr lang="en-US" b="0">
              <a:solidFill>
                <a:srgbClr val="FBBA03"/>
              </a:solidFill>
            </a:endParaRPr>
          </a:p>
        </p:txBody>
      </p:sp>
      <p:pic>
        <p:nvPicPr>
          <p:cNvPr id="5" name="Picture 4"/>
          <p:cNvPicPr>
            <a:picLocks noChangeAspect="1"/>
          </p:cNvPicPr>
          <p:nvPr/>
        </p:nvPicPr>
        <p:blipFill>
          <a:blip r:embed="rId2"/>
          <a:stretch>
            <a:fillRect/>
          </a:stretch>
        </p:blipFill>
        <p:spPr>
          <a:xfrm>
            <a:off x="762000" y="3063278"/>
            <a:ext cx="7696200" cy="3410009"/>
          </a:xfrm>
          <a:prstGeom prst="rect">
            <a:avLst/>
          </a:prstGeom>
        </p:spPr>
      </p:pic>
      <p:pic>
        <p:nvPicPr>
          <p:cNvPr id="6" name="Picture 5" descr="data-center-servers.jpg"/>
          <p:cNvPicPr>
            <a:picLocks noChangeAspect="1"/>
          </p:cNvPicPr>
          <p:nvPr/>
        </p:nvPicPr>
        <p:blipFill>
          <a:blip r:embed="rId3"/>
          <a:stretch>
            <a:fillRect/>
          </a:stretch>
        </p:blipFill>
        <p:spPr>
          <a:xfrm>
            <a:off x="5760720" y="5181600"/>
            <a:ext cx="1783080" cy="1295400"/>
          </a:xfrm>
          <a:prstGeom prst="rect">
            <a:avLst/>
          </a:prstGeom>
        </p:spPr>
      </p:pic>
      <p:pic>
        <p:nvPicPr>
          <p:cNvPr id="7" name="Picture 6" descr="data-center-servers.jpg"/>
          <p:cNvPicPr>
            <a:picLocks noChangeAspect="1"/>
          </p:cNvPicPr>
          <p:nvPr/>
        </p:nvPicPr>
        <p:blipFill>
          <a:blip r:embed="rId3"/>
          <a:stretch>
            <a:fillRect/>
          </a:stretch>
        </p:blipFill>
        <p:spPr>
          <a:xfrm>
            <a:off x="1417320" y="5181600"/>
            <a:ext cx="1783080" cy="1295400"/>
          </a:xfrm>
          <a:prstGeom prst="rect">
            <a:avLst/>
          </a:prstGeom>
        </p:spPr>
      </p:pic>
      <p:sp>
        <p:nvSpPr>
          <p:cNvPr id="8" name="TextBox 7"/>
          <p:cNvSpPr txBox="1"/>
          <p:nvPr/>
        </p:nvSpPr>
        <p:spPr>
          <a:xfrm>
            <a:off x="5334000" y="6443246"/>
            <a:ext cx="2617795" cy="338554"/>
          </a:xfrm>
          <a:prstGeom prst="rect">
            <a:avLst/>
          </a:prstGeom>
          <a:noFill/>
        </p:spPr>
        <p:txBody>
          <a:bodyPr wrap="square" rtlCol="0">
            <a:spAutoFit/>
          </a:bodyPr>
          <a:lstStyle/>
          <a:p>
            <a:pPr algn="ctr"/>
            <a:r>
              <a:rPr lang="en-US" dirty="0" smtClean="0">
                <a:solidFill>
                  <a:srgbClr val="000000"/>
                </a:solidFill>
              </a:rPr>
              <a:t>North Carolina</a:t>
            </a:r>
            <a:endParaRPr lang="en-US" dirty="0">
              <a:solidFill>
                <a:srgbClr val="000000"/>
              </a:solidFill>
            </a:endParaRPr>
          </a:p>
        </p:txBody>
      </p:sp>
      <p:sp>
        <p:nvSpPr>
          <p:cNvPr id="9" name="TextBox 8"/>
          <p:cNvSpPr txBox="1"/>
          <p:nvPr/>
        </p:nvSpPr>
        <p:spPr>
          <a:xfrm>
            <a:off x="1066800" y="6443246"/>
            <a:ext cx="2617795" cy="338554"/>
          </a:xfrm>
          <a:prstGeom prst="rect">
            <a:avLst/>
          </a:prstGeom>
          <a:noFill/>
        </p:spPr>
        <p:txBody>
          <a:bodyPr wrap="square" rtlCol="0">
            <a:spAutoFit/>
          </a:bodyPr>
          <a:lstStyle/>
          <a:p>
            <a:pPr algn="ctr"/>
            <a:r>
              <a:rPr lang="en-US" dirty="0" smtClean="0">
                <a:solidFill>
                  <a:schemeClr val="tx1"/>
                </a:solidFill>
              </a:rPr>
              <a:t>California</a:t>
            </a:r>
            <a:endParaRPr lang="en-US" dirty="0">
              <a:solidFill>
                <a:schemeClr val="tx1"/>
              </a:solidFill>
            </a:endParaRPr>
          </a:p>
        </p:txBody>
      </p:sp>
      <p:cxnSp>
        <p:nvCxnSpPr>
          <p:cNvPr id="10" name="Straight Arrow Connector 9"/>
          <p:cNvCxnSpPr/>
          <p:nvPr/>
        </p:nvCxnSpPr>
        <p:spPr>
          <a:xfrm flipV="1">
            <a:off x="1698341" y="1892588"/>
            <a:ext cx="6939858" cy="2"/>
          </a:xfrm>
          <a:prstGeom prst="straightConnector1">
            <a:avLst/>
          </a:prstGeom>
          <a:ln>
            <a:headEnd type="none" w="med" len="med"/>
            <a:tailEnd type="arrow" w="med" len="med"/>
          </a:ln>
        </p:spPr>
        <p:style>
          <a:lnRef idx="2">
            <a:schemeClr val="dk1"/>
          </a:lnRef>
          <a:fillRef idx="0">
            <a:schemeClr val="dk1"/>
          </a:fillRef>
          <a:effectRef idx="1">
            <a:schemeClr val="dk1"/>
          </a:effectRef>
          <a:fontRef idx="minor">
            <a:schemeClr val="tx1"/>
          </a:fontRef>
        </p:style>
      </p:cxnSp>
      <p:sp>
        <p:nvSpPr>
          <p:cNvPr id="11" name="TextBox 10"/>
          <p:cNvSpPr txBox="1"/>
          <p:nvPr/>
        </p:nvSpPr>
        <p:spPr>
          <a:xfrm>
            <a:off x="457200" y="1676400"/>
            <a:ext cx="1219200" cy="400110"/>
          </a:xfrm>
          <a:prstGeom prst="rect">
            <a:avLst/>
          </a:prstGeom>
          <a:noFill/>
        </p:spPr>
        <p:txBody>
          <a:bodyPr wrap="square" rtlCol="0">
            <a:spAutoFit/>
          </a:bodyPr>
          <a:lstStyle/>
          <a:p>
            <a:r>
              <a:rPr lang="en-US" sz="2000" dirty="0" smtClean="0">
                <a:solidFill>
                  <a:srgbClr val="000000"/>
                </a:solidFill>
              </a:rPr>
              <a:t>You (NY)</a:t>
            </a:r>
            <a:endParaRPr lang="en-US" sz="2000" dirty="0">
              <a:solidFill>
                <a:srgbClr val="000000"/>
              </a:solidFill>
            </a:endParaRPr>
          </a:p>
        </p:txBody>
      </p:sp>
      <p:sp>
        <p:nvSpPr>
          <p:cNvPr id="12" name="Oval 11"/>
          <p:cNvSpPr/>
          <p:nvPr/>
        </p:nvSpPr>
        <p:spPr>
          <a:xfrm>
            <a:off x="4714625" y="1815062"/>
            <a:ext cx="148370" cy="132289"/>
          </a:xfrm>
          <a:prstGeom prst="ellipse">
            <a:avLst/>
          </a:prstGeom>
          <a:solidFill>
            <a:schemeClr val="tx1"/>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TextBox 12"/>
          <p:cNvSpPr txBox="1"/>
          <p:nvPr/>
        </p:nvSpPr>
        <p:spPr>
          <a:xfrm>
            <a:off x="3172790" y="1885890"/>
            <a:ext cx="3138005" cy="400110"/>
          </a:xfrm>
          <a:prstGeom prst="rect">
            <a:avLst/>
          </a:prstGeom>
          <a:noFill/>
        </p:spPr>
        <p:txBody>
          <a:bodyPr wrap="square" rtlCol="0">
            <a:spAutoFit/>
          </a:bodyPr>
          <a:lstStyle/>
          <a:p>
            <a:pPr algn="ctr"/>
            <a:r>
              <a:rPr lang="en-US" sz="2000" dirty="0" err="1" smtClean="0">
                <a:solidFill>
                  <a:schemeClr val="tx1"/>
                </a:solidFill>
              </a:rPr>
              <a:t>x.write</a:t>
            </a:r>
            <a:r>
              <a:rPr lang="en-US" sz="2000" dirty="0" smtClean="0">
                <a:solidFill>
                  <a:schemeClr val="tx1"/>
                </a:solidFill>
              </a:rPr>
              <a:t>(5)</a:t>
            </a:r>
            <a:endParaRPr lang="en-US" sz="2000" dirty="0">
              <a:solidFill>
                <a:schemeClr val="tx1"/>
              </a:solidFill>
            </a:endParaRPr>
          </a:p>
        </p:txBody>
      </p:sp>
      <p:cxnSp>
        <p:nvCxnSpPr>
          <p:cNvPr id="14" name="Straight Arrow Connector 13"/>
          <p:cNvCxnSpPr/>
          <p:nvPr/>
        </p:nvCxnSpPr>
        <p:spPr>
          <a:xfrm flipV="1">
            <a:off x="1698341" y="2425988"/>
            <a:ext cx="6939858" cy="2"/>
          </a:xfrm>
          <a:prstGeom prst="straightConnector1">
            <a:avLst/>
          </a:prstGeom>
          <a:ln>
            <a:headEnd type="none" w="med" len="med"/>
            <a:tailEnd type="arrow" w="med" len="med"/>
          </a:ln>
        </p:spPr>
        <p:style>
          <a:lnRef idx="2">
            <a:schemeClr val="dk1"/>
          </a:lnRef>
          <a:fillRef idx="0">
            <a:schemeClr val="dk1"/>
          </a:fillRef>
          <a:effectRef idx="1">
            <a:schemeClr val="dk1"/>
          </a:effectRef>
          <a:fontRef idx="minor">
            <a:schemeClr val="tx1"/>
          </a:fontRef>
        </p:style>
      </p:cxnSp>
      <p:sp>
        <p:nvSpPr>
          <p:cNvPr id="15" name="TextBox 14"/>
          <p:cNvSpPr txBox="1"/>
          <p:nvPr/>
        </p:nvSpPr>
        <p:spPr>
          <a:xfrm>
            <a:off x="152400" y="2209800"/>
            <a:ext cx="1524000" cy="400110"/>
          </a:xfrm>
          <a:prstGeom prst="rect">
            <a:avLst/>
          </a:prstGeom>
          <a:noFill/>
        </p:spPr>
        <p:txBody>
          <a:bodyPr wrap="square" rtlCol="0">
            <a:spAutoFit/>
          </a:bodyPr>
          <a:lstStyle/>
          <a:p>
            <a:r>
              <a:rPr lang="en-US" sz="2000" dirty="0" smtClean="0">
                <a:solidFill>
                  <a:srgbClr val="000000"/>
                </a:solidFill>
              </a:rPr>
              <a:t>Friend (CA)</a:t>
            </a:r>
            <a:endParaRPr lang="en-US" sz="2000" dirty="0">
              <a:solidFill>
                <a:srgbClr val="000000"/>
              </a:solidFill>
            </a:endParaRPr>
          </a:p>
        </p:txBody>
      </p:sp>
      <p:sp>
        <p:nvSpPr>
          <p:cNvPr id="16" name="Oval 15"/>
          <p:cNvSpPr/>
          <p:nvPr/>
        </p:nvSpPr>
        <p:spPr>
          <a:xfrm>
            <a:off x="2962025" y="2348462"/>
            <a:ext cx="148370" cy="132289"/>
          </a:xfrm>
          <a:prstGeom prst="ellipse">
            <a:avLst/>
          </a:prstGeom>
          <a:solidFill>
            <a:schemeClr val="tx1"/>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TextBox 16"/>
          <p:cNvSpPr txBox="1"/>
          <p:nvPr/>
        </p:nvSpPr>
        <p:spPr>
          <a:xfrm>
            <a:off x="1524000" y="2419290"/>
            <a:ext cx="3138005" cy="400110"/>
          </a:xfrm>
          <a:prstGeom prst="rect">
            <a:avLst/>
          </a:prstGeom>
          <a:noFill/>
        </p:spPr>
        <p:txBody>
          <a:bodyPr wrap="square" rtlCol="0">
            <a:spAutoFit/>
          </a:bodyPr>
          <a:lstStyle/>
          <a:p>
            <a:pPr algn="ctr"/>
            <a:r>
              <a:rPr lang="en-US" sz="2000" dirty="0" err="1" smtClean="0">
                <a:solidFill>
                  <a:schemeClr val="tx1"/>
                </a:solidFill>
              </a:rPr>
              <a:t>x.write</a:t>
            </a:r>
            <a:r>
              <a:rPr lang="en-US" sz="2000" dirty="0">
                <a:solidFill>
                  <a:schemeClr val="tx1"/>
                </a:solidFill>
              </a:rPr>
              <a:t>(</a:t>
            </a:r>
            <a:r>
              <a:rPr lang="en-US" sz="2000" dirty="0" smtClean="0">
                <a:solidFill>
                  <a:schemeClr val="tx1"/>
                </a:solidFill>
              </a:rPr>
              <a:t>2)</a:t>
            </a:r>
            <a:endParaRPr lang="en-US" sz="2000" dirty="0">
              <a:solidFill>
                <a:schemeClr val="tx1"/>
              </a:solidFill>
            </a:endParaRPr>
          </a:p>
        </p:txBody>
      </p:sp>
      <p:sp>
        <p:nvSpPr>
          <p:cNvPr id="18" name="TextBox 17"/>
          <p:cNvSpPr txBox="1"/>
          <p:nvPr/>
        </p:nvSpPr>
        <p:spPr>
          <a:xfrm>
            <a:off x="4558195" y="2419290"/>
            <a:ext cx="3138005" cy="400110"/>
          </a:xfrm>
          <a:prstGeom prst="rect">
            <a:avLst/>
          </a:prstGeom>
          <a:noFill/>
        </p:spPr>
        <p:txBody>
          <a:bodyPr wrap="square" rtlCol="0">
            <a:spAutoFit/>
          </a:bodyPr>
          <a:lstStyle/>
          <a:p>
            <a:pPr algn="ctr"/>
            <a:r>
              <a:rPr lang="en-US" sz="2000" dirty="0">
                <a:solidFill>
                  <a:schemeClr val="tx1"/>
                </a:solidFill>
              </a:rPr>
              <a:t>r</a:t>
            </a:r>
            <a:r>
              <a:rPr lang="en-US" sz="2000" dirty="0" smtClean="0">
                <a:solidFill>
                  <a:schemeClr val="tx1"/>
                </a:solidFill>
              </a:rPr>
              <a:t>ead(</a:t>
            </a:r>
            <a:r>
              <a:rPr lang="en-US" sz="2000" dirty="0" smtClean="0">
                <a:solidFill>
                  <a:schemeClr val="tx1"/>
                </a:solidFill>
                <a:sym typeface="Wingdings"/>
              </a:rPr>
              <a:t>x)  5</a:t>
            </a:r>
            <a:endParaRPr lang="en-US" sz="2000" dirty="0">
              <a:solidFill>
                <a:schemeClr val="tx1"/>
              </a:solidFill>
            </a:endParaRPr>
          </a:p>
        </p:txBody>
      </p:sp>
      <p:sp>
        <p:nvSpPr>
          <p:cNvPr id="19" name="Oval 18"/>
          <p:cNvSpPr/>
          <p:nvPr/>
        </p:nvSpPr>
        <p:spPr>
          <a:xfrm>
            <a:off x="6010025" y="2354767"/>
            <a:ext cx="148370" cy="132289"/>
          </a:xfrm>
          <a:prstGeom prst="ellipse">
            <a:avLst/>
          </a:prstGeom>
          <a:solidFill>
            <a:schemeClr val="tx1"/>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20" name="Picture 19"/>
          <p:cNvPicPr>
            <a:picLocks noChangeAspect="1"/>
          </p:cNvPicPr>
          <p:nvPr/>
        </p:nvPicPr>
        <p:blipFill>
          <a:blip r:embed="rId4"/>
          <a:stretch>
            <a:fillRect/>
          </a:stretch>
        </p:blipFill>
        <p:spPr>
          <a:xfrm>
            <a:off x="228600" y="1143000"/>
            <a:ext cx="519176" cy="589973"/>
          </a:xfrm>
          <a:prstGeom prst="rect">
            <a:avLst/>
          </a:prstGeom>
        </p:spPr>
      </p:pic>
    </p:spTree>
    <p:extLst>
      <p:ext uri="{BB962C8B-B14F-4D97-AF65-F5344CB8AC3E}">
        <p14:creationId xmlns:p14="http://schemas.microsoft.com/office/powerpoint/2010/main" val="29227897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Implementing </a:t>
            </a:r>
            <a:r>
              <a:rPr lang="en-US" dirty="0" err="1" smtClean="0"/>
              <a:t>Linearizability</a:t>
            </a:r>
            <a:endParaRPr lang="en-US" dirty="0"/>
          </a:p>
        </p:txBody>
      </p:sp>
      <p:sp>
        <p:nvSpPr>
          <p:cNvPr id="3" name="Content Placeholder 2"/>
          <p:cNvSpPr>
            <a:spLocks noGrp="1"/>
          </p:cNvSpPr>
          <p:nvPr>
            <p:ph idx="1"/>
          </p:nvPr>
        </p:nvSpPr>
        <p:spPr>
          <a:xfrm>
            <a:off x="698500" y="1193800"/>
            <a:ext cx="7683500" cy="5359400"/>
          </a:xfrm>
        </p:spPr>
        <p:txBody>
          <a:bodyPr>
            <a:normAutofit/>
          </a:bodyPr>
          <a:lstStyle/>
          <a:p>
            <a:r>
              <a:rPr lang="en-US" dirty="0" smtClean="0"/>
              <a:t>Will this be difficult to implement?</a:t>
            </a:r>
          </a:p>
          <a:p>
            <a:pPr lvl="1"/>
            <a:r>
              <a:rPr lang="en-US" dirty="0"/>
              <a:t>It depends on what you want to provide</a:t>
            </a:r>
            <a:r>
              <a:rPr lang="en-US" dirty="0" smtClean="0"/>
              <a:t>.</a:t>
            </a:r>
            <a:endParaRPr lang="en-US" dirty="0"/>
          </a:p>
          <a:p>
            <a:endParaRPr lang="en-US" dirty="0" smtClean="0"/>
          </a:p>
          <a:p>
            <a:endParaRPr lang="en-US" dirty="0"/>
          </a:p>
          <a:p>
            <a:endParaRPr lang="en-US" dirty="0" smtClean="0"/>
          </a:p>
          <a:p>
            <a:pPr lvl="1"/>
            <a:endParaRPr lang="en-US" dirty="0" smtClean="0"/>
          </a:p>
          <a:p>
            <a:r>
              <a:rPr lang="en-US" dirty="0" smtClean="0"/>
              <a:t>How about:</a:t>
            </a:r>
          </a:p>
          <a:p>
            <a:pPr lvl="1"/>
            <a:r>
              <a:rPr lang="en-US" dirty="0" smtClean="0"/>
              <a:t>All clients send all read/write to CA datacenter.</a:t>
            </a:r>
          </a:p>
          <a:p>
            <a:pPr lvl="1"/>
            <a:r>
              <a:rPr lang="en-US" dirty="0" smtClean="0"/>
              <a:t>CA datacenter propagates to NC datacenter.</a:t>
            </a:r>
          </a:p>
          <a:p>
            <a:pPr lvl="1"/>
            <a:r>
              <a:rPr lang="en-US" dirty="0" smtClean="0"/>
              <a:t>A request never returns until all propagation is done.</a:t>
            </a:r>
            <a:endParaRPr lang="en-US" dirty="0"/>
          </a:p>
          <a:p>
            <a:pPr lvl="1"/>
            <a:r>
              <a:rPr lang="en-US" dirty="0" smtClean="0"/>
              <a:t>Correctness (</a:t>
            </a:r>
            <a:r>
              <a:rPr lang="en-US" dirty="0" err="1" smtClean="0"/>
              <a:t>linearizability</a:t>
            </a:r>
            <a:r>
              <a:rPr lang="en-US" dirty="0" smtClean="0"/>
              <a:t>)? yes</a:t>
            </a:r>
          </a:p>
          <a:p>
            <a:pPr lvl="1"/>
            <a:r>
              <a:rPr lang="en-US" dirty="0" smtClean="0"/>
              <a:t>Performance? No</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7</a:t>
            </a:fld>
            <a:endParaRPr lang="en-US" b="0">
              <a:solidFill>
                <a:srgbClr val="FBBA03"/>
              </a:solidFill>
            </a:endParaRPr>
          </a:p>
        </p:txBody>
      </p:sp>
      <p:cxnSp>
        <p:nvCxnSpPr>
          <p:cNvPr id="10" name="Straight Arrow Connector 9"/>
          <p:cNvCxnSpPr/>
          <p:nvPr/>
        </p:nvCxnSpPr>
        <p:spPr>
          <a:xfrm flipV="1">
            <a:off x="1698341" y="2349788"/>
            <a:ext cx="6939858" cy="2"/>
          </a:xfrm>
          <a:prstGeom prst="straightConnector1">
            <a:avLst/>
          </a:prstGeom>
          <a:ln>
            <a:headEnd type="none" w="med" len="med"/>
            <a:tailEnd type="arrow" w="med" len="med"/>
          </a:ln>
        </p:spPr>
        <p:style>
          <a:lnRef idx="2">
            <a:schemeClr val="dk1"/>
          </a:lnRef>
          <a:fillRef idx="0">
            <a:schemeClr val="dk1"/>
          </a:fillRef>
          <a:effectRef idx="1">
            <a:schemeClr val="dk1"/>
          </a:effectRef>
          <a:fontRef idx="minor">
            <a:schemeClr val="tx1"/>
          </a:fontRef>
        </p:style>
      </p:cxnSp>
      <p:sp>
        <p:nvSpPr>
          <p:cNvPr id="11" name="TextBox 10"/>
          <p:cNvSpPr txBox="1"/>
          <p:nvPr/>
        </p:nvSpPr>
        <p:spPr>
          <a:xfrm>
            <a:off x="457200" y="2133600"/>
            <a:ext cx="1219200" cy="400110"/>
          </a:xfrm>
          <a:prstGeom prst="rect">
            <a:avLst/>
          </a:prstGeom>
          <a:noFill/>
        </p:spPr>
        <p:txBody>
          <a:bodyPr wrap="square" rtlCol="0">
            <a:spAutoFit/>
          </a:bodyPr>
          <a:lstStyle/>
          <a:p>
            <a:r>
              <a:rPr lang="en-US" sz="2000" dirty="0" smtClean="0">
                <a:solidFill>
                  <a:srgbClr val="000000"/>
                </a:solidFill>
              </a:rPr>
              <a:t>You (NY)</a:t>
            </a:r>
            <a:endParaRPr lang="en-US" sz="2000" dirty="0">
              <a:solidFill>
                <a:srgbClr val="000000"/>
              </a:solidFill>
            </a:endParaRPr>
          </a:p>
        </p:txBody>
      </p:sp>
      <p:sp>
        <p:nvSpPr>
          <p:cNvPr id="12" name="Oval 11"/>
          <p:cNvSpPr/>
          <p:nvPr/>
        </p:nvSpPr>
        <p:spPr>
          <a:xfrm>
            <a:off x="4714625" y="2272262"/>
            <a:ext cx="148370" cy="132289"/>
          </a:xfrm>
          <a:prstGeom prst="ellipse">
            <a:avLst/>
          </a:prstGeom>
          <a:solidFill>
            <a:schemeClr val="tx1"/>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TextBox 12"/>
          <p:cNvSpPr txBox="1"/>
          <p:nvPr/>
        </p:nvSpPr>
        <p:spPr>
          <a:xfrm>
            <a:off x="3172790" y="2343090"/>
            <a:ext cx="3138005" cy="400110"/>
          </a:xfrm>
          <a:prstGeom prst="rect">
            <a:avLst/>
          </a:prstGeom>
          <a:noFill/>
        </p:spPr>
        <p:txBody>
          <a:bodyPr wrap="square" rtlCol="0">
            <a:spAutoFit/>
          </a:bodyPr>
          <a:lstStyle/>
          <a:p>
            <a:pPr algn="ctr"/>
            <a:r>
              <a:rPr lang="en-US" sz="2000" dirty="0" err="1" smtClean="0">
                <a:solidFill>
                  <a:schemeClr val="tx1"/>
                </a:solidFill>
              </a:rPr>
              <a:t>x.write</a:t>
            </a:r>
            <a:r>
              <a:rPr lang="en-US" sz="2000" dirty="0" smtClean="0">
                <a:solidFill>
                  <a:schemeClr val="tx1"/>
                </a:solidFill>
              </a:rPr>
              <a:t>(5)</a:t>
            </a:r>
            <a:endParaRPr lang="en-US" sz="2000" dirty="0">
              <a:solidFill>
                <a:schemeClr val="tx1"/>
              </a:solidFill>
            </a:endParaRPr>
          </a:p>
        </p:txBody>
      </p:sp>
      <p:cxnSp>
        <p:nvCxnSpPr>
          <p:cNvPr id="14" name="Straight Arrow Connector 13"/>
          <p:cNvCxnSpPr/>
          <p:nvPr/>
        </p:nvCxnSpPr>
        <p:spPr>
          <a:xfrm flipV="1">
            <a:off x="1698341" y="2883188"/>
            <a:ext cx="6939858" cy="2"/>
          </a:xfrm>
          <a:prstGeom prst="straightConnector1">
            <a:avLst/>
          </a:prstGeom>
          <a:ln>
            <a:headEnd type="none" w="med" len="med"/>
            <a:tailEnd type="arrow" w="med" len="med"/>
          </a:ln>
        </p:spPr>
        <p:style>
          <a:lnRef idx="2">
            <a:schemeClr val="dk1"/>
          </a:lnRef>
          <a:fillRef idx="0">
            <a:schemeClr val="dk1"/>
          </a:fillRef>
          <a:effectRef idx="1">
            <a:schemeClr val="dk1"/>
          </a:effectRef>
          <a:fontRef idx="minor">
            <a:schemeClr val="tx1"/>
          </a:fontRef>
        </p:style>
      </p:cxnSp>
      <p:sp>
        <p:nvSpPr>
          <p:cNvPr id="15" name="TextBox 14"/>
          <p:cNvSpPr txBox="1"/>
          <p:nvPr/>
        </p:nvSpPr>
        <p:spPr>
          <a:xfrm>
            <a:off x="152400" y="2667000"/>
            <a:ext cx="1524000" cy="400110"/>
          </a:xfrm>
          <a:prstGeom prst="rect">
            <a:avLst/>
          </a:prstGeom>
          <a:noFill/>
        </p:spPr>
        <p:txBody>
          <a:bodyPr wrap="square" rtlCol="0">
            <a:spAutoFit/>
          </a:bodyPr>
          <a:lstStyle/>
          <a:p>
            <a:r>
              <a:rPr lang="en-US" sz="2000" dirty="0" smtClean="0">
                <a:solidFill>
                  <a:srgbClr val="000000"/>
                </a:solidFill>
              </a:rPr>
              <a:t>Friend (CA)</a:t>
            </a:r>
            <a:endParaRPr lang="en-US" sz="2000" dirty="0">
              <a:solidFill>
                <a:srgbClr val="000000"/>
              </a:solidFill>
            </a:endParaRPr>
          </a:p>
        </p:txBody>
      </p:sp>
      <p:sp>
        <p:nvSpPr>
          <p:cNvPr id="16" name="Oval 15"/>
          <p:cNvSpPr/>
          <p:nvPr/>
        </p:nvSpPr>
        <p:spPr>
          <a:xfrm>
            <a:off x="2962025" y="2805662"/>
            <a:ext cx="148370" cy="132289"/>
          </a:xfrm>
          <a:prstGeom prst="ellipse">
            <a:avLst/>
          </a:prstGeom>
          <a:solidFill>
            <a:schemeClr val="tx1"/>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TextBox 16"/>
          <p:cNvSpPr txBox="1"/>
          <p:nvPr/>
        </p:nvSpPr>
        <p:spPr>
          <a:xfrm>
            <a:off x="1524000" y="2876490"/>
            <a:ext cx="3138005" cy="400110"/>
          </a:xfrm>
          <a:prstGeom prst="rect">
            <a:avLst/>
          </a:prstGeom>
          <a:noFill/>
        </p:spPr>
        <p:txBody>
          <a:bodyPr wrap="square" rtlCol="0">
            <a:spAutoFit/>
          </a:bodyPr>
          <a:lstStyle/>
          <a:p>
            <a:pPr algn="ctr"/>
            <a:r>
              <a:rPr lang="en-US" sz="2000" dirty="0" err="1" smtClean="0">
                <a:solidFill>
                  <a:schemeClr val="tx1"/>
                </a:solidFill>
              </a:rPr>
              <a:t>x.write</a:t>
            </a:r>
            <a:r>
              <a:rPr lang="en-US" sz="2000" dirty="0">
                <a:solidFill>
                  <a:schemeClr val="tx1"/>
                </a:solidFill>
              </a:rPr>
              <a:t>(</a:t>
            </a:r>
            <a:r>
              <a:rPr lang="en-US" sz="2000" dirty="0" smtClean="0">
                <a:solidFill>
                  <a:schemeClr val="tx1"/>
                </a:solidFill>
              </a:rPr>
              <a:t>2)</a:t>
            </a:r>
            <a:endParaRPr lang="en-US" sz="2000" dirty="0">
              <a:solidFill>
                <a:schemeClr val="tx1"/>
              </a:solidFill>
            </a:endParaRPr>
          </a:p>
        </p:txBody>
      </p:sp>
      <p:sp>
        <p:nvSpPr>
          <p:cNvPr id="18" name="TextBox 17"/>
          <p:cNvSpPr txBox="1"/>
          <p:nvPr/>
        </p:nvSpPr>
        <p:spPr>
          <a:xfrm>
            <a:off x="4558195" y="2876490"/>
            <a:ext cx="3138005" cy="400110"/>
          </a:xfrm>
          <a:prstGeom prst="rect">
            <a:avLst/>
          </a:prstGeom>
          <a:noFill/>
        </p:spPr>
        <p:txBody>
          <a:bodyPr wrap="square" rtlCol="0">
            <a:spAutoFit/>
          </a:bodyPr>
          <a:lstStyle/>
          <a:p>
            <a:pPr algn="ctr"/>
            <a:r>
              <a:rPr lang="en-US" sz="2000" dirty="0">
                <a:solidFill>
                  <a:schemeClr val="tx1"/>
                </a:solidFill>
              </a:rPr>
              <a:t>r</a:t>
            </a:r>
            <a:r>
              <a:rPr lang="en-US" sz="2000" dirty="0" smtClean="0">
                <a:solidFill>
                  <a:schemeClr val="tx1"/>
                </a:solidFill>
              </a:rPr>
              <a:t>ead(</a:t>
            </a:r>
            <a:r>
              <a:rPr lang="en-US" sz="2000" dirty="0" smtClean="0">
                <a:solidFill>
                  <a:schemeClr val="tx1"/>
                </a:solidFill>
                <a:sym typeface="Wingdings"/>
              </a:rPr>
              <a:t>x)  5</a:t>
            </a:r>
            <a:endParaRPr lang="en-US" sz="2000" dirty="0">
              <a:solidFill>
                <a:schemeClr val="tx1"/>
              </a:solidFill>
            </a:endParaRPr>
          </a:p>
        </p:txBody>
      </p:sp>
      <p:sp>
        <p:nvSpPr>
          <p:cNvPr id="19" name="Oval 18"/>
          <p:cNvSpPr/>
          <p:nvPr/>
        </p:nvSpPr>
        <p:spPr>
          <a:xfrm>
            <a:off x="6010025" y="2811967"/>
            <a:ext cx="148370" cy="132289"/>
          </a:xfrm>
          <a:prstGeom prst="ellipse">
            <a:avLst/>
          </a:prstGeom>
          <a:solidFill>
            <a:schemeClr val="tx1"/>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47843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Implementing </a:t>
            </a:r>
            <a:r>
              <a:rPr lang="en-US" dirty="0" err="1" smtClean="0"/>
              <a:t>Linearizability</a:t>
            </a:r>
            <a:endParaRPr lang="en-US" dirty="0"/>
          </a:p>
        </p:txBody>
      </p:sp>
      <p:sp>
        <p:nvSpPr>
          <p:cNvPr id="3" name="Content Placeholder 2"/>
          <p:cNvSpPr>
            <a:spLocks noGrp="1"/>
          </p:cNvSpPr>
          <p:nvPr>
            <p:ph idx="1"/>
          </p:nvPr>
        </p:nvSpPr>
        <p:spPr>
          <a:xfrm>
            <a:off x="698500" y="1193800"/>
            <a:ext cx="7683500" cy="5664200"/>
          </a:xfrm>
        </p:spPr>
        <p:txBody>
          <a:bodyPr>
            <a:normAutofit/>
          </a:bodyPr>
          <a:lstStyle/>
          <a:p>
            <a:r>
              <a:rPr lang="en-US" dirty="0" smtClean="0"/>
              <a:t>Importance of latency</a:t>
            </a:r>
          </a:p>
          <a:p>
            <a:pPr lvl="1"/>
            <a:r>
              <a:rPr lang="en-US" dirty="0"/>
              <a:t>Amazon: every 100ms of latency costs them 1% in sales.</a:t>
            </a:r>
          </a:p>
          <a:p>
            <a:pPr lvl="1"/>
            <a:r>
              <a:rPr lang="en-US" dirty="0"/>
              <a:t>Google: an extra .5 seconds in search page generation time dropped traffic by 20%</a:t>
            </a:r>
            <a:r>
              <a:rPr lang="en-US" dirty="0" smtClean="0"/>
              <a:t>.</a:t>
            </a:r>
          </a:p>
          <a:p>
            <a:r>
              <a:rPr lang="en-US" dirty="0" err="1" smtClean="0"/>
              <a:t>Linearizability</a:t>
            </a:r>
            <a:r>
              <a:rPr lang="en-US" dirty="0" smtClean="0"/>
              <a:t> </a:t>
            </a:r>
            <a:r>
              <a:rPr lang="en-US" dirty="0" smtClean="0">
                <a:solidFill>
                  <a:srgbClr val="0000FF"/>
                </a:solidFill>
              </a:rPr>
              <a:t>typically</a:t>
            </a:r>
            <a:r>
              <a:rPr lang="en-US" dirty="0" smtClean="0"/>
              <a:t> requires </a:t>
            </a:r>
            <a:r>
              <a:rPr lang="en-US" i="1" dirty="0" smtClean="0">
                <a:solidFill>
                  <a:srgbClr val="FF0000"/>
                </a:solidFill>
              </a:rPr>
              <a:t>complete</a:t>
            </a:r>
            <a:r>
              <a:rPr lang="en-US" dirty="0" smtClean="0">
                <a:solidFill>
                  <a:srgbClr val="FF0000"/>
                </a:solidFill>
              </a:rPr>
              <a:t> synchronization of multiple copies before a write operation returns</a:t>
            </a:r>
            <a:r>
              <a:rPr lang="en-US" dirty="0" smtClean="0"/>
              <a:t>.</a:t>
            </a:r>
          </a:p>
          <a:p>
            <a:pPr lvl="1"/>
            <a:r>
              <a:rPr lang="en-US" dirty="0" smtClean="0"/>
              <a:t>So that any read over any copy can return the most recent write.</a:t>
            </a:r>
          </a:p>
          <a:p>
            <a:pPr lvl="1"/>
            <a:r>
              <a:rPr lang="en-US" dirty="0" smtClean="0"/>
              <a:t>No room for asynchronous writes (i.e., a write operation returns before all updates are propagated.)</a:t>
            </a:r>
          </a:p>
          <a:p>
            <a:r>
              <a:rPr lang="en-US" dirty="0" smtClean="0"/>
              <a:t>It makes less sense in a global setting.</a:t>
            </a:r>
          </a:p>
          <a:p>
            <a:pPr lvl="1"/>
            <a:r>
              <a:rPr lang="en-US" dirty="0" smtClean="0"/>
              <a:t>Inter-</a:t>
            </a:r>
            <a:r>
              <a:rPr lang="en-US" dirty="0" err="1" smtClean="0"/>
              <a:t>datecenter</a:t>
            </a:r>
            <a:r>
              <a:rPr lang="en-US" dirty="0" smtClean="0"/>
              <a:t> latency: ~10s </a:t>
            </a:r>
            <a:r>
              <a:rPr lang="en-US" dirty="0" err="1" smtClean="0"/>
              <a:t>ms</a:t>
            </a:r>
            <a:r>
              <a:rPr lang="en-US" dirty="0" smtClean="0"/>
              <a:t> to ~100s </a:t>
            </a:r>
            <a:r>
              <a:rPr lang="en-US" dirty="0" err="1" smtClean="0"/>
              <a:t>ms</a:t>
            </a:r>
            <a:endParaRPr lang="en-US" dirty="0" smtClean="0"/>
          </a:p>
          <a:p>
            <a:r>
              <a:rPr lang="en-US" dirty="0" smtClean="0"/>
              <a:t>It might still makes sense in a local setting (e.g., within a single data center).</a:t>
            </a:r>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8</a:t>
            </a:fld>
            <a:endParaRPr lang="en-US" b="0">
              <a:solidFill>
                <a:srgbClr val="FBBA03"/>
              </a:solidFill>
            </a:endParaRPr>
          </a:p>
        </p:txBody>
      </p:sp>
    </p:spTree>
    <p:extLst>
      <p:ext uri="{BB962C8B-B14F-4D97-AF65-F5344CB8AC3E}">
        <p14:creationId xmlns:p14="http://schemas.microsoft.com/office/powerpoint/2010/main" val="2217484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Passive (Primary-Backup) Replication</a:t>
            </a:r>
            <a:endParaRPr lang="en-US" dirty="0"/>
          </a:p>
        </p:txBody>
      </p:sp>
      <p:sp>
        <p:nvSpPr>
          <p:cNvPr id="3" name="Content Placeholder 2"/>
          <p:cNvSpPr>
            <a:spLocks noGrp="1"/>
          </p:cNvSpPr>
          <p:nvPr>
            <p:ph idx="1"/>
          </p:nvPr>
        </p:nvSpPr>
        <p:spPr>
          <a:xfrm>
            <a:off x="698500" y="1193800"/>
            <a:ext cx="7683500" cy="5306709"/>
          </a:xfrm>
        </p:spPr>
        <p:txBody>
          <a:bodyPr>
            <a:normAutofit lnSpcReduction="10000"/>
          </a:bodyPr>
          <a:lstStyle/>
          <a:p>
            <a:endParaRPr lang="en-US" dirty="0" smtClean="0"/>
          </a:p>
          <a:p>
            <a:endParaRPr lang="en-US" dirty="0" smtClean="0"/>
          </a:p>
          <a:p>
            <a:endParaRPr lang="en-US" dirty="0" smtClean="0"/>
          </a:p>
          <a:p>
            <a:pPr>
              <a:buNone/>
            </a:pPr>
            <a:endParaRPr lang="en-US" dirty="0" smtClean="0">
              <a:solidFill>
                <a:srgbClr val="6BB76D"/>
              </a:solidFill>
            </a:endParaRPr>
          </a:p>
          <a:p>
            <a:endParaRPr lang="en-US" dirty="0" smtClean="0">
              <a:solidFill>
                <a:srgbClr val="0000FF"/>
              </a:solidFill>
            </a:endParaRPr>
          </a:p>
          <a:p>
            <a:r>
              <a:rPr lang="en-US" dirty="0" smtClean="0">
                <a:solidFill>
                  <a:srgbClr val="0000FF"/>
                </a:solidFill>
              </a:rPr>
              <a:t>Request Communication</a:t>
            </a:r>
            <a:r>
              <a:rPr lang="en-US" dirty="0" smtClean="0"/>
              <a:t>: the request is issued to the primary RM and carries a unique request id.</a:t>
            </a:r>
          </a:p>
          <a:p>
            <a:r>
              <a:rPr lang="en-US" dirty="0" smtClean="0">
                <a:solidFill>
                  <a:srgbClr val="0000FF"/>
                </a:solidFill>
              </a:rPr>
              <a:t>Coordination</a:t>
            </a:r>
            <a:r>
              <a:rPr lang="en-US" dirty="0" smtClean="0"/>
              <a:t>: Primary takes requests atomically, in order, checks id (resends response if not new id.)</a:t>
            </a:r>
          </a:p>
          <a:p>
            <a:r>
              <a:rPr lang="en-US" dirty="0" smtClean="0">
                <a:solidFill>
                  <a:srgbClr val="0000FF"/>
                </a:solidFill>
              </a:rPr>
              <a:t>Execution</a:t>
            </a:r>
            <a:r>
              <a:rPr lang="en-US" dirty="0" smtClean="0"/>
              <a:t>: Primary executes &amp; stores the response  </a:t>
            </a:r>
          </a:p>
          <a:p>
            <a:r>
              <a:rPr lang="en-US" dirty="0" smtClean="0">
                <a:solidFill>
                  <a:srgbClr val="0000FF"/>
                </a:solidFill>
              </a:rPr>
              <a:t>Agreement</a:t>
            </a:r>
            <a:r>
              <a:rPr lang="en-US" dirty="0" smtClean="0"/>
              <a:t>: If update, primary sends updated state/result, </a:t>
            </a:r>
            <a:r>
              <a:rPr lang="en-US" dirty="0" err="1" smtClean="0"/>
              <a:t>req</a:t>
            </a:r>
            <a:r>
              <a:rPr lang="en-US" dirty="0" smtClean="0"/>
              <a:t>-id and response to all backup </a:t>
            </a:r>
            <a:r>
              <a:rPr lang="en-US" dirty="0" err="1" smtClean="0"/>
              <a:t>RMs</a:t>
            </a:r>
            <a:r>
              <a:rPr lang="en-US" dirty="0" smtClean="0"/>
              <a:t> (1-phase commit enough).</a:t>
            </a:r>
          </a:p>
          <a:p>
            <a:r>
              <a:rPr lang="en-US" dirty="0" smtClean="0">
                <a:solidFill>
                  <a:srgbClr val="0000FF"/>
                </a:solidFill>
              </a:rPr>
              <a:t>Response</a:t>
            </a:r>
            <a:r>
              <a:rPr lang="en-US" dirty="0" smtClean="0"/>
              <a:t>: primary sends result to the front end</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9</a:t>
            </a:fld>
            <a:endParaRPr lang="en-US" b="0">
              <a:solidFill>
                <a:srgbClr val="FBBA03"/>
              </a:solidFill>
            </a:endParaRPr>
          </a:p>
        </p:txBody>
      </p:sp>
      <p:sp>
        <p:nvSpPr>
          <p:cNvPr id="5" name="Rectangle 2"/>
          <p:cNvSpPr>
            <a:spLocks noChangeArrowheads="1"/>
          </p:cNvSpPr>
          <p:nvPr/>
        </p:nvSpPr>
        <p:spPr bwMode="auto">
          <a:xfrm>
            <a:off x="5765800" y="1143000"/>
            <a:ext cx="2451100" cy="2082800"/>
          </a:xfrm>
          <a:prstGeom prst="rect">
            <a:avLst/>
          </a:prstGeom>
          <a:solidFill>
            <a:schemeClr val="folHlink"/>
          </a:solidFill>
          <a:ln w="12700">
            <a:solidFill>
              <a:srgbClr val="000000"/>
            </a:solidFill>
            <a:miter lim="800000"/>
            <a:headEnd type="none" w="sm" len="sm"/>
            <a:tailEnd type="none" w="med" len="lg"/>
          </a:ln>
        </p:spPr>
        <p:txBody>
          <a:bodyPr wrap="none" anchor="ctr"/>
          <a:lstStyle/>
          <a:p>
            <a:endParaRPr lang="en-US"/>
          </a:p>
        </p:txBody>
      </p:sp>
      <p:sp>
        <p:nvSpPr>
          <p:cNvPr id="6" name="Rectangle 3"/>
          <p:cNvSpPr>
            <a:spLocks noChangeArrowheads="1"/>
          </p:cNvSpPr>
          <p:nvPr/>
        </p:nvSpPr>
        <p:spPr bwMode="auto">
          <a:xfrm>
            <a:off x="1079500" y="1206500"/>
            <a:ext cx="3886200" cy="685800"/>
          </a:xfrm>
          <a:prstGeom prst="rect">
            <a:avLst/>
          </a:prstGeom>
          <a:noFill/>
          <a:ln w="12700">
            <a:solidFill>
              <a:srgbClr val="000000"/>
            </a:solidFill>
            <a:miter lim="800000"/>
            <a:headEnd type="none" w="sm" len="sm"/>
            <a:tailEnd type="none" w="med" len="lg"/>
          </a:ln>
          <a:effectLst/>
        </p:spPr>
        <p:txBody>
          <a:bodyPr wrap="none" anchor="ctr"/>
          <a:lstStyle/>
          <a:p>
            <a:pPr>
              <a:defRPr/>
            </a:pPr>
            <a:endParaRPr lang="en-US">
              <a:latin typeface="Helvetica" pitchFamily="-107" charset="0"/>
              <a:ea typeface="ＭＳ Ｐゴシック" pitchFamily="-107" charset="-128"/>
              <a:cs typeface="ＭＳ Ｐゴシック" pitchFamily="-107" charset="-128"/>
            </a:endParaRPr>
          </a:p>
        </p:txBody>
      </p:sp>
      <p:sp>
        <p:nvSpPr>
          <p:cNvPr id="7" name="Oval 6"/>
          <p:cNvSpPr>
            <a:spLocks noChangeArrowheads="1"/>
          </p:cNvSpPr>
          <p:nvPr/>
        </p:nvSpPr>
        <p:spPr bwMode="auto">
          <a:xfrm>
            <a:off x="1371600" y="1358900"/>
            <a:ext cx="876300" cy="4064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8" name="Text Box 7"/>
          <p:cNvSpPr txBox="1">
            <a:spLocks noChangeArrowheads="1"/>
          </p:cNvSpPr>
          <p:nvPr/>
        </p:nvSpPr>
        <p:spPr bwMode="auto">
          <a:xfrm>
            <a:off x="1384300" y="1409700"/>
            <a:ext cx="876300" cy="33855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dirty="0">
                <a:solidFill>
                  <a:srgbClr val="000000"/>
                </a:solidFill>
              </a:rPr>
              <a:t>Client</a:t>
            </a:r>
          </a:p>
        </p:txBody>
      </p:sp>
      <p:sp>
        <p:nvSpPr>
          <p:cNvPr id="9" name="Text Box 8"/>
          <p:cNvSpPr txBox="1">
            <a:spLocks noChangeArrowheads="1"/>
          </p:cNvSpPr>
          <p:nvPr/>
        </p:nvSpPr>
        <p:spPr bwMode="auto">
          <a:xfrm>
            <a:off x="3378200" y="1397000"/>
            <a:ext cx="1193800" cy="338554"/>
          </a:xfrm>
          <a:prstGeom prst="rect">
            <a:avLst/>
          </a:prstGeom>
          <a:solidFill>
            <a:schemeClr val="accent1"/>
          </a:solidFill>
          <a:ln w="12700">
            <a:solidFill>
              <a:schemeClr val="tx1"/>
            </a:solidFill>
            <a:miter lim="800000"/>
            <a:headEnd type="none" w="sm" len="sm"/>
            <a:tailEnd type="none" w="med" len="lg"/>
          </a:ln>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600" b="1" dirty="0">
                <a:solidFill>
                  <a:schemeClr val="tx1"/>
                </a:solidFill>
              </a:rPr>
              <a:t>Front End</a:t>
            </a:r>
          </a:p>
        </p:txBody>
      </p:sp>
      <p:sp>
        <p:nvSpPr>
          <p:cNvPr id="10" name="Oval 9"/>
          <p:cNvSpPr>
            <a:spLocks noChangeArrowheads="1"/>
          </p:cNvSpPr>
          <p:nvPr/>
        </p:nvSpPr>
        <p:spPr bwMode="auto">
          <a:xfrm>
            <a:off x="5994400" y="1612900"/>
            <a:ext cx="571500" cy="5715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11" name="Oval 10"/>
          <p:cNvSpPr>
            <a:spLocks noChangeArrowheads="1"/>
          </p:cNvSpPr>
          <p:nvPr/>
        </p:nvSpPr>
        <p:spPr bwMode="auto">
          <a:xfrm>
            <a:off x="7302500" y="2146300"/>
            <a:ext cx="571500" cy="5715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12" name="Oval 11"/>
          <p:cNvSpPr>
            <a:spLocks noChangeArrowheads="1"/>
          </p:cNvSpPr>
          <p:nvPr/>
        </p:nvSpPr>
        <p:spPr bwMode="auto">
          <a:xfrm>
            <a:off x="7289800" y="1244600"/>
            <a:ext cx="571500" cy="5715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13" name="Text Box 12"/>
          <p:cNvSpPr txBox="1">
            <a:spLocks noChangeArrowheads="1"/>
          </p:cNvSpPr>
          <p:nvPr/>
        </p:nvSpPr>
        <p:spPr bwMode="auto">
          <a:xfrm>
            <a:off x="5956300" y="1714500"/>
            <a:ext cx="6731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800">
                <a:solidFill>
                  <a:schemeClr val="tx1"/>
                </a:solidFill>
              </a:rPr>
              <a:t>RM</a:t>
            </a:r>
          </a:p>
        </p:txBody>
      </p:sp>
      <p:sp>
        <p:nvSpPr>
          <p:cNvPr id="14" name="Text Box 13"/>
          <p:cNvSpPr txBox="1">
            <a:spLocks noChangeArrowheads="1"/>
          </p:cNvSpPr>
          <p:nvPr/>
        </p:nvSpPr>
        <p:spPr bwMode="auto">
          <a:xfrm>
            <a:off x="7251700" y="1409700"/>
            <a:ext cx="6731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800">
                <a:solidFill>
                  <a:schemeClr val="tx1"/>
                </a:solidFill>
              </a:rPr>
              <a:t>RM</a:t>
            </a:r>
          </a:p>
        </p:txBody>
      </p:sp>
      <p:sp>
        <p:nvSpPr>
          <p:cNvPr id="15" name="Text Box 14"/>
          <p:cNvSpPr txBox="1">
            <a:spLocks noChangeArrowheads="1"/>
          </p:cNvSpPr>
          <p:nvPr/>
        </p:nvSpPr>
        <p:spPr bwMode="auto">
          <a:xfrm>
            <a:off x="7277100" y="2273300"/>
            <a:ext cx="6731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800">
                <a:solidFill>
                  <a:schemeClr val="tx1"/>
                </a:solidFill>
              </a:rPr>
              <a:t>RM</a:t>
            </a:r>
          </a:p>
        </p:txBody>
      </p:sp>
      <p:sp>
        <p:nvSpPr>
          <p:cNvPr id="16" name="Rectangle 15"/>
          <p:cNvSpPr>
            <a:spLocks noChangeArrowheads="1"/>
          </p:cNvSpPr>
          <p:nvPr/>
        </p:nvSpPr>
        <p:spPr bwMode="auto">
          <a:xfrm>
            <a:off x="1079500" y="2463800"/>
            <a:ext cx="3886200" cy="685800"/>
          </a:xfrm>
          <a:prstGeom prst="rect">
            <a:avLst/>
          </a:prstGeom>
          <a:noFill/>
          <a:ln w="12700">
            <a:solidFill>
              <a:srgbClr val="000000"/>
            </a:solidFill>
            <a:miter lim="800000"/>
            <a:headEnd type="none" w="sm" len="sm"/>
            <a:tailEnd type="none" w="med" len="lg"/>
          </a:ln>
          <a:effectLst/>
        </p:spPr>
        <p:txBody>
          <a:bodyPr wrap="none" anchor="ctr"/>
          <a:lstStyle/>
          <a:p>
            <a:pPr>
              <a:defRPr/>
            </a:pPr>
            <a:endParaRPr lang="en-US">
              <a:latin typeface="Helvetica" pitchFamily="-107" charset="0"/>
              <a:ea typeface="ＭＳ Ｐゴシック" pitchFamily="-107" charset="-128"/>
              <a:cs typeface="ＭＳ Ｐゴシック" pitchFamily="-107" charset="-128"/>
            </a:endParaRPr>
          </a:p>
        </p:txBody>
      </p:sp>
      <p:sp>
        <p:nvSpPr>
          <p:cNvPr id="17" name="Oval 16"/>
          <p:cNvSpPr>
            <a:spLocks noChangeArrowheads="1"/>
          </p:cNvSpPr>
          <p:nvPr/>
        </p:nvSpPr>
        <p:spPr bwMode="auto">
          <a:xfrm>
            <a:off x="1371600" y="2616200"/>
            <a:ext cx="876300" cy="4064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18" name="Text Box 17"/>
          <p:cNvSpPr txBox="1">
            <a:spLocks noChangeArrowheads="1"/>
          </p:cNvSpPr>
          <p:nvPr/>
        </p:nvSpPr>
        <p:spPr bwMode="auto">
          <a:xfrm>
            <a:off x="1384300" y="2667000"/>
            <a:ext cx="876300" cy="33855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600" b="1" dirty="0">
                <a:solidFill>
                  <a:srgbClr val="000000"/>
                </a:solidFill>
              </a:rPr>
              <a:t>Client</a:t>
            </a:r>
          </a:p>
        </p:txBody>
      </p:sp>
      <p:sp>
        <p:nvSpPr>
          <p:cNvPr id="19" name="Text Box 18"/>
          <p:cNvSpPr txBox="1">
            <a:spLocks noChangeArrowheads="1"/>
          </p:cNvSpPr>
          <p:nvPr/>
        </p:nvSpPr>
        <p:spPr bwMode="auto">
          <a:xfrm>
            <a:off x="3378200" y="2641600"/>
            <a:ext cx="1193800" cy="338554"/>
          </a:xfrm>
          <a:prstGeom prst="rect">
            <a:avLst/>
          </a:prstGeom>
          <a:solidFill>
            <a:schemeClr val="accent1"/>
          </a:solidFill>
          <a:ln w="12700">
            <a:solidFill>
              <a:schemeClr val="tx1"/>
            </a:solidFill>
            <a:miter lim="800000"/>
            <a:headEnd type="none" w="sm" len="sm"/>
            <a:tailEnd type="none" w="med" len="lg"/>
          </a:ln>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600" b="1" dirty="0">
                <a:solidFill>
                  <a:srgbClr val="000000"/>
                </a:solidFill>
              </a:rPr>
              <a:t>Front End</a:t>
            </a:r>
          </a:p>
        </p:txBody>
      </p:sp>
      <p:sp>
        <p:nvSpPr>
          <p:cNvPr id="20" name="Line 19"/>
          <p:cNvSpPr>
            <a:spLocks noChangeShapeType="1"/>
          </p:cNvSpPr>
          <p:nvPr/>
        </p:nvSpPr>
        <p:spPr bwMode="auto">
          <a:xfrm>
            <a:off x="2247900" y="1574800"/>
            <a:ext cx="1143000" cy="0"/>
          </a:xfrm>
          <a:prstGeom prst="line">
            <a:avLst/>
          </a:prstGeom>
          <a:noFill/>
          <a:ln w="12700">
            <a:solidFill>
              <a:srgbClr val="000000"/>
            </a:solidFill>
            <a:round/>
            <a:headEnd type="triangle" w="med" len="me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21" name="Line 20"/>
          <p:cNvSpPr>
            <a:spLocks noChangeShapeType="1"/>
          </p:cNvSpPr>
          <p:nvPr/>
        </p:nvSpPr>
        <p:spPr bwMode="auto">
          <a:xfrm>
            <a:off x="2273300" y="2819400"/>
            <a:ext cx="1143000" cy="0"/>
          </a:xfrm>
          <a:prstGeom prst="line">
            <a:avLst/>
          </a:prstGeom>
          <a:noFill/>
          <a:ln w="12700">
            <a:solidFill>
              <a:srgbClr val="000000"/>
            </a:solidFill>
            <a:round/>
            <a:headEnd type="triangle" w="med" len="me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22" name="Line 21"/>
          <p:cNvSpPr>
            <a:spLocks noChangeShapeType="1"/>
          </p:cNvSpPr>
          <p:nvPr/>
        </p:nvSpPr>
        <p:spPr bwMode="auto">
          <a:xfrm>
            <a:off x="4584700" y="1587500"/>
            <a:ext cx="1397000" cy="279400"/>
          </a:xfrm>
          <a:prstGeom prst="line">
            <a:avLst/>
          </a:prstGeom>
          <a:noFill/>
          <a:ln w="12700">
            <a:solidFill>
              <a:srgbClr val="000000"/>
            </a:solidFill>
            <a:round/>
            <a:headEnd type="triangle" w="med" len="me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23" name="Line 22"/>
          <p:cNvSpPr>
            <a:spLocks noChangeShapeType="1"/>
          </p:cNvSpPr>
          <p:nvPr/>
        </p:nvSpPr>
        <p:spPr bwMode="auto">
          <a:xfrm flipV="1">
            <a:off x="4572000" y="2070100"/>
            <a:ext cx="1549400" cy="723900"/>
          </a:xfrm>
          <a:prstGeom prst="line">
            <a:avLst/>
          </a:prstGeom>
          <a:noFill/>
          <a:ln w="12700">
            <a:solidFill>
              <a:srgbClr val="000000"/>
            </a:solidFill>
            <a:round/>
            <a:headEnd type="triangle" w="med" len="me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24" name="Oval 23"/>
          <p:cNvSpPr>
            <a:spLocks noChangeArrowheads="1"/>
          </p:cNvSpPr>
          <p:nvPr/>
        </p:nvSpPr>
        <p:spPr bwMode="auto">
          <a:xfrm>
            <a:off x="6375400" y="2463800"/>
            <a:ext cx="571500" cy="571500"/>
          </a:xfrm>
          <a:prstGeom prst="ellipse">
            <a:avLst/>
          </a:prstGeom>
          <a:solidFill>
            <a:schemeClr val="accent1"/>
          </a:solidFill>
          <a:ln w="12700">
            <a:solidFill>
              <a:srgbClr val="000000"/>
            </a:solidFill>
            <a:round/>
            <a:headEnd type="none" w="sm" len="sm"/>
            <a:tailEnd type="none" w="med" len="lg"/>
          </a:ln>
        </p:spPr>
        <p:txBody>
          <a:bodyPr wrap="none" anchor="ctr"/>
          <a:lstStyle/>
          <a:p>
            <a:endParaRPr lang="en-US"/>
          </a:p>
        </p:txBody>
      </p:sp>
      <p:sp>
        <p:nvSpPr>
          <p:cNvPr id="25" name="Text Box 24"/>
          <p:cNvSpPr txBox="1">
            <a:spLocks noChangeArrowheads="1"/>
          </p:cNvSpPr>
          <p:nvPr/>
        </p:nvSpPr>
        <p:spPr bwMode="auto">
          <a:xfrm>
            <a:off x="6337300" y="2628900"/>
            <a:ext cx="673100"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1800">
                <a:solidFill>
                  <a:schemeClr val="tx1"/>
                </a:solidFill>
              </a:rPr>
              <a:t>RM</a:t>
            </a:r>
          </a:p>
        </p:txBody>
      </p:sp>
      <p:sp>
        <p:nvSpPr>
          <p:cNvPr id="26" name="Line 25"/>
          <p:cNvSpPr>
            <a:spLocks noChangeShapeType="1"/>
          </p:cNvSpPr>
          <p:nvPr/>
        </p:nvSpPr>
        <p:spPr bwMode="auto">
          <a:xfrm flipV="1">
            <a:off x="6565900" y="1524000"/>
            <a:ext cx="736600" cy="317500"/>
          </a:xfrm>
          <a:prstGeom prst="line">
            <a:avLst/>
          </a:prstGeom>
          <a:noFill/>
          <a:ln w="12700">
            <a:solidFill>
              <a:srgbClr val="000000"/>
            </a:solidFill>
            <a:round/>
            <a:headEnd type="triangle" w="med" len="me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27" name="Line 26"/>
          <p:cNvSpPr>
            <a:spLocks noChangeShapeType="1"/>
          </p:cNvSpPr>
          <p:nvPr/>
        </p:nvSpPr>
        <p:spPr bwMode="auto">
          <a:xfrm>
            <a:off x="6540500" y="2032000"/>
            <a:ext cx="787400" cy="330200"/>
          </a:xfrm>
          <a:prstGeom prst="line">
            <a:avLst/>
          </a:prstGeom>
          <a:noFill/>
          <a:ln w="12700">
            <a:solidFill>
              <a:srgbClr val="000000"/>
            </a:solidFill>
            <a:round/>
            <a:headEnd type="triangle" w="med" len="me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28" name="Line 27"/>
          <p:cNvSpPr>
            <a:spLocks noChangeShapeType="1"/>
          </p:cNvSpPr>
          <p:nvPr/>
        </p:nvSpPr>
        <p:spPr bwMode="auto">
          <a:xfrm>
            <a:off x="6375400" y="2197100"/>
            <a:ext cx="177800" cy="317500"/>
          </a:xfrm>
          <a:prstGeom prst="line">
            <a:avLst/>
          </a:prstGeom>
          <a:noFill/>
          <a:ln w="12700">
            <a:solidFill>
              <a:srgbClr val="000000"/>
            </a:solidFill>
            <a:round/>
            <a:headEnd type="triangle" w="med" len="med"/>
            <a:tailEnd type="triangle" w="med" len="med"/>
          </a:ln>
          <a:extLst>
            <a:ext uri="{909E8E84-426E-40dd-AFC4-6F175D3DCCD1}">
              <a14:hiddenFill xmlns="" xmlns:a14="http://schemas.microsoft.com/office/drawing/2010/main">
                <a:noFill/>
              </a14:hiddenFill>
            </a:ext>
          </a:extLst>
        </p:spPr>
        <p:txBody>
          <a:bodyPr wrap="none" anchor="ctr"/>
          <a:lstStyle/>
          <a:p>
            <a:endParaRPr lang="en-US"/>
          </a:p>
        </p:txBody>
      </p:sp>
      <p:sp>
        <p:nvSpPr>
          <p:cNvPr id="29" name="Text Box 28"/>
          <p:cNvSpPr txBox="1">
            <a:spLocks noChangeArrowheads="1"/>
          </p:cNvSpPr>
          <p:nvPr/>
        </p:nvSpPr>
        <p:spPr bwMode="auto">
          <a:xfrm>
            <a:off x="5854700" y="1358900"/>
            <a:ext cx="850900" cy="2841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a:solidFill>
                  <a:schemeClr val="hlink"/>
                </a:solidFill>
              </a:rPr>
              <a:t>primary</a:t>
            </a:r>
          </a:p>
        </p:txBody>
      </p:sp>
      <p:sp>
        <p:nvSpPr>
          <p:cNvPr id="30" name="Text Box 29"/>
          <p:cNvSpPr txBox="1">
            <a:spLocks noChangeArrowheads="1"/>
          </p:cNvSpPr>
          <p:nvPr/>
        </p:nvSpPr>
        <p:spPr bwMode="auto">
          <a:xfrm>
            <a:off x="7188200" y="1790700"/>
            <a:ext cx="850900" cy="2841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a:solidFill>
                  <a:schemeClr val="hlink"/>
                </a:solidFill>
              </a:rPr>
              <a:t>Backup</a:t>
            </a:r>
          </a:p>
        </p:txBody>
      </p:sp>
      <p:sp>
        <p:nvSpPr>
          <p:cNvPr id="31" name="Text Box 30"/>
          <p:cNvSpPr txBox="1">
            <a:spLocks noChangeArrowheads="1"/>
          </p:cNvSpPr>
          <p:nvPr/>
        </p:nvSpPr>
        <p:spPr bwMode="auto">
          <a:xfrm>
            <a:off x="7188200" y="2667000"/>
            <a:ext cx="850900" cy="2841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a:solidFill>
                  <a:schemeClr val="hlink"/>
                </a:solidFill>
              </a:rPr>
              <a:t>Backup</a:t>
            </a:r>
          </a:p>
        </p:txBody>
      </p:sp>
      <p:sp>
        <p:nvSpPr>
          <p:cNvPr id="32" name="Text Box 31"/>
          <p:cNvSpPr txBox="1">
            <a:spLocks noChangeArrowheads="1"/>
          </p:cNvSpPr>
          <p:nvPr/>
        </p:nvSpPr>
        <p:spPr bwMode="auto">
          <a:xfrm>
            <a:off x="6223000" y="2946400"/>
            <a:ext cx="850900" cy="2841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b="1">
                <a:solidFill>
                  <a:schemeClr val="hlink"/>
                </a:solidFill>
              </a:rPr>
              <a:t>Backup</a:t>
            </a:r>
          </a:p>
        </p:txBody>
      </p:sp>
      <p:sp>
        <p:nvSpPr>
          <p:cNvPr id="33" name="Text Box 32"/>
          <p:cNvSpPr txBox="1">
            <a:spLocks noChangeArrowheads="1"/>
          </p:cNvSpPr>
          <p:nvPr/>
        </p:nvSpPr>
        <p:spPr bwMode="auto">
          <a:xfrm>
            <a:off x="2374900" y="1968500"/>
            <a:ext cx="1320800"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37931725" indent="-37474525">
              <a:defRPr sz="1400">
                <a:solidFill>
                  <a:schemeClr val="accent2"/>
                </a:solidFill>
                <a:latin typeface="Helvetica" charset="0"/>
                <a:ea typeface="ＭＳ Ｐゴシック" charset="0"/>
              </a:defRPr>
            </a:lvl2pPr>
            <a:lvl3pPr>
              <a:defRPr sz="1400">
                <a:solidFill>
                  <a:schemeClr val="accent2"/>
                </a:solidFill>
                <a:latin typeface="Helvetica" charset="0"/>
                <a:ea typeface="ＭＳ Ｐゴシック" charset="0"/>
              </a:defRPr>
            </a:lvl3pPr>
            <a:lvl4pPr>
              <a:defRPr sz="1400">
                <a:solidFill>
                  <a:schemeClr val="accent2"/>
                </a:solidFill>
                <a:latin typeface="Helvetica" charset="0"/>
                <a:ea typeface="ＭＳ Ｐゴシック" charset="0"/>
              </a:defRPr>
            </a:lvl4pPr>
            <a:lvl5pPr>
              <a:defRPr sz="1400">
                <a:solidFill>
                  <a:schemeClr val="accent2"/>
                </a:solidFill>
                <a:latin typeface="Helvetica" charset="0"/>
                <a:ea typeface="ＭＳ Ｐゴシック" charset="0"/>
              </a:defRPr>
            </a:lvl5pPr>
            <a:lvl6pPr marL="4572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9144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1371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18288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lgn="ctr">
              <a:spcBef>
                <a:spcPct val="50000"/>
              </a:spcBef>
            </a:pPr>
            <a:r>
              <a:rPr lang="en-US" sz="2000" b="1" dirty="0">
                <a:solidFill>
                  <a:schemeClr val="tx1"/>
                </a:solidFill>
              </a:rPr>
              <a:t>….</a:t>
            </a:r>
          </a:p>
        </p:txBody>
      </p:sp>
    </p:spTree>
    <p:extLst>
      <p:ext uri="{BB962C8B-B14F-4D97-AF65-F5344CB8AC3E}">
        <p14:creationId xmlns:p14="http://schemas.microsoft.com/office/powerpoint/2010/main" val="741681723"/>
      </p:ext>
    </p:extLst>
  </p:cSld>
  <p:clrMapOvr>
    <a:masterClrMapping/>
  </p:clrMapOvr>
  <p:timing>
    <p:tnLst>
      <p:par>
        <p:cTn id="1" dur="indefinite" restart="never" nodeType="tmRoot"/>
      </p:par>
    </p:tnLst>
  </p:timing>
</p:sld>
</file>

<file path=ppt/theme/theme1.xml><?xml version="1.0" encoding="utf-8"?>
<a:theme xmlns:a="http://schemas.openxmlformats.org/drawingml/2006/main" name="CS252-templat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CS252-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3"/>
        </a:solidFill>
        <a:ln w="12700" cap="flat" cmpd="sng" algn="ctr">
          <a:solidFill>
            <a:schemeClr val="tx1"/>
          </a:solidFill>
          <a:prstDash val="solid"/>
          <a:round/>
          <a:headEnd type="none" w="med" len="med"/>
          <a:tailEnd type="none" w="med" len="med"/>
        </a:ln>
        <a:effectLst/>
      </a:spPr>
      <a:bodyPr vert="horz" wrap="square" lIns="91440" tIns="45720" rIns="91440" bIns="45720" numCol="1" rtlCol="0" anchor="ctr" anchorCtr="0" compatLnSpc="1">
        <a:prstTxWarp prst="textNoShape">
          <a:avLst/>
        </a:prstTxWarp>
        <a:no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600" b="0" i="0" u="none" strike="noStrike" cap="none" normalizeH="0" baseline="0" dirty="0" smtClean="0">
            <a:ln>
              <a:noFill/>
            </a:ln>
            <a:solidFill>
              <a:schemeClr val="tx2"/>
            </a:solidFill>
            <a:effectLst/>
            <a:latin typeface="Arial" charset="0"/>
          </a:defRPr>
        </a:defPPr>
      </a:lstStyle>
    </a:spDef>
    <a:ln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n-US" sz="1600" b="0" i="0" u="none" strike="noStrike" cap="none" normalizeH="0" baseline="0">
            <a:ln>
              <a:noFill/>
            </a:ln>
            <a:solidFill>
              <a:schemeClr val="hlink"/>
            </a:solidFill>
            <a:effectLst/>
            <a:latin typeface="Arial" charset="0"/>
          </a:defRPr>
        </a:defPPr>
      </a:lstStyle>
    </a:lnDef>
    <a:txDef>
      <a:spPr>
        <a:noFill/>
      </a:spPr>
      <a:bodyPr wrap="none" rtlCol="0">
        <a:spAutoFit/>
      </a:bodyPr>
      <a:lstStyle>
        <a:defPPr>
          <a:defRPr dirty="0" smtClean="0">
            <a:solidFill>
              <a:srgbClr val="000000"/>
            </a:solidFill>
          </a:defRPr>
        </a:defPPr>
      </a:lstStyle>
    </a:txDef>
  </a:objectDefaults>
  <a:extraClrSchemeLst>
    <a:extraClrScheme>
      <a:clrScheme name="CS252-templat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S252-templat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CS252-template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S252-template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S252-template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S252-template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CS252-template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CS252-template</Template>
  <TotalTime>33502</TotalTime>
  <Pages>12</Pages>
  <Words>1795</Words>
  <Application>Microsoft Macintosh PowerPoint</Application>
  <PresentationFormat>Letter Paper (8.5x11 in)</PresentationFormat>
  <Paragraphs>331</Paragraphs>
  <Slides>25</Slides>
  <Notes>8</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25</vt:i4>
      </vt:variant>
    </vt:vector>
  </HeadingPairs>
  <TitlesOfParts>
    <vt:vector size="33" baseType="lpstr">
      <vt:lpstr>Calibri</vt:lpstr>
      <vt:lpstr>Helvetica</vt:lpstr>
      <vt:lpstr>ＭＳ Ｐゴシック</vt:lpstr>
      <vt:lpstr>Times New Roman</vt:lpstr>
      <vt:lpstr>Wingdings</vt:lpstr>
      <vt:lpstr>Arial</vt:lpstr>
      <vt:lpstr>CS252-template</vt:lpstr>
      <vt:lpstr>Office Theme</vt:lpstr>
      <vt:lpstr>CSE 486/586 Distributed Systems Consistency --- 2</vt:lpstr>
      <vt:lpstr>Recap: Linearizability</vt:lpstr>
      <vt:lpstr>Linearizability Examples</vt:lpstr>
      <vt:lpstr>Linearizability Examples</vt:lpstr>
      <vt:lpstr>Linearizability</vt:lpstr>
      <vt:lpstr>Implementing Linearizability</vt:lpstr>
      <vt:lpstr>Implementing Linearizability</vt:lpstr>
      <vt:lpstr>Implementing Linearizability</vt:lpstr>
      <vt:lpstr>Passive (Primary-Backup) Replication</vt:lpstr>
      <vt:lpstr>Chain Replication</vt:lpstr>
      <vt:lpstr>Chain Replication</vt:lpstr>
      <vt:lpstr>CSE 486/586 Administrivia</vt:lpstr>
      <vt:lpstr>Relaxing the Guarantees</vt:lpstr>
      <vt:lpstr>Relaxing the Guarantees</vt:lpstr>
      <vt:lpstr>Sequential Consistency</vt:lpstr>
      <vt:lpstr>Sequential Consistency</vt:lpstr>
      <vt:lpstr>Sequential Consistency</vt:lpstr>
      <vt:lpstr>Sequential Consistency</vt:lpstr>
      <vt:lpstr>Sequential Consistency Examples</vt:lpstr>
      <vt:lpstr>Implementing Sequential Consistency</vt:lpstr>
      <vt:lpstr>Implementing Sequential Consistency</vt:lpstr>
      <vt:lpstr>Active Replication</vt:lpstr>
      <vt:lpstr>Two More Consistency Models</vt:lpstr>
      <vt:lpstr>Summary</vt:lpstr>
      <vt:lpstr>Acknowledgements</vt:lpstr>
    </vt:vector>
  </TitlesOfParts>
  <Manager/>
  <Company>UC Berkeley-EECS</Company>
  <LinksUpToDate>false</LinksUpToDate>
  <SharedDoc>false</SharedDoc>
  <HyperlinkBase/>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EECS 152  Computer Architecture  and Engineering  Lec 01 - Introduction  </dc:title>
  <dc:subject/>
  <dc:creator> Krste Asanovic</dc:creator>
  <cp:keywords/>
  <dc:description/>
  <cp:lastModifiedBy>Microsoft Office User</cp:lastModifiedBy>
  <cp:revision>1847</cp:revision>
  <cp:lastPrinted>2016-04-08T19:12:02Z</cp:lastPrinted>
  <dcterms:created xsi:type="dcterms:W3CDTF">2012-03-21T04:48:11Z</dcterms:created>
  <dcterms:modified xsi:type="dcterms:W3CDTF">2017-04-21T14:39:56Z</dcterms:modified>
  <cp:category/>
</cp:coreProperties>
</file>