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22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20" r:id="rId22"/>
    <p:sldId id="816" r:id="rId23"/>
    <p:sldId id="815" r:id="rId24"/>
    <p:sldId id="817" r:id="rId25"/>
    <p:sldId id="818" r:id="rId26"/>
    <p:sldId id="819" r:id="rId27"/>
    <p:sldId id="821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Choose one date</a:t>
            </a:r>
            <a:r>
              <a:rPr lang="en-US" baseline="0" dirty="0" smtClean="0"/>
              <a:t> and assign it to one person. Remove that from the choice. Choose another date and assign it to a second person. Remove that from the choice.</a:t>
            </a:r>
          </a:p>
          <a:p>
            <a:r>
              <a:rPr lang="en-US" baseline="0" dirty="0" smtClean="0"/>
              <a:t>Repeat the above n times, and get all possible choices for everybody having a different birthday.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71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60~80</a:t>
            </a:r>
            <a:r>
              <a:rPr lang="en-US" baseline="0" dirty="0" smtClean="0"/>
              <a:t> people, the probability is very close to 1. You do not need 366 people to find a collision.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4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Apply the same analysis, and you find two values that hash</a:t>
            </a:r>
            <a:r>
              <a:rPr lang="en-US" baseline="0" dirty="0" smtClean="0"/>
              <a:t> to the same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48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 AES gives a proof.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30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Comes from Greek word meaning 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ea typeface="ＭＳ Ｐゴシック" charset="0"/>
                <a:cs typeface="ＭＳ Ｐゴシック" charset="0"/>
              </a:rPr>
              <a:t>secret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Primitives also can provide integrity, </a:t>
            </a:r>
            <a:r>
              <a:rPr lang="en-US" dirty="0" smtClean="0">
                <a:ea typeface="ＭＳ Ｐゴシック" charset="0"/>
              </a:rPr>
              <a:t>authentication</a:t>
            </a:r>
            <a:endParaRPr lang="en-US" sz="2400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Cryptographers invent secret codes to attempt to hide messages from unauthorized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observers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Modern </a:t>
            </a:r>
            <a:r>
              <a:rPr lang="en-US" dirty="0">
                <a:ea typeface="ＭＳ Ｐゴシック" charset="0"/>
                <a:cs typeface="ＭＳ Ｐゴシック" charset="0"/>
              </a:rPr>
              <a:t>encryption:</a:t>
            </a:r>
          </a:p>
          <a:p>
            <a:pPr lvl="1" eaLnBrk="1" hangingPunct="1"/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public, </a:t>
            </a:r>
            <a:r>
              <a:rPr lang="en-US" i="1" dirty="0">
                <a:ea typeface="ＭＳ Ｐゴシック" charset="0"/>
              </a:rPr>
              <a:t>key </a:t>
            </a:r>
            <a:r>
              <a:rPr lang="en-US" dirty="0">
                <a:ea typeface="ＭＳ Ｐゴシック" charset="0"/>
              </a:rPr>
              <a:t>secret and provides security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May be symmetric (secret) or asymmetric (public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Cryptographic algorithms goal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Given key, relatively easy to compute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Without key, hard to compute (invert)</a:t>
            </a:r>
          </a:p>
          <a:p>
            <a:pPr lvl="1" eaLnBrk="1" hangingPunct="1"/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Level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security often based on 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length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key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25538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83050" y="3179763"/>
            <a:ext cx="1489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ciphertext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086600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516188" y="3381375"/>
            <a:ext cx="147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667375" y="3381375"/>
            <a:ext cx="1323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68538" y="2828925"/>
            <a:ext cx="180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encryption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16563" y="2828925"/>
            <a:ext cx="162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decryption</a:t>
            </a:r>
          </a:p>
        </p:txBody>
      </p:sp>
    </p:spTree>
    <p:extLst>
      <p:ext uri="{BB962C8B-B14F-4D97-AF65-F5344CB8AC3E}">
        <p14:creationId xmlns:p14="http://schemas.microsoft.com/office/powerpoint/2010/main" val="211749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Cryptographic hash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Zero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Secret-key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One </a:t>
            </a:r>
            <a:r>
              <a:rPr lang="en-US" dirty="0" smtClean="0">
                <a:ea typeface="ＭＳ Ｐゴシック" charset="0"/>
              </a:rPr>
              <a:t>key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Public-key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Two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8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Take message,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, of arbitrary length and produces a smaller (short) number, </a:t>
            </a:r>
            <a:r>
              <a:rPr lang="en-US" i="1" dirty="0">
                <a:ea typeface="ＭＳ Ｐゴシック" charset="0"/>
                <a:cs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(strong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</a:t>
            </a:r>
            <a:r>
              <a:rPr lang="en-US" dirty="0">
                <a:ea typeface="ＭＳ Ｐゴシック" charset="0"/>
              </a:rPr>
              <a:t>Hard 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ja-JP" altLang="en-US" sz="1800" i="1" dirty="0" smtClean="0">
                <a:ea typeface="ＭＳ Ｐゴシック" charset="0"/>
              </a:rPr>
              <a:t>“</a:t>
            </a:r>
            <a:r>
              <a:rPr lang="en-US" sz="1800" i="1" dirty="0">
                <a:ea typeface="ＭＳ Ｐゴシック" charset="0"/>
              </a:rPr>
              <a:t>One-way function</a:t>
            </a:r>
            <a:r>
              <a:rPr lang="ja-JP" altLang="en-US" sz="1800" i="1" dirty="0">
                <a:ea typeface="ＭＳ Ｐゴシック" charset="0"/>
              </a:rPr>
              <a:t>”</a:t>
            </a:r>
            <a:endParaRPr lang="en-US" sz="1800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Second 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(weak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 </a:t>
            </a:r>
            <a:r>
              <a:rPr lang="en-US" dirty="0">
                <a:ea typeface="ＭＳ Ｐゴシック" charset="0"/>
              </a:rPr>
              <a:t>Hard 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en-US" sz="1800" i="1" dirty="0" smtClean="0">
                <a:ea typeface="ＭＳ Ｐゴシック" charset="0"/>
              </a:rPr>
              <a:t>E.g</a:t>
            </a:r>
            <a:r>
              <a:rPr lang="en-US" sz="1800" i="1" dirty="0">
                <a:ea typeface="ＭＳ Ｐゴシック" charset="0"/>
              </a:rPr>
              <a:t>. </a:t>
            </a:r>
            <a:r>
              <a:rPr lang="en-US" sz="1800" dirty="0">
                <a:ea typeface="ＭＳ Ｐゴシック" charset="0"/>
              </a:rPr>
              <a:t>discover collision:</a:t>
            </a:r>
            <a:r>
              <a:rPr lang="en-US" sz="1800" i="1" dirty="0">
                <a:ea typeface="ＭＳ Ｐゴシック" charset="0"/>
              </a:rPr>
              <a:t>  h(m) == h(m</a:t>
            </a:r>
            <a:r>
              <a:rPr lang="ja-JP" altLang="en-US" sz="1800" i="1" dirty="0">
                <a:ea typeface="ＭＳ Ｐゴシック" charset="0"/>
              </a:rPr>
              <a:t>’</a:t>
            </a:r>
            <a:r>
              <a:rPr lang="en-US" sz="1800" i="1" dirty="0">
                <a:ea typeface="ＭＳ Ｐゴシック" charset="0"/>
              </a:rPr>
              <a:t>) for m != m</a:t>
            </a:r>
            <a:r>
              <a:rPr lang="ja-JP" altLang="en-US" sz="1800" i="1" dirty="0">
                <a:ea typeface="ＭＳ Ｐゴシック" charset="0"/>
              </a:rPr>
              <a:t>’</a:t>
            </a:r>
            <a:endParaRPr lang="en-US" sz="1800" i="1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Often assumed:  output of hash </a:t>
            </a:r>
            <a:r>
              <a:rPr lang="en-US" dirty="0" err="1" smtClean="0">
                <a:ea typeface="ＭＳ Ｐゴシック" charset="0"/>
              </a:rPr>
              <a:t>fn’s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looks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random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What’s wrong with collisions?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E.g., message authentication (MAC) (will discuss later).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972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4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Hard to Find Collisions?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like an attacker. What would be the simplest strategy to try?</a:t>
            </a:r>
          </a:p>
          <a:p>
            <a:pPr lvl="1"/>
            <a:r>
              <a:rPr lang="en-US" dirty="0" smtClean="0"/>
              <a:t>Brute-force trials.</a:t>
            </a:r>
          </a:p>
          <a:p>
            <a:pPr lvl="1"/>
            <a:r>
              <a:rPr lang="en-US" dirty="0" smtClean="0"/>
              <a:t>Then the question is how many trials do we need?</a:t>
            </a:r>
          </a:p>
          <a:p>
            <a:pPr lvl="1"/>
            <a:r>
              <a:rPr lang="en-US" dirty="0" smtClean="0"/>
              <a:t>The “strength” of your crypto hash depends on how hard it is to find out collisions.</a:t>
            </a:r>
          </a:p>
          <a:p>
            <a:r>
              <a:rPr lang="en-US" dirty="0" smtClean="0"/>
              <a:t>Birthday paradox</a:t>
            </a:r>
          </a:p>
          <a:p>
            <a:pPr lvl="1"/>
            <a:r>
              <a:rPr lang="en-US" dirty="0" smtClean="0"/>
              <a:t>In a set of </a:t>
            </a:r>
            <a:r>
              <a:rPr lang="en-US" i="1" dirty="0" smtClean="0"/>
              <a:t>n</a:t>
            </a:r>
            <a:r>
              <a:rPr lang="en-US" dirty="0" smtClean="0"/>
              <a:t> random people, what’s the probability of two people having the same birthday?</a:t>
            </a:r>
          </a:p>
          <a:p>
            <a:r>
              <a:rPr lang="en-US" dirty="0" smtClean="0"/>
              <a:t>What’s the similarity between this and the crypto hash collision?</a:t>
            </a:r>
          </a:p>
          <a:p>
            <a:r>
              <a:rPr lang="en-US" dirty="0" smtClean="0"/>
              <a:t>Calculation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Compute probability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different</a:t>
            </a:r>
            <a:r>
              <a:rPr lang="en-US" dirty="0">
                <a:ea typeface="ＭＳ Ｐゴシック" charset="0"/>
                <a:cs typeface="ＭＳ Ｐゴシック" charset="0"/>
              </a:rPr>
              <a:t> birthdays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Random sample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ea typeface="ＭＳ Ｐゴシック" charset="0"/>
                <a:cs typeface="ＭＳ Ｐゴシック" charset="0"/>
              </a:rPr>
              <a:t> people taken from </a:t>
            </a:r>
            <a:r>
              <a:rPr lang="en-US" i="1" dirty="0"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ea typeface="ＭＳ Ｐゴシック" charset="0"/>
                <a:cs typeface="ＭＳ Ｐゴシック" charset="0"/>
              </a:rPr>
              <a:t>=365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days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24" y="3276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Probability of no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repetition: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P = 1 – (1) (1 - 1/365) (1 – 2/365) (1 – 3/365) … (1 – (n-1)/365)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(k = # of slots</a:t>
            </a:r>
            <a:r>
              <a:rPr lang="en-US" i="1" smtClean="0">
                <a:ea typeface="ＭＳ Ｐゴシック" charset="0"/>
              </a:rPr>
              <a:t>, e.g., 365) P  </a:t>
            </a:r>
            <a:r>
              <a:rPr lang="en-US" i="1" dirty="0">
                <a:ea typeface="ＭＳ Ｐゴシック" charset="0"/>
              </a:rPr>
              <a:t>≈  1 – e</a:t>
            </a:r>
            <a:r>
              <a:rPr lang="en-US" i="1" baseline="30000" dirty="0">
                <a:ea typeface="ＭＳ Ｐゴシック" charset="0"/>
              </a:rPr>
              <a:t>-(n(n-1)/</a:t>
            </a:r>
            <a:r>
              <a:rPr lang="en-US" i="1" baseline="30000" dirty="0" smtClean="0">
                <a:ea typeface="ＭＳ Ｐゴシック" charset="0"/>
              </a:rPr>
              <a:t>2k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For </a:t>
            </a:r>
            <a:r>
              <a:rPr lang="en-US" i="1" dirty="0" smtClean="0">
                <a:ea typeface="ＭＳ Ｐゴシック" charset="0"/>
              </a:rPr>
              <a:t>p</a:t>
            </a:r>
            <a:r>
              <a:rPr lang="en-US" dirty="0" smtClean="0">
                <a:ea typeface="ＭＳ Ｐゴシック" charset="0"/>
              </a:rPr>
              <a:t>, it takes roughly </a:t>
            </a:r>
            <a:r>
              <a:rPr lang="en-US" dirty="0" err="1" smtClean="0">
                <a:ea typeface="ＭＳ Ｐゴシック" charset="0"/>
              </a:rPr>
              <a:t>sqrt</a:t>
            </a:r>
            <a:r>
              <a:rPr lang="en-US" dirty="0" smtClean="0">
                <a:ea typeface="ＭＳ Ｐゴシック" charset="0"/>
              </a:rPr>
              <a:t>(2k * </a:t>
            </a:r>
            <a:r>
              <a:rPr lang="en-US" dirty="0" err="1" smtClean="0">
                <a:ea typeface="ＭＳ Ｐゴシック" charset="0"/>
              </a:rPr>
              <a:t>ln</a:t>
            </a:r>
            <a:r>
              <a:rPr lang="en-US" dirty="0" smtClean="0">
                <a:ea typeface="ＭＳ Ｐゴシック" charset="0"/>
              </a:rPr>
              <a:t>(1/(1-p))) people to find two people with the same birthday.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With p = 50%,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3505200"/>
            <a:ext cx="5330825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46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Bits for Hash?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If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 bits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 how many numbers do we need to find (weak) collision?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It’s not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 </a:t>
            </a:r>
            <a:r>
              <a:rPr lang="en-US" dirty="0">
                <a:ea typeface="ＭＳ Ｐゴシック" charset="0"/>
                <a:cs typeface="ＭＳ Ｐゴシック" charset="0"/>
              </a:rPr>
              <a:t>+ 1!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 takes </a:t>
            </a:r>
            <a:r>
              <a:rPr lang="en-US" i="1" dirty="0">
                <a:ea typeface="ＭＳ Ｐゴシック" charset="0"/>
                <a:cs typeface="ＭＳ Ｐゴシック" charset="0"/>
              </a:rPr>
              <a:t>2</a:t>
            </a:r>
            <a:r>
              <a:rPr lang="en-US" i="1" baseline="30000" dirty="0">
                <a:ea typeface="ＭＳ Ｐゴシック" charset="0"/>
                <a:cs typeface="ＭＳ Ｐゴシック" charset="0"/>
              </a:rPr>
              <a:t>m/2</a:t>
            </a:r>
            <a:r>
              <a:rPr lang="en-US" dirty="0">
                <a:ea typeface="ＭＳ Ｐゴシック" charset="0"/>
                <a:cs typeface="ＭＳ Ｐゴシック" charset="0"/>
              </a:rPr>
              <a:t> to find weak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collision (with high probability)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Still takes 2</a:t>
            </a:r>
            <a:r>
              <a:rPr lang="en-US" baseline="30000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 to find strong (pre-image) </a:t>
            </a:r>
            <a:r>
              <a:rPr lang="en-US" dirty="0" smtClean="0">
                <a:ea typeface="ＭＳ Ｐゴシック" charset="0"/>
              </a:rPr>
              <a:t>collision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64 bits, takes 2</a:t>
            </a:r>
            <a:r>
              <a:rPr lang="en-US" baseline="30000" dirty="0">
                <a:ea typeface="ＭＳ Ｐゴシック" charset="0"/>
                <a:cs typeface="ＭＳ Ｐゴシック" charset="0"/>
              </a:rPr>
              <a:t>32</a:t>
            </a:r>
            <a:r>
              <a:rPr lang="en-US" dirty="0">
                <a:ea typeface="ＭＳ Ｐゴシック" charset="0"/>
                <a:cs typeface="ＭＳ Ｐゴシック" charset="0"/>
              </a:rPr>
              <a:t> messages to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search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MD5 </a:t>
            </a:r>
            <a:r>
              <a:rPr lang="en-US" dirty="0">
                <a:ea typeface="ＭＳ Ｐゴシック" charset="0"/>
                <a:cs typeface="ＭＳ Ｐゴシック" charset="0"/>
              </a:rPr>
              <a:t>(128 bits) considered too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little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SHA-1 (160 bits) getting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old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7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Password hashing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Can’t </a:t>
            </a:r>
            <a:r>
              <a:rPr lang="en-US" dirty="0">
                <a:ea typeface="ＭＳ Ｐゴシック" charset="0"/>
              </a:rPr>
              <a:t>store passwords in a file that could be </a:t>
            </a:r>
            <a:r>
              <a:rPr lang="en-US" dirty="0" smtClean="0">
                <a:ea typeface="ＭＳ Ｐゴシック" charset="0"/>
              </a:rPr>
              <a:t>read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Concerned with insider attacks!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Must </a:t>
            </a:r>
            <a:r>
              <a:rPr lang="en-US" dirty="0">
                <a:ea typeface="ＭＳ Ｐゴシック" charset="0"/>
              </a:rPr>
              <a:t>compare typed passwords to stored </a:t>
            </a:r>
            <a:r>
              <a:rPr lang="en-US" dirty="0" smtClean="0">
                <a:ea typeface="ＭＳ Ｐゴシック" charset="0"/>
              </a:rPr>
              <a:t>passwords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Does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hash (typed) === hash (password)</a:t>
            </a:r>
            <a:r>
              <a:rPr lang="en-US" dirty="0" smtClean="0">
                <a:ea typeface="ＭＳ Ｐゴシック" charset="0"/>
              </a:rPr>
              <a:t>?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Actually</a:t>
            </a:r>
            <a:r>
              <a:rPr lang="en-US" dirty="0">
                <a:ea typeface="ＭＳ Ｐゴシック" charset="0"/>
              </a:rPr>
              <a:t>, a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</a:rPr>
              <a:t>salt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is often used</a:t>
            </a:r>
            <a:r>
              <a:rPr lang="en-US" dirty="0" smtClean="0">
                <a:ea typeface="ＭＳ Ｐゴシック" charset="0"/>
              </a:rPr>
              <a:t>: </a:t>
            </a: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hash (input || salt)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Avoids </a:t>
            </a:r>
            <a:r>
              <a:rPr lang="en-US" dirty="0" err="1">
                <a:ea typeface="ＭＳ Ｐゴシック" charset="0"/>
              </a:rPr>
              <a:t>precomputation</a:t>
            </a:r>
            <a:r>
              <a:rPr lang="en-US" dirty="0">
                <a:ea typeface="ＭＳ Ｐゴシック" charset="0"/>
              </a:rPr>
              <a:t> of all possible hashes in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rainbow tables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(available for download from file-sharing systems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3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(Secret)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Also: “conventional / private-key / single-key”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Sender and recipient share a common 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All classical encryption algorithms are private-key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Dual use:  confidentiality </a:t>
            </a:r>
            <a:r>
              <a:rPr lang="en-AU" dirty="0" smtClean="0">
                <a:ea typeface="ＭＳ Ｐゴシック" charset="0"/>
              </a:rPr>
              <a:t>(encryption) or </a:t>
            </a:r>
            <a:r>
              <a:rPr lang="en-AU" dirty="0">
                <a:ea typeface="ＭＳ Ｐゴシック" charset="0"/>
              </a:rPr>
              <a:t>authentication/</a:t>
            </a:r>
            <a:r>
              <a:rPr lang="en-AU" dirty="0" smtClean="0">
                <a:ea typeface="ＭＳ Ｐゴシック" charset="0"/>
              </a:rPr>
              <a:t>integrity (message authentication code)</a:t>
            </a:r>
          </a:p>
          <a:p>
            <a:pPr eaLnBrk="1" hangingPunct="1"/>
            <a:r>
              <a:rPr lang="en-AU" dirty="0" smtClean="0">
                <a:ea typeface="ＭＳ Ｐゴシック" charset="0"/>
              </a:rPr>
              <a:t>Was only type of encryption prior to invention of public-key in 1970’s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Most widely used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More computationally efficient than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public key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4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9" y="1905000"/>
            <a:ext cx="8533511" cy="352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1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Two requirements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Strong encryption </a:t>
            </a:r>
            <a:r>
              <a:rPr lang="en-US" dirty="0" smtClean="0">
                <a:ea typeface="ＭＳ Ｐゴシック" charset="0"/>
              </a:rPr>
              <a:t>algorithm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Secret key known only to sender/receiver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Goal</a:t>
            </a:r>
            <a:r>
              <a:rPr lang="en-US" dirty="0">
                <a:ea typeface="ＭＳ Ｐゴシック" charset="0"/>
                <a:cs typeface="ＭＳ Ｐゴシック" charset="0"/>
              </a:rPr>
              <a:t>:  Given key, generate 1-to-1 mapping to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ciphertext</a:t>
            </a:r>
            <a:r>
              <a:rPr lang="en-US" dirty="0">
                <a:ea typeface="ＭＳ Ｐゴシック" charset="0"/>
                <a:cs typeface="ＭＳ Ｐゴシック" charset="0"/>
              </a:rPr>
              <a:t> that looks random if key unknown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Assume </a:t>
            </a:r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is known (no security by obscurity)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Implies secure channel to distribute </a:t>
            </a:r>
            <a:r>
              <a:rPr lang="en-US" dirty="0" smtClean="0">
                <a:ea typeface="ＭＳ Ｐゴシック" charset="0"/>
              </a:rPr>
              <a:t>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2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Leakage: </a:t>
            </a:r>
            <a:r>
              <a:rPr lang="en-US" dirty="0">
                <a:ea typeface="ＭＳ Ｐゴシック" charset="0"/>
                <a:cs typeface="ＭＳ Ｐゴシック" charset="0"/>
              </a:rPr>
              <a:t>An unauthorized party gains access to a service or data.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obtains knowledge of a withdrawal or account </a:t>
            </a:r>
            <a:r>
              <a:rPr lang="en-US" dirty="0" smtClean="0">
                <a:ea typeface="ＭＳ Ｐゴシック" charset="0"/>
              </a:rPr>
              <a:t>balance</a:t>
            </a:r>
            <a:endParaRPr lang="en-US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Tampering: </a:t>
            </a:r>
            <a:r>
              <a:rPr lang="en-US" dirty="0">
                <a:ea typeface="ＭＳ Ｐゴシック" charset="0"/>
                <a:cs typeface="ＭＳ Ｐゴシック" charset="0"/>
              </a:rPr>
              <a:t> Unauthorized change of data, tampering with a service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changes the variable holding your personal checking $$ total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Vandalism:</a:t>
            </a:r>
            <a:r>
              <a:rPr lang="en-US" dirty="0">
                <a:ea typeface="ＭＳ Ｐゴシック" charset="0"/>
                <a:cs typeface="ＭＳ Ｐゴシック" charset="0"/>
              </a:rPr>
              <a:t> Interference with proper operation, without gain to the attacker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does not allow any transactions to your </a:t>
            </a:r>
            <a:r>
              <a:rPr lang="en-US" dirty="0" smtClean="0">
                <a:ea typeface="ＭＳ Ｐゴシック" charset="0"/>
              </a:rPr>
              <a:t>account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7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Encryption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For confidentiality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Sender: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 C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(M) &amp; Send C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Receiver:</a:t>
            </a:r>
            <a:r>
              <a:rPr lang="en-US" dirty="0">
                <a:solidFill>
                  <a:srgbClr val="000090"/>
                </a:solidFill>
                <a:cs typeface="Calibri" charset="0"/>
              </a:rPr>
              <a:t>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Recover M = AES</a:t>
            </a:r>
            <a:r>
              <a:rPr lang="ja-JP" altLang="en-US" dirty="0">
                <a:solidFill>
                  <a:srgbClr val="0000FF"/>
                </a:solidFill>
                <a:cs typeface="Calibri" charset="0"/>
              </a:rPr>
              <a:t>’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(C)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  <a:cs typeface="Calibri" charset="0"/>
              </a:rPr>
              <a:t>Message Authentication Code (MAC)</a:t>
            </a:r>
          </a:p>
          <a:p>
            <a:pPr lvl="1" eaLnBrk="1" hangingPunct="1"/>
            <a:r>
              <a:rPr lang="en-US" dirty="0">
                <a:cs typeface="Calibri" charset="0"/>
              </a:rPr>
              <a:t>For </a:t>
            </a:r>
            <a:r>
              <a:rPr lang="en-US" dirty="0" smtClean="0">
                <a:cs typeface="Calibri" charset="0"/>
              </a:rPr>
              <a:t>integrity and authenticity</a:t>
            </a:r>
            <a:endParaRPr lang="en-US" dirty="0">
              <a:cs typeface="Calibri" charset="0"/>
            </a:endParaRP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</a:t>
            </a:r>
            <a:endParaRPr lang="en-US" dirty="0">
              <a:solidFill>
                <a:srgbClr val="0000FF"/>
              </a:solidFill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5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address two key issues</a:t>
            </a:r>
          </a:p>
          <a:p>
            <a:pPr lvl="1"/>
            <a:r>
              <a:rPr lang="en-US" dirty="0" smtClean="0"/>
              <a:t>Key distribution: secure communication without having to trust a key distribution center with your key</a:t>
            </a:r>
          </a:p>
          <a:p>
            <a:pPr lvl="1"/>
            <a:r>
              <a:rPr lang="en-US" dirty="0" smtClean="0"/>
              <a:t>Digital signature: verifying that a message comes from the claimed sender without prior establishment</a:t>
            </a:r>
          </a:p>
          <a:p>
            <a:r>
              <a:rPr lang="en-US" dirty="0" smtClean="0"/>
              <a:t>Public invention </a:t>
            </a:r>
            <a:r>
              <a:rPr lang="en-US" dirty="0" err="1" smtClean="0"/>
              <a:t>Diffie</a:t>
            </a:r>
            <a:r>
              <a:rPr lang="en-US" dirty="0" smtClean="0"/>
              <a:t> &amp; Hellman in 1976</a:t>
            </a:r>
          </a:p>
          <a:p>
            <a:pPr lvl="1"/>
            <a:r>
              <a:rPr lang="en-US" dirty="0" smtClean="0"/>
              <a:t>Known earlier to classified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two keys</a:t>
            </a:r>
          </a:p>
          <a:p>
            <a:pPr lvl="1"/>
            <a:r>
              <a:rPr lang="en-US" dirty="0" smtClean="0"/>
              <a:t>Public key: can be known to anybody, used to encrypt and verify signatures</a:t>
            </a:r>
          </a:p>
          <a:p>
            <a:pPr lvl="1"/>
            <a:r>
              <a:rPr lang="en-US" dirty="0" smtClean="0"/>
              <a:t>Private key: should be known only to the recipient, used to decrypt and sign signatures</a:t>
            </a:r>
          </a:p>
          <a:p>
            <a:r>
              <a:rPr lang="en-US" dirty="0" smtClean="0"/>
              <a:t>Asymmetric</a:t>
            </a:r>
          </a:p>
          <a:p>
            <a:pPr lvl="1"/>
            <a:r>
              <a:rPr lang="en-AU" dirty="0">
                <a:ea typeface="ＭＳ Ｐゴシック" charset="0"/>
              </a:rPr>
              <a:t>Can encrypt messages or verify signatures w/o ability to</a:t>
            </a:r>
            <a:r>
              <a:rPr lang="en-AU" b="1" dirty="0">
                <a:ea typeface="ＭＳ Ｐゴシック" charset="0"/>
              </a:rPr>
              <a:t> </a:t>
            </a:r>
            <a:r>
              <a:rPr lang="en-US" dirty="0" smtClean="0"/>
              <a:t>decrypt </a:t>
            </a:r>
            <a:r>
              <a:rPr lang="en-US" dirty="0" err="1" smtClean="0"/>
              <a:t>msgs</a:t>
            </a:r>
            <a:r>
              <a:rPr lang="en-US" dirty="0" smtClean="0"/>
              <a:t> or create signatures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If “one-way function” goes  c </a:t>
            </a:r>
            <a:r>
              <a:rPr lang="en-US" dirty="0">
                <a:ea typeface="ＭＳ Ｐゴシック" charset="0"/>
                <a:sym typeface="Wingdings" charset="0"/>
              </a:rPr>
              <a:t> F(m), then public-key encryption is a </a:t>
            </a:r>
            <a:r>
              <a:rPr lang="ja-JP" altLang="en-US" dirty="0">
                <a:ea typeface="ＭＳ Ｐゴシック" charset="0"/>
                <a:sym typeface="Wingdings" charset="0"/>
              </a:rPr>
              <a:t>“</a:t>
            </a:r>
            <a:r>
              <a:rPr lang="en-US" dirty="0">
                <a:ea typeface="ＭＳ Ｐゴシック" charset="0"/>
                <a:sym typeface="Wingdings" charset="0"/>
              </a:rPr>
              <a:t>trap-door</a:t>
            </a:r>
            <a:r>
              <a:rPr lang="ja-JP" altLang="en-US" dirty="0">
                <a:ea typeface="ＭＳ Ｐゴシック" charset="0"/>
                <a:sym typeface="Wingdings" charset="0"/>
              </a:rPr>
              <a:t>”</a:t>
            </a:r>
            <a:r>
              <a:rPr lang="en-US" dirty="0">
                <a:ea typeface="ＭＳ Ｐゴシック" charset="0"/>
                <a:sym typeface="Wingdings" charset="0"/>
              </a:rPr>
              <a:t> function: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  F(m)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Hard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(c)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without knowing k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c,</a:t>
            </a:r>
            <a:r>
              <a:rPr lang="en-US" dirty="0" err="1">
                <a:solidFill>
                  <a:srgbClr val="0000FF"/>
                </a:solidFill>
                <a:ea typeface="ＭＳ Ｐゴシック" charset="0"/>
                <a:sym typeface="Wingdings" charset="0"/>
              </a:rPr>
              <a:t>k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)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by knowing </a:t>
            </a:r>
            <a:r>
              <a:rPr lang="en-US" dirty="0" smtClean="0">
                <a:ea typeface="ＭＳ Ｐゴシック" charset="0"/>
                <a:sym typeface="Wingdings" charset="0"/>
              </a:rPr>
              <a:t>k</a:t>
            </a:r>
            <a:endParaRPr lang="en-US" dirty="0">
              <a:ea typeface="ＭＳ Ｐゴシック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0" b="56462"/>
          <a:stretch>
            <a:fillRect/>
          </a:stretch>
        </p:blipFill>
        <p:spPr bwMode="auto">
          <a:xfrm>
            <a:off x="0" y="1447800"/>
            <a:ext cx="91360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9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Public Key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Like </a:t>
            </a:r>
            <a:r>
              <a:rPr lang="en-AU" dirty="0">
                <a:ea typeface="ＭＳ Ｐゴシック" charset="0"/>
                <a:cs typeface="ＭＳ Ｐゴシック" charset="0"/>
              </a:rPr>
              <a:t>private key schemes, brute force search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But keys used are too large (e.g., &gt;= 1024 bits)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relies on a difference in computational difficulty b/w easy and hard problems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>
                <a:ea typeface="ＭＳ Ｐゴシック" charset="0"/>
                <a:cs typeface="ＭＳ Ｐゴシック" charset="0"/>
              </a:rPr>
              <a:t>RSA:  exponentiation in composite group vs. factoring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err="1">
                <a:ea typeface="ＭＳ Ｐゴシック" charset="0"/>
                <a:cs typeface="ＭＳ Ｐゴシック" charset="0"/>
              </a:rPr>
              <a:t>ElGamal</a:t>
            </a:r>
            <a:r>
              <a:rPr lang="en-AU" dirty="0">
                <a:ea typeface="ＭＳ Ｐゴシック" charset="0"/>
                <a:cs typeface="ＭＳ Ｐゴシック" charset="0"/>
              </a:rPr>
              <a:t>/DH:  exponentiation vs. discrete logarithm in prime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group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Hard problems are known, but computationally expensive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Requires </a:t>
            </a:r>
            <a:r>
              <a:rPr lang="en-AU" dirty="0">
                <a:ea typeface="ＭＳ Ｐゴシック" charset="0"/>
                <a:cs typeface="ＭＳ Ｐゴシック" charset="0"/>
              </a:rPr>
              <a:t>use of very large numbers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Hence is slow compared to private key schemes 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RSA-1024:  80 us / encryption; 1460 us / decryption  [</a:t>
            </a:r>
            <a:r>
              <a:rPr lang="en-US" dirty="0" err="1">
                <a:ea typeface="ＭＳ Ｐゴシック" charset="0"/>
              </a:rPr>
              <a:t>cryptopp.com</a:t>
            </a:r>
            <a:r>
              <a:rPr lang="en-US" dirty="0">
                <a:ea typeface="ＭＳ Ｐゴシック" charset="0"/>
              </a:rPr>
              <a:t>]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AES-128:    109 MB / sec =  1.2us / 1024 </a:t>
            </a:r>
            <a:r>
              <a:rPr lang="en-US" dirty="0" smtClean="0">
                <a:ea typeface="ＭＳ Ｐゴシック" charset="0"/>
              </a:rPr>
              <a:t>bits</a:t>
            </a:r>
            <a:endParaRPr lang="en-AU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(Simple) RSA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due to cost of factoring large numbers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Factorization takes O(e </a:t>
            </a:r>
            <a:r>
              <a:rPr lang="en-AU" baseline="30000" dirty="0">
                <a:ea typeface="ＭＳ Ｐゴシック" charset="0"/>
              </a:rPr>
              <a:t>log n log log n</a:t>
            </a:r>
            <a:r>
              <a:rPr lang="en-AU" dirty="0">
                <a:ea typeface="ＭＳ Ｐゴシック" charset="0"/>
              </a:rPr>
              <a:t>) operations (hard) </a:t>
            </a:r>
            <a:endParaRPr lang="en-AU" dirty="0" smtClean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</a:rPr>
              <a:t>Exponentiation takes </a:t>
            </a:r>
            <a:r>
              <a:rPr lang="en-AU" dirty="0">
                <a:ea typeface="ＭＳ Ｐゴシック" charset="0"/>
              </a:rPr>
              <a:t>O((log n)</a:t>
            </a:r>
            <a:r>
              <a:rPr lang="en-AU" baseline="30000" dirty="0">
                <a:ea typeface="ＭＳ Ｐゴシック" charset="0"/>
              </a:rPr>
              <a:t>3</a:t>
            </a:r>
            <a:r>
              <a:rPr lang="en-AU" dirty="0" smtClean="0">
                <a:ea typeface="ＭＳ Ｐゴシック" charset="0"/>
              </a:rPr>
              <a:t>) operations (easy)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6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AU" sz="2600" dirty="0">
                <a:ea typeface="ＭＳ Ｐゴシック" charset="0"/>
                <a:cs typeface="ＭＳ Ｐゴシック" charset="0"/>
              </a:rPr>
              <a:t>encrypt a message M the sender</a:t>
            </a:r>
            <a:r>
              <a:rPr lang="en-AU" sz="26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200" dirty="0" smtClean="0">
                <a:ea typeface="ＭＳ Ｐゴシック" charset="0"/>
                <a:cs typeface="ＭＳ Ｐゴシック" charset="0"/>
              </a:rPr>
              <a:t>Obtain public key </a:t>
            </a:r>
            <a:r>
              <a:rPr lang="en-AU" sz="2400" dirty="0" smtClean="0">
                <a:ea typeface="ＭＳ Ｐゴシック" charset="0"/>
              </a:rPr>
              <a:t>{</a:t>
            </a:r>
            <a:r>
              <a:rPr lang="en-AU" sz="2400" dirty="0" err="1">
                <a:ea typeface="ＭＳ Ｐゴシック" charset="0"/>
              </a:rPr>
              <a:t>e,n</a:t>
            </a:r>
            <a:r>
              <a:rPr lang="en-AU" sz="2400" dirty="0">
                <a:ea typeface="ＭＳ Ｐゴシック" charset="0"/>
              </a:rPr>
              <a:t>}; compute  C = M</a:t>
            </a:r>
            <a:r>
              <a:rPr lang="en-AU" sz="2400" baseline="30000" dirty="0">
                <a:ea typeface="ＭＳ Ｐゴシック" charset="0"/>
              </a:rPr>
              <a:t>e</a:t>
            </a:r>
            <a:r>
              <a:rPr lang="en-AU" sz="2400" dirty="0">
                <a:ea typeface="ＭＳ Ｐゴシック" charset="0"/>
              </a:rPr>
              <a:t> </a:t>
            </a:r>
            <a:r>
              <a:rPr lang="en-AU" sz="2400" dirty="0" smtClean="0">
                <a:ea typeface="ＭＳ Ｐゴシック" charset="0"/>
              </a:rPr>
              <a:t>mod 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To decrypt the </a:t>
            </a:r>
            <a:r>
              <a:rPr lang="en-AU" dirty="0" err="1" smtClean="0">
                <a:ea typeface="ＭＳ Ｐゴシック" charset="0"/>
                <a:cs typeface="ＭＳ Ｐゴシック" charset="0"/>
              </a:rPr>
              <a:t>ciphertext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 C the owner: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AU" dirty="0" smtClean="0">
                <a:ea typeface="ＭＳ Ｐゴシック" charset="0"/>
              </a:rPr>
              <a:t>private </a:t>
            </a:r>
            <a:r>
              <a:rPr lang="en-AU" dirty="0">
                <a:ea typeface="ＭＳ Ｐゴシック" charset="0"/>
              </a:rPr>
              <a:t>key {</a:t>
            </a:r>
            <a:r>
              <a:rPr lang="en-AU" dirty="0" err="1">
                <a:ea typeface="ＭＳ Ｐゴシック" charset="0"/>
              </a:rPr>
              <a:t>d,n</a:t>
            </a:r>
            <a:r>
              <a:rPr lang="en-AU" dirty="0">
                <a:ea typeface="ＭＳ Ｐゴシック" charset="0"/>
              </a:rPr>
              <a:t>}; computes   M = C</a:t>
            </a:r>
            <a:r>
              <a:rPr lang="en-AU" baseline="30000" dirty="0">
                <a:ea typeface="ＭＳ Ｐゴシック" charset="0"/>
              </a:rPr>
              <a:t>d</a:t>
            </a:r>
            <a:r>
              <a:rPr lang="en-AU" dirty="0">
                <a:ea typeface="ＭＳ Ｐゴシック" charset="0"/>
              </a:rPr>
              <a:t> mod </a:t>
            </a:r>
            <a:r>
              <a:rPr lang="en-AU" dirty="0" smtClean="0">
                <a:ea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ea typeface="ＭＳ Ｐゴシック" charset="0"/>
                <a:cs typeface="ＭＳ Ｐゴシック" charset="0"/>
              </a:rPr>
              <a:t>that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msg</a:t>
            </a:r>
            <a:r>
              <a:rPr lang="en-US" dirty="0">
                <a:ea typeface="ＭＳ Ｐゴシック" charset="0"/>
                <a:cs typeface="ＭＳ Ｐゴシック" charset="0"/>
              </a:rPr>
              <a:t> M must be smaller than the modulus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sz="2400" dirty="0" smtClean="0">
                <a:ea typeface="ＭＳ Ｐゴシック" charset="0"/>
              </a:rPr>
              <a:t>Otherwise</a:t>
            </a:r>
            <a:r>
              <a:rPr lang="en-US" sz="2400" dirty="0">
                <a:ea typeface="ＭＳ Ｐゴシック" charset="0"/>
              </a:rPr>
              <a:t>, hybrid encryption:</a:t>
            </a:r>
            <a:endParaRPr lang="en-AU" sz="2400" dirty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Generate random symmetric key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public key encryption to encrypt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symmetric key encryption under</a:t>
            </a:r>
            <a:r>
              <a:rPr lang="en-AU" i="1" dirty="0">
                <a:ea typeface="ＭＳ Ｐゴシック" charset="0"/>
              </a:rPr>
              <a:t> r </a:t>
            </a:r>
            <a:r>
              <a:rPr lang="en-AU" dirty="0">
                <a:ea typeface="ＭＳ Ｐゴシック" charset="0"/>
              </a:rPr>
              <a:t>to encrypt </a:t>
            </a:r>
            <a:r>
              <a:rPr lang="en-AU" i="1" dirty="0" smtClean="0">
                <a:ea typeface="ＭＳ Ｐゴシック" charset="0"/>
              </a:rPr>
              <a:t>M</a:t>
            </a:r>
            <a:endParaRPr lang="en-US" i="1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0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</a:t>
            </a:r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digest (with cryptographic hash functions)</a:t>
            </a:r>
          </a:p>
          <a:p>
            <a:pPr lvl="1"/>
            <a:r>
              <a:rPr lang="en-US" dirty="0" smtClean="0"/>
              <a:t>A fixed-length that characterizes an arbitrary-length message</a:t>
            </a:r>
          </a:p>
          <a:p>
            <a:pPr lvl="1"/>
            <a:r>
              <a:rPr lang="en-US" dirty="0" smtClean="0"/>
              <a:t>Typically produced by cryptographic hash functions, e.g., SHA-1 or MD5.</a:t>
            </a:r>
          </a:p>
          <a:p>
            <a:r>
              <a:rPr lang="en-US" smtClean="0"/>
              <a:t>Digital </a:t>
            </a:r>
            <a:r>
              <a:rPr lang="en-US" dirty="0" smtClean="0"/>
              <a:t>signature with asymmetric crypto</a:t>
            </a:r>
            <a:endParaRPr lang="en-US" dirty="0"/>
          </a:p>
          <a:p>
            <a:pPr lvl="1"/>
            <a:r>
              <a:rPr lang="en-US" dirty="0"/>
              <a:t>Verifies a message or a document is an unaltered copy of one produced by the signer</a:t>
            </a:r>
          </a:p>
          <a:p>
            <a:pPr lvl="1"/>
            <a:r>
              <a:rPr lang="en-US" dirty="0"/>
              <a:t>Signer: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SHA1(M) &amp; verify RSA</a:t>
            </a:r>
            <a:r>
              <a:rPr lang="en-US" baseline="-25000" dirty="0">
                <a:solidFill>
                  <a:srgbClr val="0000FF"/>
                </a:solidFill>
              </a:rPr>
              <a:t>K’</a:t>
            </a:r>
            <a:r>
              <a:rPr lang="en-US" dirty="0">
                <a:solidFill>
                  <a:srgbClr val="0000FF"/>
                </a:solidFill>
              </a:rPr>
              <a:t>(H) == H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6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Confidentiality, authenticity, integrity, availability, non</a:t>
            </a:r>
            <a:r>
              <a:rPr lang="en-US" dirty="0">
                <a:ea typeface="ＭＳ Ｐゴシック" charset="0"/>
                <a:cs typeface="ＭＳ Ｐゴシック" charset="0"/>
              </a:rPr>
              <a:t>-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repudiation, access control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hash, </a:t>
            </a:r>
            <a:r>
              <a:rPr lang="en-US" dirty="0"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ymmetric key crypto, asymmetric key 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Applications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Secure digest, </a:t>
            </a:r>
            <a:r>
              <a:rPr lang="en-US" dirty="0">
                <a:ea typeface="ＭＳ Ｐゴシック" charset="0"/>
                <a:cs typeface="ＭＳ Ｐゴシック" charset="0"/>
              </a:rPr>
              <a:t>digital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signature, MAC, digital certificate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Confidentiality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Concealment of information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Authenticity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Identification and assurance of origin of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Integrity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Trustworthiness of data or resources in terms of preventing improper and unauthorized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changes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Availability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Ability to use desired info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Non-repudiation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Offer of evidence that a party indeed is sender or a receiver of certain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information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Access control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Facilities to determine and enforce who is allowed access to what resources (host, software, network, …)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8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Eavesdropping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access to information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Packet sniffers and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wiretappers</a:t>
            </a:r>
            <a:r>
              <a:rPr lang="en-US" dirty="0">
                <a:ea typeface="ＭＳ Ｐゴシック" charset="0"/>
                <a:cs typeface="ＭＳ Ｐゴシック" charset="0"/>
              </a:rPr>
              <a:t> (e.g.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tcpdump</a:t>
            </a:r>
            <a:r>
              <a:rPr lang="en-US" dirty="0"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Illicit copying of files and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programs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524000" y="38989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524000" y="38989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2098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3246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270250" y="4730750"/>
              <a:ext cx="304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568575" y="43434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683375" y="44100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4184650" y="47323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92575" y="5781675"/>
              <a:ext cx="1860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Eavesdropper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5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Tampering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Stop the flow of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Delay and optionally modify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Release the message again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31900" y="3276600"/>
            <a:ext cx="6540500" cy="2425700"/>
            <a:chOff x="12954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954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812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0960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041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39975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4547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3651250" y="46434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63975" y="5692775"/>
              <a:ext cx="15382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Perpetrator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327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5" name="Arc 13"/>
            <p:cNvSpPr>
              <a:spLocks/>
            </p:cNvSpPr>
            <p:nvPr/>
          </p:nvSpPr>
          <p:spPr bwMode="auto">
            <a:xfrm>
              <a:off x="47958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7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Fabrication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assumption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other’s </a:t>
            </a:r>
            <a:r>
              <a:rPr lang="en-US" dirty="0">
                <a:ea typeface="ＭＳ Ｐゴシック" charset="0"/>
                <a:cs typeface="ＭＳ Ｐゴシック" charset="0"/>
              </a:rPr>
              <a:t>identity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Generate and distribute objects under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identity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3081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081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939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108700" y="4038600"/>
              <a:ext cx="1054100" cy="1054100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338387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4674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352800" y="5638800"/>
              <a:ext cx="3429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Masquerader: from A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40350" y="464185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>
              <a:off x="48085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Destroy hardware (cutting fiber) or software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Modify software in a subtle way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Corrupt packets in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transit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Blatant </a:t>
            </a:r>
            <a:r>
              <a:rPr lang="en-US" i="1" dirty="0">
                <a:ea typeface="ＭＳ Ｐゴシック" charset="0"/>
                <a:cs typeface="ＭＳ Ｐゴシック" charset="0"/>
              </a:rPr>
              <a:t>denial of service</a:t>
            </a:r>
            <a:r>
              <a:rPr lang="en-US" dirty="0"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DoS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Crashing the server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Overwhelm the server (use up its resource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4267200"/>
            <a:ext cx="6540500" cy="1663700"/>
            <a:chOff x="1108" y="3028"/>
            <a:chExt cx="4120" cy="104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08" y="3028"/>
              <a:ext cx="4120" cy="1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540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132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8" y="355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65" y="3316"/>
              <a:ext cx="255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58" y="3350"/>
              <a:ext cx="244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024" y="3360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Your system is only as secure as your weakest component!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</a:t>
            </a:r>
            <a:r>
              <a:rPr lang="en-US" dirty="0">
                <a:ea typeface="ＭＳ Ｐゴシック" charset="0"/>
                <a:cs typeface="ＭＳ Ｐゴシック" charset="0"/>
              </a:rPr>
              <a:t>to make worst-case assumptions about attackers:</a:t>
            </a:r>
          </a:p>
          <a:p>
            <a:pPr lvl="1"/>
            <a:r>
              <a:rPr lang="en-US" dirty="0">
                <a:ea typeface="ＭＳ Ｐゴシック" charset="0"/>
              </a:rPr>
              <a:t>exposed interfaces, insecure networks, algorithms and program code available to attackers, attackers may be computationally very powerful </a:t>
            </a:r>
          </a:p>
          <a:p>
            <a:pPr lvl="1"/>
            <a:r>
              <a:rPr lang="en-US" dirty="0">
                <a:ea typeface="ＭＳ Ｐゴシック" charset="0"/>
              </a:rPr>
              <a:t>Tradeoff between security and performance impact/difficulty</a:t>
            </a:r>
          </a:p>
          <a:p>
            <a:pPr lvl="1"/>
            <a:r>
              <a:rPr lang="en-US" dirty="0">
                <a:ea typeface="ＭＳ Ｐゴシック" charset="0"/>
              </a:rPr>
              <a:t>Typically design system to withstand a known set of attacks (Attack Model or Attacker Model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It is not easy to design a secure system.</a:t>
            </a:r>
          </a:p>
          <a:p>
            <a:r>
              <a:rPr lang="en-US" dirty="0" smtClean="0">
                <a:ea typeface="ＭＳ Ｐゴシック" charset="0"/>
              </a:rPr>
              <a:t>And it’s an arms race!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1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Final: 5/18/2017, Thursday, 6 pm – 8 pm, Knox 110</a:t>
            </a:r>
          </a:p>
          <a:p>
            <a:r>
              <a:rPr lang="en-US" dirty="0"/>
              <a:t>PA4 due on 5/12/2017 at 12 pm.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6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38151</TotalTime>
  <Pages>12</Pages>
  <Words>1738</Words>
  <Application>Microsoft Macintosh PowerPoint</Application>
  <PresentationFormat>Letter Paper (8.5x11 in)</PresentationFormat>
  <Paragraphs>247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Helvetica</vt:lpstr>
      <vt:lpstr>Monotype Sorts</vt:lpstr>
      <vt:lpstr>ＭＳ Ｐゴシック</vt:lpstr>
      <vt:lpstr>Times New Roman</vt:lpstr>
      <vt:lpstr>Wingdings</vt:lpstr>
      <vt:lpstr>CS252-template</vt:lpstr>
      <vt:lpstr>Office Theme</vt:lpstr>
      <vt:lpstr>CSE 486/586 Distributed Systems Security --- 1</vt:lpstr>
      <vt:lpstr>Security Threats</vt:lpstr>
      <vt:lpstr>Security Properties</vt:lpstr>
      <vt:lpstr>Attack on Confidentiality</vt:lpstr>
      <vt:lpstr>Attack on Integrity</vt:lpstr>
      <vt:lpstr>Attack on Authenticity</vt:lpstr>
      <vt:lpstr>Attack on Availability</vt:lpstr>
      <vt:lpstr>Designing Secure Systems</vt:lpstr>
      <vt:lpstr>CSE 486/586 Administrivia</vt:lpstr>
      <vt:lpstr>Cryptography</vt:lpstr>
      <vt:lpstr>Three Types of Functions</vt:lpstr>
      <vt:lpstr>Cryptographic Hash Functions</vt:lpstr>
      <vt:lpstr>How Hard to Find Collisions?</vt:lpstr>
      <vt:lpstr>Birthday Paradox</vt:lpstr>
      <vt:lpstr>How Many Bits for Hash?</vt:lpstr>
      <vt:lpstr>Example: Password</vt:lpstr>
      <vt:lpstr>Symmetric (Secret) Key Crypto</vt:lpstr>
      <vt:lpstr>Symmetric Cipher Model</vt:lpstr>
      <vt:lpstr>Requirements</vt:lpstr>
      <vt:lpstr>Uses</vt:lpstr>
      <vt:lpstr>Public (Asymmetric) Key Crypto</vt:lpstr>
      <vt:lpstr>Public (Asymmetric) Key Crypto</vt:lpstr>
      <vt:lpstr>Public (Asymmetric) Key Crypto</vt:lpstr>
      <vt:lpstr>Security of Public Key Schemes</vt:lpstr>
      <vt:lpstr>(Simple) RSA Algorithm</vt:lpstr>
      <vt:lpstr>Typical Applications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1652</cp:revision>
  <cp:lastPrinted>2013-04-17T17:26:32Z</cp:lastPrinted>
  <dcterms:created xsi:type="dcterms:W3CDTF">2012-03-21T04:48:11Z</dcterms:created>
  <dcterms:modified xsi:type="dcterms:W3CDTF">2017-05-03T15:45:04Z</dcterms:modified>
  <cp:category/>
</cp:coreProperties>
</file>