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609" r:id="rId4"/>
    <p:sldId id="649" r:id="rId5"/>
    <p:sldId id="65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51" r:id="rId15"/>
    <p:sldId id="639" r:id="rId16"/>
    <p:sldId id="640" r:id="rId17"/>
    <p:sldId id="641" r:id="rId18"/>
    <p:sldId id="642" r:id="rId19"/>
    <p:sldId id="643" r:id="rId20"/>
    <p:sldId id="644" r:id="rId21"/>
    <p:sldId id="645" r:id="rId22"/>
    <p:sldId id="646" r:id="rId23"/>
    <p:sldId id="647" r:id="rId24"/>
    <p:sldId id="648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3" autoAdjust="0"/>
    <p:restoredTop sz="80187" autoAdjust="0"/>
  </p:normalViewPr>
  <p:slideViewPr>
    <p:cSldViewPr>
      <p:cViewPr varScale="1">
        <p:scale>
          <a:sx n="79" d="100"/>
          <a:sy n="79" d="100"/>
        </p:scale>
        <p:origin x="15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3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</a:t>
            </a:r>
            <a:r>
              <a:rPr lang="en-US" baseline="0" dirty="0"/>
              <a:t> people, when they first design and implement something, do not worry about failures. But in the end, that’s where the most amount of effort goes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9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10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17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20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The Internet in 2 Hours:</a:t>
            </a:r>
            <a:br>
              <a:rPr lang="en-US" dirty="0"/>
            </a:br>
            <a:r>
              <a:rPr lang="en-US" dirty="0"/>
              <a:t>The Second Hour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42658959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11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451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</a:t>
            </a:r>
            <a:r>
              <a:rPr lang="en-US" dirty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/>
              <a:t>If a functionality </a:t>
            </a:r>
            <a:r>
              <a:rPr lang="en-US" dirty="0">
                <a:solidFill>
                  <a:srgbClr val="FF0000"/>
                </a:solidFill>
              </a:rPr>
              <a:t>must be implemented end-to-end</a:t>
            </a:r>
            <a:r>
              <a:rPr lang="en-US" dirty="0"/>
              <a:t>, then </a:t>
            </a:r>
            <a:r>
              <a:rPr lang="en-US" dirty="0">
                <a:solidFill>
                  <a:srgbClr val="FF0000"/>
                </a:solidFill>
              </a:rPr>
              <a:t>don’t implement it in the network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Exception: when there are clear performance improvements</a:t>
            </a:r>
          </a:p>
          <a:p>
            <a:r>
              <a:rPr lang="en-US" dirty="0"/>
              <a:t>Laid out in “</a:t>
            </a:r>
            <a:r>
              <a:rPr lang="en-US" i="1" dirty="0"/>
              <a:t>End-to-End Arguments in System Design</a:t>
            </a:r>
            <a:r>
              <a:rPr lang="en-US" dirty="0"/>
              <a:t>” by J.H. </a:t>
            </a:r>
            <a:r>
              <a:rPr lang="en-US" dirty="0" err="1"/>
              <a:t>Saltzer</a:t>
            </a:r>
            <a:r>
              <a:rPr lang="en-US" dirty="0"/>
              <a:t>, D.P. Reed and D.D. Clark (optional reading)</a:t>
            </a:r>
          </a:p>
          <a:p>
            <a:r>
              <a:rPr lang="en-US" dirty="0"/>
              <a:t>A good rule of thumb in </a:t>
            </a:r>
            <a:r>
              <a:rPr lang="en-US" i="1" dirty="0"/>
              <a:t>any</a:t>
            </a:r>
            <a:r>
              <a:rPr lang="en-US" dirty="0"/>
              <a:t> system design, but still not something to follow blindly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85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 1</a:t>
            </a:r>
          </a:p>
          <a:p>
            <a:pPr lvl="1"/>
            <a:r>
              <a:rPr lang="en-US" dirty="0"/>
              <a:t>Please try it out right away and see how far you can get.</a:t>
            </a:r>
          </a:p>
          <a:p>
            <a:r>
              <a:rPr lang="en-US"/>
              <a:t>Please </a:t>
            </a:r>
            <a:r>
              <a:rPr lang="en-US" dirty="0"/>
              <a:t>use Piazza; all announcements will go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“best-effort” network</a:t>
            </a:r>
          </a:p>
          <a:p>
            <a:pPr lvl="1"/>
            <a:r>
              <a:rPr lang="en-US" dirty="0"/>
              <a:t>The network knows the source and the destination.</a:t>
            </a:r>
          </a:p>
          <a:p>
            <a:pPr lvl="1"/>
            <a:r>
              <a:rPr lang="en-US" dirty="0"/>
              <a:t>A conversation is divided into packets.</a:t>
            </a:r>
          </a:p>
          <a:p>
            <a:pPr lvl="1"/>
            <a:r>
              <a:rPr lang="en-US" dirty="0"/>
              <a:t>Makes the best effort to deliver packets</a:t>
            </a:r>
          </a:p>
          <a:p>
            <a:pPr lvl="1"/>
            <a:r>
              <a:rPr lang="en-US" dirty="0"/>
              <a:t>Packet loss, corruption, out-of-order delivery, etc. could all happen.</a:t>
            </a:r>
          </a:p>
          <a:p>
            <a:r>
              <a:rPr lang="en-US" dirty="0"/>
              <a:t>TCP (Transmission Control Protocol)</a:t>
            </a:r>
          </a:p>
          <a:p>
            <a:pPr lvl="1"/>
            <a:r>
              <a:rPr lang="en-US" dirty="0"/>
              <a:t>Handles the problems</a:t>
            </a:r>
          </a:p>
          <a:p>
            <a:pPr lvl="1"/>
            <a:r>
              <a:rPr lang="en-US" dirty="0"/>
              <a:t>Implemented at the end hosts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95800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TCP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TCP</a:t>
            </a:r>
          </a:p>
        </p:txBody>
      </p:sp>
    </p:spTree>
    <p:extLst>
      <p:ext uri="{BB962C8B-B14F-4D97-AF65-F5344CB8AC3E}">
        <p14:creationId xmlns:p14="http://schemas.microsoft.com/office/powerpoint/2010/main" val="83134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OK; Let’s Think about It Together…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Is this always a good thing?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/>
              <a:t>Receiver is supposed to send an </a:t>
            </a:r>
            <a:r>
              <a:rPr lang="en-US" dirty="0" err="1"/>
              <a:t>ack</a:t>
            </a:r>
            <a:r>
              <a:rPr lang="en-US" dirty="0"/>
              <a:t> (acknowledgement) packet.</a:t>
            </a:r>
          </a:p>
          <a:p>
            <a:pPr lvl="1"/>
            <a:r>
              <a:rPr lang="en-US" dirty="0"/>
              <a:t>Packet loss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retransmission</a:t>
            </a:r>
            <a:endParaRPr lang="en-US" dirty="0"/>
          </a:p>
          <a:p>
            <a:pPr lvl="1"/>
            <a:r>
              <a:rPr lang="en-US" dirty="0"/>
              <a:t>Out-of-order delivery, duplicate packets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sequence numbers</a:t>
            </a:r>
          </a:p>
          <a:p>
            <a:pPr lvl="1"/>
            <a:r>
              <a:rPr lang="en-US" dirty="0">
                <a:sym typeface="Wingdings"/>
              </a:rPr>
              <a:t>Packet corruption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checksum</a:t>
            </a:r>
          </a:p>
          <a:p>
            <a:r>
              <a:rPr lang="en-US" dirty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>
                <a:sym typeface="Wingdings"/>
              </a:rPr>
              <a:t>The network might be over-utilized</a:t>
            </a:r>
          </a:p>
          <a:p>
            <a:pPr lvl="1"/>
            <a:r>
              <a:rPr lang="en-US" dirty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17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(Very) Brief Overview of TCP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ACK</a:t>
            </a:r>
          </a:p>
          <a:p>
            <a:r>
              <a:rPr lang="en-US" dirty="0"/>
              <a:t>Why 3-way instead of 2-way?</a:t>
            </a:r>
          </a:p>
          <a:p>
            <a:pPr lvl="1"/>
            <a:r>
              <a:rPr lang="en-US" dirty="0" err="1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Timeout &amp; retransmission to handle packet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Dark Side of TCP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/>
              <a:t>Connection establishment: 3-way handshake</a:t>
            </a:r>
          </a:p>
          <a:p>
            <a:pPr lvl="1"/>
            <a:r>
              <a:rPr lang="en-US" dirty="0"/>
              <a:t>Packet loss: retransmission timeout</a:t>
            </a:r>
          </a:p>
          <a:p>
            <a:pPr lvl="1"/>
            <a:r>
              <a:rPr lang="en-US" dirty="0"/>
              <a:t>Congestion control: doesn’t utilize full bandwidth</a:t>
            </a:r>
          </a:p>
          <a:p>
            <a:r>
              <a:rPr lang="en-US" dirty="0"/>
              <a:t>More importantly, some applications </a:t>
            </a:r>
            <a:r>
              <a:rPr lang="en-US" dirty="0">
                <a:solidFill>
                  <a:srgbClr val="FF0000"/>
                </a:solidFill>
              </a:rPr>
              <a:t>do not </a:t>
            </a:r>
            <a:r>
              <a:rPr lang="en-US" dirty="0"/>
              <a:t>need these.</a:t>
            </a:r>
          </a:p>
          <a:p>
            <a:r>
              <a:rPr lang="en-US" dirty="0"/>
              <a:t>Examples?</a:t>
            </a:r>
          </a:p>
          <a:p>
            <a:r>
              <a:rPr lang="en-US" dirty="0"/>
              <a:t>So, enter </a:t>
            </a:r>
            <a:r>
              <a:rPr lang="en-US" dirty="0">
                <a:solidFill>
                  <a:srgbClr val="0000FF"/>
                </a:solidFill>
              </a:rPr>
              <a:t>UDP (User Datagram Protocol)</a:t>
            </a:r>
            <a:r>
              <a:rPr lang="en-US" dirty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5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layering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20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  <p:extLst>
      <p:ext uri="{BB962C8B-B14F-4D97-AF65-F5344CB8AC3E}">
        <p14:creationId xmlns:p14="http://schemas.microsoft.com/office/powerpoint/2010/main" val="16891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21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needed</a:t>
            </a:r>
          </a:p>
          <a:p>
            <a:pPr lvl="1"/>
            <a:r>
              <a:rPr lang="en-US" dirty="0"/>
              <a:t>Will cover this in a separate lecture</a:t>
            </a:r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  <p:extLst>
      <p:ext uri="{BB962C8B-B14F-4D97-AF65-F5344CB8AC3E}">
        <p14:creationId xmlns:p14="http://schemas.microsoft.com/office/powerpoint/2010/main" val="175001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Applications 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Device Drivers</a:t>
            </a: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Network Interface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97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API</a:t>
            </a:r>
          </a:p>
          <a:p>
            <a:r>
              <a:rPr lang="en-US" dirty="0"/>
              <a:t>Next: An introduction to Android programming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0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</a:t>
            </a:r>
          </a:p>
          <a:p>
            <a:pPr lvl="1"/>
            <a:r>
              <a:rPr lang="en-US" dirty="0" err="1"/>
              <a:t>Indranil</a:t>
            </a:r>
            <a:r>
              <a:rPr lang="en-US" dirty="0"/>
              <a:t> Gupta at UIUC</a:t>
            </a:r>
          </a:p>
          <a:p>
            <a:pPr lvl="1"/>
            <a:r>
              <a:rPr lang="en-US" dirty="0"/>
              <a:t>Mike Freedman and Jen Rexford at Princeton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/>
              <a:t>Sub-divide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layers</a:t>
            </a:r>
            <a:endParaRPr lang="en-US" sz="3200" dirty="0"/>
          </a:p>
          <a:p>
            <a:r>
              <a:rPr lang="en-US" dirty="0"/>
              <a:t>“The” computer science approach</a:t>
            </a:r>
          </a:p>
          <a:p>
            <a:pPr lvl="1"/>
            <a:r>
              <a:rPr lang="en-US" dirty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58719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to put</a:t>
            </a:r>
            <a:r>
              <a:rPr lang="en-US" dirty="0"/>
              <a:t> on top of physical networks?</a:t>
            </a:r>
          </a:p>
          <a:p>
            <a:r>
              <a:rPr lang="en-US" dirty="0"/>
              <a:t>Assumption (for the sake of the discussion):</a:t>
            </a:r>
          </a:p>
          <a:p>
            <a:pPr lvl="1"/>
            <a:r>
              <a:rPr lang="en-US" dirty="0"/>
              <a:t>Packet switching (a conversation is divided into smaller units called packets).</a:t>
            </a:r>
          </a:p>
          <a:p>
            <a:r>
              <a:rPr lang="en-US" dirty="0"/>
              <a:t>Basic things for enabling a conversation between remote hosts: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Addressing</a:t>
            </a:r>
            <a:r>
              <a:rPr lang="en-US" dirty="0"/>
              <a:t> (where do I send a </a:t>
            </a:r>
            <a:r>
              <a:rPr lang="en-US" dirty="0" err="1"/>
              <a:t>msg</a:t>
            </a:r>
            <a:r>
              <a:rPr lang="en-US" dirty="0"/>
              <a:t>?)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Routing</a:t>
            </a:r>
            <a:r>
              <a:rPr lang="en-US" dirty="0"/>
              <a:t> (how do I reach that address?)</a:t>
            </a:r>
          </a:p>
          <a:p>
            <a:r>
              <a:rPr lang="en-US" dirty="0"/>
              <a:t>Most importantly,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/>
              <a:t>Protection of a conversation </a:t>
            </a:r>
            <a:r>
              <a:rPr lang="en-US" i="1" dirty="0"/>
              <a:t>as long as </a:t>
            </a:r>
            <a:r>
              <a:rPr lang="en-US" dirty="0"/>
              <a:t>there’s </a:t>
            </a:r>
            <a:r>
              <a:rPr lang="en-US" dirty="0">
                <a:solidFill>
                  <a:srgbClr val="0000FF"/>
                </a:solidFill>
              </a:rPr>
              <a:t>a physical path</a:t>
            </a:r>
            <a:r>
              <a:rPr lang="en-US" dirty="0"/>
              <a:t> between entities communicating and they are </a:t>
            </a:r>
            <a:r>
              <a:rPr lang="en-US" dirty="0">
                <a:solidFill>
                  <a:srgbClr val="0000FF"/>
                </a:solidFill>
              </a:rPr>
              <a:t>alive</a:t>
            </a:r>
            <a:r>
              <a:rPr lang="en-US" dirty="0"/>
              <a:t>.</a:t>
            </a:r>
          </a:p>
          <a:p>
            <a:r>
              <a:rPr lang="en-US" dirty="0"/>
              <a:t>What are some of the threats that disrupt a conversation?</a:t>
            </a:r>
          </a:p>
          <a:p>
            <a:pPr lvl="1"/>
            <a:r>
              <a:rPr lang="en-US" dirty="0"/>
              <a:t>Packet loss, out-of-order delivery, duplicate packets,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Ask Ourselves…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conversation, there are two components involved</a:t>
            </a:r>
          </a:p>
          <a:p>
            <a:pPr lvl="1"/>
            <a:r>
              <a:rPr lang="en-US" dirty="0"/>
              <a:t>Hosts</a:t>
            </a:r>
          </a:p>
          <a:p>
            <a:pPr lvl="1"/>
            <a:r>
              <a:rPr lang="en-US" dirty="0"/>
              <a:t>Network</a:t>
            </a:r>
          </a:p>
          <a:p>
            <a:r>
              <a:rPr lang="en-US" dirty="0"/>
              <a:t>So, one more question: </a:t>
            </a:r>
            <a:r>
              <a:rPr lang="en-US" dirty="0">
                <a:solidFill>
                  <a:srgbClr val="FF0000"/>
                </a:solidFill>
              </a:rPr>
              <a:t>how do you decide who does what? More specifically, what would be a good network/host division of labor?</a:t>
            </a:r>
          </a:p>
          <a:p>
            <a:r>
              <a:rPr lang="en-US" dirty="0"/>
              <a:t>Addressing and routing?</a:t>
            </a:r>
          </a:p>
          <a:p>
            <a:pPr lvl="1"/>
            <a:r>
              <a:rPr lang="en-US" dirty="0"/>
              <a:t>Yeah, probably in the network</a:t>
            </a:r>
          </a:p>
          <a:p>
            <a:r>
              <a:rPr lang="en-US" dirty="0"/>
              <a:t>What about conversation protection mechanisms?</a:t>
            </a:r>
          </a:p>
          <a:p>
            <a:pPr lvl="1"/>
            <a:r>
              <a:rPr lang="en-US" dirty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How to Protect a Conversation?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Hey!</a:t>
            </a:r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The Internet</a:t>
            </a: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</p:spTree>
    <p:extLst>
      <p:ext uri="{BB962C8B-B14F-4D97-AF65-F5344CB8AC3E}">
        <p14:creationId xmlns:p14="http://schemas.microsoft.com/office/powerpoint/2010/main" val="34286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Survivability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1: “</a:t>
            </a:r>
            <a:r>
              <a:rPr lang="en-US" dirty="0" err="1"/>
              <a:t>stateful</a:t>
            </a:r>
            <a:r>
              <a:rPr lang="en-US" dirty="0"/>
              <a:t>” network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network keeps the state</a:t>
            </a:r>
            <a:r>
              <a:rPr lang="en-US" dirty="0"/>
              <a:t> information about conversations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Hey!</a:t>
            </a:r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The Internet</a:t>
            </a: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</p:spTree>
    <p:extLst>
      <p:ext uri="{BB962C8B-B14F-4D97-AF65-F5344CB8AC3E}">
        <p14:creationId xmlns:p14="http://schemas.microsoft.com/office/powerpoint/2010/main" val="85182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Survivability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2: “stateless” network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ends keep the state</a:t>
            </a:r>
            <a:r>
              <a:rPr lang="en-US" dirty="0"/>
              <a:t> information about conversations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Hey!</a:t>
            </a:r>
          </a:p>
          <a:p>
            <a:pPr algn="ctr"/>
            <a:r>
              <a:rPr lang="en-US" dirty="0"/>
              <a:t>(and let me know if you receive this)</a:t>
            </a:r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The Internet</a:t>
            </a: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(OK; Alice didn’t speak to me for a while. I’ll send it again.)</a:t>
            </a:r>
          </a:p>
        </p:txBody>
      </p:sp>
    </p:spTree>
    <p:extLst>
      <p:ext uri="{BB962C8B-B14F-4D97-AF65-F5344CB8AC3E}">
        <p14:creationId xmlns:p14="http://schemas.microsoft.com/office/powerpoint/2010/main" val="185522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Survivability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Stateless networks’ principle: </a:t>
            </a:r>
            <a:r>
              <a:rPr lang="en-US" dirty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/>
              <a:t>The conversation shares the same fate with the “ends.”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Fate-sharing protects against </a:t>
            </a:r>
            <a:r>
              <a:rPr lang="en-US" dirty="0">
                <a:solidFill>
                  <a:srgbClr val="FF0000"/>
                </a:solidFill>
              </a:rPr>
              <a:t>any number of intermediate network failures</a:t>
            </a:r>
            <a:r>
              <a:rPr lang="en-US" dirty="0"/>
              <a:t> (what about replication?)</a:t>
            </a:r>
          </a:p>
          <a:p>
            <a:pPr lvl="1"/>
            <a:r>
              <a:rPr lang="en-US" dirty="0"/>
              <a:t>Fate-sharing is </a:t>
            </a:r>
            <a:r>
              <a:rPr lang="en-US" dirty="0">
                <a:solidFill>
                  <a:srgbClr val="FF0000"/>
                </a:solidFill>
              </a:rPr>
              <a:t>much easier to engineer</a:t>
            </a:r>
            <a:r>
              <a:rPr lang="en-US" dirty="0"/>
              <a:t>.</a:t>
            </a:r>
          </a:p>
          <a:p>
            <a:r>
              <a:rPr lang="en-US" dirty="0"/>
              <a:t>The result: </a:t>
            </a:r>
            <a:r>
              <a:rPr lang="en-US" dirty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/>
              <a:t>The IP (Internet Protocol) layer doesn’t really provide anything other than “best-effort” delivery (i.e., </a:t>
            </a:r>
            <a:r>
              <a:rPr lang="en-US" dirty="0">
                <a:solidFill>
                  <a:srgbClr val="FF0000"/>
                </a:solidFill>
              </a:rPr>
              <a:t>addressing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routing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 end hosts provide conversation protection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9006</TotalTime>
  <Pages>12</Pages>
  <Words>1297</Words>
  <Application>Microsoft Macintosh PowerPoint</Application>
  <PresentationFormat>Letter Paper (8.5x11 in)</PresentationFormat>
  <Paragraphs>278</Paragraphs>
  <Slides>24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Calibri</vt:lpstr>
      <vt:lpstr>Tahoma</vt:lpstr>
      <vt:lpstr>Times New Roman</vt:lpstr>
      <vt:lpstr>Wingdings</vt:lpstr>
      <vt:lpstr>CS252-template</vt:lpstr>
      <vt:lpstr>Office Theme</vt:lpstr>
      <vt:lpstr>Photo Editor Photo</vt:lpstr>
      <vt:lpstr>CSE 486/586 Distributed Systems The Internet in 2 Hours: The Second Hour</vt:lpstr>
      <vt:lpstr>Recap</vt:lpstr>
      <vt:lpstr>Layering: A Modular Approach</vt:lpstr>
      <vt:lpstr>Challenges in Layering</vt:lpstr>
      <vt:lpstr>We Must Ask Ourselves…</vt:lpstr>
      <vt:lpstr>So, How to Protect a Conversation?</vt:lpstr>
      <vt:lpstr>Two Approaches to Survivability</vt:lpstr>
      <vt:lpstr>Two Approaches to Survivability</vt:lpstr>
      <vt:lpstr>Two Approaches to Survivability</vt:lpstr>
      <vt:lpstr>The Internet Protocol Suite</vt:lpstr>
      <vt:lpstr>IP Suite: End Hosts vs. Routers</vt:lpstr>
      <vt:lpstr>End-to-End Arguments</vt:lpstr>
      <vt:lpstr>CSE 486/586 Administrivia</vt:lpstr>
      <vt:lpstr>TCP/IP</vt:lpstr>
      <vt:lpstr>OK; Let’s Think about It Together…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439</cp:revision>
  <cp:lastPrinted>2014-01-31T17:38:49Z</cp:lastPrinted>
  <dcterms:created xsi:type="dcterms:W3CDTF">2012-01-24T14:36:56Z</dcterms:created>
  <dcterms:modified xsi:type="dcterms:W3CDTF">2019-02-04T14:55:04Z</dcterms:modified>
  <cp:category/>
</cp:coreProperties>
</file>