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15"/>
  </p:notesMasterIdLst>
  <p:handoutMasterIdLst>
    <p:handoutMasterId r:id="rId16"/>
  </p:handoutMasterIdLst>
  <p:sldIdLst>
    <p:sldId id="322" r:id="rId3"/>
    <p:sldId id="347" r:id="rId4"/>
    <p:sldId id="348" r:id="rId5"/>
    <p:sldId id="350" r:id="rId6"/>
    <p:sldId id="346" r:id="rId7"/>
    <p:sldId id="335" r:id="rId8"/>
    <p:sldId id="325" r:id="rId9"/>
    <p:sldId id="326" r:id="rId10"/>
    <p:sldId id="338" r:id="rId11"/>
    <p:sldId id="352" r:id="rId12"/>
    <p:sldId id="349" r:id="rId13"/>
    <p:sldId id="353" r:id="rId14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56" autoAdjust="0"/>
    <p:restoredTop sz="80157" autoAdjust="0"/>
  </p:normalViewPr>
  <p:slideViewPr>
    <p:cSldViewPr>
      <p:cViewPr varScale="1">
        <p:scale>
          <a:sx n="78" d="100"/>
          <a:sy n="78" d="100"/>
        </p:scale>
        <p:origin x="1520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46092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71820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/>
              <a:t>Android Programming 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Define Permissions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Should define permissions (for others) in  </a:t>
            </a:r>
            <a:r>
              <a:rPr lang="en-US" dirty="0" err="1"/>
              <a:t>AndroidManifest.xml</a:t>
            </a:r>
            <a:endParaRPr lang="en-US" dirty="0"/>
          </a:p>
          <a:p>
            <a:r>
              <a:rPr lang="en-US" dirty="0"/>
              <a:t>&lt;uses-permission </a:t>
            </a:r>
            <a:r>
              <a:rPr lang="en-US" dirty="0" err="1"/>
              <a:t>android:name</a:t>
            </a:r>
            <a:r>
              <a:rPr lang="en-US" dirty="0"/>
              <a:t>="</a:t>
            </a:r>
            <a:r>
              <a:rPr lang="en-US" dirty="0" err="1"/>
              <a:t>android.permission.INTERNET</a:t>
            </a:r>
            <a:r>
              <a:rPr lang="en-US" dirty="0"/>
              <a:t>"/&gt;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644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use Piazza; all announcements will go there.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6817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Logging statements</a:t>
            </a:r>
          </a:p>
          <a:p>
            <a:r>
              <a:rPr lang="en-US" dirty="0"/>
              <a:t>Running a terminal window per AVD</a:t>
            </a:r>
          </a:p>
          <a:p>
            <a:r>
              <a:rPr lang="en-US"/>
              <a:t>Questions?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837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What to put on top of physical networks?</a:t>
            </a:r>
          </a:p>
          <a:p>
            <a:pPr lvl="1"/>
            <a:r>
              <a:rPr lang="en-US" dirty="0"/>
              <a:t>Layers providing </a:t>
            </a:r>
            <a:r>
              <a:rPr lang="en-US" dirty="0">
                <a:solidFill>
                  <a:srgbClr val="FF0000"/>
                </a:solidFill>
              </a:rPr>
              <a:t>survivability</a:t>
            </a:r>
          </a:p>
          <a:p>
            <a:r>
              <a:rPr lang="en-US" dirty="0">
                <a:solidFill>
                  <a:srgbClr val="0000FF"/>
                </a:solidFill>
              </a:rPr>
              <a:t>Where to put functionalities?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Fate-sharing</a:t>
            </a:r>
            <a:r>
              <a:rPr lang="en-US" dirty="0"/>
              <a:t> &amp; </a:t>
            </a:r>
            <a:r>
              <a:rPr lang="en-US" dirty="0">
                <a:solidFill>
                  <a:srgbClr val="FF0000"/>
                </a:solidFill>
              </a:rPr>
              <a:t>end-to-end arguments</a:t>
            </a:r>
          </a:p>
          <a:p>
            <a:pPr lvl="1"/>
            <a:r>
              <a:rPr lang="en-US" dirty="0"/>
              <a:t>IP layer doesn’t provide much</a:t>
            </a:r>
          </a:p>
          <a:p>
            <a:pPr lvl="1"/>
            <a:r>
              <a:rPr lang="en-US" dirty="0"/>
              <a:t>TCP handles most of the survivability issues</a:t>
            </a:r>
          </a:p>
          <a:p>
            <a:r>
              <a:rPr lang="en-US" dirty="0">
                <a:solidFill>
                  <a:srgbClr val="0000FF"/>
                </a:solidFill>
              </a:rPr>
              <a:t>TCP &amp; UDP</a:t>
            </a:r>
            <a:r>
              <a:rPr lang="en-US" dirty="0"/>
              <a:t>: the two transport protocols of the Internet</a:t>
            </a:r>
          </a:p>
          <a:p>
            <a:r>
              <a:rPr lang="en-US" dirty="0">
                <a:solidFill>
                  <a:srgbClr val="0000FF"/>
                </a:solidFill>
              </a:rPr>
              <a:t>What interface do applications see?</a:t>
            </a:r>
          </a:p>
          <a:p>
            <a:pPr lvl="1"/>
            <a:r>
              <a:rPr lang="en-US" dirty="0"/>
              <a:t>Socket API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212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Basic </a:t>
            </a:r>
            <a:r>
              <a:rPr lang="en-US"/>
              <a:t>Android programming</a:t>
            </a:r>
            <a:endParaRPr lang="en-US" dirty="0"/>
          </a:p>
          <a:p>
            <a:r>
              <a:rPr lang="en-US" dirty="0"/>
              <a:t>Mainly programming model and components</a:t>
            </a:r>
          </a:p>
          <a:p>
            <a:r>
              <a:rPr lang="en-US" dirty="0"/>
              <a:t>We will look at PA1 template code alongside.</a:t>
            </a:r>
          </a:p>
          <a:p>
            <a:r>
              <a:rPr lang="en-US" dirty="0"/>
              <a:t>Caveats</a:t>
            </a:r>
          </a:p>
          <a:p>
            <a:pPr lvl="1"/>
            <a:r>
              <a:rPr lang="en-US" dirty="0"/>
              <a:t>Not really a comprehensive tutorial</a:t>
            </a:r>
          </a:p>
          <a:p>
            <a:pPr lvl="1"/>
            <a:r>
              <a:rPr lang="en-US" dirty="0"/>
              <a:t>Just touching on basics</a:t>
            </a:r>
          </a:p>
          <a:p>
            <a:r>
              <a:rPr lang="en-US" dirty="0"/>
              <a:t>Will have more of these later as more PAs come out.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064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Four </a:t>
            </a:r>
            <a:r>
              <a:rPr lang="en-US" dirty="0"/>
              <a:t>Most Important Things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Tools that you need to be familiarized with:</a:t>
            </a:r>
          </a:p>
          <a:p>
            <a:pPr lvl="1"/>
            <a:r>
              <a:rPr lang="en-US" dirty="0"/>
              <a:t>Android APIs and constructs</a:t>
            </a:r>
          </a:p>
          <a:p>
            <a:pPr lvl="1"/>
            <a:r>
              <a:rPr lang="en-US" dirty="0"/>
              <a:t>Terminal (debugging, etc.)</a:t>
            </a:r>
          </a:p>
          <a:p>
            <a:r>
              <a:rPr lang="en-US" dirty="0"/>
              <a:t>Read the documentation.</a:t>
            </a:r>
          </a:p>
          <a:p>
            <a:pPr lvl="1"/>
            <a:r>
              <a:rPr lang="en-US" dirty="0"/>
              <a:t>Learn how to use the APIs and the constructs, e.g., </a:t>
            </a:r>
            <a:r>
              <a:rPr lang="en-US" dirty="0" err="1"/>
              <a:t>AsyncTask</a:t>
            </a:r>
            <a:r>
              <a:rPr lang="en-US" dirty="0"/>
              <a:t>, Messenger, etc.</a:t>
            </a:r>
          </a:p>
          <a:p>
            <a:pPr lvl="1"/>
            <a:r>
              <a:rPr lang="en-US" dirty="0"/>
              <a:t>Learn how to work within the Android’s constraints.</a:t>
            </a:r>
          </a:p>
          <a:p>
            <a:r>
              <a:rPr lang="en-US" dirty="0"/>
              <a:t>Learn how to use a terminal.</a:t>
            </a:r>
          </a:p>
          <a:p>
            <a:pPr lvl="1"/>
            <a:r>
              <a:rPr lang="en-US" dirty="0"/>
              <a:t>Setting up the environment</a:t>
            </a:r>
          </a:p>
          <a:p>
            <a:pPr lvl="1"/>
            <a:r>
              <a:rPr lang="en-US" dirty="0"/>
              <a:t>Using </a:t>
            </a:r>
            <a:r>
              <a:rPr lang="en-US" dirty="0" err="1"/>
              <a:t>LogCat</a:t>
            </a:r>
            <a:r>
              <a:rPr lang="en-US" dirty="0"/>
              <a:t>, DDMS, etc. (for debugging)</a:t>
            </a:r>
          </a:p>
          <a:p>
            <a:pPr lvl="1"/>
            <a:r>
              <a:rPr lang="en-US" dirty="0"/>
              <a:t>Much time is spent on debugging</a:t>
            </a:r>
          </a:p>
          <a:p>
            <a:r>
              <a:rPr lang="en-US" dirty="0"/>
              <a:t>Incremental development</a:t>
            </a:r>
          </a:p>
          <a:p>
            <a:pPr lvl="1"/>
            <a:r>
              <a:rPr lang="en-US" dirty="0"/>
              <a:t>First write the minimum possible thing to execute your app.</a:t>
            </a:r>
          </a:p>
          <a:p>
            <a:pPr lvl="1"/>
            <a:r>
              <a:rPr lang="en-US" dirty="0"/>
              <a:t>Iterate: write something and debug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621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Android Programming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/>
              <a:t>Three things to keep in mind.</a:t>
            </a:r>
          </a:p>
          <a:p>
            <a:pPr lvl="1">
              <a:buFont typeface="Arial"/>
              <a:buChar char="•"/>
            </a:pPr>
            <a:r>
              <a:rPr lang="en-US" dirty="0"/>
              <a:t>The responsibilities of the OS</a:t>
            </a:r>
          </a:p>
          <a:p>
            <a:pPr lvl="1">
              <a:buFont typeface="Arial"/>
              <a:buChar char="•"/>
            </a:pPr>
            <a:r>
              <a:rPr lang="en-US" dirty="0"/>
              <a:t>The responsibilities of an app</a:t>
            </a:r>
          </a:p>
          <a:p>
            <a:pPr lvl="1">
              <a:buFont typeface="Arial"/>
              <a:buChar char="•"/>
            </a:pPr>
            <a:r>
              <a:rPr lang="en-US" dirty="0"/>
              <a:t>How the OS knows the responsibilities of an app.</a:t>
            </a:r>
          </a:p>
          <a:p>
            <a:pPr>
              <a:buFont typeface="Arial"/>
              <a:buChar char="•"/>
            </a:pPr>
            <a:r>
              <a:rPr lang="en-US" dirty="0"/>
              <a:t>App</a:t>
            </a:r>
          </a:p>
          <a:p>
            <a:pPr lvl="1">
              <a:buFont typeface="Arial"/>
              <a:buChar char="•"/>
            </a:pPr>
            <a:r>
              <a:rPr lang="en-US" dirty="0"/>
              <a:t>No main()</a:t>
            </a:r>
          </a:p>
          <a:p>
            <a:pPr lvl="1">
              <a:buFont typeface="Arial"/>
              <a:buChar char="•"/>
            </a:pPr>
            <a:r>
              <a:rPr lang="en-US" dirty="0"/>
              <a:t>Event-driven (reacting to events)</a:t>
            </a:r>
          </a:p>
          <a:p>
            <a:pPr>
              <a:buFont typeface="Arial"/>
              <a:buChar char="•"/>
            </a:pPr>
            <a:r>
              <a:rPr lang="en-US" dirty="0"/>
              <a:t>OS</a:t>
            </a:r>
          </a:p>
          <a:p>
            <a:pPr lvl="1">
              <a:buFont typeface="Arial"/>
              <a:buChar char="•"/>
            </a:pPr>
            <a:r>
              <a:rPr lang="en-US" dirty="0"/>
              <a:t>Deliver events by calling appropriate callbacks</a:t>
            </a:r>
          </a:p>
          <a:p>
            <a:pPr>
              <a:buFont typeface="Arial"/>
              <a:buChar char="•"/>
            </a:pPr>
            <a:r>
              <a:rPr lang="en-US" dirty="0" err="1"/>
              <a:t>AndroidManifest.xml</a:t>
            </a:r>
            <a:endParaRPr lang="en-US" dirty="0"/>
          </a:p>
          <a:p>
            <a:pPr lvl="1">
              <a:buFont typeface="Arial"/>
              <a:buChar char="•"/>
            </a:pPr>
            <a:r>
              <a:rPr lang="en-US" dirty="0"/>
              <a:t>An app declares its capabilities (e.g., its permissions).</a:t>
            </a:r>
          </a:p>
          <a:p>
            <a:pPr lvl="1">
              <a:buFont typeface="Arial"/>
              <a:buChar char="•"/>
            </a:pPr>
            <a:r>
              <a:rPr lang="en-US" dirty="0"/>
              <a:t>An app registers all the callbacks.</a:t>
            </a:r>
          </a:p>
        </p:txBody>
      </p:sp>
    </p:spTree>
    <p:extLst>
      <p:ext uri="{BB962C8B-B14F-4D97-AF65-F5344CB8AC3E}">
        <p14:creationId xmlns:p14="http://schemas.microsoft.com/office/powerpoint/2010/main" val="3482078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What? No main()?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/>
              <a:t>There is a main()! It’s just that it’s hidden.</a:t>
            </a:r>
          </a:p>
          <a:p>
            <a:pPr>
              <a:buFont typeface="Arial"/>
              <a:buChar char="•"/>
            </a:pPr>
            <a:r>
              <a:rPr lang="en-US" dirty="0"/>
              <a:t>Zygote starts at boot.</a:t>
            </a:r>
          </a:p>
          <a:p>
            <a:pPr>
              <a:buFont typeface="Arial"/>
              <a:buChar char="•"/>
            </a:pPr>
            <a:r>
              <a:rPr lang="en-US" dirty="0"/>
              <a:t>Launcher sends a message to start an activity.</a:t>
            </a:r>
          </a:p>
          <a:p>
            <a:pPr>
              <a:buFont typeface="Arial"/>
              <a:buChar char="•"/>
            </a:pPr>
            <a:r>
              <a:rPr lang="en-US" dirty="0"/>
              <a:t>Zygote forks a new VM instance that loads </a:t>
            </a:r>
            <a:r>
              <a:rPr lang="en-US" dirty="0" err="1"/>
              <a:t>ActivityThread</a:t>
            </a:r>
            <a:r>
              <a:rPr lang="en-US" dirty="0"/>
              <a:t>.</a:t>
            </a:r>
          </a:p>
          <a:p>
            <a:pPr lvl="1">
              <a:buFont typeface="Arial"/>
              <a:buChar char="•"/>
            </a:pPr>
            <a:r>
              <a:rPr lang="en-US" dirty="0" err="1"/>
              <a:t>ActivityThread</a:t>
            </a:r>
            <a:r>
              <a:rPr lang="en-US" dirty="0"/>
              <a:t> has the real main() for an app.</a:t>
            </a:r>
          </a:p>
          <a:p>
            <a:pPr>
              <a:buFont typeface="Arial"/>
              <a:buChar char="•"/>
            </a:pPr>
            <a:r>
              <a:rPr lang="en-US" dirty="0" err="1"/>
              <a:t>ActivityThread</a:t>
            </a:r>
            <a:r>
              <a:rPr lang="en-US" dirty="0"/>
              <a:t> calls the app’s </a:t>
            </a:r>
            <a:r>
              <a:rPr lang="en-US" dirty="0" err="1"/>
              <a:t>onCreate</a:t>
            </a:r>
            <a:r>
              <a:rPr lang="en-US" dirty="0"/>
              <a:t>(), </a:t>
            </a:r>
            <a:r>
              <a:rPr lang="en-US" dirty="0" err="1"/>
              <a:t>onStart</a:t>
            </a:r>
            <a:r>
              <a:rPr lang="en-US" dirty="0"/>
              <a:t>(), etc.</a:t>
            </a:r>
          </a:p>
          <a:p>
            <a:pPr>
              <a:buFont typeface="Arial"/>
              <a:buChar char="•"/>
            </a:pPr>
            <a:r>
              <a:rPr lang="en-US" dirty="0"/>
              <a:t>What main() does is implementing an event loop.</a:t>
            </a:r>
          </a:p>
          <a:p>
            <a:pPr lvl="1">
              <a:buFont typeface="Arial"/>
              <a:buChar char="•"/>
            </a:pPr>
            <a:r>
              <a:rPr lang="en-US" dirty="0"/>
              <a:t>Wait for an event to happen.</a:t>
            </a:r>
          </a:p>
          <a:p>
            <a:pPr lvl="1">
              <a:buFont typeface="Arial"/>
              <a:buChar char="•"/>
            </a:pPr>
            <a:r>
              <a:rPr lang="en-US" dirty="0"/>
              <a:t>When an event happens, look up which callback handles the event.</a:t>
            </a:r>
          </a:p>
          <a:p>
            <a:pPr lvl="1">
              <a:buFont typeface="Arial"/>
              <a:buChar char="•"/>
            </a:pPr>
            <a:r>
              <a:rPr lang="en-US" dirty="0"/>
              <a:t>Call the callback.</a:t>
            </a:r>
          </a:p>
          <a:p>
            <a:pPr lvl="1">
              <a:buFont typeface="Arial"/>
              <a:buChar char="•"/>
            </a:pPr>
            <a:r>
              <a:rPr lang="en-US" dirty="0"/>
              <a:t>Loop</a:t>
            </a:r>
          </a:p>
          <a:p>
            <a:pPr lvl="1">
              <a:buFont typeface="Arial"/>
              <a:buChar char="•"/>
            </a:pPr>
            <a:endParaRPr lang="en-US" dirty="0"/>
          </a:p>
          <a:p>
            <a:pPr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976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- Activity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600200"/>
            <a:ext cx="6007517" cy="4292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957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- Activity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rcRect t="-21959" b="-2195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577005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Declare in </a:t>
            </a:r>
            <a:r>
              <a:rPr lang="en-US" dirty="0" err="1"/>
              <a:t>AndroidManifest.xml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&lt;manifest ... &gt;</a:t>
            </a:r>
          </a:p>
          <a:p>
            <a:pPr>
              <a:buNone/>
            </a:pPr>
            <a:r>
              <a:rPr lang="en-US" dirty="0"/>
              <a:t>  ...</a:t>
            </a:r>
          </a:p>
          <a:p>
            <a:pPr>
              <a:buNone/>
            </a:pPr>
            <a:r>
              <a:rPr lang="en-US" dirty="0"/>
              <a:t>  &lt;application ... &gt;</a:t>
            </a:r>
          </a:p>
          <a:p>
            <a:pPr>
              <a:buNone/>
            </a:pPr>
            <a:r>
              <a:rPr lang="en-US" dirty="0"/>
              <a:t>      &lt;activity </a:t>
            </a:r>
            <a:r>
              <a:rPr lang="en-US" dirty="0" err="1"/>
              <a:t>android:name</a:t>
            </a:r>
            <a:r>
              <a:rPr lang="en-US" dirty="0"/>
              <a:t>=".</a:t>
            </a:r>
            <a:r>
              <a:rPr lang="en-US" dirty="0" err="1"/>
              <a:t>ExampleActivity</a:t>
            </a:r>
            <a:r>
              <a:rPr lang="en-US" dirty="0"/>
              <a:t>" /&gt;</a:t>
            </a:r>
          </a:p>
          <a:p>
            <a:pPr>
              <a:buNone/>
            </a:pPr>
            <a:r>
              <a:rPr lang="en-US" dirty="0"/>
              <a:t>      ...</a:t>
            </a:r>
          </a:p>
          <a:p>
            <a:pPr>
              <a:buNone/>
            </a:pPr>
            <a:r>
              <a:rPr lang="en-US" dirty="0"/>
              <a:t>  &lt;/application&gt;</a:t>
            </a:r>
          </a:p>
          <a:p>
            <a:pPr>
              <a:buNone/>
            </a:pPr>
            <a:r>
              <a:rPr lang="en-US" dirty="0"/>
              <a:t>&lt;/manifest&gt;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646937"/>
      </p:ext>
    </p:extLst>
  </p:cSld>
  <p:clrMapOvr>
    <a:masterClrMapping/>
  </p:clrMapOvr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9511</TotalTime>
  <Pages>12</Pages>
  <Words>471</Words>
  <Application>Microsoft Macintosh PowerPoint</Application>
  <PresentationFormat>Letter Paper (8.5x11 in)</PresentationFormat>
  <Paragraphs>88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ＭＳ Ｐゴシック</vt:lpstr>
      <vt:lpstr>Arial</vt:lpstr>
      <vt:lpstr>Calibri</vt:lpstr>
      <vt:lpstr>Times New Roman</vt:lpstr>
      <vt:lpstr>CS252-template</vt:lpstr>
      <vt:lpstr>Office Theme</vt:lpstr>
      <vt:lpstr>CSE 486/586 Distributed Systems Android Programming --- 1</vt:lpstr>
      <vt:lpstr>Recap</vt:lpstr>
      <vt:lpstr>Today</vt:lpstr>
      <vt:lpstr>Four Most Important Things</vt:lpstr>
      <vt:lpstr>Android Programming Model</vt:lpstr>
      <vt:lpstr>What? No main()?</vt:lpstr>
      <vt:lpstr>Example - Activity</vt:lpstr>
      <vt:lpstr>Example - Activity</vt:lpstr>
      <vt:lpstr>Declare in AndroidManifest.xml</vt:lpstr>
      <vt:lpstr>Define Permissions</vt:lpstr>
      <vt:lpstr>CSE 486/586 Administrivia</vt:lpstr>
      <vt:lpstr>More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491</cp:revision>
  <cp:lastPrinted>2015-02-04T15:29:09Z</cp:lastPrinted>
  <dcterms:created xsi:type="dcterms:W3CDTF">2012-01-24T14:36:56Z</dcterms:created>
  <dcterms:modified xsi:type="dcterms:W3CDTF">2019-02-06T17:23:54Z</dcterms:modified>
  <cp:category/>
</cp:coreProperties>
</file>