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88" r:id="rId21"/>
    <p:sldId id="700" r:id="rId22"/>
    <p:sldId id="697" r:id="rId23"/>
    <p:sldId id="698" r:id="rId24"/>
    <p:sldId id="699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3" autoAdjust="0"/>
    <p:restoredTop sz="80124" autoAdjust="0"/>
  </p:normalViewPr>
  <p:slideViewPr>
    <p:cSldViewPr>
      <p:cViewPr varScale="1">
        <p:scale>
          <a:sx n="60" d="100"/>
          <a:sy n="60" d="100"/>
        </p:scale>
        <p:origin x="17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Failure Detectors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ping,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I. Ping-Ack Protocol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II. Heartbeating Protocol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maintains a sequence number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incremented seq.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If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 past, say 3T time units, since it received the last heartbeat, then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 round trip time of messages, then worst case detection time ~ 3T (why?)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In a Synchronous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Ping-</a:t>
            </a:r>
            <a:r>
              <a:rPr lang="en-US" dirty="0" err="1"/>
              <a:t>Ack</a:t>
            </a:r>
            <a:r>
              <a:rPr lang="en-US" dirty="0"/>
              <a:t> and Heartbeat failure detectors are </a:t>
            </a:r>
            <a:r>
              <a:rPr lang="en-US" dirty="0">
                <a:solidFill>
                  <a:srgbClr val="FF0000"/>
                </a:solidFill>
              </a:rPr>
              <a:t>always correct. </a:t>
            </a:r>
            <a:r>
              <a:rPr lang="en-US" dirty="0"/>
              <a:t>For example (there could be </a:t>
            </a:r>
            <a:r>
              <a:rPr lang="en-US"/>
              <a:t>other ways),</a:t>
            </a:r>
            <a:endParaRPr lang="en-US" dirty="0"/>
          </a:p>
          <a:p>
            <a:pPr lvl="1"/>
            <a:r>
              <a:rPr lang="en-US" dirty="0"/>
              <a:t>Ping-</a:t>
            </a:r>
            <a:r>
              <a:rPr lang="en-US" dirty="0" err="1"/>
              <a:t>Ack</a:t>
            </a:r>
            <a:r>
              <a:rPr lang="en-US" dirty="0"/>
              <a:t>: set waiting time ‘T’ to be &gt; round-trip time upper bound</a:t>
            </a:r>
          </a:p>
          <a:p>
            <a:pPr lvl="1"/>
            <a:r>
              <a:rPr lang="en-US" dirty="0"/>
              <a:t>Heartbeat: set waiting time ‘3*T’ to be &gt; round-trip time upper bound</a:t>
            </a:r>
          </a:p>
          <a:p>
            <a:r>
              <a:rPr lang="en-US" dirty="0"/>
              <a:t>The following property is guaranteed:</a:t>
            </a:r>
          </a:p>
          <a:p>
            <a:pPr lvl="1"/>
            <a:r>
              <a:rPr lang="en-US" dirty="0"/>
              <a:t>If a process </a:t>
            </a:r>
            <a:r>
              <a:rPr lang="en-US" dirty="0" err="1"/>
              <a:t>pj</a:t>
            </a:r>
            <a:r>
              <a:rPr lang="en-US" dirty="0"/>
              <a:t> fails, then pi will detect its failure as long as pi itself is alive</a:t>
            </a:r>
          </a:p>
          <a:p>
            <a:pPr lvl="1"/>
            <a:r>
              <a:rPr lang="en-US" dirty="0"/>
              <a:t>Its next </a:t>
            </a:r>
            <a:r>
              <a:rPr lang="en-US" dirty="0" err="1"/>
              <a:t>ack</a:t>
            </a:r>
            <a:r>
              <a:rPr lang="en-US" dirty="0"/>
              <a:t>/heartbeat will not be received (within the timeout), and thus pi will detect </a:t>
            </a:r>
            <a:r>
              <a:rPr lang="en-US" dirty="0" err="1"/>
              <a:t>pj</a:t>
            </a:r>
            <a:r>
              <a:rPr lang="en-US" dirty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Failure Detector Properties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What do you mean a failure detector is </a:t>
            </a:r>
            <a:r>
              <a:rPr lang="en-GB" dirty="0">
                <a:solidFill>
                  <a:srgbClr val="0000FF"/>
                </a:solidFill>
              </a:rPr>
              <a:t>“correct”</a:t>
            </a:r>
            <a:r>
              <a:rPr lang="en-GB" dirty="0">
                <a:solidFill>
                  <a:srgbClr val="000000"/>
                </a:solidFill>
              </a:rPr>
              <a:t>?</a:t>
            </a:r>
          </a:p>
          <a:p>
            <a:r>
              <a:rPr lang="en-GB" dirty="0">
                <a:solidFill>
                  <a:srgbClr val="FF0000"/>
                </a:solidFill>
              </a:rPr>
              <a:t>Completeness</a:t>
            </a:r>
            <a:r>
              <a:rPr lang="en-GB" dirty="0"/>
              <a:t> = every process failure is eventually detected (</a:t>
            </a:r>
            <a:r>
              <a:rPr lang="en-GB" dirty="0">
                <a:solidFill>
                  <a:srgbClr val="0000FF"/>
                </a:solidFill>
              </a:rPr>
              <a:t>no misses</a:t>
            </a:r>
            <a:r>
              <a:rPr lang="en-GB" dirty="0"/>
              <a:t>)</a:t>
            </a:r>
          </a:p>
          <a:p>
            <a:r>
              <a:rPr lang="en-GB" dirty="0">
                <a:solidFill>
                  <a:srgbClr val="FF0000"/>
                </a:solidFill>
              </a:rPr>
              <a:t>Accuracy</a:t>
            </a:r>
            <a:r>
              <a:rPr lang="en-GB" dirty="0"/>
              <a:t> = every detected failure corresponds to a crashed process (</a:t>
            </a:r>
            <a:r>
              <a:rPr lang="en-GB" dirty="0">
                <a:solidFill>
                  <a:srgbClr val="0000FF"/>
                </a:solidFill>
              </a:rPr>
              <a:t>no mistakes</a:t>
            </a:r>
            <a:r>
              <a:rPr lang="en-GB" dirty="0"/>
              <a:t>)</a:t>
            </a:r>
          </a:p>
          <a:p>
            <a:r>
              <a:rPr lang="en-GB" dirty="0"/>
              <a:t>Completeness and Accuracy </a:t>
            </a:r>
          </a:p>
          <a:p>
            <a:pPr lvl="1"/>
            <a:r>
              <a:rPr lang="en-GB" dirty="0"/>
              <a:t>Can both be guaranteed 100% in a </a:t>
            </a:r>
            <a:r>
              <a:rPr lang="en-GB" dirty="0">
                <a:solidFill>
                  <a:srgbClr val="0000FF"/>
                </a:solidFill>
              </a:rPr>
              <a:t>synchronous</a:t>
            </a:r>
            <a:r>
              <a:rPr lang="en-GB" dirty="0"/>
              <a:t> distributed system (with reliable message delivery in bounded time)</a:t>
            </a:r>
          </a:p>
          <a:p>
            <a:pPr lvl="1"/>
            <a:r>
              <a:rPr lang="en-GB" dirty="0"/>
              <a:t>Can </a:t>
            </a:r>
            <a:r>
              <a:rPr lang="en-GB" dirty="0">
                <a:solidFill>
                  <a:srgbClr val="FF0000"/>
                </a:solidFill>
              </a:rPr>
              <a:t>never</a:t>
            </a:r>
            <a:r>
              <a:rPr lang="en-GB" dirty="0"/>
              <a:t> be guaranteed simultaneously in an </a:t>
            </a:r>
            <a:r>
              <a:rPr lang="en-GB" dirty="0">
                <a:solidFill>
                  <a:srgbClr val="0000FF"/>
                </a:solidFill>
              </a:rPr>
              <a:t>asynchronous</a:t>
            </a:r>
            <a:r>
              <a:rPr lang="en-GB" dirty="0"/>
              <a:t> distributed system</a:t>
            </a:r>
          </a:p>
          <a:p>
            <a:pPr lvl="1"/>
            <a:r>
              <a:rPr lang="en-GB" dirty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0" y="4800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Completeness and Accuracy in Asynchronous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Impossible because of </a:t>
            </a:r>
            <a:r>
              <a:rPr lang="en-US" dirty="0">
                <a:solidFill>
                  <a:srgbClr val="FF0000"/>
                </a:solidFill>
              </a:rPr>
              <a:t>arbitrary message delays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If a heartbeat/</a:t>
            </a:r>
            <a:r>
              <a:rPr lang="en-US" dirty="0" err="1"/>
              <a:t>ack</a:t>
            </a:r>
            <a:r>
              <a:rPr lang="en-US" dirty="0"/>
              <a:t> is dropped (or several are dropped) from </a:t>
            </a:r>
            <a:r>
              <a:rPr lang="en-US" dirty="0" err="1"/>
              <a:t>pj</a:t>
            </a:r>
            <a:r>
              <a:rPr lang="en-US" dirty="0"/>
              <a:t>, then </a:t>
            </a:r>
            <a:r>
              <a:rPr lang="en-US" dirty="0" err="1"/>
              <a:t>pj</a:t>
            </a:r>
            <a:r>
              <a:rPr lang="en-US" dirty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How large would the T waiting period in ping-</a:t>
            </a:r>
            <a:r>
              <a:rPr lang="en-US" dirty="0" err="1"/>
              <a:t>ack</a:t>
            </a:r>
            <a:r>
              <a:rPr lang="en-US" dirty="0"/>
              <a:t> or 3*T waiting period  in </a:t>
            </a:r>
            <a:r>
              <a:rPr lang="en-US" dirty="0" err="1"/>
              <a:t>heartbeating</a:t>
            </a:r>
            <a:r>
              <a:rPr lang="en-US" dirty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In asynchronous systems,</a:t>
            </a:r>
            <a:r>
              <a:rPr lang="en-US" dirty="0">
                <a:solidFill>
                  <a:srgbClr val="FF0000"/>
                </a:solidFill>
              </a:rPr>
              <a:t> delays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/>
              <a:t>Heartbeating</a:t>
            </a:r>
            <a:r>
              <a:rPr lang="en-US" dirty="0"/>
              <a:t> – satisfies completeness but </a:t>
            </a:r>
            <a:r>
              <a:rPr lang="en-US" dirty="0">
                <a:solidFill>
                  <a:srgbClr val="0000FF"/>
                </a:solidFill>
              </a:rPr>
              <a:t>not accuracy</a:t>
            </a:r>
            <a:r>
              <a:rPr lang="en-US" dirty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/>
              <a:t>Ping-</a:t>
            </a:r>
            <a:r>
              <a:rPr lang="en-US" dirty="0" err="1"/>
              <a:t>Ack</a:t>
            </a:r>
            <a:r>
              <a:rPr lang="en-US" dirty="0"/>
              <a:t> – satisfies completeness but </a:t>
            </a:r>
            <a:r>
              <a:rPr lang="en-US" dirty="0">
                <a:solidFill>
                  <a:srgbClr val="0000FF"/>
                </a:solidFill>
              </a:rPr>
              <a:t>not accuracy </a:t>
            </a:r>
            <a:r>
              <a:rPr lang="en-US" dirty="0"/>
              <a:t>(why?)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Point: You can’t design a perfect failure detector!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</a:rPr>
              <a:t>You need to think about what metrics </a:t>
            </a:r>
            <a:r>
              <a:rPr lang="en-US">
                <a:solidFill>
                  <a:srgbClr val="000000"/>
                </a:solidFill>
              </a:rPr>
              <a:t>are important.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Completeness or Accuracy? </a:t>
            </a:r>
            <a:br>
              <a:rPr lang="en-US" dirty="0"/>
            </a:br>
            <a:r>
              <a:rPr lang="en-US" dirty="0"/>
              <a:t>(in Asynchronous System)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Most failure detector implementations are willing to tolerate some inaccuracy, but </a:t>
            </a:r>
            <a:r>
              <a:rPr lang="en-GB" dirty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/>
              <a:t>Plenty of distributed apps designed assuming 100% completeness, e.g., p2p systems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Err on the side of caution</a:t>
            </a:r>
            <a:r>
              <a:rPr lang="ja-JP" altLang="en-US" dirty="0"/>
              <a:t>”</a:t>
            </a:r>
            <a:r>
              <a:rPr lang="en-US" altLang="ja-JP" dirty="0"/>
              <a:t>. </a:t>
            </a:r>
          </a:p>
          <a:p>
            <a:pPr lvl="1"/>
            <a:r>
              <a:rPr lang="en-US" dirty="0"/>
              <a:t>Processes not </a:t>
            </a:r>
            <a:r>
              <a:rPr lang="ja-JP" altLang="en-US" dirty="0"/>
              <a:t>“</a:t>
            </a:r>
            <a:r>
              <a:rPr lang="en-US" altLang="ja-JP" dirty="0"/>
              <a:t>stuck</a:t>
            </a:r>
            <a:r>
              <a:rPr lang="ja-JP" altLang="en-US" dirty="0"/>
              <a:t>”</a:t>
            </a:r>
            <a:r>
              <a:rPr lang="en-US" altLang="ja-JP" dirty="0"/>
              <a:t> waiting for other processes</a:t>
            </a:r>
          </a:p>
          <a:p>
            <a:r>
              <a:rPr lang="en-US" dirty="0"/>
              <a:t>But it’</a:t>
            </a:r>
            <a:r>
              <a:rPr lang="en-US" altLang="ja-JP" dirty="0"/>
              <a:t>s ok to mistakenly detect once in a while since – (</a:t>
            </a:r>
            <a:r>
              <a:rPr lang="en-US" altLang="ja-JP" sz="2000" dirty="0"/>
              <a:t>the victim process need only </a:t>
            </a:r>
            <a:r>
              <a:rPr lang="en-US" altLang="ja-JP" sz="2000" dirty="0">
                <a:solidFill>
                  <a:srgbClr val="FF0000"/>
                </a:solidFill>
              </a:rPr>
              <a:t>rejoin as a new process-—more later</a:t>
            </a:r>
            <a:r>
              <a:rPr lang="en-US" altLang="ja-JP" sz="2000" dirty="0"/>
              <a:t>)</a:t>
            </a:r>
          </a:p>
          <a:p>
            <a:r>
              <a:rPr lang="en-US" dirty="0"/>
              <a:t>Both </a:t>
            </a:r>
            <a:r>
              <a:rPr lang="en-US" dirty="0" err="1"/>
              <a:t>Hearbeating</a:t>
            </a:r>
            <a:r>
              <a:rPr lang="en-US" dirty="0"/>
              <a:t> and Ping-</a:t>
            </a:r>
            <a:r>
              <a:rPr lang="en-US" dirty="0" err="1"/>
              <a:t>Ack</a:t>
            </a:r>
            <a:r>
              <a:rPr lang="en-US" dirty="0"/>
              <a:t> provide</a:t>
            </a:r>
          </a:p>
          <a:p>
            <a:pPr lvl="1"/>
            <a:r>
              <a:rPr lang="en-US" dirty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Detection in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That was for one process </a:t>
            </a:r>
            <a:r>
              <a:rPr lang="en-GB" dirty="0" err="1"/>
              <a:t>pj</a:t>
            </a:r>
            <a:r>
              <a:rPr lang="en-GB" dirty="0"/>
              <a:t> being detected and one process pi detecting failures</a:t>
            </a:r>
          </a:p>
          <a:p>
            <a:r>
              <a:rPr lang="en-GB" dirty="0"/>
              <a:t>Let’s extend it to an entire distributed system</a:t>
            </a:r>
          </a:p>
          <a:p>
            <a:r>
              <a:rPr lang="en-GB" dirty="0"/>
              <a:t>Difference from original failure detection is</a:t>
            </a:r>
          </a:p>
          <a:p>
            <a:pPr lvl="1"/>
            <a:r>
              <a:rPr lang="en-GB" dirty="0"/>
              <a:t>We want failure detection of not merely one process (</a:t>
            </a:r>
            <a:r>
              <a:rPr lang="en-GB" i="1" dirty="0" err="1"/>
              <a:t>pj</a:t>
            </a:r>
            <a:r>
              <a:rPr lang="en-GB" dirty="0"/>
              <a:t>), but </a:t>
            </a:r>
            <a:r>
              <a:rPr lang="en-GB" i="1" dirty="0"/>
              <a:t>all</a:t>
            </a:r>
            <a:r>
              <a:rPr lang="en-GB" dirty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PA2A due in roughly two weeks (Fri, 2/22)</a:t>
            </a:r>
          </a:p>
          <a:p>
            <a:r>
              <a:rPr lang="en-US" dirty="0"/>
              <a:t>Please use Piazza; all announcements will go there.</a:t>
            </a:r>
          </a:p>
          <a:p>
            <a:pPr lvl="1"/>
            <a:r>
              <a:rPr lang="en-US" dirty="0"/>
              <a:t>If you want an invite, let me know.</a:t>
            </a:r>
          </a:p>
          <a:p>
            <a:r>
              <a:rPr lang="en-US" dirty="0"/>
              <a:t>Please </a:t>
            </a:r>
            <a:r>
              <a:rPr lang="en-US"/>
              <a:t>come during </a:t>
            </a:r>
            <a:r>
              <a:rPr lang="en-US" dirty="0"/>
              <a:t>the office hours!</a:t>
            </a:r>
          </a:p>
          <a:p>
            <a:pPr lvl="1"/>
            <a:r>
              <a:rPr lang="en-US" dirty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Detection in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That was for one process </a:t>
            </a:r>
            <a:r>
              <a:rPr lang="en-GB" dirty="0" err="1"/>
              <a:t>pj</a:t>
            </a:r>
            <a:r>
              <a:rPr lang="en-GB" dirty="0"/>
              <a:t> being detected and one process pi detecting failures</a:t>
            </a:r>
          </a:p>
          <a:p>
            <a:r>
              <a:rPr lang="en-GB" dirty="0"/>
              <a:t>Let’s extend it to an entire distributed system</a:t>
            </a:r>
          </a:p>
          <a:p>
            <a:r>
              <a:rPr lang="en-GB" dirty="0"/>
              <a:t>Difference from original failure detection is</a:t>
            </a:r>
          </a:p>
          <a:p>
            <a:pPr lvl="1"/>
            <a:r>
              <a:rPr lang="en-GB" dirty="0"/>
              <a:t>We want failure detection of not merely one process (</a:t>
            </a:r>
            <a:r>
              <a:rPr lang="en-GB" i="1" dirty="0" err="1"/>
              <a:t>pj</a:t>
            </a:r>
            <a:r>
              <a:rPr lang="en-GB" dirty="0"/>
              <a:t>), but </a:t>
            </a:r>
            <a:r>
              <a:rPr lang="en-GB" i="1" dirty="0"/>
              <a:t>all</a:t>
            </a:r>
            <a:r>
              <a:rPr lang="en-GB" dirty="0"/>
              <a:t> processes in system</a:t>
            </a:r>
          </a:p>
          <a:p>
            <a:r>
              <a:rPr lang="en-GB" dirty="0"/>
              <a:t>Any idea?</a:t>
            </a:r>
          </a:p>
          <a:p>
            <a:pPr lvl="1"/>
            <a:r>
              <a:rPr lang="en-GB" dirty="0"/>
              <a:t>Why</a:t>
            </a:r>
          </a:p>
          <a:p>
            <a:pPr lvl="1"/>
            <a:r>
              <a:rPr lang="en-GB" dirty="0"/>
              <a:t>What</a:t>
            </a:r>
          </a:p>
          <a:p>
            <a:pPr lvl="1"/>
            <a:r>
              <a:rPr lang="en-GB" dirty="0"/>
              <a:t>How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72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Efficiency of Failure Detector: Metrics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Bandwidth</a:t>
            </a:r>
            <a:r>
              <a:rPr lang="en-US" dirty="0"/>
              <a:t>: the number of messages sent in the system during steady state (no failures)</a:t>
            </a:r>
          </a:p>
          <a:p>
            <a:pPr lvl="1"/>
            <a:r>
              <a:rPr lang="en-US" dirty="0"/>
              <a:t>Small is good</a:t>
            </a:r>
          </a:p>
          <a:p>
            <a:r>
              <a:rPr lang="en-US" dirty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/>
              <a:t>Time between a process crash and its detection</a:t>
            </a:r>
          </a:p>
          <a:p>
            <a:pPr lvl="1"/>
            <a:r>
              <a:rPr lang="en-US" dirty="0"/>
              <a:t>Small is good</a:t>
            </a:r>
          </a:p>
          <a:p>
            <a:r>
              <a:rPr lang="en-US" dirty="0">
                <a:solidFill>
                  <a:srgbClr val="FF0000"/>
                </a:solidFill>
              </a:rPr>
              <a:t>Scalability</a:t>
            </a:r>
            <a:r>
              <a:rPr lang="en-US" dirty="0"/>
              <a:t>: Given the bandwidth and the detection properties, can you scale to a 1000 or million nodes?</a:t>
            </a:r>
          </a:p>
          <a:p>
            <a:pPr lvl="1"/>
            <a:r>
              <a:rPr lang="en-US" dirty="0"/>
              <a:t>Large is good</a:t>
            </a:r>
          </a:p>
          <a:p>
            <a:r>
              <a:rPr lang="en-US" dirty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/>
              <a:t>Large is good (lower inaccuracy is good)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Accuracy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False Detection Rate</a:t>
            </a:r>
            <a:r>
              <a:rPr lang="en-US" dirty="0"/>
              <a:t>: Average number of failures detected per second, when there are in fact no failures</a:t>
            </a:r>
          </a:p>
          <a:p>
            <a:endParaRPr lang="en-US" dirty="0"/>
          </a:p>
          <a:p>
            <a:r>
              <a:rPr lang="en-US" dirty="0"/>
              <a:t>Fraction of failure detections that are false</a:t>
            </a:r>
          </a:p>
          <a:p>
            <a:endParaRPr lang="en-US" dirty="0"/>
          </a:p>
          <a:p>
            <a:r>
              <a:rPr lang="en-US" dirty="0"/>
              <a:t>Tradeoffs: If you increase the T waiting period in ping-</a:t>
            </a:r>
            <a:r>
              <a:rPr lang="en-US" dirty="0" err="1"/>
              <a:t>ack</a:t>
            </a:r>
            <a:r>
              <a:rPr lang="en-US" dirty="0"/>
              <a:t> or 3*T waiting period in </a:t>
            </a:r>
            <a:r>
              <a:rPr lang="en-US" dirty="0" err="1"/>
              <a:t>heartbeating</a:t>
            </a:r>
            <a:r>
              <a:rPr lang="en-US" dirty="0"/>
              <a:t> what happens to:</a:t>
            </a:r>
          </a:p>
          <a:p>
            <a:pPr lvl="1"/>
            <a:r>
              <a:rPr lang="en-US" dirty="0"/>
              <a:t>Detection Time?</a:t>
            </a:r>
          </a:p>
          <a:p>
            <a:pPr lvl="1"/>
            <a:r>
              <a:rPr lang="en-US" dirty="0"/>
              <a:t>False positive rate?</a:t>
            </a:r>
          </a:p>
          <a:p>
            <a:pPr lvl="1"/>
            <a:r>
              <a:rPr lang="en-US" dirty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Centralized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All-to-All Heartbeat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Other Types of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discuss the other types of failures</a:t>
            </a:r>
          </a:p>
          <a:p>
            <a:r>
              <a:rPr lang="en-US" dirty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Processes and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43434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Outgoing message buffer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0" y="4419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Incoming message buffer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081046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Communication channel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Process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Process 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receive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send m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r>
              <a:rPr lang="en-US" dirty="0"/>
              <a:t> Channel omission: loss of message in the communication channel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r>
              <a:rPr lang="en-US" dirty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Failure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/>
              <a:t>Above two are </a:t>
            </a:r>
            <a:r>
              <a:rPr lang="en-US" dirty="0">
                <a:solidFill>
                  <a:srgbClr val="FF0000"/>
                </a:solidFill>
              </a:rPr>
              <a:t>Byzantine failures</a:t>
            </a:r>
            <a:r>
              <a:rPr lang="en-US" dirty="0"/>
              <a:t>, e.g., due to hackers, man-in-the-middle attacks, viruses, worms, etc.</a:t>
            </a:r>
          </a:p>
          <a:p>
            <a:r>
              <a:rPr lang="en-US" dirty="0"/>
              <a:t>A variety of Byzantine fault-tolerant protocols have been designed in literature!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Omission and Arbitrary Failures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Failure detectors are required in distributed systems to keep system running in spite of process crashes</a:t>
            </a:r>
          </a:p>
          <a:p>
            <a:r>
              <a:rPr lang="en-US" dirty="0"/>
              <a:t>Properties – </a:t>
            </a:r>
            <a:r>
              <a:rPr lang="en-US" dirty="0">
                <a:solidFill>
                  <a:srgbClr val="FF0000"/>
                </a:solidFill>
              </a:rPr>
              <a:t>completeness &amp; accuracy</a:t>
            </a:r>
            <a:r>
              <a:rPr lang="en-US" dirty="0"/>
              <a:t>, together unachievable in asynchronous systems but achievable in synchronous systems</a:t>
            </a:r>
          </a:p>
          <a:p>
            <a:pPr lvl="1"/>
            <a:r>
              <a:rPr lang="en-US" dirty="0"/>
              <a:t>Most apps require 100% completeness, but can tolerate inaccuracy</a:t>
            </a:r>
          </a:p>
          <a:p>
            <a:r>
              <a:rPr lang="en-US" dirty="0"/>
              <a:t>2 failure detector algorithms - </a:t>
            </a:r>
            <a:r>
              <a:rPr lang="en-US" dirty="0" err="1"/>
              <a:t>heartbeating</a:t>
            </a:r>
            <a:r>
              <a:rPr lang="en-US" dirty="0"/>
              <a:t> </a:t>
            </a:r>
            <a:r>
              <a:rPr lang="en-US"/>
              <a:t>and ping</a:t>
            </a:r>
            <a:endParaRPr lang="en-US" dirty="0"/>
          </a:p>
          <a:p>
            <a:r>
              <a:rPr lang="en-US" dirty="0"/>
              <a:t>Distributed FD through </a:t>
            </a:r>
            <a:r>
              <a:rPr lang="en-US" dirty="0" err="1"/>
              <a:t>heartbeating</a:t>
            </a:r>
            <a:r>
              <a:rPr lang="en-US" dirty="0"/>
              <a:t>: centralized, ring, all-to-all</a:t>
            </a:r>
          </a:p>
          <a:p>
            <a:r>
              <a:rPr lang="en-US" dirty="0">
                <a:solidFill>
                  <a:srgbClr val="0000FF"/>
                </a:solidFill>
              </a:rPr>
              <a:t>Metrics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/>
              <a:t>Other types of failures</a:t>
            </a:r>
          </a:p>
          <a:p>
            <a:r>
              <a:rPr lang="en-US" dirty="0"/>
              <a:t>Next: </a:t>
            </a:r>
            <a:r>
              <a:rPr lang="en-US" dirty="0">
                <a:solidFill>
                  <a:srgbClr val="0000FF"/>
                </a:solidFill>
              </a:rPr>
              <a:t>the notion of time </a:t>
            </a:r>
            <a:r>
              <a:rPr lang="en-US" dirty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handle failures?</a:t>
            </a:r>
          </a:p>
          <a:p>
            <a:pPr lvl="1"/>
            <a:r>
              <a:rPr lang="en-US" dirty="0"/>
              <a:t>Cannot answer this fully (yet!)</a:t>
            </a:r>
          </a:p>
          <a:p>
            <a:r>
              <a:rPr lang="en-US" dirty="0"/>
              <a:t>You’ll learn new terminologies, definitions, etc.</a:t>
            </a:r>
          </a:p>
          <a:p>
            <a:r>
              <a:rPr lang="en-US" dirty="0"/>
              <a:t>Let’s start with some new definitions.</a:t>
            </a:r>
          </a:p>
          <a:p>
            <a:r>
              <a:rPr lang="en-US" dirty="0"/>
              <a:t>One of the fundamental challenges in distributed systems</a:t>
            </a:r>
          </a:p>
          <a:p>
            <a:pPr lvl="1"/>
            <a:r>
              <a:rPr lang="en-US" dirty="0"/>
              <a:t>Failure</a:t>
            </a:r>
          </a:p>
          <a:p>
            <a:pPr lvl="1"/>
            <a:r>
              <a:rPr lang="en-US" dirty="0"/>
              <a:t>Ordering (with concurrency)</a:t>
            </a:r>
          </a:p>
          <a:p>
            <a:pPr lvl="1"/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at UIUC.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Two Different System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/>
              <a:t>Each step in a process takes lb &lt; time &lt; </a:t>
            </a:r>
            <a:r>
              <a:rPr lang="en-US" dirty="0" err="1"/>
              <a:t>ub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/>
              <a:t>These are used to </a:t>
            </a:r>
            <a:r>
              <a:rPr lang="en-US" dirty="0">
                <a:solidFill>
                  <a:srgbClr val="FF0000"/>
                </a:solidFill>
              </a:rPr>
              <a:t>reason about how protocols would behave</a:t>
            </a:r>
            <a:r>
              <a:rPr lang="en-US" dirty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Failure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/>
              <a:t>We’ll consider: </a:t>
            </a:r>
            <a:r>
              <a:rPr lang="en-US" dirty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Permanently: </a:t>
            </a:r>
            <a:r>
              <a:rPr lang="en-US" dirty="0">
                <a:solidFill>
                  <a:srgbClr val="FF0000"/>
                </a:solidFill>
              </a:rPr>
              <a:t>crash-stop (fail-stop) </a:t>
            </a:r>
            <a:r>
              <a:rPr lang="en-US" dirty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Temporarily: </a:t>
            </a:r>
            <a:r>
              <a:rPr lang="en-US" dirty="0">
                <a:solidFill>
                  <a:srgbClr val="FF0000"/>
                </a:solidFill>
              </a:rPr>
              <a:t>crash-recovery </a:t>
            </a:r>
            <a:r>
              <a:rPr lang="en-US" dirty="0"/>
              <a:t>– a process halts, but then recovers (reboots) after a while</a:t>
            </a:r>
            <a:endParaRPr lang="en-US" sz="2400" dirty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</a:rPr>
              <a:t>We will focus on </a:t>
            </a:r>
            <a:r>
              <a:rPr lang="en-US" i="1" dirty="0">
                <a:solidFill>
                  <a:srgbClr val="0000FF"/>
                </a:solidFill>
              </a:rPr>
              <a:t>crash-stop </a:t>
            </a:r>
            <a:r>
              <a:rPr lang="en-US" dirty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Meaning, we assume </a:t>
            </a:r>
            <a:r>
              <a:rPr lang="en-US" i="1" dirty="0">
                <a:solidFill>
                  <a:srgbClr val="FF0000"/>
                </a:solidFill>
              </a:rPr>
              <a:t>there’s no other failure</a:t>
            </a:r>
            <a:r>
              <a:rPr lang="en-US" dirty="0"/>
              <a:t> (e.g., network error). More failure types at the end of </a:t>
            </a:r>
            <a:r>
              <a:rPr lang="en-US"/>
              <a:t>this lecture.</a:t>
            </a:r>
            <a:endParaRPr lang="en-US" dirty="0"/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Why, What, and How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design a failure detector?</a:t>
            </a:r>
          </a:p>
          <a:p>
            <a:pPr lvl="1"/>
            <a:r>
              <a:rPr lang="en-US" dirty="0"/>
              <a:t>First step to failure handling</a:t>
            </a:r>
          </a:p>
          <a:p>
            <a:r>
              <a:rPr lang="en-US" dirty="0"/>
              <a:t>What do we want from a failure detector?</a:t>
            </a:r>
          </a:p>
          <a:p>
            <a:pPr lvl="1"/>
            <a:r>
              <a:rPr lang="en-US" dirty="0"/>
              <a:t>No miss (completeness)</a:t>
            </a:r>
          </a:p>
          <a:p>
            <a:pPr lvl="1"/>
            <a:r>
              <a:rPr lang="en-US" dirty="0"/>
              <a:t>No mistake (accuracy)</a:t>
            </a:r>
          </a:p>
          <a:p>
            <a:r>
              <a:rPr lang="en-US" dirty="0"/>
              <a:t>How do we design one?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Failure Detector?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There are two styles of failure detectors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14771</TotalTime>
  <Pages>12</Pages>
  <Words>1761</Words>
  <Application>Microsoft Macintosh PowerPoint</Application>
  <PresentationFormat>Letter Paper (8.5x11 in)</PresentationFormat>
  <Paragraphs>270</Paragraphs>
  <Slides>30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Efficiency of Failure Detector: Metrics</vt:lpstr>
      <vt:lpstr>Accuracy Metrics</vt:lpstr>
      <vt:lpstr>Centralized Heartbeat</vt:lpstr>
      <vt:lpstr>Ring Heartbeat</vt:lpstr>
      <vt:lpstr>All-to-All Heartbeat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530</cp:revision>
  <cp:lastPrinted>2016-02-08T17:08:37Z</cp:lastPrinted>
  <dcterms:created xsi:type="dcterms:W3CDTF">2012-01-30T03:21:27Z</dcterms:created>
  <dcterms:modified xsi:type="dcterms:W3CDTF">2019-02-11T16:54:29Z</dcterms:modified>
  <cp:category/>
</cp:coreProperties>
</file>