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82" r:id="rId2"/>
  </p:sldMasterIdLst>
  <p:notesMasterIdLst>
    <p:notesMasterId r:id="rId27"/>
  </p:notesMasterIdLst>
  <p:handoutMasterIdLst>
    <p:handoutMasterId r:id="rId28"/>
  </p:handoutMasterIdLst>
  <p:sldIdLst>
    <p:sldId id="322" r:id="rId3"/>
    <p:sldId id="707" r:id="rId4"/>
    <p:sldId id="778" r:id="rId5"/>
    <p:sldId id="762" r:id="rId6"/>
    <p:sldId id="743" r:id="rId7"/>
    <p:sldId id="769" r:id="rId8"/>
    <p:sldId id="763" r:id="rId9"/>
    <p:sldId id="745" r:id="rId10"/>
    <p:sldId id="746" r:id="rId11"/>
    <p:sldId id="747" r:id="rId12"/>
    <p:sldId id="758" r:id="rId13"/>
    <p:sldId id="765" r:id="rId14"/>
    <p:sldId id="750" r:id="rId15"/>
    <p:sldId id="767" r:id="rId16"/>
    <p:sldId id="775" r:id="rId17"/>
    <p:sldId id="776" r:id="rId18"/>
    <p:sldId id="779" r:id="rId19"/>
    <p:sldId id="777" r:id="rId20"/>
    <p:sldId id="770" r:id="rId21"/>
    <p:sldId id="749" r:id="rId22"/>
    <p:sldId id="754" r:id="rId23"/>
    <p:sldId id="753" r:id="rId24"/>
    <p:sldId id="704" r:id="rId25"/>
    <p:sldId id="584" r:id="rId26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55FC02"/>
    <a:srgbClr val="FBBA03"/>
    <a:srgbClr val="0332B7"/>
    <a:srgbClr val="000000"/>
    <a:srgbClr val="114FFB"/>
    <a:srgbClr val="7B00E4"/>
    <a:srgbClr val="EFFB03"/>
    <a:srgbClr val="F90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78" autoAdjust="0"/>
    <p:restoredTop sz="80175" autoAdjust="0"/>
  </p:normalViewPr>
  <p:slideViewPr>
    <p:cSldViewPr>
      <p:cViewPr varScale="1">
        <p:scale>
          <a:sx n="85" d="100"/>
          <a:sy n="85" d="100"/>
        </p:scale>
        <p:origin x="23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3904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FF668F6-92AF-F14F-959F-F8E6BDC55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129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C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903442F8-CACF-AA42-83D4-E0A09A06F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ACFFB53C-1439-6C41-A2C3-1FF6E096BBD2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  <a:defRPr/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434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23807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5CA2DB-8A6E-354A-84FE-C390361DC98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30200"/>
            <a:ext cx="19240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0200"/>
            <a:ext cx="56197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750E79-2683-6848-A4D7-CDA40719EAAA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4F458F-5213-914F-94F8-6B10C77F9790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4F620-2FEB-0043-9943-F8C545420FE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1">
                <a:solidFill>
                  <a:schemeClr val="accent2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543C2CE-5AF7-8143-8A0A-0153F98C0316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02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193800"/>
            <a:ext cx="76835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048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CSE 486/586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050" y="1898650"/>
            <a:ext cx="8834438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/>
              <a:t>CSE 486/586 Distributed Systems</a:t>
            </a:r>
            <a:br>
              <a:rPr lang="en-US" dirty="0"/>
            </a:br>
            <a:r>
              <a:rPr lang="en-US" dirty="0"/>
              <a:t>Global States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/>
              <a:t>Steve Ko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Computer Sciences and Engineering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University at Buffalo</a:t>
            </a:r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endParaRPr lang="en-US" sz="20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Consistent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solidFill>
                  <a:schemeClr val="hlink"/>
                </a:solidFill>
                <a:latin typeface="Arial" pitchFamily="-1" charset="0"/>
              </a:rPr>
              <a:t> </a:t>
            </a:r>
            <a:r>
              <a:rPr lang="en-US" dirty="0">
                <a:latin typeface="Arial" pitchFamily="-1" charset="0"/>
              </a:rPr>
              <a:t>A cut C is </a:t>
            </a:r>
            <a:r>
              <a:rPr lang="en-US" dirty="0">
                <a:solidFill>
                  <a:schemeClr val="hlink"/>
                </a:solidFill>
                <a:latin typeface="Arial" pitchFamily="-1" charset="0"/>
              </a:rPr>
              <a:t>consistent</a:t>
            </a:r>
            <a:r>
              <a:rPr lang="en-US" dirty="0">
                <a:latin typeface="Arial" pitchFamily="-1" charset="0"/>
              </a:rPr>
              <a:t> if and only if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i="1" dirty="0" err="1">
                <a:latin typeface="Arial" pitchFamily="-1" charset="0"/>
                <a:sym typeface="Symbol" pitchFamily="-1" charset="2"/>
              </a:rPr>
              <a:t></a:t>
            </a:r>
            <a:r>
              <a:rPr lang="en-US" i="1" baseline="-25000" dirty="0" err="1">
                <a:latin typeface="Arial" pitchFamily="-1" charset="0"/>
                <a:sym typeface="Symbol" pitchFamily="-1" charset="2"/>
              </a:rPr>
              <a:t>e</a:t>
            </a:r>
            <a:r>
              <a:rPr lang="en-US" i="1" baseline="-25000" dirty="0">
                <a:latin typeface="Arial" pitchFamily="-1" charset="0"/>
                <a:sym typeface="Symbol" pitchFamily="-1" charset="2"/>
              </a:rPr>
              <a:t> </a:t>
            </a:r>
            <a:r>
              <a:rPr lang="en-US" i="1" baseline="-25000" dirty="0" err="1">
                <a:latin typeface="Arial" pitchFamily="-1" charset="0"/>
                <a:sym typeface="Symbol" pitchFamily="-1" charset="2"/>
              </a:rPr>
              <a:t></a:t>
            </a:r>
            <a:r>
              <a:rPr lang="en-US" i="1" baseline="-25000" dirty="0">
                <a:latin typeface="Arial" pitchFamily="-1" charset="0"/>
                <a:sym typeface="Symbol" pitchFamily="-1" charset="2"/>
              </a:rPr>
              <a:t> C </a:t>
            </a:r>
            <a:r>
              <a:rPr lang="en-US" i="1" dirty="0">
                <a:latin typeface="Arial" pitchFamily="-1" charset="0"/>
                <a:sym typeface="Symbol" pitchFamily="-1" charset="2"/>
              </a:rPr>
              <a:t>(if </a:t>
            </a:r>
            <a:r>
              <a:rPr lang="en-US" i="1" dirty="0" err="1">
                <a:latin typeface="Arial" pitchFamily="-1" charset="0"/>
                <a:sym typeface="Symbol" pitchFamily="-1" charset="2"/>
              </a:rPr>
              <a:t>f</a:t>
            </a:r>
            <a:r>
              <a:rPr lang="en-US" i="1" dirty="0">
                <a:latin typeface="Arial" pitchFamily="-1" charset="0"/>
                <a:sym typeface="Symbol" pitchFamily="-1" charset="2"/>
              </a:rPr>
              <a:t> </a:t>
            </a:r>
            <a:r>
              <a:rPr lang="en-US" i="1" dirty="0" err="1">
                <a:latin typeface="Arial" pitchFamily="-1" charset="0"/>
                <a:sym typeface="Symbol" pitchFamily="-1" charset="2"/>
              </a:rPr>
              <a:t></a:t>
            </a:r>
            <a:r>
              <a:rPr lang="en-US" i="1" dirty="0">
                <a:latin typeface="Arial" pitchFamily="-1" charset="0"/>
                <a:sym typeface="Symbol" pitchFamily="-1" charset="2"/>
              </a:rPr>
              <a:t> </a:t>
            </a:r>
            <a:r>
              <a:rPr lang="en-US" i="1" dirty="0" err="1">
                <a:latin typeface="Arial" pitchFamily="-1" charset="0"/>
                <a:sym typeface="Symbol" pitchFamily="-1" charset="2"/>
              </a:rPr>
              <a:t>e</a:t>
            </a:r>
            <a:r>
              <a:rPr lang="en-US" i="1" dirty="0">
                <a:latin typeface="Arial" pitchFamily="-1" charset="0"/>
                <a:sym typeface="Symbol" pitchFamily="-1" charset="2"/>
              </a:rPr>
              <a:t> then </a:t>
            </a:r>
            <a:r>
              <a:rPr lang="en-US" i="1" dirty="0" err="1">
                <a:latin typeface="Arial" pitchFamily="-1" charset="0"/>
                <a:sym typeface="Symbol" pitchFamily="-1" charset="2"/>
              </a:rPr>
              <a:t>f</a:t>
            </a:r>
            <a:r>
              <a:rPr lang="en-US" i="1" dirty="0">
                <a:latin typeface="Arial" pitchFamily="-1" charset="0"/>
                <a:sym typeface="Symbol" pitchFamily="-1" charset="2"/>
              </a:rPr>
              <a:t> </a:t>
            </a:r>
            <a:r>
              <a:rPr lang="en-US" i="1" dirty="0" err="1">
                <a:latin typeface="Arial" pitchFamily="-1" charset="0"/>
                <a:sym typeface="Symbol" pitchFamily="-1" charset="2"/>
              </a:rPr>
              <a:t></a:t>
            </a:r>
            <a:r>
              <a:rPr lang="en-US" i="1" dirty="0">
                <a:latin typeface="Arial" pitchFamily="-1" charset="0"/>
                <a:sym typeface="Symbol" pitchFamily="-1" charset="2"/>
              </a:rPr>
              <a:t> C)</a:t>
            </a:r>
            <a:endParaRPr lang="en-US" i="1" dirty="0">
              <a:latin typeface="Arial" pitchFamily="-1" charset="0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 pitchFamily="-1" charset="0"/>
              </a:rPr>
              <a:t> A global state S is </a:t>
            </a:r>
            <a:r>
              <a:rPr lang="en-US" dirty="0">
                <a:solidFill>
                  <a:schemeClr val="hlink"/>
                </a:solidFill>
                <a:latin typeface="Arial" pitchFamily="-1" charset="0"/>
              </a:rPr>
              <a:t>consistent </a:t>
            </a:r>
            <a:r>
              <a:rPr lang="en-US" dirty="0">
                <a:latin typeface="Arial" pitchFamily="-1" charset="0"/>
              </a:rPr>
              <a:t>if and only if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 pitchFamily="-1" charset="0"/>
              </a:rPr>
              <a:t>it corresponds to a consistent cut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057400" y="360680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28700" y="34290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P1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28700" y="42037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P2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2044700" y="4406900"/>
            <a:ext cx="50419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247900" y="35433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806700" y="35433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178300" y="43561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276600" y="43688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2120900" y="514350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079500" y="49657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P3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3187700" y="50800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324100" y="3644900"/>
            <a:ext cx="965200" cy="14859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2870200" y="3619500"/>
            <a:ext cx="457200" cy="7620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3924300" y="50927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4013200" y="4445000"/>
            <a:ext cx="2286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4902200" y="35687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5791200" y="43180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6261100" y="35560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V="1">
            <a:off x="5854700" y="3683000"/>
            <a:ext cx="444500" cy="6985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803900" y="50673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5003800" y="3670300"/>
            <a:ext cx="838200" cy="14224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2032000" y="32131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0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2603500" y="32131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1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4610100" y="32004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2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6096000" y="32258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3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3124200" y="44577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2</a:t>
            </a:r>
            <a:r>
              <a:rPr lang="en-US" sz="1800" baseline="30000"/>
              <a:t>0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949700" y="40132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2</a:t>
            </a:r>
            <a:r>
              <a:rPr lang="en-US" sz="1800" baseline="30000"/>
              <a:t>1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803900" y="43942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2</a:t>
            </a:r>
            <a:r>
              <a:rPr lang="en-US" sz="1800" baseline="30000"/>
              <a:t>2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921000" y="51816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3</a:t>
            </a:r>
            <a:r>
              <a:rPr lang="en-US" sz="1800" baseline="30000"/>
              <a:t>0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3810000" y="51562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3</a:t>
            </a:r>
            <a:r>
              <a:rPr lang="en-US" sz="1800" baseline="30000"/>
              <a:t>1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5422900" y="52070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3</a:t>
            </a:r>
            <a:r>
              <a:rPr lang="en-US" sz="1800" baseline="30000"/>
              <a:t>2</a:t>
            </a:r>
          </a:p>
        </p:txBody>
      </p:sp>
      <p:sp>
        <p:nvSpPr>
          <p:cNvPr id="37" name="Freeform 36"/>
          <p:cNvSpPr>
            <a:spLocks/>
          </p:cNvSpPr>
          <p:nvPr/>
        </p:nvSpPr>
        <p:spPr bwMode="auto">
          <a:xfrm>
            <a:off x="3513138" y="3302001"/>
            <a:ext cx="1484313" cy="2349501"/>
          </a:xfrm>
          <a:custGeom>
            <a:avLst/>
            <a:gdLst>
              <a:gd name="T0" fmla="*/ 585 w 759"/>
              <a:gd name="T1" fmla="*/ 0 h 1432"/>
              <a:gd name="T2" fmla="*/ 861 w 759"/>
              <a:gd name="T3" fmla="*/ 529 h 1432"/>
              <a:gd name="T4" fmla="*/ 142 w 759"/>
              <a:gd name="T5" fmla="*/ 1025 h 1432"/>
              <a:gd name="T6" fmla="*/ 14 w 759"/>
              <a:gd name="T7" fmla="*/ 1480 h 1432"/>
              <a:gd name="T8" fmla="*/ 0 60000 65536"/>
              <a:gd name="T9" fmla="*/ 0 60000 65536"/>
              <a:gd name="T10" fmla="*/ 0 60000 65536"/>
              <a:gd name="T11" fmla="*/ 0 60000 65536"/>
              <a:gd name="T12" fmla="*/ 0 w 759"/>
              <a:gd name="T13" fmla="*/ 0 h 1432"/>
              <a:gd name="T14" fmla="*/ 759 w 759"/>
              <a:gd name="T15" fmla="*/ 1432 h 1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9" h="1432">
                <a:moveTo>
                  <a:pt x="475" y="0"/>
                </a:moveTo>
                <a:cubicBezTo>
                  <a:pt x="617" y="173"/>
                  <a:pt x="759" y="347"/>
                  <a:pt x="699" y="512"/>
                </a:cubicBezTo>
                <a:cubicBezTo>
                  <a:pt x="639" y="677"/>
                  <a:pt x="230" y="839"/>
                  <a:pt x="115" y="992"/>
                </a:cubicBezTo>
                <a:cubicBezTo>
                  <a:pt x="0" y="1145"/>
                  <a:pt x="26" y="1360"/>
                  <a:pt x="11" y="1432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2070100" y="5675314"/>
            <a:ext cx="1943100" cy="369888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0000FF"/>
                </a:solidFill>
              </a:rPr>
              <a:t>Inconsistent cut</a:t>
            </a:r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4572000" y="3357169"/>
            <a:ext cx="1765300" cy="1943101"/>
          </a:xfrm>
          <a:custGeom>
            <a:avLst/>
            <a:gdLst>
              <a:gd name="T0" fmla="*/ 384 w 1112"/>
              <a:gd name="T1" fmla="*/ 0 h 1224"/>
              <a:gd name="T2" fmla="*/ 1048 w 1112"/>
              <a:gd name="T3" fmla="*/ 592 h 1224"/>
              <a:gd name="T4" fmla="*/ 0 w 1112"/>
              <a:gd name="T5" fmla="*/ 1224 h 1224"/>
              <a:gd name="T6" fmla="*/ 0 60000 65536"/>
              <a:gd name="T7" fmla="*/ 0 60000 65536"/>
              <a:gd name="T8" fmla="*/ 0 60000 65536"/>
              <a:gd name="T9" fmla="*/ 0 w 1112"/>
              <a:gd name="T10" fmla="*/ 0 h 1224"/>
              <a:gd name="T11" fmla="*/ 1112 w 1112"/>
              <a:gd name="T12" fmla="*/ 1224 h 1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12" h="1224">
                <a:moveTo>
                  <a:pt x="384" y="0"/>
                </a:moveTo>
                <a:cubicBezTo>
                  <a:pt x="748" y="194"/>
                  <a:pt x="1112" y="388"/>
                  <a:pt x="1048" y="592"/>
                </a:cubicBezTo>
                <a:cubicBezTo>
                  <a:pt x="984" y="796"/>
                  <a:pt x="172" y="1120"/>
                  <a:pt x="0" y="1224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4178300" y="5676507"/>
            <a:ext cx="1892300" cy="369888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 type="none" w="sm" len="sm"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0000FF"/>
                </a:solidFill>
              </a:rPr>
              <a:t>Consistent cut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895600"/>
            <a:ext cx="519176" cy="58997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743200"/>
            <a:ext cx="519176" cy="589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Consistent States?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#1: For each event, you can </a:t>
            </a:r>
            <a:r>
              <a:rPr lang="en-US" dirty="0">
                <a:solidFill>
                  <a:srgbClr val="FF0000"/>
                </a:solidFill>
              </a:rPr>
              <a:t>trace back</a:t>
            </a:r>
            <a:r>
              <a:rPr lang="en-US" dirty="0"/>
              <a:t> the causality.</a:t>
            </a:r>
          </a:p>
          <a:p>
            <a:r>
              <a:rPr lang="en-US" dirty="0"/>
              <a:t>#2: The state machine view of a distributed system</a:t>
            </a:r>
          </a:p>
          <a:p>
            <a:pPr lvl="1"/>
            <a:r>
              <a:rPr lang="en-US" dirty="0"/>
              <a:t>The execution of a distributed system as </a:t>
            </a:r>
            <a:r>
              <a:rPr lang="en-US" dirty="0">
                <a:solidFill>
                  <a:srgbClr val="0000FF"/>
                </a:solidFill>
              </a:rPr>
              <a:t>a series of transitions </a:t>
            </a:r>
            <a:r>
              <a:rPr lang="en-US" dirty="0"/>
              <a:t>between global states: S0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S1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S2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…</a:t>
            </a:r>
          </a:p>
          <a:p>
            <a:pPr lvl="1"/>
            <a:r>
              <a:rPr lang="en-US" dirty="0"/>
              <a:t>…where </a:t>
            </a:r>
            <a:r>
              <a:rPr lang="en-US" dirty="0">
                <a:solidFill>
                  <a:srgbClr val="0000FF"/>
                </a:solidFill>
              </a:rPr>
              <a:t>each transition happens with one single action </a:t>
            </a:r>
            <a:r>
              <a:rPr lang="en-US" dirty="0"/>
              <a:t>from a process (i.e., local process event, send, and receive)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Each state (S0, S1, S2, …) is a consistent state.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11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CSE 486/586 </a:t>
            </a:r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PA2-A deadline: This Friday</a:t>
            </a:r>
          </a:p>
          <a:p>
            <a:r>
              <a:rPr lang="en-US" dirty="0"/>
              <a:t>PA1: Will start grading from today</a:t>
            </a:r>
          </a:p>
          <a:p>
            <a:r>
              <a:rPr lang="en-US" dirty="0"/>
              <a:t>Please come and ask questions during office 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762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200"/>
            <a:ext cx="8153400" cy="736600"/>
          </a:xfrm>
        </p:spPr>
        <p:txBody>
          <a:bodyPr/>
          <a:lstStyle/>
          <a:p>
            <a:r>
              <a:rPr lang="en-US" dirty="0"/>
              <a:t>The Snapshot Algorithm: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 pitchFamily="-1" charset="0"/>
              </a:rPr>
              <a:t>There is </a:t>
            </a:r>
            <a:r>
              <a:rPr lang="en-US" dirty="0">
                <a:solidFill>
                  <a:srgbClr val="0000FF"/>
                </a:solidFill>
                <a:latin typeface="Arial" pitchFamily="-1" charset="0"/>
              </a:rPr>
              <a:t>a communication channel</a:t>
            </a:r>
            <a:r>
              <a:rPr lang="en-US" dirty="0">
                <a:latin typeface="Arial" pitchFamily="-1" charset="0"/>
              </a:rPr>
              <a:t> between each pair of processes (@each process: N-1 in and N-1 out)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 pitchFamily="-1" charset="0"/>
              </a:rPr>
              <a:t>Communication channels are unidirectional and </a:t>
            </a:r>
            <a:r>
              <a:rPr lang="en-US" dirty="0">
                <a:solidFill>
                  <a:srgbClr val="FF0000"/>
                </a:solidFill>
                <a:latin typeface="Arial" pitchFamily="-1" charset="0"/>
              </a:rPr>
              <a:t>FIFO-ordered (important point)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  <a:latin typeface="Arial" pitchFamily="-1" charset="0"/>
              </a:rPr>
              <a:t>No failure, all messages arrive intact, exactly once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 pitchFamily="-1" charset="0"/>
              </a:rPr>
              <a:t>Any process may initiate the snapshot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 pitchFamily="-1" charset="0"/>
              </a:rPr>
              <a:t>Snapshot does not interfere with normal execution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 pitchFamily="-1" charset="0"/>
              </a:rPr>
              <a:t>Each process is able to record its state and the state of its incoming channels (no central collection)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13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200"/>
            <a:ext cx="8153400" cy="736600"/>
          </a:xfrm>
        </p:spPr>
        <p:txBody>
          <a:bodyPr/>
          <a:lstStyle/>
          <a:p>
            <a:r>
              <a:rPr lang="en-US" dirty="0"/>
              <a:t>Single Process vs. Multiple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 pitchFamily="-1" charset="0"/>
              </a:rPr>
              <a:t>Single process snapshot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 pitchFamily="-1" charset="0"/>
              </a:rPr>
              <a:t>Just a snapshot of the local state, e.g., memory dump, stack trace, etc.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 pitchFamily="-1" charset="0"/>
              </a:rPr>
              <a:t>But for the sake of this lecture, let’s say a log of all events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 pitchFamily="-1" charset="0"/>
              </a:rPr>
              <a:t>Multi-process snapshot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 pitchFamily="-1" charset="0"/>
              </a:rPr>
              <a:t>Snapshots of all process states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 pitchFamily="-1" charset="0"/>
              </a:rPr>
              <a:t>Network snapshot: All messages in the network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 pitchFamily="-1" charset="0"/>
              </a:rPr>
              <a:t>Two questions: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 pitchFamily="-1" charset="0"/>
              </a:rPr>
              <a:t>#1: When to take a local snapshot at each process so that the collection of them can form a consistent global state? (</a:t>
            </a:r>
            <a:r>
              <a:rPr lang="en-US" dirty="0">
                <a:solidFill>
                  <a:srgbClr val="FF0000"/>
                </a:solidFill>
                <a:latin typeface="Arial" pitchFamily="-1" charset="0"/>
              </a:rPr>
              <a:t>Process snapshot</a:t>
            </a:r>
            <a:r>
              <a:rPr lang="en-US" dirty="0">
                <a:latin typeface="Arial" pitchFamily="-1" charset="0"/>
              </a:rPr>
              <a:t>)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 pitchFamily="-1" charset="0"/>
              </a:rPr>
              <a:t>#2: How to capture messages in flight? (</a:t>
            </a:r>
            <a:r>
              <a:rPr lang="en-US" dirty="0">
                <a:solidFill>
                  <a:srgbClr val="FF0000"/>
                </a:solidFill>
                <a:latin typeface="Arial" pitchFamily="-1" charset="0"/>
              </a:rPr>
              <a:t>Network snapshot</a:t>
            </a:r>
            <a:r>
              <a:rPr lang="en-US" dirty="0">
                <a:latin typeface="Arial" pitchFamily="-1" charset="0"/>
              </a:rPr>
              <a:t>)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endParaRPr lang="en-US" dirty="0">
              <a:latin typeface="Arial" pitchFamily="-1" charset="0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endParaRPr lang="en-US" dirty="0">
              <a:latin typeface="Arial" pitchFamily="-1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14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08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Clock-Sync’d Snapshot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Instantaneous snapshot</a:t>
            </a:r>
          </a:p>
          <a:p>
            <a:pPr lvl="1"/>
            <a:r>
              <a:rPr lang="en-US" dirty="0"/>
              <a:t>Process snapshots and network messages at time t</a:t>
            </a:r>
          </a:p>
          <a:p>
            <a:pPr lvl="1"/>
            <a:r>
              <a:rPr lang="en-US" dirty="0"/>
              <a:t>We can’t quite do it due to (</a:t>
            </a:r>
            <a:r>
              <a:rPr lang="en-US" dirty="0" err="1"/>
              <a:t>i</a:t>
            </a:r>
            <a:r>
              <a:rPr lang="en-US" dirty="0"/>
              <a:t>) imperfect clock sync and (ii) no help from the network.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095500" y="345440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32766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P1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66800" y="40513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P2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2082800" y="4254500"/>
            <a:ext cx="50419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286000" y="33909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870200" y="42037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4737100" y="42164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V="1">
            <a:off x="2921000" y="3481388"/>
            <a:ext cx="1193800" cy="760412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22"/>
          <p:cNvSpPr>
            <a:spLocks noChangeArrowheads="1"/>
          </p:cNvSpPr>
          <p:nvPr/>
        </p:nvSpPr>
        <p:spPr bwMode="auto">
          <a:xfrm>
            <a:off x="4064000" y="33782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3289300" y="3633788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hlink"/>
                </a:solidFill>
              </a:rPr>
              <a:t>a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200400" y="3328988"/>
            <a:ext cx="0" cy="114300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4394200" y="4199573"/>
            <a:ext cx="127000" cy="12573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18"/>
          <p:cNvSpPr>
            <a:spLocks noChangeShapeType="1"/>
          </p:cNvSpPr>
          <p:nvPr/>
        </p:nvSpPr>
        <p:spPr bwMode="auto">
          <a:xfrm flipV="1">
            <a:off x="4445000" y="3444956"/>
            <a:ext cx="1193800" cy="836453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22"/>
          <p:cNvSpPr>
            <a:spLocks noChangeArrowheads="1"/>
          </p:cNvSpPr>
          <p:nvPr/>
        </p:nvSpPr>
        <p:spPr bwMode="auto">
          <a:xfrm>
            <a:off x="5588000" y="3374073"/>
            <a:ext cx="127000" cy="12573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Text Box 24"/>
          <p:cNvSpPr txBox="1">
            <a:spLocks noChangeArrowheads="1"/>
          </p:cNvSpPr>
          <p:nvPr/>
        </p:nvSpPr>
        <p:spPr bwMode="auto">
          <a:xfrm>
            <a:off x="4737100" y="3709988"/>
            <a:ext cx="368300" cy="344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b</a:t>
            </a:r>
            <a:endParaRPr lang="en-US" sz="16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20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FF8BF-2F95-8B46-BA86-39A16547E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Chandy</a:t>
            </a:r>
            <a:r>
              <a:rPr lang="en-US" dirty="0"/>
              <a:t> and </a:t>
            </a:r>
            <a:r>
              <a:rPr lang="en-US" dirty="0" err="1"/>
              <a:t>Lamport’s</a:t>
            </a:r>
            <a:r>
              <a:rPr lang="en-US" dirty="0"/>
              <a:t> Snapshot: Basic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E22D1-5AE8-5A47-8CC7-778AC9787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taking a </a:t>
            </a:r>
            <a:r>
              <a:rPr lang="en-US" dirty="0">
                <a:solidFill>
                  <a:srgbClr val="FF0000"/>
                </a:solidFill>
              </a:rPr>
              <a:t>consistent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instantaneous) global snapshot</a:t>
            </a:r>
          </a:p>
          <a:p>
            <a:r>
              <a:rPr lang="en-US" dirty="0"/>
              <a:t>Any process can initiate a snapshot-taking process by taking a local snapshot and sending a message called a </a:t>
            </a:r>
            <a:r>
              <a:rPr lang="en-US" dirty="0">
                <a:solidFill>
                  <a:srgbClr val="FF0000"/>
                </a:solidFill>
              </a:rPr>
              <a:t>marker</a:t>
            </a:r>
            <a:r>
              <a:rPr lang="en-US" dirty="0"/>
              <a:t>.</a:t>
            </a:r>
          </a:p>
          <a:p>
            <a:r>
              <a:rPr lang="en-US" dirty="0"/>
              <a:t>Upon receiving a marker, a process takes a </a:t>
            </a:r>
            <a:r>
              <a:rPr lang="en-US" dirty="0">
                <a:solidFill>
                  <a:srgbClr val="FF0000"/>
                </a:solidFill>
              </a:rPr>
              <a:t>local</a:t>
            </a:r>
            <a:r>
              <a:rPr lang="en-US" dirty="0"/>
              <a:t> snapshot of its own. (The proc. snapshot part done)</a:t>
            </a:r>
          </a:p>
          <a:p>
            <a:pPr lvl="1"/>
            <a:r>
              <a:rPr lang="en-US" dirty="0"/>
              <a:t>Still need to take a network snapshot.</a:t>
            </a:r>
          </a:p>
          <a:p>
            <a:r>
              <a:rPr lang="en-US" dirty="0"/>
              <a:t>How do we take a network snapshot?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Insight: messages in flight will eventually arrive.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A7E67-0756-BF4A-A81D-D966CC8D6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20" name="Line 4">
            <a:extLst>
              <a:ext uri="{FF2B5EF4-FFF2-40B4-BE49-F238E27FC236}">
                <a16:creationId xmlns:a16="http://schemas.microsoft.com/office/drawing/2014/main" id="{BC7BBAAF-33AC-3A4E-9714-E683EA2BD0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95500" y="5307012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91DDC171-5D80-EE4C-B3C9-4407AE1DE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129212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P1</a:t>
            </a: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id="{FB36FDFE-0275-1249-B38B-0111FA300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903912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P2</a:t>
            </a:r>
          </a:p>
        </p:txBody>
      </p:sp>
      <p:sp>
        <p:nvSpPr>
          <p:cNvPr id="23" name="Line 7">
            <a:extLst>
              <a:ext uri="{FF2B5EF4-FFF2-40B4-BE49-F238E27FC236}">
                <a16:creationId xmlns:a16="http://schemas.microsoft.com/office/drawing/2014/main" id="{FCFBA925-4AD5-C741-A290-0D55CAE726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82800" y="6107112"/>
            <a:ext cx="50419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D9B1078-19AE-4045-92B4-9417A61E9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24351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C0D0FEA-A408-134B-8474-EBF030350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0200" y="605631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13">
            <a:extLst>
              <a:ext uri="{FF2B5EF4-FFF2-40B4-BE49-F238E27FC236}">
                <a16:creationId xmlns:a16="http://schemas.microsoft.com/office/drawing/2014/main" id="{4C172440-0A95-E54C-BEB5-A2A88C28A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606901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8">
            <a:extLst>
              <a:ext uri="{FF2B5EF4-FFF2-40B4-BE49-F238E27FC236}">
                <a16:creationId xmlns:a16="http://schemas.microsoft.com/office/drawing/2014/main" id="{B5030E79-2E37-B247-B35D-CFEBB7742E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21000" y="5334000"/>
            <a:ext cx="1193800" cy="760412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22">
            <a:extLst>
              <a:ext uri="{FF2B5EF4-FFF2-40B4-BE49-F238E27FC236}">
                <a16:creationId xmlns:a16="http://schemas.microsoft.com/office/drawing/2014/main" id="{1BB204A4-F1EF-214D-B6B5-7E4C3A730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0" y="523081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 Box 24">
            <a:extLst>
              <a:ext uri="{FF2B5EF4-FFF2-40B4-BE49-F238E27FC236}">
                <a16:creationId xmlns:a16="http://schemas.microsoft.com/office/drawing/2014/main" id="{AFCC2AD1-084E-1B4C-BA19-C195ACC86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730874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hlink"/>
                </a:solidFill>
              </a:rPr>
              <a:t>a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844DA94-318E-DE4F-B41D-C3D09ACDB0F2}"/>
              </a:ext>
            </a:extLst>
          </p:cNvPr>
          <p:cNvCxnSpPr/>
          <p:nvPr/>
        </p:nvCxnSpPr>
        <p:spPr bwMode="auto">
          <a:xfrm>
            <a:off x="3200400" y="5181600"/>
            <a:ext cx="0" cy="114300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78BCF59B-0D36-7B47-BA19-818D1B917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4200" y="6052185"/>
            <a:ext cx="127000" cy="12573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18">
            <a:extLst>
              <a:ext uri="{FF2B5EF4-FFF2-40B4-BE49-F238E27FC236}">
                <a16:creationId xmlns:a16="http://schemas.microsoft.com/office/drawing/2014/main" id="{2545A716-74FD-D545-877C-BB38EB6396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45000" y="5297568"/>
            <a:ext cx="1193800" cy="836453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2">
            <a:extLst>
              <a:ext uri="{FF2B5EF4-FFF2-40B4-BE49-F238E27FC236}">
                <a16:creationId xmlns:a16="http://schemas.microsoft.com/office/drawing/2014/main" id="{9971C152-ABB8-C143-A941-ABE749E54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0" y="5226685"/>
            <a:ext cx="127000" cy="12573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24">
            <a:extLst>
              <a:ext uri="{FF2B5EF4-FFF2-40B4-BE49-F238E27FC236}">
                <a16:creationId xmlns:a16="http://schemas.microsoft.com/office/drawing/2014/main" id="{7131F6B8-9BDD-E947-85C5-F0D313071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7100" y="5562600"/>
            <a:ext cx="368300" cy="344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b</a:t>
            </a:r>
            <a:endParaRPr lang="en-US" sz="1600" b="1" dirty="0">
              <a:solidFill>
                <a:schemeClr val="hlink"/>
              </a:solidFill>
            </a:endParaRPr>
          </a:p>
        </p:txBody>
      </p:sp>
      <p:sp>
        <p:nvSpPr>
          <p:cNvPr id="39" name="Line 32">
            <a:extLst>
              <a:ext uri="{FF2B5EF4-FFF2-40B4-BE49-F238E27FC236}">
                <a16:creationId xmlns:a16="http://schemas.microsoft.com/office/drawing/2014/main" id="{78BEE236-055C-7444-BB01-A4331C39EB7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2300" y="5357812"/>
            <a:ext cx="723900" cy="75565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8">
            <a:extLst>
              <a:ext uri="{FF2B5EF4-FFF2-40B4-BE49-F238E27FC236}">
                <a16:creationId xmlns:a16="http://schemas.microsoft.com/office/drawing/2014/main" id="{C931D7D3-A609-A849-B9D9-930128B42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28161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8">
            <a:extLst>
              <a:ext uri="{FF2B5EF4-FFF2-40B4-BE49-F238E27FC236}">
                <a16:creationId xmlns:a16="http://schemas.microsoft.com/office/drawing/2014/main" id="{B9DD882F-D60F-E040-8CF7-3941A938E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5400" y="608171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Text Box 34">
            <a:extLst>
              <a:ext uri="{FF2B5EF4-FFF2-40B4-BE49-F238E27FC236}">
                <a16:creationId xmlns:a16="http://schemas.microsoft.com/office/drawing/2014/main" id="{A55107A2-64A1-CC44-B3A2-0A3A11D63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300" y="5730874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hlink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18033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9" grpId="0" animBg="1"/>
      <p:bldP spid="40" grpId="0" animBg="1"/>
      <p:bldP spid="41" grpId="0" animBg="1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FF8BF-2F95-8B46-BA86-39A16547E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Chandy</a:t>
            </a:r>
            <a:r>
              <a:rPr lang="en-US" dirty="0"/>
              <a:t> and </a:t>
            </a:r>
            <a:r>
              <a:rPr lang="en-US" dirty="0" err="1"/>
              <a:t>Lamport’s</a:t>
            </a:r>
            <a:r>
              <a:rPr lang="en-US" dirty="0"/>
              <a:t> Snapshot: Basic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E22D1-5AE8-5A47-8CC7-778AC9787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process that has taken a snapshot also starts recording </a:t>
            </a:r>
            <a:r>
              <a:rPr lang="en-US" dirty="0">
                <a:solidFill>
                  <a:srgbClr val="FF0000"/>
                </a:solidFill>
              </a:rPr>
              <a:t>incoming messages</a:t>
            </a:r>
            <a:endParaRPr lang="en-US" dirty="0"/>
          </a:p>
          <a:p>
            <a:pPr lvl="1"/>
            <a:r>
              <a:rPr lang="en-US" dirty="0"/>
              <a:t>Since those messages were in the network when the snapshot was being taken.</a:t>
            </a:r>
          </a:p>
          <a:p>
            <a:pPr lvl="1"/>
            <a:r>
              <a:rPr lang="en-US" dirty="0"/>
              <a:t>If every process does this, we will capture all messages in flight, recording messages destined to each process.</a:t>
            </a:r>
          </a:p>
          <a:p>
            <a:r>
              <a:rPr lang="en-US" dirty="0"/>
              <a:t>Tricky part: the algorithm has a mechanism to </a:t>
            </a:r>
            <a:r>
              <a:rPr lang="en-US" dirty="0">
                <a:solidFill>
                  <a:srgbClr val="FF0000"/>
                </a:solidFill>
              </a:rPr>
              <a:t>stop recording incoming messages</a:t>
            </a:r>
            <a:r>
              <a:rPr lang="en-US" dirty="0"/>
              <a:t> at some point.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A7E67-0756-BF4A-A81D-D966CC8D6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20" name="Line 4">
            <a:extLst>
              <a:ext uri="{FF2B5EF4-FFF2-40B4-BE49-F238E27FC236}">
                <a16:creationId xmlns:a16="http://schemas.microsoft.com/office/drawing/2014/main" id="{BC7BBAAF-33AC-3A4E-9714-E683EA2BD0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95500" y="482600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91DDC171-5D80-EE4C-B3C9-4407AE1DE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6482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P1</a:t>
            </a: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id="{FB36FDFE-0275-1249-B38B-0111FA300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4229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P2</a:t>
            </a:r>
          </a:p>
        </p:txBody>
      </p:sp>
      <p:sp>
        <p:nvSpPr>
          <p:cNvPr id="23" name="Line 7">
            <a:extLst>
              <a:ext uri="{FF2B5EF4-FFF2-40B4-BE49-F238E27FC236}">
                <a16:creationId xmlns:a16="http://schemas.microsoft.com/office/drawing/2014/main" id="{FCFBA925-4AD5-C741-A290-0D55CAE726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82800" y="5626100"/>
            <a:ext cx="50419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D9B1078-19AE-4045-92B4-9417A61E9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7625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C0D0FEA-A408-134B-8474-EBF030350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0200" y="55753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13">
            <a:extLst>
              <a:ext uri="{FF2B5EF4-FFF2-40B4-BE49-F238E27FC236}">
                <a16:creationId xmlns:a16="http://schemas.microsoft.com/office/drawing/2014/main" id="{4C172440-0A95-E54C-BEB5-A2A88C28A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55880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8">
            <a:extLst>
              <a:ext uri="{FF2B5EF4-FFF2-40B4-BE49-F238E27FC236}">
                <a16:creationId xmlns:a16="http://schemas.microsoft.com/office/drawing/2014/main" id="{B5030E79-2E37-B247-B35D-CFEBB7742E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21000" y="4852988"/>
            <a:ext cx="1193800" cy="760412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22">
            <a:extLst>
              <a:ext uri="{FF2B5EF4-FFF2-40B4-BE49-F238E27FC236}">
                <a16:creationId xmlns:a16="http://schemas.microsoft.com/office/drawing/2014/main" id="{1BB204A4-F1EF-214D-B6B5-7E4C3A730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0" y="47498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 Box 24">
            <a:extLst>
              <a:ext uri="{FF2B5EF4-FFF2-40B4-BE49-F238E27FC236}">
                <a16:creationId xmlns:a16="http://schemas.microsoft.com/office/drawing/2014/main" id="{AFCC2AD1-084E-1B4C-BA19-C195ACC86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249862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hlink"/>
                </a:solidFill>
              </a:rPr>
              <a:t>a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844DA94-318E-DE4F-B41D-C3D09ACDB0F2}"/>
              </a:ext>
            </a:extLst>
          </p:cNvPr>
          <p:cNvCxnSpPr/>
          <p:nvPr/>
        </p:nvCxnSpPr>
        <p:spPr bwMode="auto">
          <a:xfrm>
            <a:off x="3200400" y="4700588"/>
            <a:ext cx="0" cy="114300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78BCF59B-0D36-7B47-BA19-818D1B917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4200" y="5571173"/>
            <a:ext cx="127000" cy="12573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18">
            <a:extLst>
              <a:ext uri="{FF2B5EF4-FFF2-40B4-BE49-F238E27FC236}">
                <a16:creationId xmlns:a16="http://schemas.microsoft.com/office/drawing/2014/main" id="{2545A716-74FD-D545-877C-BB38EB6396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45000" y="4816556"/>
            <a:ext cx="1193800" cy="836453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2">
            <a:extLst>
              <a:ext uri="{FF2B5EF4-FFF2-40B4-BE49-F238E27FC236}">
                <a16:creationId xmlns:a16="http://schemas.microsoft.com/office/drawing/2014/main" id="{9971C152-ABB8-C143-A941-ABE749E54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0" y="4745673"/>
            <a:ext cx="127000" cy="12573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24">
            <a:extLst>
              <a:ext uri="{FF2B5EF4-FFF2-40B4-BE49-F238E27FC236}">
                <a16:creationId xmlns:a16="http://schemas.microsoft.com/office/drawing/2014/main" id="{7131F6B8-9BDD-E947-85C5-F0D313071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7100" y="5081588"/>
            <a:ext cx="368300" cy="344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b</a:t>
            </a:r>
            <a:endParaRPr lang="en-US" sz="1600" b="1" dirty="0">
              <a:solidFill>
                <a:schemeClr val="hlink"/>
              </a:solidFill>
            </a:endParaRPr>
          </a:p>
        </p:txBody>
      </p:sp>
      <p:sp>
        <p:nvSpPr>
          <p:cNvPr id="39" name="Line 32">
            <a:extLst>
              <a:ext uri="{FF2B5EF4-FFF2-40B4-BE49-F238E27FC236}">
                <a16:creationId xmlns:a16="http://schemas.microsoft.com/office/drawing/2014/main" id="{78BEE236-055C-7444-BB01-A4331C39EB7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2300" y="4876800"/>
            <a:ext cx="723900" cy="75565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8">
            <a:extLst>
              <a:ext uri="{FF2B5EF4-FFF2-40B4-BE49-F238E27FC236}">
                <a16:creationId xmlns:a16="http://schemas.microsoft.com/office/drawing/2014/main" id="{C931D7D3-A609-A849-B9D9-930128B42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8006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8">
            <a:extLst>
              <a:ext uri="{FF2B5EF4-FFF2-40B4-BE49-F238E27FC236}">
                <a16:creationId xmlns:a16="http://schemas.microsoft.com/office/drawing/2014/main" id="{B9DD882F-D60F-E040-8CF7-3941A938E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5400" y="56007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Text Box 34">
            <a:extLst>
              <a:ext uri="{FF2B5EF4-FFF2-40B4-BE49-F238E27FC236}">
                <a16:creationId xmlns:a16="http://schemas.microsoft.com/office/drawing/2014/main" id="{A55107A2-64A1-CC44-B3A2-0A3A11D63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300" y="5249862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hlink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75959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FF8BF-2F95-8B46-BA86-39A16547E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Chandy</a:t>
            </a:r>
            <a:r>
              <a:rPr lang="en-US" dirty="0"/>
              <a:t> and </a:t>
            </a:r>
            <a:r>
              <a:rPr lang="en-US" dirty="0" err="1"/>
              <a:t>Lamport’s</a:t>
            </a:r>
            <a:r>
              <a:rPr lang="en-US" dirty="0"/>
              <a:t> Snapshot: Basic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E22D1-5AE8-5A47-8CC7-778AC9787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Reminder: which messages do we want to record?</a:t>
            </a:r>
          </a:p>
          <a:p>
            <a:pPr lvl="1"/>
            <a:r>
              <a:rPr lang="en-US" dirty="0"/>
              <a:t>Messages that were in the network at the time of taking a snapshot</a:t>
            </a:r>
          </a:p>
          <a:p>
            <a:r>
              <a:rPr lang="en-US" dirty="0"/>
              <a:t>How do we record just those messages?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Insight</a:t>
            </a:r>
            <a:r>
              <a:rPr lang="en-US" dirty="0"/>
              <a:t>: we can mark </a:t>
            </a:r>
            <a:r>
              <a:rPr lang="en-US" dirty="0">
                <a:solidFill>
                  <a:srgbClr val="FF0000"/>
                </a:solidFill>
              </a:rPr>
              <a:t>the end of relevant messages</a:t>
            </a:r>
            <a:r>
              <a:rPr lang="en-US" dirty="0"/>
              <a:t>.</a:t>
            </a:r>
          </a:p>
          <a:p>
            <a:r>
              <a:rPr lang="en-US" dirty="0"/>
              <a:t>After taking a local snapshot, each process sends a message saying that it’s done sending all messages relevant to the snapshot.</a:t>
            </a:r>
          </a:p>
          <a:p>
            <a:pPr lvl="1"/>
            <a:r>
              <a:rPr lang="en-US" dirty="0"/>
              <a:t>In fact, we don’t need a different message type, we use the same marker message.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A7E67-0756-BF4A-A81D-D966CC8D6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20" name="Line 4">
            <a:extLst>
              <a:ext uri="{FF2B5EF4-FFF2-40B4-BE49-F238E27FC236}">
                <a16:creationId xmlns:a16="http://schemas.microsoft.com/office/drawing/2014/main" id="{BC7BBAAF-33AC-3A4E-9714-E683EA2BD0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95500" y="5307012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91DDC171-5D80-EE4C-B3C9-4407AE1DE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129212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P1</a:t>
            </a: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id="{FB36FDFE-0275-1249-B38B-0111FA300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903912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P2</a:t>
            </a:r>
          </a:p>
        </p:txBody>
      </p:sp>
      <p:sp>
        <p:nvSpPr>
          <p:cNvPr id="23" name="Line 7">
            <a:extLst>
              <a:ext uri="{FF2B5EF4-FFF2-40B4-BE49-F238E27FC236}">
                <a16:creationId xmlns:a16="http://schemas.microsoft.com/office/drawing/2014/main" id="{FCFBA925-4AD5-C741-A290-0D55CAE726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82800" y="6107112"/>
            <a:ext cx="50419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D9B1078-19AE-4045-92B4-9417A61E9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24351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C0D0FEA-A408-134B-8474-EBF030350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0200" y="605631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13">
            <a:extLst>
              <a:ext uri="{FF2B5EF4-FFF2-40B4-BE49-F238E27FC236}">
                <a16:creationId xmlns:a16="http://schemas.microsoft.com/office/drawing/2014/main" id="{4C172440-0A95-E54C-BEB5-A2A88C28A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606901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8">
            <a:extLst>
              <a:ext uri="{FF2B5EF4-FFF2-40B4-BE49-F238E27FC236}">
                <a16:creationId xmlns:a16="http://schemas.microsoft.com/office/drawing/2014/main" id="{B5030E79-2E37-B247-B35D-CFEBB7742E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21000" y="5334000"/>
            <a:ext cx="1193800" cy="760412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22">
            <a:extLst>
              <a:ext uri="{FF2B5EF4-FFF2-40B4-BE49-F238E27FC236}">
                <a16:creationId xmlns:a16="http://schemas.microsoft.com/office/drawing/2014/main" id="{1BB204A4-F1EF-214D-B6B5-7E4C3A730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0" y="523081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 Box 24">
            <a:extLst>
              <a:ext uri="{FF2B5EF4-FFF2-40B4-BE49-F238E27FC236}">
                <a16:creationId xmlns:a16="http://schemas.microsoft.com/office/drawing/2014/main" id="{AFCC2AD1-084E-1B4C-BA19-C195ACC86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730874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hlink"/>
                </a:solidFill>
              </a:rPr>
              <a:t>a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844DA94-318E-DE4F-B41D-C3D09ACDB0F2}"/>
              </a:ext>
            </a:extLst>
          </p:cNvPr>
          <p:cNvCxnSpPr/>
          <p:nvPr/>
        </p:nvCxnSpPr>
        <p:spPr bwMode="auto">
          <a:xfrm>
            <a:off x="3200400" y="5181600"/>
            <a:ext cx="0" cy="114300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78BCF59B-0D36-7B47-BA19-818D1B917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4200" y="6052185"/>
            <a:ext cx="127000" cy="12573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18">
            <a:extLst>
              <a:ext uri="{FF2B5EF4-FFF2-40B4-BE49-F238E27FC236}">
                <a16:creationId xmlns:a16="http://schemas.microsoft.com/office/drawing/2014/main" id="{2545A716-74FD-D545-877C-BB38EB6396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45000" y="5297568"/>
            <a:ext cx="1193800" cy="836453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2">
            <a:extLst>
              <a:ext uri="{FF2B5EF4-FFF2-40B4-BE49-F238E27FC236}">
                <a16:creationId xmlns:a16="http://schemas.microsoft.com/office/drawing/2014/main" id="{9971C152-ABB8-C143-A941-ABE749E54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0" y="5226685"/>
            <a:ext cx="127000" cy="12573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24">
            <a:extLst>
              <a:ext uri="{FF2B5EF4-FFF2-40B4-BE49-F238E27FC236}">
                <a16:creationId xmlns:a16="http://schemas.microsoft.com/office/drawing/2014/main" id="{7131F6B8-9BDD-E947-85C5-F0D313071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7100" y="5562600"/>
            <a:ext cx="368300" cy="344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b</a:t>
            </a:r>
            <a:endParaRPr lang="en-US" sz="1600" b="1" dirty="0">
              <a:solidFill>
                <a:schemeClr val="hlink"/>
              </a:solidFill>
            </a:endParaRPr>
          </a:p>
        </p:txBody>
      </p:sp>
      <p:sp>
        <p:nvSpPr>
          <p:cNvPr id="39" name="Line 32">
            <a:extLst>
              <a:ext uri="{FF2B5EF4-FFF2-40B4-BE49-F238E27FC236}">
                <a16:creationId xmlns:a16="http://schemas.microsoft.com/office/drawing/2014/main" id="{78BEE236-055C-7444-BB01-A4331C39EB7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2300" y="5357812"/>
            <a:ext cx="723900" cy="75565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8">
            <a:extLst>
              <a:ext uri="{FF2B5EF4-FFF2-40B4-BE49-F238E27FC236}">
                <a16:creationId xmlns:a16="http://schemas.microsoft.com/office/drawing/2014/main" id="{C931D7D3-A609-A849-B9D9-930128B42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28161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8">
            <a:extLst>
              <a:ext uri="{FF2B5EF4-FFF2-40B4-BE49-F238E27FC236}">
                <a16:creationId xmlns:a16="http://schemas.microsoft.com/office/drawing/2014/main" id="{B9DD882F-D60F-E040-8CF7-3941A938E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5400" y="608171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Text Box 34">
            <a:extLst>
              <a:ext uri="{FF2B5EF4-FFF2-40B4-BE49-F238E27FC236}">
                <a16:creationId xmlns:a16="http://schemas.microsoft.com/office/drawing/2014/main" id="{A55107A2-64A1-CC44-B3A2-0A3A11D63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300" y="5730874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hlink"/>
                </a:solidFill>
              </a:rPr>
              <a:t>M</a:t>
            </a:r>
          </a:p>
        </p:txBody>
      </p:sp>
      <p:sp>
        <p:nvSpPr>
          <p:cNvPr id="35" name="Oval 21">
            <a:extLst>
              <a:ext uri="{FF2B5EF4-FFF2-40B4-BE49-F238E27FC236}">
                <a16:creationId xmlns:a16="http://schemas.microsoft.com/office/drawing/2014/main" id="{32C4EBBA-F33C-D748-95C7-0CA53F7ED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9817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40">
            <a:extLst>
              <a:ext uri="{FF2B5EF4-FFF2-40B4-BE49-F238E27FC236}">
                <a16:creationId xmlns:a16="http://schemas.microsoft.com/office/drawing/2014/main" id="{FC654C2F-84A3-374B-B910-0076D61E61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4800" y="5257800"/>
            <a:ext cx="914400" cy="7620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Text Box 42">
            <a:extLst>
              <a:ext uri="{FF2B5EF4-FFF2-40B4-BE49-F238E27FC236}">
                <a16:creationId xmlns:a16="http://schemas.microsoft.com/office/drawing/2014/main" id="{181A40E7-EC1E-9B4B-AB1B-C122A074D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5638800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hlink"/>
                </a:solidFill>
              </a:rPr>
              <a:t>M</a:t>
            </a:r>
          </a:p>
        </p:txBody>
      </p:sp>
      <p:sp>
        <p:nvSpPr>
          <p:cNvPr id="38" name="Oval 22">
            <a:extLst>
              <a:ext uri="{FF2B5EF4-FFF2-40B4-BE49-F238E27FC236}">
                <a16:creationId xmlns:a16="http://schemas.microsoft.com/office/drawing/2014/main" id="{DFA8D91B-560C-9642-8856-4B4E61402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51816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1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5" grpId="0" animBg="1"/>
      <p:bldP spid="36" grpId="0" animBg="1"/>
      <p:bldP spid="37" grpId="0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Chandy</a:t>
            </a:r>
            <a:r>
              <a:rPr lang="en-US" dirty="0"/>
              <a:t> and </a:t>
            </a:r>
            <a:r>
              <a:rPr lang="en-US" dirty="0" err="1"/>
              <a:t>Lamport’s</a:t>
            </a:r>
            <a:r>
              <a:rPr lang="en-US" dirty="0"/>
              <a:t> Snapshot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  <a:latin typeface="Arial" pitchFamily="-1" charset="0"/>
              </a:rPr>
              <a:t>Marker broadcast &amp; recording</a:t>
            </a:r>
          </a:p>
          <a:p>
            <a:pPr lvl="1"/>
            <a:r>
              <a:rPr lang="en-US" dirty="0"/>
              <a:t>The initiator </a:t>
            </a:r>
            <a:r>
              <a:rPr lang="en-US" dirty="0">
                <a:solidFill>
                  <a:srgbClr val="FF0000"/>
                </a:solidFill>
              </a:rPr>
              <a:t>broadcasts a “marker” message</a:t>
            </a:r>
            <a:r>
              <a:rPr lang="en-US" dirty="0"/>
              <a:t> to everyone else</a:t>
            </a:r>
          </a:p>
          <a:p>
            <a:pPr lvl="1"/>
            <a:r>
              <a:rPr lang="en-US" dirty="0"/>
              <a:t>If a process receives a marker </a:t>
            </a:r>
            <a:r>
              <a:rPr lang="en-US" dirty="0">
                <a:solidFill>
                  <a:srgbClr val="FF0000"/>
                </a:solidFill>
              </a:rPr>
              <a:t>for the first time</a:t>
            </a:r>
            <a:r>
              <a:rPr lang="en-US" dirty="0"/>
              <a:t>, it takes a local snapshot, starts </a:t>
            </a:r>
            <a:r>
              <a:rPr lang="en-US" dirty="0">
                <a:solidFill>
                  <a:srgbClr val="FF0000"/>
                </a:solidFill>
              </a:rPr>
              <a:t>recording all incoming messages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broadcasts a marker again</a:t>
            </a:r>
            <a:r>
              <a:rPr lang="en-US" dirty="0"/>
              <a:t> to everyone else.</a:t>
            </a:r>
          </a:p>
          <a:p>
            <a:pPr lvl="1"/>
            <a:r>
              <a:rPr lang="en-US" dirty="0"/>
              <a:t>A process stops recording for each channel, when it receives a marker for that channel.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465387" y="423545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436687" y="405765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P1</a:t>
            </a: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1436687" y="483235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P2</a:t>
            </a:r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 flipV="1">
            <a:off x="2452687" y="5035550"/>
            <a:ext cx="50419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8"/>
          <p:cNvSpPr>
            <a:spLocks noChangeArrowheads="1"/>
          </p:cNvSpPr>
          <p:nvPr/>
        </p:nvSpPr>
        <p:spPr bwMode="auto">
          <a:xfrm>
            <a:off x="2655887" y="417195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9"/>
          <p:cNvSpPr>
            <a:spLocks noChangeArrowheads="1"/>
          </p:cNvSpPr>
          <p:nvPr/>
        </p:nvSpPr>
        <p:spPr bwMode="auto">
          <a:xfrm>
            <a:off x="3240087" y="498475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 flipV="1">
            <a:off x="2528887" y="577215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1487487" y="559435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P3</a:t>
            </a:r>
          </a:p>
        </p:txBody>
      </p:sp>
      <p:sp>
        <p:nvSpPr>
          <p:cNvPr id="36" name="Oval 12"/>
          <p:cNvSpPr>
            <a:spLocks noChangeArrowheads="1"/>
          </p:cNvSpPr>
          <p:nvPr/>
        </p:nvSpPr>
        <p:spPr bwMode="auto">
          <a:xfrm>
            <a:off x="3595687" y="570865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5106987" y="499745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18"/>
          <p:cNvSpPr>
            <a:spLocks noChangeShapeType="1"/>
          </p:cNvSpPr>
          <p:nvPr/>
        </p:nvSpPr>
        <p:spPr bwMode="auto">
          <a:xfrm flipV="1">
            <a:off x="3290887" y="4222750"/>
            <a:ext cx="749300" cy="8001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19"/>
          <p:cNvSpPr>
            <a:spLocks noChangeShapeType="1"/>
          </p:cNvSpPr>
          <p:nvPr/>
        </p:nvSpPr>
        <p:spPr bwMode="auto">
          <a:xfrm flipV="1">
            <a:off x="3646487" y="5022850"/>
            <a:ext cx="1524000" cy="7747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20"/>
          <p:cNvSpPr>
            <a:spLocks noChangeArrowheads="1"/>
          </p:cNvSpPr>
          <p:nvPr/>
        </p:nvSpPr>
        <p:spPr bwMode="auto">
          <a:xfrm>
            <a:off x="6553200" y="569595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1"/>
          <p:cNvSpPr>
            <a:spLocks noChangeArrowheads="1"/>
          </p:cNvSpPr>
          <p:nvPr/>
        </p:nvSpPr>
        <p:spPr bwMode="auto">
          <a:xfrm>
            <a:off x="4040187" y="502285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2"/>
          <p:cNvSpPr>
            <a:spLocks noChangeArrowheads="1"/>
          </p:cNvSpPr>
          <p:nvPr/>
        </p:nvSpPr>
        <p:spPr bwMode="auto">
          <a:xfrm>
            <a:off x="3963987" y="415925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Text Box 24"/>
          <p:cNvSpPr txBox="1">
            <a:spLocks noChangeArrowheads="1"/>
          </p:cNvSpPr>
          <p:nvPr/>
        </p:nvSpPr>
        <p:spPr bwMode="auto">
          <a:xfrm>
            <a:off x="3125787" y="4629150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</a:rPr>
              <a:t>a</a:t>
            </a:r>
          </a:p>
        </p:txBody>
      </p:sp>
      <p:sp>
        <p:nvSpPr>
          <p:cNvPr id="49" name="Text Box 25"/>
          <p:cNvSpPr txBox="1">
            <a:spLocks noChangeArrowheads="1"/>
          </p:cNvSpPr>
          <p:nvPr/>
        </p:nvSpPr>
        <p:spPr bwMode="auto">
          <a:xfrm>
            <a:off x="4116387" y="5391150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</a:rPr>
              <a:t>b</a:t>
            </a:r>
          </a:p>
        </p:txBody>
      </p:sp>
      <p:sp>
        <p:nvSpPr>
          <p:cNvPr id="50" name="Freeform 49"/>
          <p:cNvSpPr/>
          <p:nvPr/>
        </p:nvSpPr>
        <p:spPr bwMode="auto">
          <a:xfrm>
            <a:off x="3055938" y="4038600"/>
            <a:ext cx="3040062" cy="2203450"/>
          </a:xfrm>
          <a:custGeom>
            <a:avLst/>
            <a:gdLst>
              <a:gd name="connsiteX0" fmla="*/ 0 w 2736251"/>
              <a:gd name="connsiteY0" fmla="*/ 0 h 2432621"/>
              <a:gd name="connsiteX1" fmla="*/ 198907 w 2736251"/>
              <a:gd name="connsiteY1" fmla="*/ 428386 h 2432621"/>
              <a:gd name="connsiteX2" fmla="*/ 780328 w 2736251"/>
              <a:gd name="connsiteY2" fmla="*/ 1254559 h 2432621"/>
              <a:gd name="connsiteX3" fmla="*/ 2417489 w 2736251"/>
              <a:gd name="connsiteY3" fmla="*/ 1943037 h 2432621"/>
              <a:gd name="connsiteX4" fmla="*/ 2692899 w 2736251"/>
              <a:gd name="connsiteY4" fmla="*/ 2432621 h 243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6251" h="2432621">
                <a:moveTo>
                  <a:pt x="0" y="0"/>
                </a:moveTo>
                <a:cubicBezTo>
                  <a:pt x="34426" y="109646"/>
                  <a:pt x="68852" y="219293"/>
                  <a:pt x="198907" y="428386"/>
                </a:cubicBezTo>
                <a:cubicBezTo>
                  <a:pt x="328962" y="637479"/>
                  <a:pt x="410564" y="1002117"/>
                  <a:pt x="780328" y="1254559"/>
                </a:cubicBezTo>
                <a:cubicBezTo>
                  <a:pt x="1150092" y="1507001"/>
                  <a:pt x="2098727" y="1746693"/>
                  <a:pt x="2417489" y="1943037"/>
                </a:cubicBezTo>
                <a:cubicBezTo>
                  <a:pt x="2736251" y="2139381"/>
                  <a:pt x="2692899" y="2432621"/>
                  <a:pt x="2692899" y="2432621"/>
                </a:cubicBezTo>
              </a:path>
            </a:pathLst>
          </a:cu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51" name="Line 32"/>
          <p:cNvSpPr>
            <a:spLocks noChangeShapeType="1"/>
          </p:cNvSpPr>
          <p:nvPr/>
        </p:nvSpPr>
        <p:spPr bwMode="auto">
          <a:xfrm>
            <a:off x="3162300" y="4267200"/>
            <a:ext cx="419100" cy="8382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Text Box 34"/>
          <p:cNvSpPr txBox="1">
            <a:spLocks noChangeArrowheads="1"/>
          </p:cNvSpPr>
          <p:nvPr/>
        </p:nvSpPr>
        <p:spPr bwMode="auto">
          <a:xfrm>
            <a:off x="2971800" y="4343400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hlink"/>
                </a:solidFill>
              </a:rPr>
              <a:t>M</a:t>
            </a:r>
          </a:p>
        </p:txBody>
      </p:sp>
      <p:sp>
        <p:nvSpPr>
          <p:cNvPr id="53" name="Oval 8"/>
          <p:cNvSpPr>
            <a:spLocks noChangeArrowheads="1"/>
          </p:cNvSpPr>
          <p:nvPr/>
        </p:nvSpPr>
        <p:spPr bwMode="auto">
          <a:xfrm>
            <a:off x="3124200" y="41910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8"/>
          <p:cNvSpPr>
            <a:spLocks noChangeArrowheads="1"/>
          </p:cNvSpPr>
          <p:nvPr/>
        </p:nvSpPr>
        <p:spPr bwMode="auto">
          <a:xfrm>
            <a:off x="3505200" y="49911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40"/>
          <p:cNvSpPr>
            <a:spLocks noChangeShapeType="1"/>
          </p:cNvSpPr>
          <p:nvPr/>
        </p:nvSpPr>
        <p:spPr bwMode="auto">
          <a:xfrm flipV="1">
            <a:off x="4114800" y="4267200"/>
            <a:ext cx="304800" cy="75565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Text Box 42"/>
          <p:cNvSpPr txBox="1">
            <a:spLocks noChangeArrowheads="1"/>
          </p:cNvSpPr>
          <p:nvPr/>
        </p:nvSpPr>
        <p:spPr bwMode="auto">
          <a:xfrm>
            <a:off x="4191000" y="4483100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hlink"/>
                </a:solidFill>
              </a:rPr>
              <a:t>M</a:t>
            </a:r>
          </a:p>
        </p:txBody>
      </p:sp>
      <p:sp>
        <p:nvSpPr>
          <p:cNvPr id="57" name="Oval 22"/>
          <p:cNvSpPr>
            <a:spLocks noChangeArrowheads="1"/>
          </p:cNvSpPr>
          <p:nvPr/>
        </p:nvSpPr>
        <p:spPr bwMode="auto">
          <a:xfrm>
            <a:off x="4343400" y="41910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Text Box 27"/>
          <p:cNvSpPr txBox="1">
            <a:spLocks noChangeArrowheads="1"/>
          </p:cNvSpPr>
          <p:nvPr/>
        </p:nvSpPr>
        <p:spPr bwMode="auto">
          <a:xfrm>
            <a:off x="3365500" y="4191000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hlink"/>
                </a:solidFill>
              </a:rPr>
              <a:t>M</a:t>
            </a:r>
          </a:p>
        </p:txBody>
      </p:sp>
      <p:sp>
        <p:nvSpPr>
          <p:cNvPr id="59" name="Line 33"/>
          <p:cNvSpPr>
            <a:spLocks noChangeShapeType="1"/>
          </p:cNvSpPr>
          <p:nvPr/>
        </p:nvSpPr>
        <p:spPr bwMode="auto">
          <a:xfrm>
            <a:off x="3200400" y="4279900"/>
            <a:ext cx="1981200" cy="15113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20"/>
          <p:cNvSpPr>
            <a:spLocks noChangeArrowheads="1"/>
          </p:cNvSpPr>
          <p:nvPr/>
        </p:nvSpPr>
        <p:spPr bwMode="auto">
          <a:xfrm>
            <a:off x="5105400" y="57150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Line 41"/>
          <p:cNvSpPr>
            <a:spLocks noChangeShapeType="1"/>
          </p:cNvSpPr>
          <p:nvPr/>
        </p:nvSpPr>
        <p:spPr bwMode="auto">
          <a:xfrm>
            <a:off x="4114800" y="5099050"/>
            <a:ext cx="2514600" cy="6096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Text Box 43"/>
          <p:cNvSpPr txBox="1">
            <a:spLocks noChangeArrowheads="1"/>
          </p:cNvSpPr>
          <p:nvPr/>
        </p:nvSpPr>
        <p:spPr bwMode="auto">
          <a:xfrm>
            <a:off x="5257800" y="5167312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hlink"/>
                </a:solidFill>
              </a:rPr>
              <a:t>M</a:t>
            </a:r>
          </a:p>
        </p:txBody>
      </p:sp>
      <p:sp>
        <p:nvSpPr>
          <p:cNvPr id="66" name="Line 53"/>
          <p:cNvSpPr>
            <a:spLocks noChangeShapeType="1"/>
          </p:cNvSpPr>
          <p:nvPr/>
        </p:nvSpPr>
        <p:spPr bwMode="auto">
          <a:xfrm flipV="1">
            <a:off x="5943600" y="5035550"/>
            <a:ext cx="2159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Line 54"/>
          <p:cNvSpPr>
            <a:spLocks noChangeShapeType="1"/>
          </p:cNvSpPr>
          <p:nvPr/>
        </p:nvSpPr>
        <p:spPr bwMode="auto">
          <a:xfrm flipV="1">
            <a:off x="5930900" y="4260850"/>
            <a:ext cx="927100" cy="15240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Text Box 55"/>
          <p:cNvSpPr txBox="1">
            <a:spLocks noChangeArrowheads="1"/>
          </p:cNvSpPr>
          <p:nvPr/>
        </p:nvSpPr>
        <p:spPr bwMode="auto">
          <a:xfrm>
            <a:off x="6565900" y="4557712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hlink"/>
                </a:solidFill>
              </a:rPr>
              <a:t>M</a:t>
            </a:r>
          </a:p>
        </p:txBody>
      </p:sp>
      <p:sp>
        <p:nvSpPr>
          <p:cNvPr id="69" name="Text Box 56"/>
          <p:cNvSpPr txBox="1">
            <a:spLocks noChangeArrowheads="1"/>
          </p:cNvSpPr>
          <p:nvPr/>
        </p:nvSpPr>
        <p:spPr bwMode="auto">
          <a:xfrm>
            <a:off x="5803900" y="5022850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hlink"/>
                </a:solidFill>
              </a:rPr>
              <a:t>M</a:t>
            </a:r>
          </a:p>
        </p:txBody>
      </p:sp>
      <p:sp>
        <p:nvSpPr>
          <p:cNvPr id="70" name="Oval 20"/>
          <p:cNvSpPr>
            <a:spLocks noChangeArrowheads="1"/>
          </p:cNvSpPr>
          <p:nvPr/>
        </p:nvSpPr>
        <p:spPr bwMode="auto">
          <a:xfrm>
            <a:off x="5816600" y="570865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Oval 20"/>
          <p:cNvSpPr>
            <a:spLocks noChangeArrowheads="1"/>
          </p:cNvSpPr>
          <p:nvPr/>
        </p:nvSpPr>
        <p:spPr bwMode="auto">
          <a:xfrm>
            <a:off x="6096000" y="498475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Oval 20"/>
          <p:cNvSpPr>
            <a:spLocks noChangeArrowheads="1"/>
          </p:cNvSpPr>
          <p:nvPr/>
        </p:nvSpPr>
        <p:spPr bwMode="auto">
          <a:xfrm>
            <a:off x="6781800" y="418465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3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51" grpId="0" animBg="1"/>
      <p:bldP spid="52" grpId="0"/>
      <p:bldP spid="53" grpId="0" animBg="1"/>
      <p:bldP spid="54" grpId="0" animBg="1"/>
      <p:bldP spid="55" grpId="0" animBg="1"/>
      <p:bldP spid="56" grpId="0"/>
      <p:bldP spid="57" grpId="0" animBg="1"/>
      <p:bldP spid="58" grpId="0"/>
      <p:bldP spid="59" grpId="0" animBg="1"/>
      <p:bldP spid="61" grpId="0" animBg="1"/>
      <p:bldP spid="62" grpId="0" animBg="1"/>
      <p:bldP spid="66" grpId="0" animBg="1"/>
      <p:bldP spid="67" grpId="0" animBg="1"/>
      <p:bldP spid="68" grpId="0"/>
      <p:bldP spid="69" grpId="0"/>
      <p:bldP spid="70" grpId="0" animBg="1"/>
      <p:bldP spid="71" grpId="0" animBg="1"/>
      <p:bldP spid="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Ordering of events</a:t>
            </a:r>
          </a:p>
          <a:p>
            <a:pPr lvl="1"/>
            <a:r>
              <a:rPr lang="en-US" dirty="0"/>
              <a:t>Many applications need it, e.g., collaborative editing, distributed storage, etc.</a:t>
            </a:r>
          </a:p>
          <a:p>
            <a:r>
              <a:rPr lang="en-US" dirty="0">
                <a:solidFill>
                  <a:srgbClr val="0000FF"/>
                </a:solidFill>
              </a:rPr>
              <a:t>Logical time</a:t>
            </a:r>
          </a:p>
          <a:p>
            <a:pPr lvl="1"/>
            <a:r>
              <a:rPr lang="en-US" dirty="0" err="1"/>
              <a:t>Lamport</a:t>
            </a:r>
            <a:r>
              <a:rPr lang="en-US" dirty="0"/>
              <a:t> clock: single counter</a:t>
            </a:r>
          </a:p>
          <a:p>
            <a:pPr lvl="1"/>
            <a:r>
              <a:rPr lang="en-US" dirty="0"/>
              <a:t>Vector clock: one counter per process</a:t>
            </a:r>
          </a:p>
          <a:p>
            <a:pPr lvl="1"/>
            <a:r>
              <a:rPr lang="en-US" dirty="0"/>
              <a:t>Happens-before relation shows </a:t>
            </a:r>
            <a:r>
              <a:rPr lang="en-US" dirty="0">
                <a:solidFill>
                  <a:srgbClr val="FF0000"/>
                </a:solidFill>
              </a:rPr>
              <a:t>causality of events</a:t>
            </a:r>
          </a:p>
          <a:p>
            <a:r>
              <a:rPr lang="en-US" dirty="0">
                <a:solidFill>
                  <a:srgbClr val="FF0000"/>
                </a:solidFill>
              </a:rPr>
              <a:t>Today: An important algorithm related to the discussion of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Snapshot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chemeClr val="tx1"/>
              </a:buClr>
              <a:buFont typeface="Wingdings" pitchFamily="-1" charset="2"/>
              <a:buNone/>
            </a:pPr>
            <a:r>
              <a:rPr lang="en-US" dirty="0">
                <a:latin typeface="Arial" pitchFamily="-1" charset="0"/>
                <a:sym typeface="Symbol" pitchFamily="-1" charset="2"/>
              </a:rPr>
              <a:t>1.</a:t>
            </a:r>
            <a:r>
              <a:rPr lang="en-US" dirty="0">
                <a:latin typeface="Arial" pitchFamily="-1" charset="0"/>
              </a:rPr>
              <a:t> Marker </a:t>
            </a:r>
            <a:r>
              <a:rPr lang="en-US" dirty="0">
                <a:solidFill>
                  <a:srgbClr val="0000FF"/>
                </a:solidFill>
                <a:latin typeface="Arial" pitchFamily="-1" charset="0"/>
              </a:rPr>
              <a:t>sending rule</a:t>
            </a:r>
            <a:r>
              <a:rPr lang="en-US" dirty="0">
                <a:latin typeface="Arial" pitchFamily="-1" charset="0"/>
              </a:rPr>
              <a:t> for initiator process P</a:t>
            </a:r>
            <a:r>
              <a:rPr lang="en-US" baseline="-25000" dirty="0">
                <a:latin typeface="Arial" pitchFamily="-1" charset="0"/>
              </a:rPr>
              <a:t>0</a:t>
            </a:r>
          </a:p>
          <a:p>
            <a:pPr lvl="1">
              <a:lnSpc>
                <a:spcPct val="100000"/>
              </a:lnSpc>
              <a:buClr>
                <a:schemeClr val="hlink"/>
              </a:buClr>
              <a:buFont typeface="Arial"/>
              <a:buChar char="•"/>
            </a:pPr>
            <a:r>
              <a:rPr lang="en-US" dirty="0">
                <a:latin typeface="Arial" pitchFamily="-1" charset="0"/>
              </a:rPr>
              <a:t>After </a:t>
            </a:r>
            <a:r>
              <a:rPr lang="en-US" i="1" dirty="0">
                <a:latin typeface="Arial" pitchFamily="-1" charset="0"/>
              </a:rPr>
              <a:t>P</a:t>
            </a:r>
            <a:r>
              <a:rPr lang="en-US" i="1" baseline="-25000" dirty="0">
                <a:latin typeface="Arial" pitchFamily="-1" charset="0"/>
              </a:rPr>
              <a:t>0</a:t>
            </a:r>
            <a:r>
              <a:rPr lang="en-US" dirty="0">
                <a:latin typeface="Arial" pitchFamily="-1" charset="0"/>
              </a:rPr>
              <a:t> has recorded its own state</a:t>
            </a:r>
          </a:p>
          <a:p>
            <a:pPr lvl="2">
              <a:lnSpc>
                <a:spcPct val="100000"/>
              </a:lnSpc>
              <a:buClr>
                <a:schemeClr val="hlink"/>
              </a:buClr>
              <a:buFontTx/>
              <a:buChar char="•"/>
            </a:pPr>
            <a:r>
              <a:rPr lang="en-US" sz="2000" dirty="0">
                <a:latin typeface="Arial" pitchFamily="-1" charset="0"/>
              </a:rPr>
              <a:t>for each outgoing channel C, send a </a:t>
            </a:r>
            <a:r>
              <a:rPr lang="en-US" sz="2000" u="sng" dirty="0">
                <a:latin typeface="Arial" pitchFamily="-1" charset="0"/>
              </a:rPr>
              <a:t>marker message</a:t>
            </a:r>
            <a:r>
              <a:rPr lang="en-US" sz="2000" dirty="0">
                <a:latin typeface="Arial" pitchFamily="-1" charset="0"/>
              </a:rPr>
              <a:t> on C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-1" charset="2"/>
              <a:buNone/>
            </a:pPr>
            <a:r>
              <a:rPr lang="en-US" dirty="0">
                <a:solidFill>
                  <a:srgbClr val="000000"/>
                </a:solidFill>
                <a:latin typeface="Arial" pitchFamily="-1" charset="0"/>
                <a:sym typeface="Symbol" pitchFamily="-1" charset="2"/>
              </a:rPr>
              <a:t>2. Marker </a:t>
            </a:r>
            <a:r>
              <a:rPr lang="en-US" dirty="0">
                <a:solidFill>
                  <a:srgbClr val="0000FF"/>
                </a:solidFill>
                <a:latin typeface="Arial" pitchFamily="-1" charset="0"/>
                <a:sym typeface="Symbol" pitchFamily="-1" charset="2"/>
              </a:rPr>
              <a:t>receiving rule </a:t>
            </a:r>
            <a:r>
              <a:rPr lang="en-US" dirty="0">
                <a:solidFill>
                  <a:srgbClr val="000000"/>
                </a:solidFill>
                <a:latin typeface="Arial" pitchFamily="-1" charset="0"/>
                <a:sym typeface="Symbol" pitchFamily="-1" charset="2"/>
              </a:rPr>
              <a:t>for a process </a:t>
            </a:r>
            <a:r>
              <a:rPr lang="en-US" dirty="0" err="1">
                <a:solidFill>
                  <a:srgbClr val="000000"/>
                </a:solidFill>
                <a:latin typeface="Arial" pitchFamily="-1" charset="0"/>
                <a:sym typeface="Symbol" pitchFamily="-1" charset="2"/>
              </a:rPr>
              <a:t>P</a:t>
            </a:r>
            <a:r>
              <a:rPr lang="en-US" baseline="-25000" dirty="0" err="1">
                <a:solidFill>
                  <a:srgbClr val="000000"/>
                </a:solidFill>
                <a:latin typeface="Arial" pitchFamily="-1" charset="0"/>
                <a:sym typeface="Symbol" pitchFamily="-1" charset="2"/>
              </a:rPr>
              <a:t>k</a:t>
            </a:r>
            <a:endParaRPr lang="en-US" baseline="-25000" dirty="0">
              <a:solidFill>
                <a:srgbClr val="000000"/>
              </a:solidFill>
              <a:latin typeface="Arial" pitchFamily="-1" charset="0"/>
              <a:sym typeface="Symbol" pitchFamily="-1" charset="2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-1" charset="2"/>
              <a:buNone/>
            </a:pPr>
            <a:r>
              <a:rPr lang="en-US" baseline="-25000" dirty="0">
                <a:solidFill>
                  <a:schemeClr val="hlink"/>
                </a:solidFill>
                <a:latin typeface="Arial" pitchFamily="-1" charset="0"/>
                <a:sym typeface="Symbol" pitchFamily="-1" charset="2"/>
              </a:rPr>
              <a:t>   </a:t>
            </a:r>
            <a:r>
              <a:rPr lang="en-US" dirty="0">
                <a:solidFill>
                  <a:schemeClr val="hlink"/>
                </a:solidFill>
                <a:latin typeface="Arial" pitchFamily="-1" charset="0"/>
                <a:sym typeface="Symbol" pitchFamily="-1" charset="2"/>
              </a:rPr>
              <a:t>on receipt of a marker over channel C</a:t>
            </a:r>
          </a:p>
          <a:p>
            <a:pPr lvl="1">
              <a:lnSpc>
                <a:spcPct val="100000"/>
              </a:lnSpc>
              <a:buClr>
                <a:schemeClr val="hlink"/>
              </a:buClr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latin typeface="Arial" pitchFamily="-1" charset="0"/>
                <a:sym typeface="Symbol" pitchFamily="-1" charset="2"/>
              </a:rPr>
              <a:t>if</a:t>
            </a:r>
            <a:r>
              <a:rPr lang="en-US" dirty="0">
                <a:latin typeface="Arial" pitchFamily="-1" charset="0"/>
                <a:sym typeface="Symbol" pitchFamily="-1" charset="2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" pitchFamily="-1" charset="0"/>
                <a:sym typeface="Symbol" pitchFamily="-1" charset="2"/>
              </a:rPr>
              <a:t>P</a:t>
            </a:r>
            <a:r>
              <a:rPr lang="en-US" baseline="-25000" dirty="0" err="1">
                <a:solidFill>
                  <a:schemeClr val="bg2"/>
                </a:solidFill>
                <a:latin typeface="Arial" pitchFamily="-1" charset="0"/>
                <a:sym typeface="Symbol" pitchFamily="-1" charset="2"/>
              </a:rPr>
              <a:t>k</a:t>
            </a:r>
            <a:r>
              <a:rPr lang="en-US" dirty="0">
                <a:solidFill>
                  <a:schemeClr val="bg2"/>
                </a:solidFill>
                <a:latin typeface="Arial" pitchFamily="-1" charset="0"/>
                <a:sym typeface="Symbol" pitchFamily="-1" charset="2"/>
              </a:rPr>
              <a:t> has not yet recorded its own state</a:t>
            </a:r>
          </a:p>
          <a:p>
            <a:pPr lvl="2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 pitchFamily="-1" charset="0"/>
              </a:rPr>
              <a:t>record </a:t>
            </a:r>
            <a:r>
              <a:rPr lang="en-US" dirty="0" err="1">
                <a:latin typeface="Arial" pitchFamily="-1" charset="0"/>
              </a:rPr>
              <a:t>P</a:t>
            </a:r>
            <a:r>
              <a:rPr lang="en-US" baseline="-25000" dirty="0" err="1">
                <a:latin typeface="Arial" pitchFamily="-1" charset="0"/>
              </a:rPr>
              <a:t>k</a:t>
            </a:r>
            <a:r>
              <a:rPr lang="en-US" dirty="0" err="1">
                <a:latin typeface="Arial" pitchFamily="-1" charset="0"/>
              </a:rPr>
              <a:t>’s</a:t>
            </a:r>
            <a:r>
              <a:rPr lang="en-US" dirty="0">
                <a:latin typeface="Arial" pitchFamily="-1" charset="0"/>
              </a:rPr>
              <a:t> own state</a:t>
            </a:r>
          </a:p>
          <a:p>
            <a:pPr lvl="2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 pitchFamily="-1" charset="0"/>
              </a:rPr>
              <a:t>record the state of C as “empty”</a:t>
            </a:r>
          </a:p>
          <a:p>
            <a:pPr lvl="2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 pitchFamily="-1" charset="0"/>
              </a:rPr>
              <a:t>for each outgoing channel C, send a marker on C </a:t>
            </a:r>
          </a:p>
          <a:p>
            <a:pPr lvl="2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 pitchFamily="-1" charset="0"/>
              </a:rPr>
              <a:t>turn on recording of messages over other incoming channels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latin typeface="Arial" pitchFamily="-1" charset="0"/>
              </a:rPr>
              <a:t>else</a:t>
            </a:r>
          </a:p>
          <a:p>
            <a:pPr lvl="2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 pitchFamily="-1" charset="0"/>
              </a:rPr>
              <a:t>record the state of C as all the messages received over C since </a:t>
            </a:r>
            <a:r>
              <a:rPr lang="en-US" dirty="0" err="1">
                <a:latin typeface="Arial" pitchFamily="-1" charset="0"/>
              </a:rPr>
              <a:t>P</a:t>
            </a:r>
            <a:r>
              <a:rPr lang="en-US" baseline="-25000" dirty="0" err="1">
                <a:latin typeface="Arial" pitchFamily="-1" charset="0"/>
              </a:rPr>
              <a:t>k</a:t>
            </a:r>
            <a:r>
              <a:rPr lang="en-US" dirty="0">
                <a:latin typeface="Arial" pitchFamily="-1" charset="0"/>
              </a:rPr>
              <a:t> saved its own state; stop recording state of 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20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V="1">
            <a:off x="2019300" y="161290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90600" y="14351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P1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90600" y="22098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P2</a:t>
            </a: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2006600" y="2413000"/>
            <a:ext cx="50419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2209800" y="15494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2794000" y="23622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2082800" y="314960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041400" y="29718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P3</a:t>
            </a:r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3149600" y="30861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4660900" y="23749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993900" y="12192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0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603500" y="24257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2</a:t>
            </a:r>
            <a:r>
              <a:rPr lang="en-US" sz="1800" baseline="30000"/>
              <a:t>0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4521200" y="20320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2</a:t>
            </a:r>
            <a:r>
              <a:rPr lang="en-US" sz="1800" baseline="30000"/>
              <a:t>3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2882900" y="31877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3</a:t>
            </a:r>
            <a:r>
              <a:rPr lang="en-US" sz="1800" baseline="30000"/>
              <a:t>0</a:t>
            </a: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V="1">
            <a:off x="2844800" y="1600200"/>
            <a:ext cx="749300" cy="8001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 flipV="1">
            <a:off x="3200400" y="2400300"/>
            <a:ext cx="1524000" cy="7747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5232400" y="30734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1"/>
          <p:cNvSpPr>
            <a:spLocks noChangeArrowheads="1"/>
          </p:cNvSpPr>
          <p:nvPr/>
        </p:nvSpPr>
        <p:spPr bwMode="auto">
          <a:xfrm>
            <a:off x="3594100" y="24003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2"/>
          <p:cNvSpPr>
            <a:spLocks noChangeArrowheads="1"/>
          </p:cNvSpPr>
          <p:nvPr/>
        </p:nvSpPr>
        <p:spPr bwMode="auto">
          <a:xfrm>
            <a:off x="3517900" y="15367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3263900" y="12319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3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2679700" y="2006600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</a:rPr>
              <a:t>a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3670300" y="2768600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</a:rPr>
              <a:t>b</a:t>
            </a:r>
          </a:p>
        </p:txBody>
      </p:sp>
      <p:grpSp>
        <p:nvGrpSpPr>
          <p:cNvPr id="29" name="Group 26"/>
          <p:cNvGrpSpPr>
            <a:grpSpLocks/>
          </p:cNvGrpSpPr>
          <p:nvPr/>
        </p:nvGrpSpPr>
        <p:grpSpPr bwMode="auto">
          <a:xfrm>
            <a:off x="1092200" y="1219200"/>
            <a:ext cx="6870700" cy="2819400"/>
            <a:chOff x="688" y="608"/>
            <a:chExt cx="4328" cy="1776"/>
          </a:xfrm>
        </p:grpSpPr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2408" y="1168"/>
              <a:ext cx="232" cy="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</a:rPr>
                <a:t>M</a:t>
              </a:r>
            </a:p>
          </p:txBody>
        </p:sp>
        <p:grpSp>
          <p:nvGrpSpPr>
            <p:cNvPr id="31" name="Group 28"/>
            <p:cNvGrpSpPr>
              <a:grpSpLocks/>
            </p:cNvGrpSpPr>
            <p:nvPr/>
          </p:nvGrpSpPr>
          <p:grpSpPr bwMode="auto">
            <a:xfrm>
              <a:off x="688" y="608"/>
              <a:ext cx="4328" cy="1776"/>
              <a:chOff x="688" y="608"/>
              <a:chExt cx="4328" cy="1776"/>
            </a:xfrm>
          </p:grpSpPr>
          <p:sp>
            <p:nvSpPr>
              <p:cNvPr id="32" name="Oval 29"/>
              <p:cNvSpPr>
                <a:spLocks noChangeArrowheads="1"/>
              </p:cNvSpPr>
              <p:nvPr/>
            </p:nvSpPr>
            <p:spPr bwMode="auto">
              <a:xfrm>
                <a:off x="1784" y="816"/>
                <a:ext cx="80" cy="7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30"/>
              <p:cNvSpPr>
                <a:spLocks noChangeArrowheads="1"/>
              </p:cNvSpPr>
              <p:nvPr/>
            </p:nvSpPr>
            <p:spPr bwMode="auto">
              <a:xfrm>
                <a:off x="1840" y="816"/>
                <a:ext cx="80" cy="7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 Box 31"/>
              <p:cNvSpPr txBox="1">
                <a:spLocks noChangeArrowheads="1"/>
              </p:cNvSpPr>
              <p:nvPr/>
            </p:nvSpPr>
            <p:spPr bwMode="auto">
              <a:xfrm>
                <a:off x="1616" y="608"/>
                <a:ext cx="400" cy="21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e</a:t>
                </a:r>
                <a:r>
                  <a:rPr lang="en-US" sz="1800" baseline="-25000"/>
                  <a:t>1</a:t>
                </a:r>
                <a:r>
                  <a:rPr lang="en-US" sz="1800" baseline="30000"/>
                  <a:t>1,2</a:t>
                </a:r>
              </a:p>
            </p:txBody>
          </p:sp>
          <p:sp>
            <p:nvSpPr>
              <p:cNvPr id="35" name="Line 32"/>
              <p:cNvSpPr>
                <a:spLocks noChangeShapeType="1"/>
              </p:cNvSpPr>
              <p:nvPr/>
            </p:nvSpPr>
            <p:spPr bwMode="auto">
              <a:xfrm>
                <a:off x="1832" y="864"/>
                <a:ext cx="360" cy="512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Line 33"/>
              <p:cNvSpPr>
                <a:spLocks noChangeShapeType="1"/>
              </p:cNvSpPr>
              <p:nvPr/>
            </p:nvSpPr>
            <p:spPr bwMode="auto">
              <a:xfrm>
                <a:off x="1920" y="864"/>
                <a:ext cx="1248" cy="952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Text Box 34"/>
              <p:cNvSpPr txBox="1">
                <a:spLocks noChangeArrowheads="1"/>
              </p:cNvSpPr>
              <p:nvPr/>
            </p:nvSpPr>
            <p:spPr bwMode="auto">
              <a:xfrm>
                <a:off x="1792" y="968"/>
                <a:ext cx="232" cy="19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hlink"/>
                    </a:solidFill>
                  </a:rPr>
                  <a:t>M</a:t>
                </a:r>
              </a:p>
            </p:txBody>
          </p:sp>
          <p:sp>
            <p:nvSpPr>
              <p:cNvPr id="38" name="Text Box 35"/>
              <p:cNvSpPr txBox="1">
                <a:spLocks noChangeArrowheads="1"/>
              </p:cNvSpPr>
              <p:nvPr/>
            </p:nvSpPr>
            <p:spPr bwMode="auto">
              <a:xfrm>
                <a:off x="688" y="2048"/>
                <a:ext cx="4328" cy="336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solidFill>
                      <a:schemeClr val="tx1"/>
                    </a:solidFill>
                  </a:rPr>
                  <a:t>1- P1 initiates snapshot: records its state (S1); sends Markers to P2 &amp; P3; turns on recording for channels C21 and C31</a:t>
                </a:r>
              </a:p>
            </p:txBody>
          </p:sp>
        </p:grpSp>
      </p:grpSp>
      <p:grpSp>
        <p:nvGrpSpPr>
          <p:cNvPr id="39" name="Group 36"/>
          <p:cNvGrpSpPr>
            <a:grpSpLocks/>
          </p:cNvGrpSpPr>
          <p:nvPr/>
        </p:nvGrpSpPr>
        <p:grpSpPr bwMode="auto">
          <a:xfrm>
            <a:off x="1117600" y="1600200"/>
            <a:ext cx="6997700" cy="2984500"/>
            <a:chOff x="704" y="848"/>
            <a:chExt cx="4408" cy="1880"/>
          </a:xfrm>
        </p:grpSpPr>
        <p:sp>
          <p:nvSpPr>
            <p:cNvPr id="40" name="Oval 37"/>
            <p:cNvSpPr>
              <a:spLocks noChangeArrowheads="1"/>
            </p:cNvSpPr>
            <p:nvPr/>
          </p:nvSpPr>
          <p:spPr bwMode="auto">
            <a:xfrm>
              <a:off x="2136" y="1352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Text Box 38"/>
            <p:cNvSpPr txBox="1">
              <a:spLocks noChangeArrowheads="1"/>
            </p:cNvSpPr>
            <p:nvPr/>
          </p:nvSpPr>
          <p:spPr bwMode="auto">
            <a:xfrm>
              <a:off x="1976" y="1408"/>
              <a:ext cx="472" cy="21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e</a:t>
              </a:r>
              <a:r>
                <a:rPr lang="en-US" sz="1800" baseline="-25000"/>
                <a:t>2</a:t>
              </a:r>
              <a:r>
                <a:rPr lang="en-US" sz="1800" baseline="30000"/>
                <a:t>1,2,3</a:t>
              </a:r>
            </a:p>
          </p:txBody>
        </p:sp>
        <p:sp>
          <p:nvSpPr>
            <p:cNvPr id="42" name="Oval 39"/>
            <p:cNvSpPr>
              <a:spLocks noChangeArrowheads="1"/>
            </p:cNvSpPr>
            <p:nvPr/>
          </p:nvSpPr>
          <p:spPr bwMode="auto">
            <a:xfrm>
              <a:off x="2208" y="1344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 flipV="1">
              <a:off x="2248" y="848"/>
              <a:ext cx="232" cy="488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>
              <a:off x="2320" y="1400"/>
              <a:ext cx="1384" cy="408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Text Box 42"/>
            <p:cNvSpPr txBox="1">
              <a:spLocks noChangeArrowheads="1"/>
            </p:cNvSpPr>
            <p:nvPr/>
          </p:nvSpPr>
          <p:spPr bwMode="auto">
            <a:xfrm>
              <a:off x="2312" y="992"/>
              <a:ext cx="232" cy="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</a:rPr>
                <a:t>M</a:t>
              </a:r>
            </a:p>
          </p:txBody>
        </p:sp>
        <p:sp>
          <p:nvSpPr>
            <p:cNvPr id="46" name="Text Box 43"/>
            <p:cNvSpPr txBox="1">
              <a:spLocks noChangeArrowheads="1"/>
            </p:cNvSpPr>
            <p:nvPr/>
          </p:nvSpPr>
          <p:spPr bwMode="auto">
            <a:xfrm>
              <a:off x="3000" y="1512"/>
              <a:ext cx="232" cy="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</a:rPr>
                <a:t>M</a:t>
              </a:r>
            </a:p>
          </p:txBody>
        </p:sp>
        <p:sp>
          <p:nvSpPr>
            <p:cNvPr id="47" name="Text Box 44"/>
            <p:cNvSpPr txBox="1">
              <a:spLocks noChangeArrowheads="1"/>
            </p:cNvSpPr>
            <p:nvPr/>
          </p:nvSpPr>
          <p:spPr bwMode="auto">
            <a:xfrm>
              <a:off x="704" y="2392"/>
              <a:ext cx="4408" cy="33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chemeClr val="tx1"/>
                  </a:solidFill>
                </a:rPr>
                <a:t>2- P2 receives Marker over C12, records its state (S2), sets state(C12) = {} sends Marker to P1 &amp; P3; turns on recording for channel C32</a:t>
              </a:r>
            </a:p>
          </p:txBody>
        </p:sp>
      </p:grpSp>
      <p:grpSp>
        <p:nvGrpSpPr>
          <p:cNvPr id="48" name="Group 45"/>
          <p:cNvGrpSpPr>
            <a:grpSpLocks/>
          </p:cNvGrpSpPr>
          <p:nvPr/>
        </p:nvGrpSpPr>
        <p:grpSpPr bwMode="auto">
          <a:xfrm>
            <a:off x="1117600" y="1219200"/>
            <a:ext cx="6997700" cy="3690938"/>
            <a:chOff x="704" y="608"/>
            <a:chExt cx="4408" cy="2325"/>
          </a:xfrm>
        </p:grpSpPr>
        <p:sp>
          <p:nvSpPr>
            <p:cNvPr id="49" name="Oval 46"/>
            <p:cNvSpPr>
              <a:spLocks noChangeArrowheads="1"/>
            </p:cNvSpPr>
            <p:nvPr/>
          </p:nvSpPr>
          <p:spPr bwMode="auto">
            <a:xfrm>
              <a:off x="2424" y="808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Text Box 47"/>
            <p:cNvSpPr txBox="1">
              <a:spLocks noChangeArrowheads="1"/>
            </p:cNvSpPr>
            <p:nvPr/>
          </p:nvSpPr>
          <p:spPr bwMode="auto">
            <a:xfrm>
              <a:off x="2384" y="608"/>
              <a:ext cx="352" cy="21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e</a:t>
              </a:r>
              <a:r>
                <a:rPr lang="en-US" sz="1800" baseline="-25000"/>
                <a:t>1</a:t>
              </a:r>
              <a:r>
                <a:rPr lang="en-US" sz="1800" baseline="30000"/>
                <a:t>4</a:t>
              </a:r>
            </a:p>
          </p:txBody>
        </p:sp>
        <p:sp>
          <p:nvSpPr>
            <p:cNvPr id="51" name="Text Box 48"/>
            <p:cNvSpPr txBox="1">
              <a:spLocks noChangeArrowheads="1"/>
            </p:cNvSpPr>
            <p:nvPr/>
          </p:nvSpPr>
          <p:spPr bwMode="auto">
            <a:xfrm>
              <a:off x="704" y="2736"/>
              <a:ext cx="4408" cy="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chemeClr val="tx1"/>
                  </a:solidFill>
                </a:rPr>
                <a:t>3- P1 receives Marker over C21, sets state(C21) = {a}</a:t>
              </a:r>
            </a:p>
          </p:txBody>
        </p:sp>
      </p:grpSp>
      <p:grpSp>
        <p:nvGrpSpPr>
          <p:cNvPr id="52" name="Group 49"/>
          <p:cNvGrpSpPr>
            <a:grpSpLocks/>
          </p:cNvGrpSpPr>
          <p:nvPr/>
        </p:nvGrpSpPr>
        <p:grpSpPr bwMode="auto">
          <a:xfrm>
            <a:off x="1130300" y="1625600"/>
            <a:ext cx="6997700" cy="3822700"/>
            <a:chOff x="712" y="864"/>
            <a:chExt cx="4408" cy="2408"/>
          </a:xfrm>
        </p:grpSpPr>
        <p:sp>
          <p:nvSpPr>
            <p:cNvPr id="53" name="Oval 50"/>
            <p:cNvSpPr>
              <a:spLocks noChangeArrowheads="1"/>
            </p:cNvSpPr>
            <p:nvPr/>
          </p:nvSpPr>
          <p:spPr bwMode="auto">
            <a:xfrm>
              <a:off x="3136" y="1776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1"/>
            <p:cNvSpPr>
              <a:spLocks noChangeArrowheads="1"/>
            </p:cNvSpPr>
            <p:nvPr/>
          </p:nvSpPr>
          <p:spPr bwMode="auto">
            <a:xfrm>
              <a:off x="3216" y="1776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Text Box 52"/>
            <p:cNvSpPr txBox="1">
              <a:spLocks noChangeArrowheads="1"/>
            </p:cNvSpPr>
            <p:nvPr/>
          </p:nvSpPr>
          <p:spPr bwMode="auto">
            <a:xfrm>
              <a:off x="2976" y="1880"/>
              <a:ext cx="504" cy="21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e</a:t>
              </a:r>
              <a:r>
                <a:rPr lang="en-US" sz="1800" baseline="-25000"/>
                <a:t>3</a:t>
              </a:r>
              <a:r>
                <a:rPr lang="en-US" sz="1800" baseline="30000"/>
                <a:t>2,3,4</a:t>
              </a:r>
            </a:p>
          </p:txBody>
        </p:sp>
        <p:sp>
          <p:nvSpPr>
            <p:cNvPr id="56" name="Line 53"/>
            <p:cNvSpPr>
              <a:spLocks noChangeShapeType="1"/>
            </p:cNvSpPr>
            <p:nvPr/>
          </p:nvSpPr>
          <p:spPr bwMode="auto">
            <a:xfrm flipV="1">
              <a:off x="3264" y="1352"/>
              <a:ext cx="136" cy="432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54"/>
            <p:cNvSpPr>
              <a:spLocks noChangeShapeType="1"/>
            </p:cNvSpPr>
            <p:nvPr/>
          </p:nvSpPr>
          <p:spPr bwMode="auto">
            <a:xfrm flipV="1">
              <a:off x="3344" y="864"/>
              <a:ext cx="584" cy="96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Text Box 55"/>
            <p:cNvSpPr txBox="1">
              <a:spLocks noChangeArrowheads="1"/>
            </p:cNvSpPr>
            <p:nvPr/>
          </p:nvSpPr>
          <p:spPr bwMode="auto">
            <a:xfrm>
              <a:off x="3656" y="1120"/>
              <a:ext cx="232" cy="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</a:rPr>
                <a:t>M</a:t>
              </a:r>
            </a:p>
          </p:txBody>
        </p:sp>
        <p:sp>
          <p:nvSpPr>
            <p:cNvPr id="59" name="Text Box 56"/>
            <p:cNvSpPr txBox="1">
              <a:spLocks noChangeArrowheads="1"/>
            </p:cNvSpPr>
            <p:nvPr/>
          </p:nvSpPr>
          <p:spPr bwMode="auto">
            <a:xfrm>
              <a:off x="3224" y="1488"/>
              <a:ext cx="232" cy="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</a:rPr>
                <a:t>M</a:t>
              </a:r>
            </a:p>
          </p:txBody>
        </p:sp>
        <p:sp>
          <p:nvSpPr>
            <p:cNvPr id="60" name="Text Box 57"/>
            <p:cNvSpPr txBox="1">
              <a:spLocks noChangeArrowheads="1"/>
            </p:cNvSpPr>
            <p:nvPr/>
          </p:nvSpPr>
          <p:spPr bwMode="auto">
            <a:xfrm>
              <a:off x="712" y="2936"/>
              <a:ext cx="4408" cy="33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chemeClr val="tx1"/>
                  </a:solidFill>
                </a:rPr>
                <a:t>4- P3 receives Marker over C13, records its state (S3), sets state(C13) = {} sends Marker to P1 &amp; P2; turns on recording for channel C23</a:t>
              </a:r>
            </a:p>
          </p:txBody>
        </p:sp>
      </p:grpSp>
      <p:grpSp>
        <p:nvGrpSpPr>
          <p:cNvPr id="61" name="Group 58"/>
          <p:cNvGrpSpPr>
            <a:grpSpLocks/>
          </p:cNvGrpSpPr>
          <p:nvPr/>
        </p:nvGrpSpPr>
        <p:grpSpPr bwMode="auto">
          <a:xfrm>
            <a:off x="1130300" y="2032000"/>
            <a:ext cx="6997700" cy="3690938"/>
            <a:chOff x="712" y="1120"/>
            <a:chExt cx="4408" cy="2325"/>
          </a:xfrm>
        </p:grpSpPr>
        <p:sp>
          <p:nvSpPr>
            <p:cNvPr id="62" name="Oval 59"/>
            <p:cNvSpPr>
              <a:spLocks noChangeArrowheads="1"/>
            </p:cNvSpPr>
            <p:nvPr/>
          </p:nvSpPr>
          <p:spPr bwMode="auto">
            <a:xfrm>
              <a:off x="3352" y="1320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Text Box 60"/>
            <p:cNvSpPr txBox="1">
              <a:spLocks noChangeArrowheads="1"/>
            </p:cNvSpPr>
            <p:nvPr/>
          </p:nvSpPr>
          <p:spPr bwMode="auto">
            <a:xfrm>
              <a:off x="3160" y="1120"/>
              <a:ext cx="352" cy="21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e</a:t>
              </a:r>
              <a:r>
                <a:rPr lang="en-US" sz="1800" baseline="-25000"/>
                <a:t>2</a:t>
              </a:r>
              <a:r>
                <a:rPr lang="en-US" sz="1800" baseline="30000"/>
                <a:t>4</a:t>
              </a:r>
            </a:p>
          </p:txBody>
        </p:sp>
        <p:sp>
          <p:nvSpPr>
            <p:cNvPr id="64" name="Text Box 61"/>
            <p:cNvSpPr txBox="1">
              <a:spLocks noChangeArrowheads="1"/>
            </p:cNvSpPr>
            <p:nvPr/>
          </p:nvSpPr>
          <p:spPr bwMode="auto">
            <a:xfrm>
              <a:off x="712" y="3248"/>
              <a:ext cx="4408" cy="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chemeClr val="tx1"/>
                  </a:solidFill>
                </a:rPr>
                <a:t>5- P2 receives Marker over C32, sets state(C32) = {b}</a:t>
              </a:r>
            </a:p>
          </p:txBody>
        </p:sp>
      </p:grpSp>
      <p:grpSp>
        <p:nvGrpSpPr>
          <p:cNvPr id="65" name="Group 62"/>
          <p:cNvGrpSpPr>
            <a:grpSpLocks/>
          </p:cNvGrpSpPr>
          <p:nvPr/>
        </p:nvGrpSpPr>
        <p:grpSpPr bwMode="auto">
          <a:xfrm>
            <a:off x="1130300" y="3111500"/>
            <a:ext cx="6997700" cy="2928938"/>
            <a:chOff x="712" y="1800"/>
            <a:chExt cx="4408" cy="1845"/>
          </a:xfrm>
        </p:grpSpPr>
        <p:sp>
          <p:nvSpPr>
            <p:cNvPr id="66" name="Oval 63"/>
            <p:cNvSpPr>
              <a:spLocks noChangeArrowheads="1"/>
            </p:cNvSpPr>
            <p:nvPr/>
          </p:nvSpPr>
          <p:spPr bwMode="auto">
            <a:xfrm>
              <a:off x="3688" y="1800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Text Box 64"/>
            <p:cNvSpPr txBox="1">
              <a:spLocks noChangeArrowheads="1"/>
            </p:cNvSpPr>
            <p:nvPr/>
          </p:nvSpPr>
          <p:spPr bwMode="auto">
            <a:xfrm>
              <a:off x="3616" y="1864"/>
              <a:ext cx="352" cy="21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e</a:t>
              </a:r>
              <a:r>
                <a:rPr lang="en-US" sz="1800" baseline="-25000"/>
                <a:t>3</a:t>
              </a:r>
              <a:r>
                <a:rPr lang="en-US" sz="1800" baseline="30000"/>
                <a:t>1</a:t>
              </a:r>
            </a:p>
          </p:txBody>
        </p:sp>
        <p:sp>
          <p:nvSpPr>
            <p:cNvPr id="68" name="Text Box 65"/>
            <p:cNvSpPr txBox="1">
              <a:spLocks noChangeArrowheads="1"/>
            </p:cNvSpPr>
            <p:nvPr/>
          </p:nvSpPr>
          <p:spPr bwMode="auto">
            <a:xfrm>
              <a:off x="712" y="3448"/>
              <a:ext cx="4408" cy="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chemeClr val="tx1"/>
                  </a:solidFill>
                </a:rPr>
                <a:t>6- P3 receives Marker over C23, sets state(C23) = {}</a:t>
              </a:r>
            </a:p>
          </p:txBody>
        </p:sp>
      </p:grpSp>
      <p:grpSp>
        <p:nvGrpSpPr>
          <p:cNvPr id="69" name="Group 66"/>
          <p:cNvGrpSpPr>
            <a:grpSpLocks/>
          </p:cNvGrpSpPr>
          <p:nvPr/>
        </p:nvGrpSpPr>
        <p:grpSpPr bwMode="auto">
          <a:xfrm>
            <a:off x="1155700" y="1231900"/>
            <a:ext cx="6997700" cy="5126038"/>
            <a:chOff x="728" y="616"/>
            <a:chExt cx="4408" cy="3229"/>
          </a:xfrm>
        </p:grpSpPr>
        <p:sp>
          <p:nvSpPr>
            <p:cNvPr id="70" name="Oval 67"/>
            <p:cNvSpPr>
              <a:spLocks noChangeArrowheads="1"/>
            </p:cNvSpPr>
            <p:nvPr/>
          </p:nvSpPr>
          <p:spPr bwMode="auto">
            <a:xfrm>
              <a:off x="3920" y="824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Text Box 68"/>
            <p:cNvSpPr txBox="1">
              <a:spLocks noChangeArrowheads="1"/>
            </p:cNvSpPr>
            <p:nvPr/>
          </p:nvSpPr>
          <p:spPr bwMode="auto">
            <a:xfrm>
              <a:off x="3816" y="616"/>
              <a:ext cx="352" cy="21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e</a:t>
              </a:r>
              <a:r>
                <a:rPr lang="en-US" sz="1800" baseline="-25000"/>
                <a:t>1</a:t>
              </a:r>
              <a:r>
                <a:rPr lang="en-US" sz="1800" baseline="30000"/>
                <a:t>3</a:t>
              </a:r>
            </a:p>
          </p:txBody>
        </p:sp>
        <p:sp>
          <p:nvSpPr>
            <p:cNvPr id="72" name="Text Box 69"/>
            <p:cNvSpPr txBox="1">
              <a:spLocks noChangeArrowheads="1"/>
            </p:cNvSpPr>
            <p:nvPr/>
          </p:nvSpPr>
          <p:spPr bwMode="auto">
            <a:xfrm>
              <a:off x="728" y="3648"/>
              <a:ext cx="4408" cy="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chemeClr val="tx1"/>
                  </a:solidFill>
                </a:rPr>
                <a:t>7- P1 receives Marker over C31, sets state(C31) = {}</a:t>
              </a:r>
            </a:p>
          </p:txBody>
        </p:sp>
      </p:grpSp>
      <p:sp>
        <p:nvSpPr>
          <p:cNvPr id="73" name="Freeform 72"/>
          <p:cNvSpPr/>
          <p:nvPr/>
        </p:nvSpPr>
        <p:spPr bwMode="auto">
          <a:xfrm>
            <a:off x="2754313" y="1187450"/>
            <a:ext cx="2735262" cy="2432050"/>
          </a:xfrm>
          <a:custGeom>
            <a:avLst/>
            <a:gdLst>
              <a:gd name="connsiteX0" fmla="*/ 0 w 2736251"/>
              <a:gd name="connsiteY0" fmla="*/ 0 h 2432621"/>
              <a:gd name="connsiteX1" fmla="*/ 198907 w 2736251"/>
              <a:gd name="connsiteY1" fmla="*/ 428386 h 2432621"/>
              <a:gd name="connsiteX2" fmla="*/ 780328 w 2736251"/>
              <a:gd name="connsiteY2" fmla="*/ 1254559 h 2432621"/>
              <a:gd name="connsiteX3" fmla="*/ 2417489 w 2736251"/>
              <a:gd name="connsiteY3" fmla="*/ 1943037 h 2432621"/>
              <a:gd name="connsiteX4" fmla="*/ 2692899 w 2736251"/>
              <a:gd name="connsiteY4" fmla="*/ 2432621 h 243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6251" h="2432621">
                <a:moveTo>
                  <a:pt x="0" y="0"/>
                </a:moveTo>
                <a:cubicBezTo>
                  <a:pt x="34426" y="109646"/>
                  <a:pt x="68852" y="219293"/>
                  <a:pt x="198907" y="428386"/>
                </a:cubicBezTo>
                <a:cubicBezTo>
                  <a:pt x="328962" y="637479"/>
                  <a:pt x="410564" y="1002117"/>
                  <a:pt x="780328" y="1254559"/>
                </a:cubicBezTo>
                <a:cubicBezTo>
                  <a:pt x="1150092" y="1507001"/>
                  <a:pt x="2098727" y="1746693"/>
                  <a:pt x="2417489" y="1943037"/>
                </a:cubicBezTo>
                <a:cubicBezTo>
                  <a:pt x="2736251" y="2139381"/>
                  <a:pt x="2692899" y="2432621"/>
                  <a:pt x="2692899" y="2432621"/>
                </a:cubicBezTo>
              </a:path>
            </a:pathLst>
          </a:cu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Provable Property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/>
              <a:t>The snapshot algorithm gives </a:t>
            </a:r>
            <a:r>
              <a:rPr lang="en-US" dirty="0">
                <a:solidFill>
                  <a:srgbClr val="0000FF"/>
                </a:solidFill>
              </a:rPr>
              <a:t>a consistent cut</a:t>
            </a:r>
          </a:p>
          <a:p>
            <a:pPr marL="457200" indent="-457200"/>
            <a:r>
              <a:rPr lang="en-US" dirty="0"/>
              <a:t>Meaning,</a:t>
            </a:r>
          </a:p>
          <a:p>
            <a:pPr marL="857250" lvl="1" indent="-457200"/>
            <a:r>
              <a:rPr lang="en-US" dirty="0"/>
              <a:t>Suppose </a:t>
            </a:r>
            <a:r>
              <a:rPr lang="en-US" dirty="0" err="1"/>
              <a:t>e</a:t>
            </a:r>
            <a:r>
              <a:rPr lang="en-US" baseline="-25000" dirty="0" err="1"/>
              <a:t>i</a:t>
            </a:r>
            <a:r>
              <a:rPr lang="en-US" dirty="0"/>
              <a:t> is an event in P</a:t>
            </a:r>
            <a:r>
              <a:rPr lang="en-US" baseline="-25000" dirty="0"/>
              <a:t>i</a:t>
            </a:r>
            <a:r>
              <a:rPr lang="en-US" dirty="0"/>
              <a:t>, and </a:t>
            </a:r>
            <a:r>
              <a:rPr lang="en-US" dirty="0" err="1"/>
              <a:t>e</a:t>
            </a:r>
            <a:r>
              <a:rPr lang="en-US" baseline="-25000" dirty="0" err="1"/>
              <a:t>j</a:t>
            </a:r>
            <a:r>
              <a:rPr lang="en-US" dirty="0"/>
              <a:t> is an event in </a:t>
            </a:r>
            <a:r>
              <a:rPr lang="en-US" dirty="0" err="1"/>
              <a:t>P</a:t>
            </a:r>
            <a:r>
              <a:rPr lang="en-US" baseline="-25000" dirty="0" err="1"/>
              <a:t>j</a:t>
            </a:r>
            <a:endParaRPr lang="en-US" baseline="-25000" dirty="0"/>
          </a:p>
          <a:p>
            <a:pPr marL="857250" lvl="1" indent="-457200"/>
            <a:r>
              <a:rPr lang="en-US" dirty="0"/>
              <a:t>If </a:t>
            </a:r>
            <a:r>
              <a:rPr lang="en-US" dirty="0" err="1"/>
              <a:t>e</a:t>
            </a:r>
            <a:r>
              <a:rPr lang="en-US" baseline="-25000" dirty="0" err="1"/>
              <a:t>i</a:t>
            </a:r>
            <a:r>
              <a:rPr lang="en-US" dirty="0"/>
              <a:t>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e</a:t>
            </a:r>
            <a:r>
              <a:rPr lang="en-US" baseline="-25000" dirty="0" err="1">
                <a:sym typeface="Wingdings"/>
              </a:rPr>
              <a:t>j</a:t>
            </a:r>
            <a:r>
              <a:rPr lang="en-US" dirty="0">
                <a:sym typeface="Wingdings"/>
              </a:rPr>
              <a:t>, and </a:t>
            </a:r>
            <a:r>
              <a:rPr lang="en-US" dirty="0" err="1">
                <a:sym typeface="Wingdings"/>
              </a:rPr>
              <a:t>e</a:t>
            </a:r>
            <a:r>
              <a:rPr lang="en-US" baseline="-25000" dirty="0" err="1">
                <a:sym typeface="Wingdings"/>
              </a:rPr>
              <a:t>j</a:t>
            </a:r>
            <a:r>
              <a:rPr lang="en-US" dirty="0">
                <a:sym typeface="Wingdings"/>
              </a:rPr>
              <a:t> is in the cut, then </a:t>
            </a:r>
            <a:r>
              <a:rPr lang="en-US" dirty="0" err="1">
                <a:sym typeface="Wingdings"/>
              </a:rPr>
              <a:t>e</a:t>
            </a:r>
            <a:r>
              <a:rPr lang="en-US" baseline="-25000" dirty="0" err="1">
                <a:sym typeface="Wingdings"/>
              </a:rPr>
              <a:t>i</a:t>
            </a:r>
            <a:r>
              <a:rPr lang="en-US" dirty="0">
                <a:sym typeface="Wingdings"/>
              </a:rPr>
              <a:t> is also in the cut. </a:t>
            </a:r>
          </a:p>
          <a:p>
            <a:pPr marL="457200" indent="-457200"/>
            <a:r>
              <a:rPr lang="en-US" dirty="0">
                <a:sym typeface="Wingdings"/>
              </a:rPr>
              <a:t>Proof sketch: proof by contradiction</a:t>
            </a:r>
          </a:p>
          <a:p>
            <a:pPr marL="857250" lvl="1" indent="-457200"/>
            <a:r>
              <a:rPr lang="en-US" dirty="0">
                <a:sym typeface="Wingdings"/>
              </a:rPr>
              <a:t>Suppose </a:t>
            </a:r>
            <a:r>
              <a:rPr lang="en-US" dirty="0" err="1">
                <a:solidFill>
                  <a:srgbClr val="0000FF"/>
                </a:solidFill>
                <a:sym typeface="Wingdings"/>
              </a:rPr>
              <a:t>e</a:t>
            </a:r>
            <a:r>
              <a:rPr lang="en-US" baseline="-25000" dirty="0" err="1">
                <a:solidFill>
                  <a:srgbClr val="0000FF"/>
                </a:solidFill>
                <a:sym typeface="Wingdings"/>
              </a:rPr>
              <a:t>j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 is in the cut</a:t>
            </a:r>
            <a:r>
              <a:rPr lang="en-US" dirty="0">
                <a:sym typeface="Wingdings"/>
              </a:rPr>
              <a:t>, but </a:t>
            </a:r>
            <a:r>
              <a:rPr lang="en-US" dirty="0" err="1">
                <a:solidFill>
                  <a:srgbClr val="FF0000"/>
                </a:solidFill>
                <a:sym typeface="Wingdings"/>
              </a:rPr>
              <a:t>e</a:t>
            </a:r>
            <a:r>
              <a:rPr lang="en-US" baseline="-25000" dirty="0" err="1">
                <a:solidFill>
                  <a:srgbClr val="FF0000"/>
                </a:solidFill>
                <a:sym typeface="Wingdings"/>
              </a:rPr>
              <a:t>i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 is not</a:t>
            </a:r>
            <a:r>
              <a:rPr lang="en-US" dirty="0">
                <a:sym typeface="Wingdings"/>
              </a:rPr>
              <a:t>.</a:t>
            </a:r>
          </a:p>
          <a:p>
            <a:pPr marL="857250" lvl="1" indent="-457200"/>
            <a:r>
              <a:rPr lang="en-US" dirty="0">
                <a:sym typeface="Wingdings"/>
              </a:rPr>
              <a:t>Since</a:t>
            </a:r>
            <a:r>
              <a:rPr lang="en-US" dirty="0"/>
              <a:t> </a:t>
            </a:r>
            <a:r>
              <a:rPr lang="en-US" dirty="0" err="1"/>
              <a:t>e</a:t>
            </a:r>
            <a:r>
              <a:rPr lang="en-US" baseline="-25000" dirty="0" err="1"/>
              <a:t>i</a:t>
            </a:r>
            <a:r>
              <a:rPr lang="en-US" dirty="0"/>
              <a:t>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e</a:t>
            </a:r>
            <a:r>
              <a:rPr lang="en-US" baseline="-25000" dirty="0" err="1">
                <a:sym typeface="Wingdings"/>
              </a:rPr>
              <a:t>j</a:t>
            </a:r>
            <a:r>
              <a:rPr lang="en-US" baseline="-25000" dirty="0">
                <a:sym typeface="Wingdings"/>
              </a:rPr>
              <a:t>,</a:t>
            </a:r>
            <a:r>
              <a:rPr lang="en-US" dirty="0">
                <a:sym typeface="Wingdings"/>
              </a:rPr>
              <a:t> there must be a sequence M of messages that leads to the relation.</a:t>
            </a:r>
          </a:p>
          <a:p>
            <a:pPr marL="857250" lvl="1" indent="-457200"/>
            <a:r>
              <a:rPr lang="en-US" dirty="0">
                <a:sym typeface="Wingdings"/>
              </a:rPr>
              <a:t>Since </a:t>
            </a:r>
            <a:r>
              <a:rPr lang="en-US" dirty="0" err="1">
                <a:sym typeface="Wingdings"/>
              </a:rPr>
              <a:t>e</a:t>
            </a:r>
            <a:r>
              <a:rPr lang="en-US" baseline="-25000" dirty="0" err="1">
                <a:sym typeface="Wingdings"/>
              </a:rPr>
              <a:t>i</a:t>
            </a:r>
            <a:r>
              <a:rPr lang="en-US" dirty="0">
                <a:sym typeface="Wingdings"/>
              </a:rPr>
              <a:t> is not in the cut (our assumption), a marker should’ve been sent before </a:t>
            </a:r>
            <a:r>
              <a:rPr lang="en-US" dirty="0" err="1">
                <a:sym typeface="Wingdings"/>
              </a:rPr>
              <a:t>e</a:t>
            </a:r>
            <a:r>
              <a:rPr lang="en-US" baseline="-25000" dirty="0" err="1">
                <a:sym typeface="Wingdings"/>
              </a:rPr>
              <a:t>i</a:t>
            </a:r>
            <a:r>
              <a:rPr lang="en-US" dirty="0">
                <a:sym typeface="Wingdings"/>
              </a:rPr>
              <a:t>, and also before all of M.</a:t>
            </a:r>
          </a:p>
          <a:p>
            <a:pPr marL="857250" lvl="1" indent="-457200"/>
            <a:r>
              <a:rPr lang="en-US" dirty="0">
                <a:sym typeface="Wingdings"/>
              </a:rPr>
              <a:t>Then </a:t>
            </a:r>
            <a:r>
              <a:rPr lang="en-US" dirty="0" err="1">
                <a:sym typeface="Wingdings"/>
              </a:rPr>
              <a:t>P</a:t>
            </a:r>
            <a:r>
              <a:rPr lang="en-US" baseline="-25000" dirty="0" err="1">
                <a:sym typeface="Wingdings"/>
              </a:rPr>
              <a:t>j</a:t>
            </a:r>
            <a:r>
              <a:rPr lang="en-US" dirty="0">
                <a:sym typeface="Wingdings"/>
              </a:rPr>
              <a:t> must’ve recorded a state before </a:t>
            </a:r>
            <a:r>
              <a:rPr lang="en-US" dirty="0" err="1">
                <a:sym typeface="Wingdings"/>
              </a:rPr>
              <a:t>e</a:t>
            </a:r>
            <a:r>
              <a:rPr lang="en-US" baseline="-25000" dirty="0" err="1">
                <a:sym typeface="Wingdings"/>
              </a:rPr>
              <a:t>j</a:t>
            </a:r>
            <a:r>
              <a:rPr lang="en-US" dirty="0">
                <a:sym typeface="Wingdings"/>
              </a:rPr>
              <a:t>, meaning, </a:t>
            </a:r>
            <a:r>
              <a:rPr lang="en-US" dirty="0" err="1">
                <a:sym typeface="Wingdings"/>
              </a:rPr>
              <a:t>e</a:t>
            </a:r>
            <a:r>
              <a:rPr lang="en-US" baseline="-25000" dirty="0" err="1">
                <a:sym typeface="Wingdings"/>
              </a:rPr>
              <a:t>j</a:t>
            </a:r>
            <a:r>
              <a:rPr lang="en-US" dirty="0">
                <a:sym typeface="Wingdings"/>
              </a:rPr>
              <a:t> is not in the cut. (Contradiction)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22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pitchFamily="-1" charset="0"/>
              </a:rPr>
              <a:t>Global states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rgbClr val="0000FF"/>
                </a:solidFill>
                <a:latin typeface="Arial" pitchFamily="-1" charset="0"/>
              </a:rPr>
              <a:t>A union of all process states</a:t>
            </a:r>
          </a:p>
          <a:p>
            <a:pPr lvl="1"/>
            <a:r>
              <a:rPr lang="en-US" dirty="0"/>
              <a:t>Consistent global state vs. inconsistent global state</a:t>
            </a:r>
          </a:p>
          <a:p>
            <a:r>
              <a:rPr lang="en-US">
                <a:solidFill>
                  <a:srgbClr val="0000FF"/>
                </a:solidFill>
              </a:rPr>
              <a:t>The </a:t>
            </a:r>
            <a:r>
              <a:rPr lang="en-US" dirty="0">
                <a:solidFill>
                  <a:srgbClr val="0000FF"/>
                </a:solidFill>
              </a:rPr>
              <a:t>“snapshot” algorithm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 pitchFamily="-1" charset="0"/>
              </a:rPr>
              <a:t>Take a snapshot of the local state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 pitchFamily="-1" charset="0"/>
              </a:rPr>
              <a:t>Broadcast a “marker” </a:t>
            </a:r>
            <a:r>
              <a:rPr lang="en-US" dirty="0" err="1">
                <a:latin typeface="Arial" pitchFamily="-1" charset="0"/>
              </a:rPr>
              <a:t>msg</a:t>
            </a:r>
            <a:r>
              <a:rPr lang="en-US" dirty="0">
                <a:latin typeface="Arial" pitchFamily="-1" charset="0"/>
              </a:rPr>
              <a:t> to tell other processes to record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 pitchFamily="-1" charset="0"/>
              </a:rPr>
              <a:t>Start recording all </a:t>
            </a:r>
            <a:r>
              <a:rPr lang="en-US" dirty="0" err="1">
                <a:latin typeface="Arial" pitchFamily="-1" charset="0"/>
              </a:rPr>
              <a:t>msgs</a:t>
            </a:r>
            <a:r>
              <a:rPr lang="en-US" dirty="0">
                <a:latin typeface="Arial" pitchFamily="-1" charset="0"/>
              </a:rPr>
              <a:t> coming in for each channel until receiving a “marker”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 pitchFamily="-1" charset="0"/>
              </a:rPr>
              <a:t>Outcome: a consistent global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23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88A9B7-E954-E041-8E9D-C26F0D6CC7B8}" type="slidenum">
              <a:rPr lang="en-US"/>
              <a:pPr/>
              <a:t>24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4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34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slides contain material developed and copyrighted by </a:t>
            </a:r>
            <a:r>
              <a:rPr lang="en-US" dirty="0" err="1"/>
              <a:t>Indranil</a:t>
            </a:r>
            <a:r>
              <a:rPr lang="en-US" dirty="0"/>
              <a:t> Gupta at UIUC.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20475-E9FA-8B42-BDFA-972F9BAB8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3F25A-A8D7-AD4D-988D-0B05A11DD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Global snapshots</a:t>
            </a:r>
          </a:p>
          <a:p>
            <a:r>
              <a:rPr lang="en-US" dirty="0"/>
              <a:t>For distributed programming, it’s important to be able to </a:t>
            </a:r>
            <a:r>
              <a:rPr lang="en-US" dirty="0">
                <a:solidFill>
                  <a:srgbClr val="FF0000"/>
                </a:solidFill>
              </a:rPr>
              <a:t>reason about your system’s behavior in the abstract</a:t>
            </a:r>
            <a:r>
              <a:rPr lang="en-US" dirty="0"/>
              <a:t>.</a:t>
            </a:r>
          </a:p>
          <a:p>
            <a:r>
              <a:rPr lang="en-US" dirty="0"/>
              <a:t>Today’s topic will further increase your understanding.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1F55E9-EE4A-464F-B5CC-605B1834D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543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question: who has the most friends on Facebook?</a:t>
            </a:r>
          </a:p>
          <a:p>
            <a:r>
              <a:rPr lang="en-US" dirty="0"/>
              <a:t>Challenges to answering this question?</a:t>
            </a:r>
          </a:p>
          <a:p>
            <a:pPr lvl="1"/>
            <a:r>
              <a:rPr lang="en-US" dirty="0"/>
              <a:t>It changes!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do we need?</a:t>
            </a:r>
          </a:p>
          <a:p>
            <a:pPr lvl="1"/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snapshot</a:t>
            </a:r>
            <a:r>
              <a:rPr lang="en-US" dirty="0"/>
              <a:t> of the social network graph at a particular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657600"/>
            <a:ext cx="1006146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590800"/>
            <a:ext cx="1710695" cy="9615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4038600"/>
            <a:ext cx="1676400" cy="1215747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stCxn id="10" idx="0"/>
            <a:endCxn id="8" idx="3"/>
          </p:cNvCxnSpPr>
          <p:nvPr/>
        </p:nvCxnSpPr>
        <p:spPr bwMode="auto">
          <a:xfrm flipH="1" flipV="1">
            <a:off x="5520695" y="3071596"/>
            <a:ext cx="1642105" cy="96700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7" idx="3"/>
            <a:endCxn id="8" idx="1"/>
          </p:cNvCxnSpPr>
          <p:nvPr/>
        </p:nvCxnSpPr>
        <p:spPr bwMode="auto">
          <a:xfrm flipV="1">
            <a:off x="2682546" y="3071596"/>
            <a:ext cx="1127454" cy="127180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5908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Distributed debugging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How do you debug this?</a:t>
            </a:r>
          </a:p>
          <a:p>
            <a:pPr lvl="1"/>
            <a:r>
              <a:rPr lang="en-US" dirty="0"/>
              <a:t>Log in to one machine and see what happens</a:t>
            </a:r>
          </a:p>
          <a:p>
            <a:pPr lvl="1"/>
            <a:r>
              <a:rPr lang="en-US" dirty="0"/>
              <a:t>Collect logs and see what happens</a:t>
            </a:r>
          </a:p>
          <a:p>
            <a:pPr lvl="1"/>
            <a:r>
              <a:rPr lang="en-US" dirty="0"/>
              <a:t>Taking a </a:t>
            </a:r>
            <a:r>
              <a:rPr lang="en-US" dirty="0">
                <a:solidFill>
                  <a:srgbClr val="FF0000"/>
                </a:solidFill>
              </a:rPr>
              <a:t>global snapshot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447800" y="2057400"/>
            <a:ext cx="762000" cy="762000"/>
          </a:xfrm>
          <a:prstGeom prst="ellipse">
            <a:avLst/>
          </a:prstGeom>
          <a:solidFill>
            <a:schemeClr val="accent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2"/>
                </a:solidFill>
              </a:rPr>
              <a:t>P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0</a:t>
            </a:r>
          </a:p>
        </p:txBody>
      </p:sp>
      <p:cxnSp>
        <p:nvCxnSpPr>
          <p:cNvPr id="6" name="Straight Arrow Connector 5"/>
          <p:cNvCxnSpPr>
            <a:stCxn id="5" idx="6"/>
            <a:endCxn id="9" idx="2"/>
          </p:cNvCxnSpPr>
          <p:nvPr/>
        </p:nvCxnSpPr>
        <p:spPr bwMode="auto">
          <a:xfrm>
            <a:off x="2209800" y="2438400"/>
            <a:ext cx="1981200" cy="1588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4191000" y="2057400"/>
            <a:ext cx="762000" cy="762000"/>
          </a:xfrm>
          <a:prstGeom prst="ellipse">
            <a:avLst/>
          </a:prstGeom>
          <a:solidFill>
            <a:schemeClr val="accent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2"/>
                </a:solidFill>
              </a:rPr>
              <a:t>P1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858000" y="2057400"/>
            <a:ext cx="762000" cy="762000"/>
          </a:xfrm>
          <a:prstGeom prst="ellipse">
            <a:avLst/>
          </a:prstGeom>
          <a:solidFill>
            <a:schemeClr val="accent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2"/>
                </a:solidFill>
              </a:rPr>
              <a:t>P2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24" name="Straight Arrow Connector 23"/>
          <p:cNvCxnSpPr>
            <a:stCxn id="9" idx="7"/>
            <a:endCxn id="11" idx="1"/>
          </p:cNvCxnSpPr>
          <p:nvPr/>
        </p:nvCxnSpPr>
        <p:spPr bwMode="auto">
          <a:xfrm rot="5400000" flipH="1" flipV="1">
            <a:off x="5905500" y="1104900"/>
            <a:ext cx="1588" cy="212818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27" name="Straight Arrow Connector 26"/>
          <p:cNvCxnSpPr>
            <a:stCxn id="11" idx="3"/>
            <a:endCxn id="9" idx="5"/>
          </p:cNvCxnSpPr>
          <p:nvPr/>
        </p:nvCxnSpPr>
        <p:spPr bwMode="auto">
          <a:xfrm rot="5400000">
            <a:off x="5905500" y="1643716"/>
            <a:ext cx="1588" cy="212818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4724400" y="28956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00FF"/>
                </a:solidFill>
              </a:rPr>
              <a:t>Deadlock!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11307" y="2235988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00FF"/>
                </a:solidFill>
              </a:rPr>
              <a:t>Both waiting…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200"/>
            <a:ext cx="8153400" cy="736600"/>
          </a:xfrm>
        </p:spPr>
        <p:txBody>
          <a:bodyPr/>
          <a:lstStyle/>
          <a:p>
            <a:r>
              <a:rPr lang="en-US" dirty="0"/>
              <a:t>What is a Snapshot?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 pitchFamily="-1" charset="0"/>
              </a:rPr>
              <a:t>Single process snapshot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 pitchFamily="-1" charset="0"/>
              </a:rPr>
              <a:t>Just a snapshot of the local state, e.g., memory dump, stack trace, etc.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 pitchFamily="-1" charset="0"/>
              </a:rPr>
              <a:t>For the sake of this lecture, let’s say a log of events.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 pitchFamily="-1" charset="0"/>
              </a:rPr>
              <a:t>Multi-process snapshot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 pitchFamily="-1" charset="0"/>
              </a:rPr>
              <a:t>Two things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 pitchFamily="-1" charset="0"/>
              </a:rPr>
              <a:t>Process snapshots: Snapshots of all process states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 pitchFamily="-1" charset="0"/>
              </a:rPr>
              <a:t>Network snapshot: All messages in the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6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47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Want?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886200"/>
            <a:ext cx="7683500" cy="2819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Would you say this is a good snapshot?</a:t>
            </a:r>
          </a:p>
          <a:p>
            <a:pPr lvl="1"/>
            <a:r>
              <a:rPr lang="en-US" dirty="0"/>
              <a:t>“Good”: we can explain all the causality, </a:t>
            </a:r>
            <a:r>
              <a:rPr lang="en-US" dirty="0">
                <a:solidFill>
                  <a:srgbClr val="FF0000"/>
                </a:solidFill>
              </a:rPr>
              <a:t>including messages</a:t>
            </a:r>
          </a:p>
          <a:p>
            <a:pPr lvl="1"/>
            <a:r>
              <a:rPr lang="en-US" dirty="0"/>
              <a:t>No because e</a:t>
            </a:r>
            <a:r>
              <a:rPr lang="en-US" baseline="-25000" dirty="0"/>
              <a:t>2</a:t>
            </a:r>
            <a:r>
              <a:rPr lang="en-US" baseline="30000" dirty="0"/>
              <a:t>1</a:t>
            </a:r>
            <a:r>
              <a:rPr lang="en-US" dirty="0"/>
              <a:t> might have been caused by e</a:t>
            </a:r>
            <a:r>
              <a:rPr lang="en-US" baseline="-25000" dirty="0"/>
              <a:t>3</a:t>
            </a:r>
            <a:r>
              <a:rPr lang="en-US" baseline="30000" dirty="0"/>
              <a:t>1</a:t>
            </a:r>
            <a:r>
              <a:rPr lang="en-US" dirty="0"/>
              <a:t>.</a:t>
            </a:r>
          </a:p>
          <a:p>
            <a:r>
              <a:rPr lang="en-US" dirty="0"/>
              <a:t>Three things we want.</a:t>
            </a:r>
          </a:p>
          <a:p>
            <a:pPr lvl="1"/>
            <a:r>
              <a:rPr lang="en-US" dirty="0"/>
              <a:t>Per-process state</a:t>
            </a:r>
          </a:p>
          <a:p>
            <a:pPr lvl="1"/>
            <a:r>
              <a:rPr lang="en-US" dirty="0"/>
              <a:t>Messages that are </a:t>
            </a:r>
            <a:r>
              <a:rPr lang="en-US" dirty="0">
                <a:solidFill>
                  <a:srgbClr val="FF0000"/>
                </a:solidFill>
              </a:rPr>
              <a:t>causally related to each and every local snapshot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in flight</a:t>
            </a:r>
          </a:p>
          <a:p>
            <a:pPr lvl="1"/>
            <a:r>
              <a:rPr lang="en-US" dirty="0"/>
              <a:t>All events that happened before each event in the snapshot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133600" y="1630362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04900" y="1452562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P1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04900" y="2227262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P2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2120900" y="2430462"/>
            <a:ext cx="50419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324100" y="15668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882900" y="15668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254500" y="23796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352800" y="23923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2197100" y="3167062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155700" y="2989262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P3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3263900" y="31035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400300" y="1668462"/>
            <a:ext cx="965200" cy="14859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2946400" y="1643062"/>
            <a:ext cx="457200" cy="7620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4000500" y="31162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4089400" y="2468562"/>
            <a:ext cx="2286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4978400" y="15922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5867400" y="23415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6337300" y="15795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V="1">
            <a:off x="5930900" y="1706562"/>
            <a:ext cx="444500" cy="6985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880100" y="30908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5080000" y="1693862"/>
            <a:ext cx="838200" cy="14224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2108200" y="1236662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0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2679700" y="1236662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1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4686300" y="1328737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2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6172200" y="1249362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3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3200400" y="2481262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2</a:t>
            </a:r>
            <a:r>
              <a:rPr lang="en-US" sz="1800" baseline="30000"/>
              <a:t>0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4025900" y="2036762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e</a:t>
            </a:r>
            <a:r>
              <a:rPr lang="en-US" sz="1800" baseline="-25000" dirty="0"/>
              <a:t>2</a:t>
            </a:r>
            <a:r>
              <a:rPr lang="en-US" sz="1800" baseline="30000" dirty="0"/>
              <a:t>1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880100" y="2417762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2</a:t>
            </a:r>
            <a:r>
              <a:rPr lang="en-US" sz="1800" baseline="30000"/>
              <a:t>2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997200" y="3205162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3</a:t>
            </a:r>
            <a:r>
              <a:rPr lang="en-US" sz="1800" baseline="30000"/>
              <a:t>0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3886200" y="3179762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e</a:t>
            </a:r>
            <a:r>
              <a:rPr lang="en-US" sz="1800" baseline="-25000" dirty="0"/>
              <a:t>3</a:t>
            </a:r>
            <a:r>
              <a:rPr lang="en-US" sz="1800" baseline="30000" dirty="0"/>
              <a:t>1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5499100" y="3230562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3</a:t>
            </a:r>
            <a:r>
              <a:rPr lang="en-US" sz="1800" baseline="30000"/>
              <a:t>2</a:t>
            </a:r>
          </a:p>
        </p:txBody>
      </p: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2057400" y="1541462"/>
            <a:ext cx="2927350" cy="2649538"/>
            <a:chOff x="1216" y="2256"/>
            <a:chExt cx="1844" cy="1669"/>
          </a:xfrm>
        </p:grpSpPr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125" y="2256"/>
              <a:ext cx="935" cy="1480"/>
            </a:xfrm>
            <a:custGeom>
              <a:avLst/>
              <a:gdLst>
                <a:gd name="T0" fmla="*/ 585 w 759"/>
                <a:gd name="T1" fmla="*/ 0 h 1432"/>
                <a:gd name="T2" fmla="*/ 861 w 759"/>
                <a:gd name="T3" fmla="*/ 529 h 1432"/>
                <a:gd name="T4" fmla="*/ 142 w 759"/>
                <a:gd name="T5" fmla="*/ 1025 h 1432"/>
                <a:gd name="T6" fmla="*/ 14 w 759"/>
                <a:gd name="T7" fmla="*/ 1480 h 1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9"/>
                <a:gd name="T13" fmla="*/ 0 h 1432"/>
                <a:gd name="T14" fmla="*/ 759 w 759"/>
                <a:gd name="T15" fmla="*/ 1432 h 1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9" h="1432">
                  <a:moveTo>
                    <a:pt x="475" y="0"/>
                  </a:moveTo>
                  <a:cubicBezTo>
                    <a:pt x="617" y="173"/>
                    <a:pt x="759" y="347"/>
                    <a:pt x="699" y="512"/>
                  </a:cubicBezTo>
                  <a:cubicBezTo>
                    <a:pt x="639" y="677"/>
                    <a:pt x="230" y="839"/>
                    <a:pt x="115" y="992"/>
                  </a:cubicBezTo>
                  <a:cubicBezTo>
                    <a:pt x="0" y="1145"/>
                    <a:pt x="26" y="1360"/>
                    <a:pt x="11" y="1432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Text Box 37"/>
            <p:cNvSpPr txBox="1">
              <a:spLocks noChangeArrowheads="1"/>
            </p:cNvSpPr>
            <p:nvPr/>
          </p:nvSpPr>
          <p:spPr bwMode="auto">
            <a:xfrm>
              <a:off x="1216" y="3712"/>
              <a:ext cx="1224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600" b="1" dirty="0">
                <a:solidFill>
                  <a:schemeClr val="hlink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029200" y="609600"/>
            <a:ext cx="1086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A “cut”</a:t>
            </a:r>
          </a:p>
        </p:txBody>
      </p:sp>
      <p:cxnSp>
        <p:nvCxnSpPr>
          <p:cNvPr id="41" name="Straight Arrow Connector 40"/>
          <p:cNvCxnSpPr>
            <a:stCxn id="39" idx="1"/>
          </p:cNvCxnSpPr>
          <p:nvPr/>
        </p:nvCxnSpPr>
        <p:spPr bwMode="auto">
          <a:xfrm flipH="1">
            <a:off x="4644474" y="840433"/>
            <a:ext cx="384726" cy="548629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5376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Obvious First 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0000FF"/>
                </a:solidFill>
                <a:latin typeface="Arial" pitchFamily="-1" charset="0"/>
              </a:rPr>
              <a:t>Synchronize clocks of all processes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Arial" pitchFamily="-1" charset="0"/>
              </a:rPr>
              <a:t>Ask all processes to record their states at known time </a:t>
            </a:r>
            <a:r>
              <a:rPr lang="en-US" i="1" dirty="0" err="1">
                <a:solidFill>
                  <a:srgbClr val="FF0000"/>
                </a:solidFill>
                <a:latin typeface="Arial" pitchFamily="-1" charset="0"/>
              </a:rPr>
              <a:t>t</a:t>
            </a:r>
            <a:endParaRPr lang="en-US" dirty="0">
              <a:solidFill>
                <a:schemeClr val="hlink"/>
              </a:solidFill>
              <a:latin typeface="Arial" pitchFamily="-1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pitchFamily="-1" charset="0"/>
              </a:rPr>
              <a:t>Problems?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Arial" pitchFamily="-1" charset="0"/>
              </a:rPr>
              <a:t>Time synchronization possible only approximately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Arial" pitchFamily="-1" charset="0"/>
              </a:rPr>
              <a:t>Another issue?</a:t>
            </a:r>
          </a:p>
          <a:p>
            <a:pPr lvl="1">
              <a:lnSpc>
                <a:spcPct val="80000"/>
              </a:lnSpc>
            </a:pPr>
            <a:endParaRPr lang="en-US" dirty="0">
              <a:latin typeface="Arial" pitchFamily="-1" charset="0"/>
            </a:endParaRPr>
          </a:p>
          <a:p>
            <a:pPr lvl="1">
              <a:lnSpc>
                <a:spcPct val="80000"/>
              </a:lnSpc>
            </a:pPr>
            <a:endParaRPr lang="en-US" dirty="0">
              <a:latin typeface="Arial" pitchFamily="-1" charset="0"/>
            </a:endParaRPr>
          </a:p>
          <a:p>
            <a:pPr lvl="1">
              <a:lnSpc>
                <a:spcPct val="80000"/>
              </a:lnSpc>
            </a:pPr>
            <a:endParaRPr lang="en-US" dirty="0">
              <a:latin typeface="Arial" pitchFamily="-1" charset="0"/>
            </a:endParaRPr>
          </a:p>
          <a:p>
            <a:pPr lvl="1">
              <a:lnSpc>
                <a:spcPct val="80000"/>
              </a:lnSpc>
              <a:buNone/>
            </a:pPr>
            <a:endParaRPr lang="en-US" dirty="0">
              <a:latin typeface="Arial" pitchFamily="-1" charset="0"/>
            </a:endParaRPr>
          </a:p>
          <a:p>
            <a:pPr lvl="1">
              <a:lnSpc>
                <a:spcPct val="80000"/>
              </a:lnSpc>
            </a:pPr>
            <a:r>
              <a:rPr lang="en-US" dirty="0">
                <a:latin typeface="Arial" pitchFamily="-1" charset="0"/>
              </a:rPr>
              <a:t>Does not record the state of messages in the channels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pitchFamily="-1" charset="0"/>
              </a:rPr>
              <a:t>Again: synchronization not required – </a:t>
            </a:r>
            <a:r>
              <a:rPr lang="en-US" dirty="0">
                <a:solidFill>
                  <a:srgbClr val="FF0000"/>
                </a:solidFill>
                <a:latin typeface="Arial" pitchFamily="-1" charset="0"/>
              </a:rPr>
              <a:t>causality is enough!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pitchFamily="-1" charset="0"/>
              </a:rPr>
              <a:t>What we need:</a:t>
            </a:r>
            <a:r>
              <a:rPr lang="en-US" dirty="0">
                <a:solidFill>
                  <a:srgbClr val="0000FF"/>
                </a:solidFill>
                <a:latin typeface="Arial" pitchFamily="-1" charset="0"/>
              </a:rPr>
              <a:t> logical global snapshot</a:t>
            </a:r>
          </a:p>
          <a:p>
            <a:pPr lvl="1"/>
            <a:r>
              <a:rPr lang="en-US" dirty="0"/>
              <a:t>The state of each process</a:t>
            </a:r>
          </a:p>
          <a:p>
            <a:pPr lvl="1"/>
            <a:r>
              <a:rPr lang="en-US" dirty="0"/>
              <a:t>Messages in transit in all communication channels</a:t>
            </a:r>
          </a:p>
          <a:p>
            <a:pPr>
              <a:lnSpc>
                <a:spcPct val="80000"/>
              </a:lnSpc>
            </a:pPr>
            <a:endParaRPr lang="en-US" dirty="0">
              <a:solidFill>
                <a:srgbClr val="FF0000"/>
              </a:solidFill>
              <a:latin typeface="Arial" pitchFamily="-1" charset="0"/>
            </a:endParaRPr>
          </a:p>
          <a:p>
            <a:pPr>
              <a:lnSpc>
                <a:spcPct val="80000"/>
              </a:lnSpc>
            </a:pPr>
            <a:endParaRPr lang="en-US" dirty="0">
              <a:latin typeface="Arial" pitchFamily="-1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447800" y="3124200"/>
            <a:ext cx="762000" cy="762000"/>
          </a:xfrm>
          <a:prstGeom prst="ellipse">
            <a:avLst/>
          </a:prstGeom>
          <a:solidFill>
            <a:schemeClr val="accent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2"/>
                </a:solidFill>
              </a:rPr>
              <a:t>P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0</a:t>
            </a:r>
          </a:p>
        </p:txBody>
      </p:sp>
      <p:cxnSp>
        <p:nvCxnSpPr>
          <p:cNvPr id="6" name="Straight Arrow Connector 5"/>
          <p:cNvCxnSpPr>
            <a:stCxn id="5" idx="6"/>
            <a:endCxn id="7" idx="2"/>
          </p:cNvCxnSpPr>
          <p:nvPr/>
        </p:nvCxnSpPr>
        <p:spPr bwMode="auto">
          <a:xfrm>
            <a:off x="2209800" y="3505200"/>
            <a:ext cx="1981200" cy="1588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7" name="Oval 6"/>
          <p:cNvSpPr/>
          <p:nvPr/>
        </p:nvSpPr>
        <p:spPr bwMode="auto">
          <a:xfrm>
            <a:off x="4191000" y="3124200"/>
            <a:ext cx="762000" cy="762000"/>
          </a:xfrm>
          <a:prstGeom prst="ellipse">
            <a:avLst/>
          </a:prstGeom>
          <a:solidFill>
            <a:schemeClr val="accent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2"/>
                </a:solidFill>
              </a:rPr>
              <a:t>P1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858000" y="3124200"/>
            <a:ext cx="762000" cy="762000"/>
          </a:xfrm>
          <a:prstGeom prst="ellipse">
            <a:avLst/>
          </a:prstGeom>
          <a:solidFill>
            <a:schemeClr val="accent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2"/>
                </a:solidFill>
              </a:rPr>
              <a:t>P2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9" name="Straight Arrow Connector 8"/>
          <p:cNvCxnSpPr>
            <a:stCxn id="7" idx="7"/>
            <a:endCxn id="8" idx="1"/>
          </p:cNvCxnSpPr>
          <p:nvPr/>
        </p:nvCxnSpPr>
        <p:spPr bwMode="auto">
          <a:xfrm rot="5400000" flipH="1" flipV="1">
            <a:off x="5905500" y="2171700"/>
            <a:ext cx="1588" cy="212818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10" name="Straight Arrow Connector 9"/>
          <p:cNvCxnSpPr>
            <a:stCxn id="8" idx="3"/>
            <a:endCxn id="7" idx="5"/>
          </p:cNvCxnSpPr>
          <p:nvPr/>
        </p:nvCxnSpPr>
        <p:spPr bwMode="auto">
          <a:xfrm rot="5400000">
            <a:off x="5905500" y="2710516"/>
            <a:ext cx="1588" cy="212818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5334000" y="3886200"/>
            <a:ext cx="1143000" cy="381000"/>
          </a:xfrm>
          <a:prstGeom prst="rect">
            <a:avLst/>
          </a:prstGeom>
          <a:solidFill>
            <a:schemeClr val="accent3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solidFill>
                  <a:schemeClr val="tx2"/>
                </a:solidFill>
              </a:rPr>
              <a:t>msg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rot="5400000">
            <a:off x="5904978" y="2718094"/>
            <a:ext cx="1588" cy="212818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  <p:bldP spid="8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It?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3200400"/>
            <a:ext cx="7683500" cy="2921000"/>
          </a:xfrm>
        </p:spPr>
        <p:txBody>
          <a:bodyPr/>
          <a:lstStyle/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2000" dirty="0">
                <a:latin typeface="Arial" pitchFamily="-1" charset="0"/>
              </a:rPr>
              <a:t>For a process </a:t>
            </a:r>
            <a:r>
              <a:rPr lang="en-US" sz="2000" i="1" dirty="0">
                <a:solidFill>
                  <a:schemeClr val="hlink"/>
                </a:solidFill>
                <a:latin typeface="Arial" pitchFamily="-1" charset="0"/>
              </a:rPr>
              <a:t>P</a:t>
            </a:r>
            <a:r>
              <a:rPr lang="en-US" sz="2000" i="1" baseline="-25000" dirty="0">
                <a:solidFill>
                  <a:schemeClr val="hlink"/>
                </a:solidFill>
                <a:latin typeface="Arial" pitchFamily="-1" charset="0"/>
              </a:rPr>
              <a:t>i</a:t>
            </a:r>
            <a:r>
              <a:rPr lang="en-US" sz="2000" i="1" baseline="-25000" dirty="0">
                <a:latin typeface="Arial" pitchFamily="-1" charset="0"/>
              </a:rPr>
              <a:t> </a:t>
            </a:r>
            <a:r>
              <a:rPr lang="en-US" sz="2000" dirty="0">
                <a:latin typeface="Arial" pitchFamily="-1" charset="0"/>
              </a:rPr>
              <a:t>, where events </a:t>
            </a:r>
            <a:r>
              <a:rPr lang="en-US" sz="2000" i="1" dirty="0">
                <a:latin typeface="Arial" pitchFamily="-1" charset="0"/>
              </a:rPr>
              <a:t>e</a:t>
            </a:r>
            <a:r>
              <a:rPr lang="en-US" sz="2000" i="1" baseline="-25000" dirty="0">
                <a:latin typeface="Arial" pitchFamily="-1" charset="0"/>
              </a:rPr>
              <a:t>i</a:t>
            </a:r>
            <a:r>
              <a:rPr lang="en-US" sz="2000" i="1" baseline="26000" dirty="0">
                <a:latin typeface="Arial" pitchFamily="-1" charset="0"/>
              </a:rPr>
              <a:t>0</a:t>
            </a:r>
            <a:r>
              <a:rPr lang="en-US" sz="2000" i="1" dirty="0">
                <a:latin typeface="Arial" pitchFamily="-1" charset="0"/>
              </a:rPr>
              <a:t>, e</a:t>
            </a:r>
            <a:r>
              <a:rPr lang="en-US" sz="2000" i="1" baseline="-25000" dirty="0">
                <a:latin typeface="Arial" pitchFamily="-1" charset="0"/>
              </a:rPr>
              <a:t>i</a:t>
            </a:r>
            <a:r>
              <a:rPr lang="en-US" sz="2000" i="1" baseline="26000" dirty="0">
                <a:latin typeface="Arial" pitchFamily="-1" charset="0"/>
              </a:rPr>
              <a:t>1</a:t>
            </a:r>
            <a:r>
              <a:rPr lang="en-US" sz="2000" i="1" dirty="0">
                <a:latin typeface="Arial" pitchFamily="-1" charset="0"/>
              </a:rPr>
              <a:t>, … occur,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800" i="1" dirty="0" err="1">
                <a:solidFill>
                  <a:srgbClr val="0000FF"/>
                </a:solidFill>
                <a:latin typeface="Arial" pitchFamily="-1" charset="0"/>
              </a:rPr>
              <a:t>history(P</a:t>
            </a:r>
            <a:r>
              <a:rPr lang="en-US" sz="1800" i="1" baseline="-25000" dirty="0" err="1">
                <a:solidFill>
                  <a:srgbClr val="0000FF"/>
                </a:solidFill>
                <a:latin typeface="Arial" pitchFamily="-1" charset="0"/>
              </a:rPr>
              <a:t>i</a:t>
            </a:r>
            <a:r>
              <a:rPr lang="en-US" sz="1800" i="1" dirty="0">
                <a:solidFill>
                  <a:srgbClr val="0000FF"/>
                </a:solidFill>
                <a:latin typeface="Arial" pitchFamily="-1" charset="0"/>
              </a:rPr>
              <a:t>)</a:t>
            </a:r>
            <a:r>
              <a:rPr lang="en-US" sz="1800" i="1" dirty="0">
                <a:latin typeface="Arial" pitchFamily="-1" charset="0"/>
              </a:rPr>
              <a:t> =  h</a:t>
            </a:r>
            <a:r>
              <a:rPr lang="en-US" sz="1800" i="1" baseline="-25000" dirty="0">
                <a:latin typeface="Arial" pitchFamily="-1" charset="0"/>
              </a:rPr>
              <a:t>i</a:t>
            </a:r>
            <a:r>
              <a:rPr lang="en-US" sz="1800" i="1" dirty="0">
                <a:latin typeface="Arial" pitchFamily="-1" charset="0"/>
              </a:rPr>
              <a:t> = &lt;e</a:t>
            </a:r>
            <a:r>
              <a:rPr lang="en-US" sz="1800" i="1" baseline="-25000" dirty="0">
                <a:latin typeface="Arial" pitchFamily="-1" charset="0"/>
              </a:rPr>
              <a:t>i</a:t>
            </a:r>
            <a:r>
              <a:rPr lang="en-US" sz="1800" i="1" baseline="26000" dirty="0">
                <a:latin typeface="Arial" pitchFamily="-1" charset="0"/>
              </a:rPr>
              <a:t>0</a:t>
            </a:r>
            <a:r>
              <a:rPr lang="en-US" sz="1800" i="1" dirty="0">
                <a:latin typeface="Arial" pitchFamily="-1" charset="0"/>
              </a:rPr>
              <a:t>, e</a:t>
            </a:r>
            <a:r>
              <a:rPr lang="en-US" sz="1800" i="1" baseline="-25000" dirty="0">
                <a:latin typeface="Arial" pitchFamily="-1" charset="0"/>
              </a:rPr>
              <a:t>i</a:t>
            </a:r>
            <a:r>
              <a:rPr lang="en-US" sz="1800" i="1" baseline="26000" dirty="0">
                <a:latin typeface="Arial" pitchFamily="-1" charset="0"/>
              </a:rPr>
              <a:t>1</a:t>
            </a:r>
            <a:r>
              <a:rPr lang="en-US" sz="1800" i="1" dirty="0">
                <a:latin typeface="Arial" pitchFamily="-1" charset="0"/>
              </a:rPr>
              <a:t>, … &gt;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800" i="1" dirty="0">
                <a:solidFill>
                  <a:srgbClr val="0000FF"/>
                </a:solidFill>
                <a:latin typeface="Arial" pitchFamily="-1" charset="0"/>
              </a:rPr>
              <a:t>prefix </a:t>
            </a:r>
            <a:r>
              <a:rPr lang="en-US" sz="1800" i="1" dirty="0" err="1">
                <a:solidFill>
                  <a:srgbClr val="0000FF"/>
                </a:solidFill>
                <a:latin typeface="Arial" pitchFamily="-1" charset="0"/>
              </a:rPr>
              <a:t>history(P</a:t>
            </a:r>
            <a:r>
              <a:rPr lang="en-US" sz="1800" i="1" baseline="-25000" dirty="0" err="1">
                <a:solidFill>
                  <a:srgbClr val="0000FF"/>
                </a:solidFill>
                <a:latin typeface="Arial" pitchFamily="-1" charset="0"/>
              </a:rPr>
              <a:t>i</a:t>
            </a:r>
            <a:r>
              <a:rPr lang="en-US" sz="1800" i="1" baseline="28000" dirty="0" err="1">
                <a:solidFill>
                  <a:srgbClr val="0000FF"/>
                </a:solidFill>
                <a:latin typeface="Arial" pitchFamily="-1" charset="0"/>
              </a:rPr>
              <a:t>k</a:t>
            </a:r>
            <a:r>
              <a:rPr lang="en-US" sz="1800" i="1" dirty="0">
                <a:solidFill>
                  <a:srgbClr val="0000FF"/>
                </a:solidFill>
                <a:latin typeface="Arial" pitchFamily="-1" charset="0"/>
              </a:rPr>
              <a:t>)</a:t>
            </a:r>
            <a:r>
              <a:rPr lang="en-US" sz="1800" i="1" dirty="0">
                <a:latin typeface="Arial" pitchFamily="-1" charset="0"/>
              </a:rPr>
              <a:t> =  </a:t>
            </a:r>
            <a:r>
              <a:rPr lang="en-US" sz="1800" i="1" dirty="0" err="1">
                <a:latin typeface="Arial" pitchFamily="-1" charset="0"/>
              </a:rPr>
              <a:t>h</a:t>
            </a:r>
            <a:r>
              <a:rPr lang="en-US" sz="1800" i="1" baseline="-25000" dirty="0" err="1">
                <a:latin typeface="Arial" pitchFamily="-1" charset="0"/>
              </a:rPr>
              <a:t>i</a:t>
            </a:r>
            <a:r>
              <a:rPr lang="en-US" sz="1800" i="1" baseline="28000" dirty="0" err="1">
                <a:latin typeface="Arial" pitchFamily="-1" charset="0"/>
              </a:rPr>
              <a:t>k</a:t>
            </a:r>
            <a:r>
              <a:rPr lang="en-US" sz="1800" i="1" dirty="0">
                <a:latin typeface="Arial" pitchFamily="-1" charset="0"/>
              </a:rPr>
              <a:t> = &lt;e</a:t>
            </a:r>
            <a:r>
              <a:rPr lang="en-US" sz="1800" i="1" baseline="-25000" dirty="0">
                <a:latin typeface="Arial" pitchFamily="-1" charset="0"/>
              </a:rPr>
              <a:t>i</a:t>
            </a:r>
            <a:r>
              <a:rPr lang="en-US" sz="1800" i="1" baseline="26000" dirty="0">
                <a:latin typeface="Arial" pitchFamily="-1" charset="0"/>
              </a:rPr>
              <a:t>0</a:t>
            </a:r>
            <a:r>
              <a:rPr lang="en-US" sz="1800" i="1" dirty="0">
                <a:latin typeface="Arial" pitchFamily="-1" charset="0"/>
              </a:rPr>
              <a:t>, e</a:t>
            </a:r>
            <a:r>
              <a:rPr lang="en-US" sz="1800" i="1" baseline="-25000" dirty="0">
                <a:latin typeface="Arial" pitchFamily="-1" charset="0"/>
              </a:rPr>
              <a:t>i</a:t>
            </a:r>
            <a:r>
              <a:rPr lang="en-US" sz="1800" i="1" baseline="26000" dirty="0">
                <a:latin typeface="Arial" pitchFamily="-1" charset="0"/>
              </a:rPr>
              <a:t>1</a:t>
            </a:r>
            <a:r>
              <a:rPr lang="en-US" sz="1800" i="1" dirty="0">
                <a:latin typeface="Arial" pitchFamily="-1" charset="0"/>
              </a:rPr>
              <a:t>, …,</a:t>
            </a:r>
            <a:r>
              <a:rPr lang="en-US" sz="1800" i="1" dirty="0" err="1">
                <a:latin typeface="Arial" pitchFamily="-1" charset="0"/>
              </a:rPr>
              <a:t>e</a:t>
            </a:r>
            <a:r>
              <a:rPr lang="en-US" sz="1800" i="1" baseline="-25000" dirty="0" err="1">
                <a:latin typeface="Arial" pitchFamily="-1" charset="0"/>
              </a:rPr>
              <a:t>i</a:t>
            </a:r>
            <a:r>
              <a:rPr lang="en-US" sz="1800" i="1" baseline="28000" dirty="0" err="1">
                <a:latin typeface="Arial" pitchFamily="-1" charset="0"/>
              </a:rPr>
              <a:t>k</a:t>
            </a:r>
            <a:r>
              <a:rPr lang="en-US" sz="1800" i="1" dirty="0">
                <a:latin typeface="Arial" pitchFamily="-1" charset="0"/>
              </a:rPr>
              <a:t> &gt;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800" i="1" dirty="0" err="1">
                <a:solidFill>
                  <a:srgbClr val="0000FF"/>
                </a:solidFill>
                <a:latin typeface="Arial" pitchFamily="-1" charset="0"/>
              </a:rPr>
              <a:t>S</a:t>
            </a:r>
            <a:r>
              <a:rPr lang="en-US" sz="1800" i="1" baseline="-25000" dirty="0" err="1">
                <a:solidFill>
                  <a:srgbClr val="0000FF"/>
                </a:solidFill>
                <a:latin typeface="Arial" pitchFamily="-1" charset="0"/>
              </a:rPr>
              <a:t>i</a:t>
            </a:r>
            <a:r>
              <a:rPr lang="en-US" sz="1800" i="1" baseline="28000" dirty="0" err="1">
                <a:solidFill>
                  <a:srgbClr val="0000FF"/>
                </a:solidFill>
                <a:latin typeface="Arial" pitchFamily="-1" charset="0"/>
              </a:rPr>
              <a:t>k</a:t>
            </a:r>
            <a:r>
              <a:rPr lang="en-US" sz="1800" i="1" dirty="0">
                <a:solidFill>
                  <a:srgbClr val="0000FF"/>
                </a:solidFill>
                <a:latin typeface="Arial" pitchFamily="-1" charset="0"/>
              </a:rPr>
              <a:t> :</a:t>
            </a:r>
            <a:r>
              <a:rPr lang="en-US" sz="1800" i="1" dirty="0">
                <a:solidFill>
                  <a:schemeClr val="hlink"/>
                </a:solidFill>
                <a:latin typeface="Arial" pitchFamily="-1" charset="0"/>
              </a:rPr>
              <a:t> </a:t>
            </a:r>
            <a:r>
              <a:rPr lang="en-US" sz="1800" i="1" dirty="0">
                <a:latin typeface="Arial" pitchFamily="-1" charset="0"/>
              </a:rPr>
              <a:t>P</a:t>
            </a:r>
            <a:r>
              <a:rPr lang="en-US" sz="1800" i="1" baseline="-25000" dirty="0">
                <a:latin typeface="Arial" pitchFamily="-1" charset="0"/>
              </a:rPr>
              <a:t>i </a:t>
            </a:r>
            <a:r>
              <a:rPr lang="en-US" sz="1800" dirty="0">
                <a:latin typeface="Arial" pitchFamily="-1" charset="0"/>
              </a:rPr>
              <a:t>’</a:t>
            </a:r>
            <a:r>
              <a:rPr lang="en-US" sz="1800" dirty="0" err="1">
                <a:latin typeface="Arial" pitchFamily="-1" charset="0"/>
              </a:rPr>
              <a:t>s</a:t>
            </a:r>
            <a:r>
              <a:rPr lang="en-US" sz="1800" dirty="0">
                <a:latin typeface="Arial" pitchFamily="-1" charset="0"/>
              </a:rPr>
              <a:t> state immediately after </a:t>
            </a:r>
            <a:r>
              <a:rPr lang="en-US" sz="1800" dirty="0" err="1">
                <a:latin typeface="Arial" pitchFamily="-1" charset="0"/>
              </a:rPr>
              <a:t>k</a:t>
            </a:r>
            <a:r>
              <a:rPr lang="en-US" sz="1800" baseline="30000" dirty="0" err="1">
                <a:latin typeface="Arial" pitchFamily="-1" charset="0"/>
              </a:rPr>
              <a:t>th</a:t>
            </a:r>
            <a:r>
              <a:rPr lang="en-US" sz="1800" dirty="0">
                <a:latin typeface="Arial" pitchFamily="-1" charset="0"/>
              </a:rPr>
              <a:t> event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000" dirty="0">
                <a:latin typeface="Arial" pitchFamily="-1" charset="0"/>
              </a:rPr>
              <a:t> For a set of processes </a:t>
            </a:r>
            <a:r>
              <a:rPr lang="en-US" sz="2000" i="1" dirty="0">
                <a:solidFill>
                  <a:schemeClr val="hlink"/>
                </a:solidFill>
                <a:latin typeface="Arial" pitchFamily="-1" charset="0"/>
              </a:rPr>
              <a:t>P</a:t>
            </a:r>
            <a:r>
              <a:rPr lang="en-US" sz="2000" i="1" baseline="-25000" dirty="0">
                <a:solidFill>
                  <a:schemeClr val="hlink"/>
                </a:solidFill>
                <a:latin typeface="Arial" pitchFamily="-1" charset="0"/>
              </a:rPr>
              <a:t>1</a:t>
            </a:r>
            <a:r>
              <a:rPr lang="en-US" sz="2000" i="1" baseline="-25000" dirty="0">
                <a:latin typeface="Arial" pitchFamily="-1" charset="0"/>
              </a:rPr>
              <a:t> </a:t>
            </a:r>
            <a:r>
              <a:rPr lang="en-US" sz="2000" dirty="0">
                <a:latin typeface="Arial" pitchFamily="-1" charset="0"/>
              </a:rPr>
              <a:t>, …,</a:t>
            </a:r>
            <a:r>
              <a:rPr lang="en-US" sz="2000" i="1" dirty="0">
                <a:solidFill>
                  <a:schemeClr val="hlink"/>
                </a:solidFill>
                <a:latin typeface="Arial" pitchFamily="-1" charset="0"/>
              </a:rPr>
              <a:t>P</a:t>
            </a:r>
            <a:r>
              <a:rPr lang="en-US" sz="2000" i="1" baseline="-25000" dirty="0">
                <a:solidFill>
                  <a:schemeClr val="hlink"/>
                </a:solidFill>
                <a:latin typeface="Arial" pitchFamily="-1" charset="0"/>
              </a:rPr>
              <a:t>i</a:t>
            </a:r>
            <a:r>
              <a:rPr lang="en-US" sz="2000" i="1" baseline="-25000" dirty="0">
                <a:latin typeface="Arial" pitchFamily="-1" charset="0"/>
              </a:rPr>
              <a:t> </a:t>
            </a:r>
            <a:r>
              <a:rPr lang="en-US" sz="2000" dirty="0">
                <a:latin typeface="Arial" pitchFamily="-1" charset="0"/>
              </a:rPr>
              <a:t>, …. :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800" dirty="0">
                <a:solidFill>
                  <a:srgbClr val="0000FF"/>
                </a:solidFill>
                <a:latin typeface="Arial" pitchFamily="-1" charset="0"/>
              </a:rPr>
              <a:t>Global history:</a:t>
            </a:r>
            <a:r>
              <a:rPr lang="en-US" sz="1800" dirty="0">
                <a:latin typeface="Arial" pitchFamily="-1" charset="0"/>
              </a:rPr>
              <a:t> </a:t>
            </a:r>
            <a:r>
              <a:rPr lang="en-US" sz="1800" i="1" dirty="0">
                <a:latin typeface="Arial" pitchFamily="-1" charset="0"/>
              </a:rPr>
              <a:t>H = </a:t>
            </a:r>
            <a:r>
              <a:rPr lang="en-US" sz="1800" i="1" dirty="0" err="1">
                <a:latin typeface="Arial" pitchFamily="-1" charset="0"/>
                <a:sym typeface="Symbol" pitchFamily="-1" charset="2"/>
              </a:rPr>
              <a:t></a:t>
            </a:r>
            <a:r>
              <a:rPr lang="en-US" sz="1800" i="1" baseline="-25000" dirty="0" err="1">
                <a:latin typeface="Arial" pitchFamily="-1" charset="0"/>
                <a:sym typeface="Symbol" pitchFamily="-1" charset="2"/>
              </a:rPr>
              <a:t>i</a:t>
            </a:r>
            <a:r>
              <a:rPr lang="en-US" sz="1800" i="1" dirty="0">
                <a:latin typeface="Arial" pitchFamily="-1" charset="0"/>
                <a:sym typeface="Symbol" pitchFamily="-1" charset="2"/>
              </a:rPr>
              <a:t> (h</a:t>
            </a:r>
            <a:r>
              <a:rPr lang="en-US" sz="1800" i="1" baseline="-25000" dirty="0">
                <a:latin typeface="Arial" pitchFamily="-1" charset="0"/>
                <a:sym typeface="Symbol" pitchFamily="-1" charset="2"/>
              </a:rPr>
              <a:t>i</a:t>
            </a:r>
            <a:r>
              <a:rPr lang="en-US" sz="1800" i="1" dirty="0">
                <a:latin typeface="Arial" pitchFamily="-1" charset="0"/>
                <a:sym typeface="Symbol" pitchFamily="-1" charset="2"/>
              </a:rPr>
              <a:t>)</a:t>
            </a:r>
            <a:endParaRPr lang="en-US" sz="1800" dirty="0">
              <a:latin typeface="Arial" pitchFamily="-1" charset="0"/>
              <a:sym typeface="Symbol" pitchFamily="-1" charset="2"/>
            </a:endParaRP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800" dirty="0">
                <a:solidFill>
                  <a:srgbClr val="0000FF"/>
                </a:solidFill>
                <a:latin typeface="Arial" pitchFamily="-1" charset="0"/>
              </a:rPr>
              <a:t>Global state:</a:t>
            </a:r>
            <a:r>
              <a:rPr lang="en-US" sz="1800" dirty="0">
                <a:latin typeface="Arial" pitchFamily="-1" charset="0"/>
              </a:rPr>
              <a:t> </a:t>
            </a:r>
            <a:r>
              <a:rPr lang="en-US" sz="1800" i="1" dirty="0">
                <a:latin typeface="Arial" pitchFamily="-1" charset="0"/>
              </a:rPr>
              <a:t>S = </a:t>
            </a:r>
            <a:r>
              <a:rPr lang="en-US" sz="1800" i="1" dirty="0" err="1">
                <a:latin typeface="Arial" pitchFamily="-1" charset="0"/>
                <a:sym typeface="Symbol" pitchFamily="-1" charset="2"/>
              </a:rPr>
              <a:t></a:t>
            </a:r>
            <a:r>
              <a:rPr lang="en-US" sz="1800" i="1" baseline="-25000" dirty="0" err="1">
                <a:latin typeface="Arial" pitchFamily="-1" charset="0"/>
                <a:sym typeface="Symbol" pitchFamily="-1" charset="2"/>
              </a:rPr>
              <a:t>i</a:t>
            </a:r>
            <a:r>
              <a:rPr lang="en-US" sz="1800" i="1" dirty="0">
                <a:latin typeface="Arial" pitchFamily="-1" charset="0"/>
                <a:sym typeface="Symbol" pitchFamily="-1" charset="2"/>
              </a:rPr>
              <a:t> (</a:t>
            </a:r>
            <a:r>
              <a:rPr lang="en-US" sz="1800" i="1" dirty="0" err="1">
                <a:latin typeface="Arial" pitchFamily="-1" charset="0"/>
                <a:sym typeface="Symbol" pitchFamily="-1" charset="2"/>
              </a:rPr>
              <a:t>S</a:t>
            </a:r>
            <a:r>
              <a:rPr lang="en-US" sz="1800" i="1" baseline="-25000" dirty="0" err="1">
                <a:latin typeface="Arial" pitchFamily="-1" charset="0"/>
                <a:sym typeface="Symbol" pitchFamily="-1" charset="2"/>
              </a:rPr>
              <a:t>i</a:t>
            </a:r>
            <a:r>
              <a:rPr lang="en-US" sz="1800" i="1" baseline="28000" dirty="0" err="1">
                <a:latin typeface="Arial" pitchFamily="-1" charset="0"/>
                <a:sym typeface="Symbol" pitchFamily="-1" charset="2"/>
              </a:rPr>
              <a:t>k</a:t>
            </a:r>
            <a:r>
              <a:rPr lang="en-US" sz="1800" i="1" baseline="-6000" dirty="0" err="1">
                <a:latin typeface="Arial" pitchFamily="-1" charset="0"/>
                <a:sym typeface="Symbol" pitchFamily="-1" charset="2"/>
              </a:rPr>
              <a:t>i</a:t>
            </a:r>
            <a:r>
              <a:rPr lang="en-US" sz="1800" i="1" dirty="0">
                <a:latin typeface="Arial" pitchFamily="-1" charset="0"/>
                <a:sym typeface="Symbol" pitchFamily="-1" charset="2"/>
              </a:rPr>
              <a:t>)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800" dirty="0">
                <a:solidFill>
                  <a:srgbClr val="0000FF"/>
                </a:solidFill>
                <a:latin typeface="Arial" pitchFamily="-1" charset="0"/>
              </a:rPr>
              <a:t>A </a:t>
            </a:r>
            <a:r>
              <a:rPr lang="en-US" sz="1800" u="sng" dirty="0">
                <a:solidFill>
                  <a:srgbClr val="FF0000"/>
                </a:solidFill>
                <a:latin typeface="Arial" pitchFamily="-1" charset="0"/>
              </a:rPr>
              <a:t>cut</a:t>
            </a:r>
            <a:r>
              <a:rPr lang="en-US" sz="1800" dirty="0">
                <a:solidFill>
                  <a:srgbClr val="0000FF"/>
                </a:solidFill>
                <a:latin typeface="Arial" pitchFamily="-1" charset="0"/>
              </a:rPr>
              <a:t> </a:t>
            </a:r>
            <a:r>
              <a:rPr lang="en-US" sz="1800" i="1" dirty="0">
                <a:solidFill>
                  <a:srgbClr val="0000FF"/>
                </a:solidFill>
                <a:latin typeface="Arial" pitchFamily="-1" charset="0"/>
              </a:rPr>
              <a:t>C </a:t>
            </a:r>
            <a:r>
              <a:rPr lang="en-US" sz="1800" i="1" dirty="0" err="1">
                <a:solidFill>
                  <a:srgbClr val="0000FF"/>
                </a:solidFill>
                <a:latin typeface="Arial" pitchFamily="-1" charset="0"/>
                <a:sym typeface="Symbol" pitchFamily="-1" charset="2"/>
              </a:rPr>
              <a:t></a:t>
            </a:r>
            <a:r>
              <a:rPr lang="en-US" sz="1800" i="1" dirty="0">
                <a:solidFill>
                  <a:srgbClr val="0000FF"/>
                </a:solidFill>
                <a:latin typeface="Arial" pitchFamily="-1" charset="0"/>
                <a:sym typeface="Symbol" pitchFamily="-1" charset="2"/>
              </a:rPr>
              <a:t> H</a:t>
            </a:r>
            <a:r>
              <a:rPr lang="en-US" sz="1800" i="1" dirty="0">
                <a:solidFill>
                  <a:schemeClr val="hlink"/>
                </a:solidFill>
                <a:latin typeface="Arial" pitchFamily="-1" charset="0"/>
                <a:sym typeface="Symbol" pitchFamily="-1" charset="2"/>
              </a:rPr>
              <a:t> </a:t>
            </a:r>
            <a:r>
              <a:rPr lang="en-US" sz="1800" i="1" dirty="0">
                <a:latin typeface="Arial" pitchFamily="-1" charset="0"/>
              </a:rPr>
              <a:t>= h</a:t>
            </a:r>
            <a:r>
              <a:rPr lang="en-US" sz="1800" i="1" baseline="-25000" dirty="0">
                <a:latin typeface="Arial" pitchFamily="-1" charset="0"/>
              </a:rPr>
              <a:t>1</a:t>
            </a:r>
            <a:r>
              <a:rPr lang="en-US" sz="1800" i="1" baseline="30000" dirty="0">
                <a:latin typeface="Arial" pitchFamily="-1" charset="0"/>
              </a:rPr>
              <a:t>c1</a:t>
            </a:r>
            <a:r>
              <a:rPr lang="en-US" sz="1800" i="1" dirty="0">
                <a:latin typeface="Arial" pitchFamily="-1" charset="0"/>
              </a:rPr>
              <a:t> </a:t>
            </a:r>
            <a:r>
              <a:rPr lang="en-US" sz="1800" i="1" dirty="0" err="1">
                <a:latin typeface="Arial" pitchFamily="-1" charset="0"/>
                <a:sym typeface="Symbol" pitchFamily="-1" charset="2"/>
              </a:rPr>
              <a:t></a:t>
            </a:r>
            <a:r>
              <a:rPr lang="en-US" sz="1800" i="1" dirty="0">
                <a:latin typeface="Arial" pitchFamily="-1" charset="0"/>
              </a:rPr>
              <a:t> h</a:t>
            </a:r>
            <a:r>
              <a:rPr lang="en-US" sz="1800" i="1" baseline="-25000" dirty="0">
                <a:latin typeface="Arial" pitchFamily="-1" charset="0"/>
              </a:rPr>
              <a:t>2</a:t>
            </a:r>
            <a:r>
              <a:rPr lang="en-US" sz="1800" i="1" baseline="30000" dirty="0">
                <a:latin typeface="Arial" pitchFamily="-1" charset="0"/>
              </a:rPr>
              <a:t>c2</a:t>
            </a:r>
            <a:r>
              <a:rPr lang="en-US" sz="1800" i="1" dirty="0">
                <a:latin typeface="Arial" pitchFamily="-1" charset="0"/>
              </a:rPr>
              <a:t> </a:t>
            </a:r>
            <a:r>
              <a:rPr lang="en-US" sz="1800" i="1" dirty="0" err="1">
                <a:latin typeface="Arial" pitchFamily="-1" charset="0"/>
                <a:sym typeface="Symbol" pitchFamily="-1" charset="2"/>
              </a:rPr>
              <a:t></a:t>
            </a:r>
            <a:r>
              <a:rPr lang="en-US" sz="1800" i="1" dirty="0">
                <a:latin typeface="Arial" pitchFamily="-1" charset="0"/>
                <a:sym typeface="Symbol" pitchFamily="-1" charset="2"/>
              </a:rPr>
              <a:t> … </a:t>
            </a:r>
            <a:r>
              <a:rPr lang="en-US" sz="1800" i="1" dirty="0" err="1">
                <a:latin typeface="Arial" pitchFamily="-1" charset="0"/>
                <a:sym typeface="Symbol" pitchFamily="-1" charset="2"/>
              </a:rPr>
              <a:t></a:t>
            </a:r>
            <a:r>
              <a:rPr lang="en-US" sz="1800" i="1" dirty="0">
                <a:latin typeface="Arial" pitchFamily="-1" charset="0"/>
                <a:sym typeface="Symbol" pitchFamily="-1" charset="2"/>
              </a:rPr>
              <a:t> </a:t>
            </a:r>
            <a:r>
              <a:rPr lang="en-US" sz="1800" i="1" dirty="0" err="1">
                <a:latin typeface="Arial" pitchFamily="-1" charset="0"/>
                <a:sym typeface="Symbol" pitchFamily="-1" charset="2"/>
              </a:rPr>
              <a:t>h</a:t>
            </a:r>
            <a:r>
              <a:rPr lang="en-US" sz="1800" i="1" baseline="-25000" dirty="0" err="1">
                <a:latin typeface="Arial" pitchFamily="-1" charset="0"/>
                <a:sym typeface="Symbol" pitchFamily="-1" charset="2"/>
              </a:rPr>
              <a:t>n</a:t>
            </a:r>
            <a:r>
              <a:rPr lang="en-US" sz="1800" i="1" baseline="30000" dirty="0" err="1">
                <a:latin typeface="Arial" pitchFamily="-1" charset="0"/>
                <a:sym typeface="Symbol" pitchFamily="-1" charset="2"/>
              </a:rPr>
              <a:t>cn</a:t>
            </a:r>
            <a:endParaRPr lang="en-US" sz="1800" i="1" baseline="30000" dirty="0">
              <a:latin typeface="Arial" pitchFamily="-1" charset="0"/>
              <a:sym typeface="Symbol" pitchFamily="-1" charset="2"/>
            </a:endParaRP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800" dirty="0">
                <a:solidFill>
                  <a:srgbClr val="0000FF"/>
                </a:solidFill>
                <a:latin typeface="Arial" pitchFamily="-1" charset="0"/>
              </a:rPr>
              <a:t>The frontier of </a:t>
            </a:r>
            <a:r>
              <a:rPr lang="en-US" sz="1800" i="1" dirty="0">
                <a:solidFill>
                  <a:srgbClr val="0000FF"/>
                </a:solidFill>
                <a:latin typeface="Arial" pitchFamily="-1" charset="0"/>
              </a:rPr>
              <a:t>C</a:t>
            </a:r>
            <a:r>
              <a:rPr lang="en-US" sz="1800" i="1" dirty="0">
                <a:latin typeface="Arial" pitchFamily="-1" charset="0"/>
              </a:rPr>
              <a:t> = {</a:t>
            </a:r>
            <a:r>
              <a:rPr lang="en-US" sz="1800" i="1" dirty="0" err="1">
                <a:latin typeface="Arial" pitchFamily="-1" charset="0"/>
              </a:rPr>
              <a:t>e</a:t>
            </a:r>
            <a:r>
              <a:rPr lang="en-US" sz="1800" i="1" baseline="-25000" dirty="0" err="1">
                <a:latin typeface="Arial" pitchFamily="-1" charset="0"/>
              </a:rPr>
              <a:t>i</a:t>
            </a:r>
            <a:r>
              <a:rPr lang="en-US" sz="1800" i="1" baseline="30000" dirty="0" err="1">
                <a:latin typeface="Arial" pitchFamily="-1" charset="0"/>
              </a:rPr>
              <a:t>ci</a:t>
            </a:r>
            <a:r>
              <a:rPr lang="en-US" sz="1800" i="1" dirty="0">
                <a:latin typeface="Arial" pitchFamily="-1" charset="0"/>
              </a:rPr>
              <a:t>, </a:t>
            </a:r>
            <a:r>
              <a:rPr lang="en-US" sz="1800" i="1" dirty="0" err="1">
                <a:latin typeface="Arial" pitchFamily="-1" charset="0"/>
              </a:rPr>
              <a:t>i</a:t>
            </a:r>
            <a:r>
              <a:rPr lang="en-US" sz="1800" i="1" dirty="0">
                <a:latin typeface="Arial" pitchFamily="-1" charset="0"/>
              </a:rPr>
              <a:t> = 1,2, … </a:t>
            </a:r>
            <a:r>
              <a:rPr lang="en-US" sz="1800" i="1" dirty="0" err="1">
                <a:latin typeface="Arial" pitchFamily="-1" charset="0"/>
              </a:rPr>
              <a:t>n</a:t>
            </a:r>
            <a:r>
              <a:rPr lang="en-US" sz="1800" i="1" dirty="0">
                <a:latin typeface="Arial" pitchFamily="-1" charset="0"/>
              </a:rPr>
              <a:t>}</a:t>
            </a:r>
            <a:endParaRPr lang="en-US" sz="1800" dirty="0">
              <a:latin typeface="Arial" pitchFamily="-1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133600" y="123190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04900" y="10541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P1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04900" y="18288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P2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2120900" y="2032000"/>
            <a:ext cx="50419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324100" y="11684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882900" y="11684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254500" y="19812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352800" y="19939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2197100" y="276860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155700" y="25908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P3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3263900" y="27051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400300" y="1270000"/>
            <a:ext cx="965200" cy="14859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2946400" y="1244600"/>
            <a:ext cx="457200" cy="7620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4000500" y="27178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4089400" y="2070100"/>
            <a:ext cx="2286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4978400" y="11938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5867400" y="19431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6337300" y="11811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V="1">
            <a:off x="5930900" y="1308100"/>
            <a:ext cx="444500" cy="6985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880100" y="26924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5080000" y="1295400"/>
            <a:ext cx="838200" cy="14224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2108200" y="8382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0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2679700" y="8382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1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4686300" y="930275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2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6172200" y="8509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3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3200400" y="20828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2</a:t>
            </a:r>
            <a:r>
              <a:rPr lang="en-US" sz="1800" baseline="30000"/>
              <a:t>0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4025900" y="16383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2</a:t>
            </a:r>
            <a:r>
              <a:rPr lang="en-US" sz="1800" baseline="30000"/>
              <a:t>1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880100" y="20193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2</a:t>
            </a:r>
            <a:r>
              <a:rPr lang="en-US" sz="1800" baseline="30000"/>
              <a:t>2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997200" y="28067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3</a:t>
            </a:r>
            <a:r>
              <a:rPr lang="en-US" sz="1800" baseline="30000"/>
              <a:t>0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3886200" y="27813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3</a:t>
            </a:r>
            <a:r>
              <a:rPr lang="en-US" sz="1800" baseline="30000"/>
              <a:t>1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5499100" y="28321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3</a:t>
            </a:r>
            <a:r>
              <a:rPr lang="en-US" sz="1800" baseline="30000"/>
              <a:t>2</a:t>
            </a:r>
          </a:p>
        </p:txBody>
      </p:sp>
      <p:grpSp>
        <p:nvGrpSpPr>
          <p:cNvPr id="37" name="Group 35"/>
          <p:cNvGrpSpPr>
            <a:grpSpLocks/>
          </p:cNvGrpSpPr>
          <p:nvPr/>
        </p:nvGrpSpPr>
        <p:grpSpPr bwMode="auto">
          <a:xfrm>
            <a:off x="2133600" y="914400"/>
            <a:ext cx="2927350" cy="2649538"/>
            <a:chOff x="1216" y="2256"/>
            <a:chExt cx="1844" cy="1669"/>
          </a:xfrm>
        </p:grpSpPr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2125" y="2256"/>
              <a:ext cx="935" cy="1480"/>
            </a:xfrm>
            <a:custGeom>
              <a:avLst/>
              <a:gdLst>
                <a:gd name="T0" fmla="*/ 585 w 759"/>
                <a:gd name="T1" fmla="*/ 0 h 1432"/>
                <a:gd name="T2" fmla="*/ 861 w 759"/>
                <a:gd name="T3" fmla="*/ 529 h 1432"/>
                <a:gd name="T4" fmla="*/ 142 w 759"/>
                <a:gd name="T5" fmla="*/ 1025 h 1432"/>
                <a:gd name="T6" fmla="*/ 14 w 759"/>
                <a:gd name="T7" fmla="*/ 1480 h 1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9"/>
                <a:gd name="T13" fmla="*/ 0 h 1432"/>
                <a:gd name="T14" fmla="*/ 759 w 759"/>
                <a:gd name="T15" fmla="*/ 1432 h 1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9" h="1432">
                  <a:moveTo>
                    <a:pt x="475" y="0"/>
                  </a:moveTo>
                  <a:cubicBezTo>
                    <a:pt x="617" y="173"/>
                    <a:pt x="759" y="347"/>
                    <a:pt x="699" y="512"/>
                  </a:cubicBezTo>
                  <a:cubicBezTo>
                    <a:pt x="639" y="677"/>
                    <a:pt x="230" y="839"/>
                    <a:pt x="115" y="992"/>
                  </a:cubicBezTo>
                  <a:cubicBezTo>
                    <a:pt x="0" y="1145"/>
                    <a:pt x="26" y="1360"/>
                    <a:pt x="11" y="1432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Text Box 37"/>
            <p:cNvSpPr txBox="1">
              <a:spLocks noChangeArrowheads="1"/>
            </p:cNvSpPr>
            <p:nvPr/>
          </p:nvSpPr>
          <p:spPr bwMode="auto">
            <a:xfrm>
              <a:off x="1216" y="3712"/>
              <a:ext cx="1224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600" b="1" dirty="0">
                <a:solidFill>
                  <a:schemeClr val="hlink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CS252-template</Template>
  <TotalTime>18978</TotalTime>
  <Pages>12</Pages>
  <Words>1788</Words>
  <Application>Microsoft Macintosh PowerPoint</Application>
  <PresentationFormat>Letter Paper (8.5x11 in)</PresentationFormat>
  <Paragraphs>312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ＭＳ Ｐゴシック</vt:lpstr>
      <vt:lpstr>Arial</vt:lpstr>
      <vt:lpstr>Calibri</vt:lpstr>
      <vt:lpstr>Helvetica</vt:lpstr>
      <vt:lpstr>Symbol</vt:lpstr>
      <vt:lpstr>Times New Roman</vt:lpstr>
      <vt:lpstr>Wingdings</vt:lpstr>
      <vt:lpstr>CS252-template</vt:lpstr>
      <vt:lpstr>Office Theme</vt:lpstr>
      <vt:lpstr>CSE 486/586 Distributed Systems Global States</vt:lpstr>
      <vt:lpstr>Last Time</vt:lpstr>
      <vt:lpstr>Today’s Topic</vt:lpstr>
      <vt:lpstr>Today’s Question</vt:lpstr>
      <vt:lpstr>Today’s Question</vt:lpstr>
      <vt:lpstr>What is a Snapshot?</vt:lpstr>
      <vt:lpstr>What Do We Want?</vt:lpstr>
      <vt:lpstr>Obvious First Try</vt:lpstr>
      <vt:lpstr>How to Do It? Definitions</vt:lpstr>
      <vt:lpstr>Consistent States</vt:lpstr>
      <vt:lpstr>Why Consistent States?</vt:lpstr>
      <vt:lpstr>CSE 486/586 Administrivia</vt:lpstr>
      <vt:lpstr>The Snapshot Algorithm: Assumptions</vt:lpstr>
      <vt:lpstr>Single Process vs. Multiple Processes</vt:lpstr>
      <vt:lpstr>Reminder: Clock-Sync’d Snapshot</vt:lpstr>
      <vt:lpstr>Chandy and Lamport’s Snapshot: Basic Idea</vt:lpstr>
      <vt:lpstr>Chandy and Lamport’s Snapshot: Basic Idea</vt:lpstr>
      <vt:lpstr>Chandy and Lamport’s Snapshot: Basic Idea</vt:lpstr>
      <vt:lpstr>Chandy and Lamport’s Snapshot</vt:lpstr>
      <vt:lpstr>The Snapshot Algorithm</vt:lpstr>
      <vt:lpstr>Exercise</vt:lpstr>
      <vt:lpstr>One Provable Property</vt:lpstr>
      <vt:lpstr>Summary</vt:lpstr>
      <vt:lpstr>Acknowledgements</vt:lpstr>
    </vt:vector>
  </TitlesOfParts>
  <Manager/>
  <Company>UC Berkeley-EECS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 Computer Architecture  and Engineering  Lec 01 - Introduction  </dc:title>
  <dc:subject/>
  <dc:creator> Krste Asanovic</dc:creator>
  <cp:keywords/>
  <dc:description/>
  <cp:lastModifiedBy>Microsoft Office User</cp:lastModifiedBy>
  <cp:revision>839</cp:revision>
  <cp:lastPrinted>2016-02-15T17:32:21Z</cp:lastPrinted>
  <dcterms:created xsi:type="dcterms:W3CDTF">2012-02-02T03:38:01Z</dcterms:created>
  <dcterms:modified xsi:type="dcterms:W3CDTF">2019-02-18T17:13:45Z</dcterms:modified>
  <cp:category/>
</cp:coreProperties>
</file>